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301" r:id="rId7"/>
    <p:sldId id="296" r:id="rId8"/>
    <p:sldId id="300" r:id="rId9"/>
    <p:sldId id="302" r:id="rId10"/>
    <p:sldId id="277" r:id="rId1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load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balancing</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Database systems on the cloud are often divided into traditional relational (SQL) and non-relational (NoSQL) databases. SQL databases are better for multi-row transactions, while NoSQL is better for unstructured data (like documents or JSON). In addition, SQL databases are table-based, while NoSQL is document, key-value, graph, or wide-column stores. </a:t>
            </a:r>
          </a:p>
          <a:p>
            <a:r>
              <a:rPr lang="en-US" dirty="0" smtClean="0"/>
              <a:t>SQL databases are vertically scalable, while NoSQL databases are horizontally scalable. SQL databases are the most common choice in regular business operations because they provide an intuitive way to represent data and allow easy access to related data points. A lot of these modern applications, whether it is mobile applications, </a:t>
            </a:r>
            <a:r>
              <a:rPr lang="en-US" dirty="0" err="1" smtClean="0"/>
              <a:t>IoT</a:t>
            </a:r>
            <a:r>
              <a:rPr lang="en-US" dirty="0" smtClean="0"/>
              <a:t>, a lot of these online advertising applications, all of these applications where there is a huge amount of volume, you would use a NoSQL Database.</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0317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Databases in the cloud can be used as a service where the cloud provider takes care of all tasks related to database maintenance. Of course, a traditional approach where the database is installed on a virtual machine or bare metal server is also possible. When installing on a virtual machine, it is possible to choose between a single-node system (if it fails, it is recovered from a backup) or a high-availability two-node system (in case the first node fails, the database continues to work on the second node).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57766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Database as a cloud computing service lets users access and use a cloud database system without purchasing and setting up their own hardware, installing their own database software, or managing the database themselves (not to mention hiring the high-priced talent required to do so). Instead, the cloud provider takes care of everything from periodic upgrades to backups to ensure that the database system remains available and secure 24/7.</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92184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 latest database-as-a-service represents Oracle's autonomous database concept. An autonomous database is a cloud database that uses machine learning to automate database tuning, security, backups, updates, and other routine management tasks traditionally performed by DBAs. However, unlike a conventional database, an autonomous database performs all these tasks and more without human intervention.</a:t>
            </a:r>
            <a:endParaRPr lang="hr-HR" dirty="0" smtClean="0"/>
          </a:p>
          <a:p>
            <a:r>
              <a:rPr lang="en-US" dirty="0" smtClean="0"/>
              <a:t>Two options are supported. One is called shared, and one is called dedicated. As the name specifies, dedicated means, you exclusively use the hardware. In the shared model, you provision and manage only the autonomous database.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419250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a-cloud-database" TargetMode="External"/><Relationship Id="rId7" Type="http://schemas.openxmlformats.org/officeDocument/2006/relationships/hyperlink" Target="https://oracle.github.io/learning-library/data-management-library/autonomous-database/shared/workshops/freetier-overview/#xd_co_f=NmEzYTk4MDUtZWQyMS00MDBmLThiMWEtZWFhMTNlMjEzODM3%7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youtube.com/watch?v=E9AgJnsEvG4" TargetMode="External"/><Relationship Id="rId5" Type="http://schemas.openxmlformats.org/officeDocument/2006/relationships/hyperlink" Target="https://www.youtube.com/watch?v=hRulZhTtUTg" TargetMode="External"/><Relationship Id="rId4" Type="http://schemas.openxmlformats.org/officeDocument/2006/relationships/hyperlink" Target="https://www.youtube.com/watch?v=qfiOVB3yMH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9 -  </a:t>
            </a:r>
            <a:r>
              <a:rPr lang="hr-HR" dirty="0" err="1" smtClean="0"/>
              <a:t>Databases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Database </a:t>
            </a:r>
            <a:r>
              <a:rPr lang="en-US" b="1" dirty="0"/>
              <a:t>systems available with cloud</a:t>
            </a:r>
            <a:endParaRPr lang="pl-PL" b="1" dirty="0"/>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id="1026" name="Picture 2" descr="6D Cyber | BigData NoSQL Cour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QL Veritabanları Neden Ölçeklenebilir Değillerdir ? – Yazılım Köy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r>
              <a:rPr lang="en-US" sz="2800" dirty="0">
                <a:latin typeface="+mj-lt"/>
              </a:rPr>
              <a:t>Relational</a:t>
            </a:r>
            <a:r>
              <a:rPr lang="en-US" sz="2800" dirty="0"/>
              <a:t> </a:t>
            </a:r>
            <a:r>
              <a:rPr lang="hr-HR" sz="2800" dirty="0" smtClean="0">
                <a:latin typeface="+mj-lt"/>
              </a:rPr>
              <a:t>(SQL) </a:t>
            </a:r>
            <a:r>
              <a:rPr lang="en-US" sz="2800" dirty="0" smtClean="0">
                <a:latin typeface="+mj-lt"/>
              </a:rPr>
              <a:t>databases</a:t>
            </a:r>
            <a:r>
              <a:rPr lang="hr-HR" sz="2800" dirty="0" smtClean="0">
                <a:latin typeface="+mj-lt"/>
              </a:rPr>
              <a:t> </a:t>
            </a:r>
            <a:r>
              <a:rPr lang="hr-HR" sz="2800" dirty="0">
                <a:latin typeface="+mj-lt"/>
              </a:rPr>
              <a:t>-  </a:t>
            </a:r>
            <a:r>
              <a:rPr lang="hr-HR" sz="2800" dirty="0" err="1">
                <a:latin typeface="+mj-lt"/>
              </a:rPr>
              <a:t>fixed</a:t>
            </a:r>
            <a:r>
              <a:rPr lang="hr-HR" sz="2800" dirty="0">
                <a:latin typeface="+mj-lt"/>
              </a:rPr>
              <a:t> data </a:t>
            </a:r>
            <a:r>
              <a:rPr lang="hr-HR" sz="2800" dirty="0" err="1">
                <a:latin typeface="+mj-lt"/>
              </a:rPr>
              <a:t>schema</a:t>
            </a:r>
            <a:r>
              <a:rPr lang="hr-HR" sz="2800" dirty="0">
                <a:latin typeface="+mj-lt"/>
              </a:rPr>
              <a:t> </a:t>
            </a:r>
            <a:endParaRPr lang="en-US" sz="2800" dirty="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r>
              <a:rPr lang="en-US" sz="2800" dirty="0">
                <a:latin typeface="+mj-lt"/>
              </a:rPr>
              <a:t>Non-relational </a:t>
            </a:r>
            <a:r>
              <a:rPr lang="hr-HR" sz="2800" dirty="0" smtClean="0">
                <a:latin typeface="+mj-lt"/>
              </a:rPr>
              <a:t>(</a:t>
            </a:r>
            <a:r>
              <a:rPr lang="hr-HR" sz="2800" dirty="0" err="1" smtClean="0">
                <a:latin typeface="+mj-lt"/>
              </a:rPr>
              <a:t>NoSQL</a:t>
            </a:r>
            <a:r>
              <a:rPr lang="hr-HR" sz="2800" dirty="0" smtClean="0">
                <a:latin typeface="+mj-lt"/>
              </a:rPr>
              <a:t>) </a:t>
            </a:r>
            <a:r>
              <a:rPr lang="en-US" sz="2800" dirty="0" smtClean="0">
                <a:latin typeface="+mj-lt"/>
              </a:rPr>
              <a:t>databases</a:t>
            </a:r>
            <a:r>
              <a:rPr lang="hr-HR" sz="2800" dirty="0" smtClean="0">
                <a:latin typeface="+mj-lt"/>
              </a:rPr>
              <a:t> –</a:t>
            </a:r>
          </a:p>
          <a:p>
            <a:pPr algn="ctr"/>
            <a:r>
              <a:rPr lang="en-US" sz="2800" dirty="0" smtClean="0">
                <a:latin typeface="+mj-lt"/>
              </a:rPr>
              <a:t>store </a:t>
            </a:r>
            <a:r>
              <a:rPr lang="en-US" sz="2800" dirty="0">
                <a:latin typeface="+mj-lt"/>
              </a:rPr>
              <a:t>and manage unstructured data</a:t>
            </a:r>
            <a:r>
              <a:rPr lang="hr-HR" sz="2800" dirty="0" smtClean="0">
                <a:latin typeface="+mj-lt"/>
              </a:rPr>
              <a:t> </a:t>
            </a:r>
            <a:endParaRPr lang="en-US" sz="2800" dirty="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rot="21090014" flipH="1">
            <a:off x="6721193" y="2496957"/>
            <a:ext cx="807890" cy="603792"/>
          </a:xfrm>
          <a:prstGeom prst="rect">
            <a:avLst/>
          </a:prstGeom>
        </p:spPr>
      </p:pic>
    </p:spTree>
    <p:extLst>
      <p:ext uri="{BB962C8B-B14F-4D97-AF65-F5344CB8AC3E}">
        <p14:creationId xmlns:p14="http://schemas.microsoft.com/office/powerpoint/2010/main" val="365404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smtClean="0"/>
              <a:t>Database </a:t>
            </a:r>
            <a:r>
              <a:rPr lang="en-US" b="1" dirty="0"/>
              <a:t>systems available with cloud</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lnSpcReduction="10000"/>
          </a:bodyPr>
          <a:lstStyle/>
          <a:p>
            <a:pPr marL="0" indent="0" algn="ctr">
              <a:buNone/>
            </a:pPr>
            <a:r>
              <a:rPr lang="en-US" sz="2400" dirty="0" smtClean="0">
                <a:latin typeface="+mj-lt"/>
              </a:rPr>
              <a:t>deployed </a:t>
            </a:r>
            <a:r>
              <a:rPr lang="en-US" sz="2400" dirty="0">
                <a:latin typeface="+mj-lt"/>
              </a:rPr>
              <a:t>on a cloud-based virtual machine (VM) </a:t>
            </a:r>
            <a:r>
              <a:rPr lang="hr-HR" sz="2400" dirty="0" err="1" smtClean="0">
                <a:latin typeface="+mj-lt"/>
              </a:rPr>
              <a:t>or</a:t>
            </a:r>
            <a:r>
              <a:rPr lang="hr-HR" sz="2400" dirty="0" smtClean="0">
                <a:latin typeface="+mj-lt"/>
              </a:rPr>
              <a:t> Bare Metal server </a:t>
            </a:r>
            <a:endParaRPr lang="hr-HR" sz="2400" dirty="0">
              <a:latin typeface="+mj-lt"/>
            </a:endParaRPr>
          </a:p>
          <a:p>
            <a:pPr algn="ctr"/>
            <a:endParaRPr lang="hr-HR" sz="3600" dirty="0" smtClean="0">
              <a:latin typeface="+mj-lt"/>
            </a:endParaRPr>
          </a:p>
          <a:p>
            <a:pPr marL="0" indent="0" algn="ctr">
              <a:buNone/>
            </a:pPr>
            <a:endParaRPr lang="en-US" sz="3600" dirty="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rtlCol="0">
            <a:spAutoFit/>
          </a:bodyPr>
          <a:lstStyle/>
          <a:p>
            <a:r>
              <a:rPr lang="hr-HR" dirty="0" err="1" smtClean="0">
                <a:latin typeface="+mj-lt"/>
              </a:rPr>
              <a:t>DBaaS</a:t>
            </a:r>
            <a:endParaRPr lang="en-US" dirty="0">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smtClean="0">
                <a:latin typeface="+mj-lt"/>
              </a:rPr>
              <a:t>offered as a managed database-as-a-service (</a:t>
            </a:r>
            <a:r>
              <a:rPr lang="en-US" sz="2400" dirty="0" err="1" smtClean="0">
                <a:latin typeface="+mj-lt"/>
              </a:rPr>
              <a:t>DBaaS</a:t>
            </a:r>
            <a:r>
              <a:rPr lang="en-US" sz="2400" dirty="0" smtClean="0">
                <a:latin typeface="+mj-lt"/>
              </a:rPr>
              <a:t>) </a:t>
            </a:r>
            <a:endParaRPr lang="hr-HR" sz="2400" dirty="0" smtClean="0">
              <a:latin typeface="+mj-lt"/>
            </a:endParaRPr>
          </a:p>
          <a:p>
            <a:pPr marL="0" indent="0">
              <a:buNone/>
            </a:pPr>
            <a:endParaRPr lang="hr-HR" sz="3600" dirty="0" smtClean="0">
              <a:latin typeface="+mj-lt"/>
            </a:endParaRPr>
          </a:p>
          <a:p>
            <a:pPr marL="0" indent="0">
              <a:buFont typeface="Arial" panose="020B0604020202020204" pitchFamily="34" charset="0"/>
              <a:buNone/>
            </a:pPr>
            <a:endParaRPr lang="en-US" sz="3600" dirty="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r>
              <a:rPr lang="hr-HR" sz="2400" dirty="0" err="1" smtClean="0">
                <a:latin typeface="+mj-lt"/>
              </a:rPr>
              <a:t>managed</a:t>
            </a:r>
            <a:r>
              <a:rPr lang="hr-HR" sz="2400" dirty="0" smtClean="0">
                <a:latin typeface="+mj-lt"/>
              </a:rPr>
              <a:t> </a:t>
            </a:r>
            <a:r>
              <a:rPr lang="hr-HR" sz="2400" dirty="0" err="1" smtClean="0">
                <a:latin typeface="+mj-lt"/>
              </a:rPr>
              <a:t>by</a:t>
            </a:r>
            <a:r>
              <a:rPr lang="hr-HR" sz="2400" dirty="0" smtClean="0">
                <a:latin typeface="+mj-lt"/>
              </a:rPr>
              <a:t> </a:t>
            </a:r>
            <a:r>
              <a:rPr lang="hr-HR" sz="2400" dirty="0" err="1" smtClean="0">
                <a:latin typeface="+mj-lt"/>
              </a:rPr>
              <a:t>the</a:t>
            </a:r>
            <a:r>
              <a:rPr lang="hr-HR" sz="2400" dirty="0" smtClean="0">
                <a:latin typeface="+mj-lt"/>
              </a:rPr>
              <a:t> </a:t>
            </a:r>
            <a:r>
              <a:rPr lang="hr-HR" sz="2400" dirty="0" err="1" smtClean="0">
                <a:latin typeface="+mj-lt"/>
              </a:rPr>
              <a:t>cloud</a:t>
            </a:r>
            <a:r>
              <a:rPr lang="hr-HR" sz="2400" dirty="0" smtClean="0">
                <a:latin typeface="+mj-lt"/>
              </a:rPr>
              <a:t> </a:t>
            </a:r>
            <a:r>
              <a:rPr lang="hr-HR" sz="2400" dirty="0" err="1" smtClean="0">
                <a:latin typeface="+mj-lt"/>
              </a:rPr>
              <a:t>provider</a:t>
            </a:r>
            <a:endParaRPr lang="hr-HR" sz="2400" dirty="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527511" y="5923762"/>
            <a:ext cx="2781161" cy="830997"/>
          </a:xfrm>
          <a:prstGeom prst="rect">
            <a:avLst/>
          </a:prstGeom>
        </p:spPr>
        <p:txBody>
          <a:bodyPr wrap="square">
            <a:spAutoFit/>
          </a:bodyPr>
          <a:lstStyle/>
          <a:p>
            <a:pPr algn="ctr"/>
            <a:r>
              <a:rPr lang="en-US" sz="2400" dirty="0">
                <a:latin typeface="+mj-lt"/>
              </a:rPr>
              <a:t>self-managed by an in-house IT team</a:t>
            </a:r>
            <a:endParaRPr lang="hr-HR" sz="2400" dirty="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01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pt-BR" b="1" dirty="0" smtClean="0"/>
              <a:t>Database </a:t>
            </a:r>
            <a:r>
              <a:rPr lang="pt-BR" b="1" dirty="0"/>
              <a:t>as a service concept</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a:bodyPr>
          <a:lstStyle/>
          <a:p>
            <a:r>
              <a:rPr lang="en-US" sz="3600" dirty="0">
                <a:latin typeface="+mj-lt"/>
              </a:rPr>
              <a:t>the fastest-growing Software-as-a-Service (SaaS) </a:t>
            </a:r>
            <a:r>
              <a:rPr lang="en-US" sz="3600" dirty="0" smtClean="0">
                <a:latin typeface="+mj-lt"/>
              </a:rPr>
              <a:t>market</a:t>
            </a:r>
            <a:endParaRPr lang="hr-HR" sz="3600" dirty="0" smtClean="0">
              <a:latin typeface="+mj-lt"/>
            </a:endParaRPr>
          </a:p>
          <a:p>
            <a:r>
              <a:rPr lang="hr-HR" sz="3600" dirty="0" err="1" smtClean="0">
                <a:latin typeface="+mj-lt"/>
              </a:rPr>
              <a:t>user</a:t>
            </a:r>
            <a:r>
              <a:rPr lang="hr-HR" sz="3600" dirty="0" smtClean="0">
                <a:latin typeface="+mj-lt"/>
              </a:rPr>
              <a:t> </a:t>
            </a:r>
            <a:r>
              <a:rPr lang="en-US" sz="3600" dirty="0" smtClean="0">
                <a:latin typeface="+mj-lt"/>
              </a:rPr>
              <a:t>access </a:t>
            </a:r>
            <a:r>
              <a:rPr lang="en-US" sz="3600" dirty="0">
                <a:latin typeface="+mj-lt"/>
              </a:rPr>
              <a:t>to a database without </a:t>
            </a:r>
            <a:r>
              <a:rPr lang="en-US" sz="3600" dirty="0" smtClean="0">
                <a:latin typeface="+mj-lt"/>
              </a:rPr>
              <a:t>setup </a:t>
            </a:r>
            <a:r>
              <a:rPr lang="en-US" sz="3600" dirty="0">
                <a:latin typeface="+mj-lt"/>
              </a:rPr>
              <a:t>of </a:t>
            </a:r>
            <a:r>
              <a:rPr lang="en-US" sz="3600" dirty="0" smtClean="0">
                <a:latin typeface="+mj-lt"/>
              </a:rPr>
              <a:t>hardware</a:t>
            </a:r>
            <a:r>
              <a:rPr lang="hr-HR" sz="3600" dirty="0" smtClean="0">
                <a:latin typeface="+mj-lt"/>
              </a:rPr>
              <a:t> </a:t>
            </a:r>
            <a:r>
              <a:rPr lang="hr-HR" sz="3600" dirty="0" err="1" smtClean="0">
                <a:latin typeface="+mj-lt"/>
              </a:rPr>
              <a:t>and</a:t>
            </a:r>
            <a:r>
              <a:rPr lang="hr-HR" sz="3600" dirty="0" smtClean="0">
                <a:latin typeface="+mj-lt"/>
              </a:rPr>
              <a:t> </a:t>
            </a:r>
            <a:r>
              <a:rPr lang="en-US" sz="3600" dirty="0" smtClean="0">
                <a:latin typeface="+mj-lt"/>
              </a:rPr>
              <a:t>the </a:t>
            </a:r>
            <a:r>
              <a:rPr lang="en-US" sz="3600" dirty="0">
                <a:latin typeface="+mj-lt"/>
              </a:rPr>
              <a:t>software </a:t>
            </a:r>
            <a:endParaRPr lang="hr-HR" sz="3600" dirty="0" smtClean="0">
              <a:latin typeface="+mj-lt"/>
            </a:endParaRPr>
          </a:p>
          <a:p>
            <a:r>
              <a:rPr lang="hr-HR" sz="3600" dirty="0" err="1" smtClean="0">
                <a:latin typeface="+mj-lt"/>
              </a:rPr>
              <a:t>cloud</a:t>
            </a:r>
            <a:r>
              <a:rPr lang="hr-HR" sz="3600" dirty="0" smtClean="0">
                <a:latin typeface="+mj-lt"/>
              </a:rPr>
              <a:t> </a:t>
            </a:r>
            <a:r>
              <a:rPr lang="en-US" sz="3600" dirty="0" smtClean="0">
                <a:latin typeface="+mj-lt"/>
              </a:rPr>
              <a:t>provider </a:t>
            </a:r>
            <a:r>
              <a:rPr lang="en-US" sz="3600" dirty="0">
                <a:latin typeface="+mj-lt"/>
              </a:rPr>
              <a:t>maintains the system infrastructure and database and delivers it as a fully managed cloud </a:t>
            </a:r>
            <a:r>
              <a:rPr lang="en-US" sz="3600" dirty="0" smtClean="0">
                <a:latin typeface="+mj-lt"/>
              </a:rPr>
              <a:t>service</a:t>
            </a:r>
            <a:endParaRPr lang="hr-HR" sz="3600" dirty="0" smtClean="0">
              <a:latin typeface="+mj-lt"/>
            </a:endParaRPr>
          </a:p>
          <a:p>
            <a:r>
              <a:rPr lang="en-US" sz="3600" dirty="0" smtClean="0">
                <a:latin typeface="+mj-lt"/>
              </a:rPr>
              <a:t>customers </a:t>
            </a:r>
            <a:r>
              <a:rPr lang="en-US" sz="3600" dirty="0">
                <a:latin typeface="+mj-lt"/>
              </a:rPr>
              <a:t>pay for their use of system </a:t>
            </a:r>
            <a:r>
              <a:rPr lang="en-US" sz="3600" dirty="0" smtClean="0">
                <a:latin typeface="+mj-lt"/>
              </a:rPr>
              <a:t>resources</a:t>
            </a:r>
            <a:r>
              <a:rPr lang="hr-HR" sz="3600" dirty="0">
                <a:latin typeface="+mj-lt"/>
              </a:rPr>
              <a:t> </a:t>
            </a:r>
            <a:r>
              <a:rPr lang="hr-HR" sz="3600" dirty="0" smtClean="0">
                <a:latin typeface="+mj-lt"/>
              </a:rPr>
              <a:t>(no </a:t>
            </a:r>
            <a:r>
              <a:rPr lang="hr-HR" sz="3600" dirty="0">
                <a:latin typeface="+mj-lt"/>
              </a:rPr>
              <a:t>software </a:t>
            </a:r>
            <a:r>
              <a:rPr lang="hr-HR" sz="3600" dirty="0" err="1">
                <a:latin typeface="+mj-lt"/>
              </a:rPr>
              <a:t>licenses</a:t>
            </a:r>
            <a:r>
              <a:rPr lang="hr-HR" sz="3600" dirty="0" smtClean="0">
                <a:latin typeface="+mj-lt"/>
              </a:rPr>
              <a:t>)</a:t>
            </a:r>
          </a:p>
          <a:p>
            <a:pPr marL="0" indent="0">
              <a:buNone/>
            </a:pPr>
            <a:endParaRPr lang="hr-HR" sz="3200" dirty="0" smtClean="0">
              <a:latin typeface="+mj-lt"/>
            </a:endParaRPr>
          </a:p>
          <a:p>
            <a:pPr marL="0" indent="0">
              <a:buNone/>
            </a:pPr>
            <a:endParaRPr lang="hr-HR" sz="3200" dirty="0" smtClean="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A</a:t>
            </a:r>
            <a:r>
              <a:rPr lang="pt-BR" b="1" dirty="0" smtClean="0"/>
              <a:t>utonomous database</a:t>
            </a:r>
            <a:r>
              <a:rPr lang="hr-HR" b="1" dirty="0" smtClean="0"/>
              <a:t> - OCI</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marL="0" indent="0">
              <a:buNone/>
            </a:pPr>
            <a:r>
              <a:rPr lang="en-US" sz="3600" dirty="0">
                <a:latin typeface="+mj-lt"/>
              </a:rPr>
              <a:t>Machine learning automated management </a:t>
            </a:r>
          </a:p>
          <a:p>
            <a:pPr lvl="1"/>
            <a:r>
              <a:rPr lang="en-US" sz="3200" dirty="0">
                <a:latin typeface="+mj-lt"/>
              </a:rPr>
              <a:t>provisioning</a:t>
            </a:r>
          </a:p>
          <a:p>
            <a:pPr lvl="1"/>
            <a:r>
              <a:rPr lang="en-US" sz="3200" dirty="0">
                <a:latin typeface="+mj-lt"/>
              </a:rPr>
              <a:t>backup, scaling</a:t>
            </a:r>
          </a:p>
          <a:p>
            <a:pPr lvl="1"/>
            <a:r>
              <a:rPr lang="en-US" sz="3200" dirty="0">
                <a:latin typeface="+mj-lt"/>
              </a:rPr>
              <a:t>security, upgrade</a:t>
            </a:r>
          </a:p>
          <a:p>
            <a:pPr lvl="1"/>
            <a:r>
              <a:rPr lang="en-US" sz="3200" dirty="0">
                <a:latin typeface="+mj-lt"/>
              </a:rPr>
              <a:t>health monitoring</a:t>
            </a:r>
          </a:p>
          <a:p>
            <a:pPr marL="0" indent="0">
              <a:buNone/>
            </a:pPr>
            <a:r>
              <a:rPr lang="en-US" sz="3600" dirty="0" smtClean="0">
                <a:latin typeface="+mj-lt"/>
              </a:rPr>
              <a:t>Deployment </a:t>
            </a:r>
            <a:r>
              <a:rPr lang="en-US" sz="3600" dirty="0">
                <a:latin typeface="+mj-lt"/>
              </a:rPr>
              <a:t>options</a:t>
            </a:r>
          </a:p>
          <a:p>
            <a:pPr lvl="1"/>
            <a:r>
              <a:rPr lang="hr-HR" sz="3200" dirty="0">
                <a:latin typeface="+mj-lt"/>
              </a:rPr>
              <a:t>d</a:t>
            </a:r>
            <a:r>
              <a:rPr lang="en-US" sz="3200" dirty="0" err="1" smtClean="0">
                <a:latin typeface="+mj-lt"/>
              </a:rPr>
              <a:t>edicated</a:t>
            </a:r>
            <a:r>
              <a:rPr lang="hr-HR" sz="3200" dirty="0" smtClean="0">
                <a:latin typeface="+mj-lt"/>
              </a:rPr>
              <a:t> - </a:t>
            </a:r>
            <a:r>
              <a:rPr lang="en-US" sz="3200" dirty="0" smtClean="0">
                <a:latin typeface="+mj-lt"/>
              </a:rPr>
              <a:t>exclusive </a:t>
            </a:r>
            <a:r>
              <a:rPr lang="en-US" sz="3200" dirty="0">
                <a:latin typeface="+mj-lt"/>
              </a:rPr>
              <a:t>use of the </a:t>
            </a:r>
            <a:r>
              <a:rPr lang="en-US" sz="3200" dirty="0" smtClean="0">
                <a:latin typeface="+mj-lt"/>
              </a:rPr>
              <a:t>hardware</a:t>
            </a:r>
            <a:endParaRPr lang="en-US" sz="3200" dirty="0">
              <a:latin typeface="+mj-lt"/>
            </a:endParaRPr>
          </a:p>
          <a:p>
            <a:pPr lvl="1"/>
            <a:r>
              <a:rPr lang="hr-HR" sz="3200" dirty="0">
                <a:latin typeface="+mj-lt"/>
              </a:rPr>
              <a:t>s</a:t>
            </a:r>
            <a:r>
              <a:rPr lang="en-US" sz="3200" dirty="0" smtClean="0">
                <a:latin typeface="+mj-lt"/>
              </a:rPr>
              <a:t>hared</a:t>
            </a:r>
            <a:r>
              <a:rPr lang="hr-HR" sz="3200" dirty="0" smtClean="0">
                <a:latin typeface="+mj-lt"/>
              </a:rPr>
              <a:t> - </a:t>
            </a:r>
            <a:r>
              <a:rPr lang="en-US" sz="3200" dirty="0" smtClean="0">
                <a:latin typeface="+mj-lt"/>
              </a:rPr>
              <a:t>provision </a:t>
            </a:r>
            <a:r>
              <a:rPr lang="en-US" sz="3200" dirty="0">
                <a:latin typeface="+mj-lt"/>
              </a:rPr>
              <a:t>and manage only the </a:t>
            </a:r>
            <a:r>
              <a:rPr lang="hr-HR" sz="3200" dirty="0" err="1" smtClean="0">
                <a:latin typeface="+mj-lt"/>
              </a:rPr>
              <a:t>database</a:t>
            </a:r>
            <a:r>
              <a:rPr lang="en-US" sz="3200" dirty="0" smtClean="0">
                <a:latin typeface="+mj-lt"/>
              </a:rPr>
              <a:t>,</a:t>
            </a:r>
            <a:r>
              <a:rPr lang="hr-HR" sz="3200" dirty="0" smtClean="0">
                <a:latin typeface="+mj-lt"/>
              </a:rPr>
              <a:t> </a:t>
            </a:r>
            <a:r>
              <a:rPr lang="hr-HR" sz="3200" dirty="0" err="1" smtClean="0">
                <a:latin typeface="+mj-lt"/>
              </a:rPr>
              <a:t>cloud</a:t>
            </a:r>
            <a:r>
              <a:rPr lang="hr-HR" sz="3200" dirty="0" smtClean="0">
                <a:latin typeface="+mj-lt"/>
              </a:rPr>
              <a:t> </a:t>
            </a:r>
            <a:r>
              <a:rPr lang="hr-HR" sz="3200" dirty="0" err="1" smtClean="0">
                <a:latin typeface="+mj-lt"/>
              </a:rPr>
              <a:t>provider</a:t>
            </a:r>
            <a:r>
              <a:rPr lang="en-US" sz="3200" dirty="0" smtClean="0">
                <a:latin typeface="+mj-lt"/>
              </a:rPr>
              <a:t> handles infrastructure </a:t>
            </a:r>
            <a:r>
              <a:rPr lang="en-US" sz="3200" dirty="0">
                <a:latin typeface="+mj-lt"/>
              </a:rPr>
              <a:t>deployment and </a:t>
            </a:r>
            <a:r>
              <a:rPr lang="en-US" sz="3200" dirty="0" smtClean="0">
                <a:latin typeface="+mj-lt"/>
              </a:rPr>
              <a:t>management</a:t>
            </a:r>
            <a:endParaRPr lang="hr-HR" sz="3200" dirty="0" smtClean="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1557715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cloud.google.com/learn/what-is-a-cloud-database</a:t>
            </a:r>
            <a:endParaRPr lang="hr-HR"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videos</a:t>
            </a:r>
            <a:r>
              <a:rPr lang="hr-HR" b="1" dirty="0" smtClean="0">
                <a:latin typeface="+mj-lt"/>
              </a:rPr>
              <a:t>:</a:t>
            </a:r>
          </a:p>
          <a:p>
            <a:pPr algn="just"/>
            <a:r>
              <a:rPr lang="hr-HR" dirty="0">
                <a:latin typeface="+mj-lt"/>
                <a:hlinkClick r:id="rId4"/>
              </a:rPr>
              <a:t>https://</a:t>
            </a:r>
            <a:r>
              <a:rPr lang="hr-HR" dirty="0" smtClean="0">
                <a:latin typeface="+mj-lt"/>
                <a:hlinkClick r:id="rId4"/>
              </a:rPr>
              <a:t>www.youtube.com/watch?v=qfiOVB3yMHQ</a:t>
            </a:r>
            <a:endParaRPr lang="hr-HR" dirty="0" smtClean="0">
              <a:latin typeface="+mj-lt"/>
            </a:endParaRPr>
          </a:p>
          <a:p>
            <a:pPr algn="just"/>
            <a:r>
              <a:rPr lang="hr-HR" dirty="0">
                <a:latin typeface="+mj-lt"/>
                <a:hlinkClick r:id="rId5"/>
              </a:rPr>
              <a:t>https://</a:t>
            </a:r>
            <a:r>
              <a:rPr lang="hr-HR" dirty="0" smtClean="0">
                <a:latin typeface="+mj-lt"/>
                <a:hlinkClick r:id="rId5"/>
              </a:rPr>
              <a:t>www.youtube.com/watch?v=hRulZhTtUTg</a:t>
            </a:r>
            <a:endParaRPr lang="hr-HR" dirty="0" smtClean="0">
              <a:latin typeface="+mj-lt"/>
            </a:endParaRPr>
          </a:p>
          <a:p>
            <a:pPr algn="just"/>
            <a:r>
              <a:rPr lang="hr-HR" dirty="0">
                <a:latin typeface="+mj-lt"/>
                <a:hlinkClick r:id="rId6"/>
              </a:rPr>
              <a:t>https://</a:t>
            </a:r>
            <a:r>
              <a:rPr lang="hr-HR" dirty="0" smtClean="0">
                <a:latin typeface="+mj-lt"/>
                <a:hlinkClick r:id="rId6"/>
              </a:rPr>
              <a:t>www.youtube.com/watch?v=E9AgJnsEvG4</a:t>
            </a:r>
            <a:endParaRPr lang="hr-HR" dirty="0" smtClean="0">
              <a:latin typeface="+mj-lt"/>
            </a:endParaRPr>
          </a:p>
          <a:p>
            <a:pPr marL="0" indent="0" algn="just">
              <a:buNone/>
            </a:pPr>
            <a:r>
              <a:rPr lang="en-US" b="1" dirty="0">
                <a:latin typeface="+mj-lt"/>
              </a:rPr>
              <a:t>Try hands-on-lab for this lesson:</a:t>
            </a:r>
          </a:p>
          <a:p>
            <a:pPr algn="just"/>
            <a:r>
              <a:rPr lang="hr-HR" dirty="0">
                <a:latin typeface="+mj-lt"/>
                <a:hlinkClick r:id="rId7"/>
              </a:rPr>
              <a:t>https://oracle.github.io/learning-library/data-management-library/autonomous-database/shared/workshops/freetier-overview/#</a:t>
            </a:r>
            <a:r>
              <a:rPr lang="hr-HR" dirty="0" smtClean="0">
                <a:latin typeface="+mj-lt"/>
                <a:hlinkClick r:id="rId7"/>
              </a:rPr>
              <a:t>xd_co_f=NmEzYTk4MDUtZWQyMS00MDBmLThiMWEtZWFhMTNlMjEzODM3%7E</a:t>
            </a:r>
            <a:endParaRPr lang="hr-HR"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a:latin typeface="+mj-lt"/>
              </a:rPr>
              <a:t>ninth</a:t>
            </a:r>
            <a:r>
              <a:rPr lang="hr-HR" b="1" dirty="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734832-71D8-4CD8-8D5A-7F3547F23C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3839</TotalTime>
  <Words>779</Words>
  <Application>Microsoft Office PowerPoint</Application>
  <PresentationFormat>Widescreen</PresentationFormat>
  <Paragraphs>57</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9 -  Databases</vt:lpstr>
      <vt:lpstr>Introduction to the Cloud Computing course</vt:lpstr>
      <vt:lpstr>Database systems available with cloud</vt:lpstr>
      <vt:lpstr>Database systems available with cloud</vt:lpstr>
      <vt:lpstr>Database as a service concept</vt:lpstr>
      <vt:lpstr>Autonomous database - OCI</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223</cp:revision>
  <dcterms:created xsi:type="dcterms:W3CDTF">2021-12-08T08:56:03Z</dcterms:created>
  <dcterms:modified xsi:type="dcterms:W3CDTF">2024-02-23T13:29:44Z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