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8"/>
  </p:notesMasterIdLst>
  <p:sldIdLst>
    <p:sldId id="256" r:id="rId5"/>
    <p:sldId id="257" r:id="rId6"/>
    <p:sldId id="287" r:id="rId7"/>
    <p:sldId id="288" r:id="rId8"/>
    <p:sldId id="289" r:id="rId9"/>
    <p:sldId id="290" r:id="rId10"/>
    <p:sldId id="291" r:id="rId11"/>
    <p:sldId id="292" r:id="rId12"/>
    <p:sldId id="296" r:id="rId13"/>
    <p:sldId id="293" r:id="rId14"/>
    <p:sldId id="294" r:id="rId15"/>
    <p:sldId id="295" r:id="rId16"/>
    <p:sldId id="277" r:id="rId17"/>
  </p:sldIdLst>
  <p:sldSz cx="12192000" cy="6858000"/>
  <p:notesSz cx="6858000" cy="9144000"/>
  <p:defaultText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092" autoAdjust="0"/>
    <p:restoredTop sz="82135" autoAdjust="0"/>
  </p:normalViewPr>
  <p:slideViewPr>
    <p:cSldViewPr snapToGrid="0">
      <p:cViewPr varScale="1">
        <p:scale>
          <a:sx n="91" d="100"/>
          <a:sy n="91" d="100"/>
        </p:scale>
        <p:origin x="1152"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Rezervirano mjesto zaglavlja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hr-HR"/>
          </a:p>
        </p:txBody>
      </p:sp>
      <p:sp>
        <p:nvSpPr>
          <p:cNvPr id="3" name="Rezervirano mjesto datum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E066BBB-4A2A-497B-8D6E-78F28B3C4025}" type="datetimeFigureOut">
              <a:rPr lang="hr-HR" smtClean="0"/>
              <a:t>23.2.2024.</a:t>
            </a:fld>
            <a:endParaRPr lang="hr-HR"/>
          </a:p>
        </p:txBody>
      </p:sp>
      <p:sp>
        <p:nvSpPr>
          <p:cNvPr id="4" name="Rezervirano mjesto slike slajd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hr-HR"/>
          </a:p>
        </p:txBody>
      </p:sp>
      <p:sp>
        <p:nvSpPr>
          <p:cNvPr id="5" name="Rezervirano mjesto bilježaka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hr-HR" smtClean="0"/>
              <a:t>Uredite stilove teksta matrice</a:t>
            </a:r>
          </a:p>
          <a:p>
            <a:pPr lvl="1"/>
            <a:r>
              <a:rPr lang="hr-HR" smtClean="0"/>
              <a:t>Druga razina</a:t>
            </a:r>
          </a:p>
          <a:p>
            <a:pPr lvl="2"/>
            <a:r>
              <a:rPr lang="hr-HR" smtClean="0"/>
              <a:t>Treća razina</a:t>
            </a:r>
          </a:p>
          <a:p>
            <a:pPr lvl="3"/>
            <a:r>
              <a:rPr lang="hr-HR" smtClean="0"/>
              <a:t>Četvrta razina</a:t>
            </a:r>
          </a:p>
          <a:p>
            <a:pPr lvl="4"/>
            <a:r>
              <a:rPr lang="hr-HR" smtClean="0"/>
              <a:t>Peta razina</a:t>
            </a:r>
            <a:endParaRPr lang="hr-HR"/>
          </a:p>
        </p:txBody>
      </p:sp>
      <p:sp>
        <p:nvSpPr>
          <p:cNvPr id="6" name="Rezervirano mjesto podnožj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hr-HR"/>
          </a:p>
        </p:txBody>
      </p:sp>
      <p:sp>
        <p:nvSpPr>
          <p:cNvPr id="7" name="Rezervirano mjesto broja slajd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AE1F7B0-4ED8-4155-8F88-4515C773BDA4}" type="slidenum">
              <a:rPr lang="hr-HR" smtClean="0"/>
              <a:t>‹#›</a:t>
            </a:fld>
            <a:endParaRPr lang="hr-HR"/>
          </a:p>
        </p:txBody>
      </p:sp>
    </p:spTree>
    <p:extLst>
      <p:ext uri="{BB962C8B-B14F-4D97-AF65-F5344CB8AC3E}">
        <p14:creationId xmlns:p14="http://schemas.microsoft.com/office/powerpoint/2010/main" val="26460862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hr-HR" sz="1200" kern="1200" dirty="0" smtClean="0">
                <a:solidFill>
                  <a:schemeClr val="tx1"/>
                </a:solidFill>
                <a:effectLst/>
                <a:latin typeface="+mn-lt"/>
                <a:ea typeface="+mn-ea"/>
                <a:cs typeface="+mn-cs"/>
              </a:rPr>
              <a:t>Good </a:t>
            </a:r>
            <a:r>
              <a:rPr lang="hr-HR" sz="1200" kern="1200" dirty="0" err="1" smtClean="0">
                <a:solidFill>
                  <a:schemeClr val="tx1"/>
                </a:solidFill>
                <a:effectLst/>
                <a:latin typeface="+mn-lt"/>
                <a:ea typeface="+mn-ea"/>
                <a:cs typeface="+mn-cs"/>
              </a:rPr>
              <a:t>afternoon</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and</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welcome</a:t>
            </a:r>
            <a:r>
              <a:rPr lang="hr-HR" sz="1200" kern="1200" dirty="0" smtClean="0">
                <a:solidFill>
                  <a:schemeClr val="tx1"/>
                </a:solidFill>
                <a:effectLst/>
                <a:latin typeface="+mn-lt"/>
                <a:ea typeface="+mn-ea"/>
                <a:cs typeface="+mn-cs"/>
              </a:rPr>
              <a:t> to </a:t>
            </a:r>
            <a:r>
              <a:rPr lang="hr-HR" sz="1200" kern="1200" dirty="0" err="1" smtClean="0">
                <a:solidFill>
                  <a:schemeClr val="tx1"/>
                </a:solidFill>
                <a:effectLst/>
                <a:latin typeface="+mn-lt"/>
                <a:ea typeface="+mn-ea"/>
                <a:cs typeface="+mn-cs"/>
              </a:rPr>
              <a:t>the</a:t>
            </a:r>
            <a:r>
              <a:rPr lang="hr-HR" sz="1200" kern="1200" dirty="0" smtClean="0">
                <a:solidFill>
                  <a:schemeClr val="tx1"/>
                </a:solidFill>
                <a:effectLst/>
                <a:latin typeface="+mn-lt"/>
                <a:ea typeface="+mn-ea"/>
                <a:cs typeface="+mn-cs"/>
              </a:rPr>
              <a:t> Cloud </a:t>
            </a:r>
            <a:r>
              <a:rPr lang="hr-HR" sz="1200" kern="1200" dirty="0" err="1" smtClean="0">
                <a:solidFill>
                  <a:schemeClr val="tx1"/>
                </a:solidFill>
                <a:effectLst/>
                <a:latin typeface="+mn-lt"/>
                <a:ea typeface="+mn-ea"/>
                <a:cs typeface="+mn-cs"/>
              </a:rPr>
              <a:t>Computing</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course</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This</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course</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was</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developed</a:t>
            </a:r>
            <a:r>
              <a:rPr lang="hr-HR" sz="1200" kern="1200" dirty="0" smtClean="0">
                <a:solidFill>
                  <a:schemeClr val="tx1"/>
                </a:solidFill>
                <a:effectLst/>
                <a:latin typeface="+mn-lt"/>
                <a:ea typeface="+mn-ea"/>
                <a:cs typeface="+mn-cs"/>
              </a:rPr>
              <a:t> as a </a:t>
            </a:r>
            <a:r>
              <a:rPr lang="hr-HR" sz="1200" kern="1200" dirty="0" err="1" smtClean="0">
                <a:solidFill>
                  <a:schemeClr val="tx1"/>
                </a:solidFill>
                <a:effectLst/>
                <a:latin typeface="+mn-lt"/>
                <a:ea typeface="+mn-ea"/>
                <a:cs typeface="+mn-cs"/>
              </a:rPr>
              <a:t>result</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of</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the</a:t>
            </a:r>
            <a:r>
              <a:rPr lang="hr-HR" sz="1200" kern="1200" dirty="0" smtClean="0">
                <a:solidFill>
                  <a:schemeClr val="tx1"/>
                </a:solidFill>
                <a:effectLst/>
                <a:latin typeface="+mn-lt"/>
                <a:ea typeface="+mn-ea"/>
                <a:cs typeface="+mn-cs"/>
              </a:rPr>
              <a:t> Erasmus+ </a:t>
            </a:r>
            <a:r>
              <a:rPr lang="hr-HR" sz="1200" kern="1200" dirty="0" err="1" smtClean="0">
                <a:solidFill>
                  <a:schemeClr val="tx1"/>
                </a:solidFill>
                <a:effectLst/>
                <a:latin typeface="+mn-lt"/>
                <a:ea typeface="+mn-ea"/>
                <a:cs typeface="+mn-cs"/>
              </a:rPr>
              <a:t>project</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CodeIn</a:t>
            </a:r>
            <a:r>
              <a:rPr lang="hr-HR" sz="1200" kern="1200" dirty="0" smtClean="0">
                <a:solidFill>
                  <a:schemeClr val="tx1"/>
                </a:solidFill>
                <a:effectLst/>
                <a:latin typeface="+mn-lt"/>
                <a:ea typeface="+mn-ea"/>
                <a:cs typeface="+mn-cs"/>
              </a:rPr>
              <a:t>. All </a:t>
            </a:r>
            <a:r>
              <a:rPr lang="hr-HR" sz="1200" kern="1200" dirty="0" err="1" smtClean="0">
                <a:solidFill>
                  <a:schemeClr val="tx1"/>
                </a:solidFill>
                <a:effectLst/>
                <a:latin typeface="+mn-lt"/>
                <a:ea typeface="+mn-ea"/>
                <a:cs typeface="+mn-cs"/>
              </a:rPr>
              <a:t>you</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need</a:t>
            </a:r>
            <a:r>
              <a:rPr lang="hr-HR" sz="1200" kern="1200" dirty="0" smtClean="0">
                <a:solidFill>
                  <a:schemeClr val="tx1"/>
                </a:solidFill>
                <a:effectLst/>
                <a:latin typeface="+mn-lt"/>
                <a:ea typeface="+mn-ea"/>
                <a:cs typeface="+mn-cs"/>
              </a:rPr>
              <a:t> for </a:t>
            </a:r>
            <a:r>
              <a:rPr lang="hr-HR" sz="1200" kern="1200" dirty="0" err="1" smtClean="0">
                <a:solidFill>
                  <a:schemeClr val="tx1"/>
                </a:solidFill>
                <a:effectLst/>
                <a:latin typeface="+mn-lt"/>
                <a:ea typeface="+mn-ea"/>
                <a:cs typeface="+mn-cs"/>
              </a:rPr>
              <a:t>learning</a:t>
            </a:r>
            <a:r>
              <a:rPr lang="hr-HR" sz="1200" kern="1200" dirty="0" smtClean="0">
                <a:solidFill>
                  <a:schemeClr val="tx1"/>
                </a:solidFill>
                <a:effectLst/>
                <a:latin typeface="+mn-lt"/>
                <a:ea typeface="+mn-ea"/>
                <a:cs typeface="+mn-cs"/>
              </a:rPr>
              <a:t> is internet </a:t>
            </a:r>
            <a:r>
              <a:rPr lang="hr-HR" sz="1200" kern="1200" dirty="0" err="1" smtClean="0">
                <a:solidFill>
                  <a:schemeClr val="tx1"/>
                </a:solidFill>
                <a:effectLst/>
                <a:latin typeface="+mn-lt"/>
                <a:ea typeface="+mn-ea"/>
                <a:cs typeface="+mn-cs"/>
              </a:rPr>
              <a:t>access</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and</a:t>
            </a:r>
            <a:r>
              <a:rPr lang="hr-HR" sz="1200" kern="1200" dirty="0" smtClean="0">
                <a:solidFill>
                  <a:schemeClr val="tx1"/>
                </a:solidFill>
                <a:effectLst/>
                <a:latin typeface="+mn-lt"/>
                <a:ea typeface="+mn-ea"/>
                <a:cs typeface="+mn-cs"/>
              </a:rPr>
              <a:t> a </a:t>
            </a:r>
            <a:r>
              <a:rPr lang="hr-HR" sz="1200" kern="1200" dirty="0" err="1" smtClean="0">
                <a:solidFill>
                  <a:schemeClr val="tx1"/>
                </a:solidFill>
                <a:effectLst/>
                <a:latin typeface="+mn-lt"/>
                <a:ea typeface="+mn-ea"/>
                <a:cs typeface="+mn-cs"/>
              </a:rPr>
              <a:t>computer</a:t>
            </a:r>
            <a:r>
              <a:rPr lang="hr-HR" sz="1200" kern="1200" dirty="0" smtClean="0">
                <a:solidFill>
                  <a:schemeClr val="tx1"/>
                </a:solidFill>
                <a:effectLst/>
                <a:latin typeface="+mn-lt"/>
                <a:ea typeface="+mn-ea"/>
                <a:cs typeface="+mn-cs"/>
              </a:rPr>
              <a:t>.</a:t>
            </a:r>
          </a:p>
          <a:p>
            <a:pPr>
              <a:lnSpc>
                <a:spcPct val="107000"/>
              </a:lnSpc>
              <a:spcAft>
                <a:spcPts val="800"/>
              </a:spcAft>
            </a:pPr>
            <a:r>
              <a:rPr lang="hr-HR" sz="1200" kern="1200" dirty="0" smtClean="0">
                <a:solidFill>
                  <a:schemeClr val="tx1"/>
                </a:solidFill>
                <a:effectLst/>
                <a:latin typeface="+mn-lt"/>
                <a:ea typeface="+mn-ea"/>
                <a:cs typeface="+mn-cs"/>
              </a:rPr>
              <a:t>The </a:t>
            </a:r>
            <a:r>
              <a:rPr lang="hr-HR" sz="1200" kern="1200" dirty="0" err="1" smtClean="0">
                <a:solidFill>
                  <a:schemeClr val="tx1"/>
                </a:solidFill>
                <a:effectLst/>
                <a:latin typeface="+mn-lt"/>
                <a:ea typeface="+mn-ea"/>
                <a:cs typeface="+mn-cs"/>
              </a:rPr>
              <a:t>course</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contains</a:t>
            </a:r>
            <a:r>
              <a:rPr lang="hr-HR" sz="1200" kern="1200" dirty="0" smtClean="0">
                <a:solidFill>
                  <a:schemeClr val="tx1"/>
                </a:solidFill>
                <a:effectLst/>
                <a:latin typeface="+mn-lt"/>
                <a:ea typeface="+mn-ea"/>
                <a:cs typeface="+mn-cs"/>
              </a:rPr>
              <a:t> a total </a:t>
            </a:r>
            <a:r>
              <a:rPr lang="hr-HR" sz="1200" kern="1200" dirty="0" err="1" smtClean="0">
                <a:solidFill>
                  <a:schemeClr val="tx1"/>
                </a:solidFill>
                <a:effectLst/>
                <a:latin typeface="+mn-lt"/>
                <a:ea typeface="+mn-ea"/>
                <a:cs typeface="+mn-cs"/>
              </a:rPr>
              <a:t>of</a:t>
            </a:r>
            <a:r>
              <a:rPr lang="hr-HR" sz="1200" kern="1200" dirty="0" smtClean="0">
                <a:solidFill>
                  <a:schemeClr val="tx1"/>
                </a:solidFill>
                <a:effectLst/>
                <a:latin typeface="+mn-lt"/>
                <a:ea typeface="+mn-ea"/>
                <a:cs typeface="+mn-cs"/>
              </a:rPr>
              <a:t> ten </a:t>
            </a:r>
            <a:r>
              <a:rPr lang="hr-HR" sz="1200" kern="1200" dirty="0" err="1" smtClean="0">
                <a:solidFill>
                  <a:schemeClr val="tx1"/>
                </a:solidFill>
                <a:effectLst/>
                <a:latin typeface="+mn-lt"/>
                <a:ea typeface="+mn-ea"/>
                <a:cs typeface="+mn-cs"/>
              </a:rPr>
              <a:t>topics</a:t>
            </a:r>
            <a:r>
              <a:rPr lang="hr-HR" sz="1200" kern="1200" baseline="0" dirty="0" smtClean="0">
                <a:solidFill>
                  <a:schemeClr val="tx1"/>
                </a:solidFill>
                <a:effectLst/>
                <a:latin typeface="+mn-lt"/>
                <a:ea typeface="+mn-ea"/>
                <a:cs typeface="+mn-cs"/>
              </a:rPr>
              <a:t> </a:t>
            </a:r>
            <a:r>
              <a:rPr lang="hr-HR" sz="1200" kern="1200" baseline="0" dirty="0" err="1" smtClean="0">
                <a:solidFill>
                  <a:schemeClr val="tx1"/>
                </a:solidFill>
                <a:effectLst/>
                <a:latin typeface="+mn-lt"/>
                <a:ea typeface="+mn-ea"/>
                <a:cs typeface="+mn-cs"/>
              </a:rPr>
              <a:t>and</a:t>
            </a:r>
            <a:r>
              <a:rPr lang="hr-HR" sz="1200" kern="1200" baseline="0" dirty="0" smtClean="0">
                <a:solidFill>
                  <a:schemeClr val="tx1"/>
                </a:solidFill>
                <a:effectLst/>
                <a:latin typeface="+mn-lt"/>
                <a:ea typeface="+mn-ea"/>
                <a:cs typeface="+mn-cs"/>
              </a:rPr>
              <a:t> </a:t>
            </a:r>
            <a:r>
              <a:rPr lang="hr-HR" sz="1200" kern="1200" baseline="0" dirty="0" err="1" smtClean="0">
                <a:solidFill>
                  <a:schemeClr val="tx1"/>
                </a:solidFill>
                <a:effectLst/>
                <a:latin typeface="+mn-lt"/>
                <a:ea typeface="+mn-ea"/>
                <a:cs typeface="+mn-cs"/>
              </a:rPr>
              <a:t>i</a:t>
            </a:r>
            <a:r>
              <a:rPr lang="hr-HR" sz="1200" kern="1200" dirty="0" err="1" smtClean="0">
                <a:solidFill>
                  <a:schemeClr val="tx1"/>
                </a:solidFill>
                <a:effectLst/>
                <a:latin typeface="+mn-lt"/>
                <a:ea typeface="+mn-ea"/>
                <a:cs typeface="+mn-cs"/>
              </a:rPr>
              <a:t>n</a:t>
            </a:r>
            <a:r>
              <a:rPr lang="hr-HR"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this </a:t>
            </a:r>
            <a:r>
              <a:rPr lang="hr-HR" sz="1200" kern="1200" dirty="0" err="1" smtClean="0">
                <a:solidFill>
                  <a:schemeClr val="tx1"/>
                </a:solidFill>
                <a:effectLst/>
                <a:latin typeface="+mn-lt"/>
                <a:ea typeface="+mn-ea"/>
                <a:cs typeface="+mn-cs"/>
              </a:rPr>
              <a:t>topic</a:t>
            </a:r>
            <a:r>
              <a:rPr lang="en-US" sz="1200" kern="1200" dirty="0" smtClean="0">
                <a:solidFill>
                  <a:schemeClr val="tx1"/>
                </a:solidFill>
                <a:effectLst/>
                <a:latin typeface="+mn-lt"/>
                <a:ea typeface="+mn-ea"/>
                <a:cs typeface="+mn-cs"/>
              </a:rPr>
              <a:t> we will say something more about the </a:t>
            </a:r>
            <a:r>
              <a:rPr lang="hr-HR" sz="1200" kern="1200" dirty="0" err="1" smtClean="0">
                <a:solidFill>
                  <a:schemeClr val="tx1"/>
                </a:solidFill>
                <a:effectLst/>
                <a:latin typeface="+mn-lt"/>
                <a:ea typeface="+mn-ea"/>
                <a:cs typeface="+mn-cs"/>
              </a:rPr>
              <a:t>cloud</a:t>
            </a:r>
            <a:r>
              <a:rPr lang="hr-HR" sz="1200" kern="1200" baseline="0" dirty="0" smtClean="0">
                <a:solidFill>
                  <a:schemeClr val="tx1"/>
                </a:solidFill>
                <a:effectLst/>
                <a:latin typeface="+mn-lt"/>
                <a:ea typeface="+mn-ea"/>
                <a:cs typeface="+mn-cs"/>
              </a:rPr>
              <a:t> </a:t>
            </a:r>
            <a:r>
              <a:rPr lang="hr-HR" sz="1200" kern="1200" baseline="0" dirty="0" err="1" smtClean="0">
                <a:solidFill>
                  <a:schemeClr val="tx1"/>
                </a:solidFill>
                <a:effectLst/>
                <a:latin typeface="+mn-lt"/>
                <a:ea typeface="+mn-ea"/>
                <a:cs typeface="+mn-cs"/>
              </a:rPr>
              <a:t>compute</a:t>
            </a:r>
            <a:r>
              <a:rPr lang="hr-HR" sz="1200" kern="1200" baseline="0" dirty="0" smtClean="0">
                <a:solidFill>
                  <a:schemeClr val="tx1"/>
                </a:solidFill>
                <a:effectLst/>
                <a:latin typeface="+mn-lt"/>
                <a:ea typeface="+mn-ea"/>
                <a:cs typeface="+mn-cs"/>
              </a:rPr>
              <a:t> </a:t>
            </a:r>
            <a:r>
              <a:rPr lang="hr-HR" sz="1200" kern="1200" baseline="0" dirty="0" err="1" smtClean="0">
                <a:solidFill>
                  <a:schemeClr val="tx1"/>
                </a:solidFill>
                <a:effectLst/>
                <a:latin typeface="+mn-lt"/>
                <a:ea typeface="+mn-ea"/>
                <a:cs typeface="+mn-cs"/>
              </a:rPr>
              <a:t>services</a:t>
            </a:r>
            <a:r>
              <a:rPr lang="hr-HR" sz="1200" kern="1200" baseline="0" dirty="0" smtClean="0">
                <a:solidFill>
                  <a:schemeClr val="tx1"/>
                </a:solidFill>
                <a:effectLst/>
                <a:latin typeface="+mn-lt"/>
                <a:ea typeface="+mn-ea"/>
                <a:cs typeface="+mn-cs"/>
              </a:rPr>
              <a:t>.</a:t>
            </a:r>
            <a:endParaRPr lang="hr-HR" sz="1200" kern="1200" dirty="0" smtClean="0">
              <a:solidFill>
                <a:schemeClr val="tx1"/>
              </a:solidFill>
              <a:effectLst/>
              <a:latin typeface="+mn-lt"/>
              <a:ea typeface="+mn-ea"/>
              <a:cs typeface="+mn-cs"/>
            </a:endParaRPr>
          </a:p>
          <a:p>
            <a:endParaRPr lang="hr-HR" dirty="0"/>
          </a:p>
        </p:txBody>
      </p:sp>
      <p:sp>
        <p:nvSpPr>
          <p:cNvPr id="4" name="Rezervirano mjesto broja slajda 3"/>
          <p:cNvSpPr>
            <a:spLocks noGrp="1"/>
          </p:cNvSpPr>
          <p:nvPr>
            <p:ph type="sldNum" sz="quarter" idx="10"/>
          </p:nvPr>
        </p:nvSpPr>
        <p:spPr/>
        <p:txBody>
          <a:bodyPr/>
          <a:lstStyle/>
          <a:p>
            <a:fld id="{FAE1F7B0-4ED8-4155-8F88-4515C773BDA4}" type="slidenum">
              <a:rPr lang="hr-HR" smtClean="0"/>
              <a:t>2</a:t>
            </a:fld>
            <a:endParaRPr lang="hr-HR"/>
          </a:p>
        </p:txBody>
      </p:sp>
    </p:spTree>
    <p:extLst>
      <p:ext uri="{BB962C8B-B14F-4D97-AF65-F5344CB8AC3E}">
        <p14:creationId xmlns:p14="http://schemas.microsoft.com/office/powerpoint/2010/main" val="412491109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en-US" dirty="0" smtClean="0"/>
              <a:t>Containers are an excellent way to bundle and run your applications. However, in a production environment, you need to manage the containers that run the applications and ensure that there is no downtime. For example, another container needs to start if a container goes down. Wouldn't it be easier if a system handled this behavior?</a:t>
            </a:r>
          </a:p>
          <a:p>
            <a:r>
              <a:rPr lang="en-US" dirty="0" smtClean="0"/>
              <a:t>That is how Kubernetes comes to the rescue! Kubernetes provides you with a framework to run distributed systems resiliently. It takes care of scaling and failover for your application, provides deployment patterns, and more. For example, Kubernetes can easily manage a canary deployment for your system.</a:t>
            </a:r>
          </a:p>
          <a:p>
            <a:endParaRPr lang="hr-HR" dirty="0"/>
          </a:p>
        </p:txBody>
      </p:sp>
      <p:sp>
        <p:nvSpPr>
          <p:cNvPr id="4" name="Rezervirano mjesto broja slajda 3"/>
          <p:cNvSpPr>
            <a:spLocks noGrp="1"/>
          </p:cNvSpPr>
          <p:nvPr>
            <p:ph type="sldNum" sz="quarter" idx="10"/>
          </p:nvPr>
        </p:nvSpPr>
        <p:spPr/>
        <p:txBody>
          <a:bodyPr/>
          <a:lstStyle/>
          <a:p>
            <a:fld id="{FAE1F7B0-4ED8-4155-8F88-4515C773BDA4}" type="slidenum">
              <a:rPr lang="hr-HR" smtClean="0"/>
              <a:t>11</a:t>
            </a:fld>
            <a:endParaRPr lang="hr-HR"/>
          </a:p>
        </p:txBody>
      </p:sp>
    </p:spTree>
    <p:extLst>
      <p:ext uri="{BB962C8B-B14F-4D97-AF65-F5344CB8AC3E}">
        <p14:creationId xmlns:p14="http://schemas.microsoft.com/office/powerpoint/2010/main" val="345346042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en-US" dirty="0" smtClean="0"/>
              <a:t>Kubernetes represents a journey towards functions where you write your code in a particular runtime, and then you do not worry about servers, you do not worry about any of the infrastructures, you just provide the code, and the cloud provider is responsible for executing that code. And one of the most significant advantages here is it truly leads you to a consumption-based pricing model where you are only built for the time your function is running.</a:t>
            </a:r>
            <a:endParaRPr lang="hr-HR" dirty="0"/>
          </a:p>
        </p:txBody>
      </p:sp>
      <p:sp>
        <p:nvSpPr>
          <p:cNvPr id="4" name="Rezervirano mjesto broja slajda 3"/>
          <p:cNvSpPr>
            <a:spLocks noGrp="1"/>
          </p:cNvSpPr>
          <p:nvPr>
            <p:ph type="sldNum" sz="quarter" idx="10"/>
          </p:nvPr>
        </p:nvSpPr>
        <p:spPr/>
        <p:txBody>
          <a:bodyPr/>
          <a:lstStyle/>
          <a:p>
            <a:fld id="{FAE1F7B0-4ED8-4155-8F88-4515C773BDA4}" type="slidenum">
              <a:rPr lang="hr-HR" smtClean="0"/>
              <a:t>12</a:t>
            </a:fld>
            <a:endParaRPr lang="hr-HR"/>
          </a:p>
        </p:txBody>
      </p:sp>
    </p:spTree>
    <p:extLst>
      <p:ext uri="{BB962C8B-B14F-4D97-AF65-F5344CB8AC3E}">
        <p14:creationId xmlns:p14="http://schemas.microsoft.com/office/powerpoint/2010/main" val="211404200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en-US" sz="1200" kern="1200" dirty="0" smtClean="0">
                <a:solidFill>
                  <a:schemeClr val="tx1"/>
                </a:solidFill>
                <a:effectLst/>
                <a:latin typeface="+mn-lt"/>
                <a:ea typeface="+mn-ea"/>
                <a:cs typeface="+mn-cs"/>
              </a:rPr>
              <a:t>To complete this unit, </a:t>
            </a:r>
            <a:r>
              <a:rPr lang="hr-HR" sz="1200" kern="1200" dirty="0" smtClean="0">
                <a:solidFill>
                  <a:schemeClr val="tx1"/>
                </a:solidFill>
                <a:effectLst/>
                <a:latin typeface="+mn-lt"/>
                <a:ea typeface="+mn-ea"/>
                <a:cs typeface="+mn-cs"/>
              </a:rPr>
              <a:t>s</a:t>
            </a:r>
            <a:r>
              <a:rPr lang="en-US" sz="1200" kern="1200" dirty="0" err="1" smtClean="0">
                <a:solidFill>
                  <a:schemeClr val="tx1"/>
                </a:solidFill>
                <a:effectLst/>
                <a:latin typeface="+mn-lt"/>
                <a:ea typeface="+mn-ea"/>
                <a:cs typeface="+mn-cs"/>
              </a:rPr>
              <a:t>tudy</a:t>
            </a:r>
            <a:r>
              <a:rPr lang="en-US" sz="1200" kern="1200" dirty="0" smtClean="0">
                <a:solidFill>
                  <a:schemeClr val="tx1"/>
                </a:solidFill>
                <a:effectLst/>
                <a:latin typeface="+mn-lt"/>
                <a:ea typeface="+mn-ea"/>
                <a:cs typeface="+mn-cs"/>
              </a:rPr>
              <a:t> and review the following online resources</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Thank</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you</a:t>
            </a:r>
            <a:r>
              <a:rPr lang="hr-HR" sz="1200" kern="1200" dirty="0" smtClean="0">
                <a:solidFill>
                  <a:schemeClr val="tx1"/>
                </a:solidFill>
                <a:effectLst/>
                <a:latin typeface="+mn-lt"/>
                <a:ea typeface="+mn-ea"/>
                <a:cs typeface="+mn-cs"/>
              </a:rPr>
              <a:t> for </a:t>
            </a:r>
            <a:r>
              <a:rPr lang="hr-HR" sz="1200" kern="1200" dirty="0" err="1" smtClean="0">
                <a:solidFill>
                  <a:schemeClr val="tx1"/>
                </a:solidFill>
                <a:effectLst/>
                <a:latin typeface="+mn-lt"/>
                <a:ea typeface="+mn-ea"/>
                <a:cs typeface="+mn-cs"/>
              </a:rPr>
              <a:t>attention</a:t>
            </a:r>
            <a:r>
              <a:rPr lang="hr-HR" sz="1200" kern="1200" dirty="0" smtClean="0">
                <a:solidFill>
                  <a:schemeClr val="tx1"/>
                </a:solidFill>
                <a:effectLst/>
                <a:latin typeface="+mn-lt"/>
                <a:ea typeface="+mn-ea"/>
                <a:cs typeface="+mn-cs"/>
              </a:rPr>
              <a:t> !</a:t>
            </a:r>
            <a:endParaRPr lang="hr-HR" sz="1200" kern="1200" dirty="0">
              <a:solidFill>
                <a:schemeClr val="tx1"/>
              </a:solidFill>
              <a:effectLst/>
              <a:latin typeface="+mn-lt"/>
              <a:ea typeface="+mn-ea"/>
              <a:cs typeface="+mn-cs"/>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13</a:t>
            </a:fld>
            <a:endParaRPr lang="hr-HR"/>
          </a:p>
        </p:txBody>
      </p:sp>
    </p:spTree>
    <p:extLst>
      <p:ext uri="{BB962C8B-B14F-4D97-AF65-F5344CB8AC3E}">
        <p14:creationId xmlns:p14="http://schemas.microsoft.com/office/powerpoint/2010/main" val="17187061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en-US" dirty="0" smtClean="0"/>
              <a:t>There are a number of different computing configurations that can be used in cloud computing. What you use depends on your real needs. The traditional approach is where you want to have your own physical (bare metal) or dedicated virtual hosts that you don't want to share with other public cloud users. You can also use virtual servers installed on shared infrastructure. In the context of scalability and using only what you need from a compute instance, you can use configurations with containers and functions</a:t>
            </a:r>
            <a:endParaRPr lang="hr-HR" dirty="0"/>
          </a:p>
        </p:txBody>
      </p:sp>
      <p:sp>
        <p:nvSpPr>
          <p:cNvPr id="4" name="Rezervirano mjesto broja slajda 3"/>
          <p:cNvSpPr>
            <a:spLocks noGrp="1"/>
          </p:cNvSpPr>
          <p:nvPr>
            <p:ph type="sldNum" sz="quarter" idx="10"/>
          </p:nvPr>
        </p:nvSpPr>
        <p:spPr/>
        <p:txBody>
          <a:bodyPr/>
          <a:lstStyle/>
          <a:p>
            <a:fld id="{FAE1F7B0-4ED8-4155-8F88-4515C773BDA4}" type="slidenum">
              <a:rPr lang="hr-HR" smtClean="0"/>
              <a:t>3</a:t>
            </a:fld>
            <a:endParaRPr lang="hr-HR"/>
          </a:p>
        </p:txBody>
      </p:sp>
    </p:spTree>
    <p:extLst>
      <p:ext uri="{BB962C8B-B14F-4D97-AF65-F5344CB8AC3E}">
        <p14:creationId xmlns:p14="http://schemas.microsoft.com/office/powerpoint/2010/main" val="271361479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en-US" dirty="0" smtClean="0"/>
              <a:t>In bare metal servers, you get a full machine, an entire server completely dedicated to you. A dedicated host means that you get a fully dedicated bare metal machine. However, on top of that, you could run virtual machines. So what is the difference between dedicated hosts and virtual machines?</a:t>
            </a:r>
            <a:r>
              <a:rPr lang="hr-HR" dirty="0" smtClean="0"/>
              <a:t> </a:t>
            </a:r>
            <a:r>
              <a:rPr lang="en-US" dirty="0" smtClean="0"/>
              <a:t>Virtual machines are shared and multi-tenant, meaning the host can be running them from multiple users. They have strong security isolation, so you do not have to worry about that. However, some users want a dedicated host to run their own VMs and do not have VMs from any other customer running there. That option is also provided by using a dedicated host.</a:t>
            </a:r>
            <a:endParaRPr lang="hr-HR" dirty="0"/>
          </a:p>
        </p:txBody>
      </p:sp>
      <p:sp>
        <p:nvSpPr>
          <p:cNvPr id="4" name="Rezervirano mjesto broja slajda 3"/>
          <p:cNvSpPr>
            <a:spLocks noGrp="1"/>
          </p:cNvSpPr>
          <p:nvPr>
            <p:ph type="sldNum" sz="quarter" idx="10"/>
          </p:nvPr>
        </p:nvSpPr>
        <p:spPr/>
        <p:txBody>
          <a:bodyPr/>
          <a:lstStyle/>
          <a:p>
            <a:fld id="{FAE1F7B0-4ED8-4155-8F88-4515C773BDA4}" type="slidenum">
              <a:rPr lang="hr-HR" smtClean="0"/>
              <a:t>4</a:t>
            </a:fld>
            <a:endParaRPr lang="hr-HR"/>
          </a:p>
        </p:txBody>
      </p:sp>
    </p:spTree>
    <p:extLst>
      <p:ext uri="{BB962C8B-B14F-4D97-AF65-F5344CB8AC3E}">
        <p14:creationId xmlns:p14="http://schemas.microsoft.com/office/powerpoint/2010/main" val="81349347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en-US" dirty="0" smtClean="0"/>
              <a:t>Bare metal configuration is used when you want your own high-performance hardware available in the cloud but use software that cannot run on virtual machines and has specific licensing. It is also possible that on such hardware, you want to have a particular hypervisor on which you will install virtual machines. However, you use a shared cloud infrastructure in the context of the data center that houses that hardware.</a:t>
            </a:r>
            <a:endParaRPr lang="hr-HR" dirty="0"/>
          </a:p>
        </p:txBody>
      </p:sp>
      <p:sp>
        <p:nvSpPr>
          <p:cNvPr id="4" name="Rezervirano mjesto broja slajda 3"/>
          <p:cNvSpPr>
            <a:spLocks noGrp="1"/>
          </p:cNvSpPr>
          <p:nvPr>
            <p:ph type="sldNum" sz="quarter" idx="10"/>
          </p:nvPr>
        </p:nvSpPr>
        <p:spPr/>
        <p:txBody>
          <a:bodyPr/>
          <a:lstStyle/>
          <a:p>
            <a:fld id="{FAE1F7B0-4ED8-4155-8F88-4515C773BDA4}" type="slidenum">
              <a:rPr lang="hr-HR" smtClean="0"/>
              <a:t>5</a:t>
            </a:fld>
            <a:endParaRPr lang="hr-HR"/>
          </a:p>
        </p:txBody>
      </p:sp>
    </p:spTree>
    <p:extLst>
      <p:ext uri="{BB962C8B-B14F-4D97-AF65-F5344CB8AC3E}">
        <p14:creationId xmlns:p14="http://schemas.microsoft.com/office/powerpoint/2010/main" val="219648146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en-US" dirty="0" smtClean="0"/>
              <a:t>Virtual machines still mean the traditional approach of managing to compute instances. Even though you do not have problems with specific hardware (and malfunctions), you still have to worry about the entire configuration, which means operating system patch management, security configuration, monitoring, application configuration, and scaling to handle variable traffic</a:t>
            </a:r>
            <a:endParaRPr lang="hr-HR" dirty="0"/>
          </a:p>
        </p:txBody>
      </p:sp>
      <p:sp>
        <p:nvSpPr>
          <p:cNvPr id="4" name="Rezervirano mjesto broja slajda 3"/>
          <p:cNvSpPr>
            <a:spLocks noGrp="1"/>
          </p:cNvSpPr>
          <p:nvPr>
            <p:ph type="sldNum" sz="quarter" idx="10"/>
          </p:nvPr>
        </p:nvSpPr>
        <p:spPr/>
        <p:txBody>
          <a:bodyPr/>
          <a:lstStyle/>
          <a:p>
            <a:fld id="{FAE1F7B0-4ED8-4155-8F88-4515C773BDA4}" type="slidenum">
              <a:rPr lang="hr-HR" smtClean="0"/>
              <a:t>6</a:t>
            </a:fld>
            <a:endParaRPr lang="hr-HR"/>
          </a:p>
        </p:txBody>
      </p:sp>
    </p:spTree>
    <p:extLst>
      <p:ext uri="{BB962C8B-B14F-4D97-AF65-F5344CB8AC3E}">
        <p14:creationId xmlns:p14="http://schemas.microsoft.com/office/powerpoint/2010/main" val="151867220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hr-HR" sz="1200" kern="1200" dirty="0" err="1" smtClean="0">
                <a:solidFill>
                  <a:schemeClr val="tx1"/>
                </a:solidFill>
                <a:effectLst/>
                <a:latin typeface="+mn-lt"/>
                <a:ea typeface="+mn-ea"/>
                <a:cs typeface="+mn-cs"/>
              </a:rPr>
              <a:t>When</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we</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say</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an</a:t>
            </a:r>
            <a:r>
              <a:rPr lang="hr-HR" sz="1200" kern="1200" dirty="0" smtClean="0">
                <a:solidFill>
                  <a:schemeClr val="tx1"/>
                </a:solidFill>
                <a:effectLst/>
                <a:latin typeface="+mn-lt"/>
                <a:ea typeface="+mn-ea"/>
                <a:cs typeface="+mn-cs"/>
              </a:rPr>
              <a:t> instance, </a:t>
            </a:r>
            <a:r>
              <a:rPr lang="hr-HR" sz="1200" kern="1200" dirty="0" err="1" smtClean="0">
                <a:solidFill>
                  <a:schemeClr val="tx1"/>
                </a:solidFill>
                <a:effectLst/>
                <a:latin typeface="+mn-lt"/>
                <a:ea typeface="+mn-ea"/>
                <a:cs typeface="+mn-cs"/>
              </a:rPr>
              <a:t>what</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we</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mean</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is</a:t>
            </a:r>
            <a:r>
              <a:rPr lang="hr-HR" sz="1200" kern="1200" dirty="0" smtClean="0">
                <a:solidFill>
                  <a:schemeClr val="tx1"/>
                </a:solidFill>
                <a:effectLst/>
                <a:latin typeface="+mn-lt"/>
                <a:ea typeface="+mn-ea"/>
                <a:cs typeface="+mn-cs"/>
              </a:rPr>
              <a:t> a </a:t>
            </a:r>
            <a:r>
              <a:rPr lang="hr-HR" sz="1200" kern="1200" dirty="0" err="1" smtClean="0">
                <a:solidFill>
                  <a:schemeClr val="tx1"/>
                </a:solidFill>
                <a:effectLst/>
                <a:latin typeface="+mn-lt"/>
                <a:ea typeface="+mn-ea"/>
                <a:cs typeface="+mn-cs"/>
              </a:rPr>
              <a:t>compute</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host</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and</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it</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has</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several</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dependencies</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The</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compute</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host's</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first</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dependency</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is</a:t>
            </a:r>
            <a:r>
              <a:rPr lang="hr-HR" sz="1200" kern="1200" dirty="0" smtClean="0">
                <a:solidFill>
                  <a:schemeClr val="tx1"/>
                </a:solidFill>
                <a:effectLst/>
                <a:latin typeface="+mn-lt"/>
                <a:ea typeface="+mn-ea"/>
                <a:cs typeface="+mn-cs"/>
              </a:rPr>
              <a:t> on a </a:t>
            </a:r>
            <a:r>
              <a:rPr lang="hr-HR" sz="1200" kern="1200" dirty="0" err="1" smtClean="0">
                <a:solidFill>
                  <a:schemeClr val="tx1"/>
                </a:solidFill>
                <a:effectLst/>
                <a:latin typeface="+mn-lt"/>
                <a:ea typeface="+mn-ea"/>
                <a:cs typeface="+mn-cs"/>
              </a:rPr>
              <a:t>virtual</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cloud</a:t>
            </a:r>
            <a:r>
              <a:rPr lang="hr-HR" sz="1200" kern="1200" dirty="0" smtClean="0">
                <a:solidFill>
                  <a:schemeClr val="tx1"/>
                </a:solidFill>
                <a:effectLst/>
                <a:latin typeface="+mn-lt"/>
                <a:ea typeface="+mn-ea"/>
                <a:cs typeface="+mn-cs"/>
              </a:rPr>
              <a:t> network. </a:t>
            </a:r>
            <a:r>
              <a:rPr lang="hr-HR" sz="1200" kern="1200" dirty="0" err="1" smtClean="0">
                <a:solidFill>
                  <a:schemeClr val="tx1"/>
                </a:solidFill>
                <a:effectLst/>
                <a:latin typeface="+mn-lt"/>
                <a:ea typeface="+mn-ea"/>
                <a:cs typeface="+mn-cs"/>
              </a:rPr>
              <a:t>The</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compute</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instances</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have</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another</a:t>
            </a:r>
            <a:r>
              <a:rPr lang="hr-HR" sz="1200" kern="1200" dirty="0" smtClean="0">
                <a:solidFill>
                  <a:schemeClr val="tx1"/>
                </a:solidFill>
                <a:effectLst/>
                <a:latin typeface="+mn-lt"/>
                <a:ea typeface="+mn-ea"/>
                <a:cs typeface="+mn-cs"/>
              </a:rPr>
              <a:t> set </a:t>
            </a:r>
            <a:r>
              <a:rPr lang="hr-HR" sz="1200" kern="1200" dirty="0" err="1" smtClean="0">
                <a:solidFill>
                  <a:schemeClr val="tx1"/>
                </a:solidFill>
                <a:effectLst/>
                <a:latin typeface="+mn-lt"/>
                <a:ea typeface="+mn-ea"/>
                <a:cs typeface="+mn-cs"/>
              </a:rPr>
              <a:t>of</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dependencies</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the</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boot</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volume</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the</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boot</a:t>
            </a:r>
            <a:r>
              <a:rPr lang="hr-HR" sz="1200" kern="1200" dirty="0" smtClean="0">
                <a:solidFill>
                  <a:schemeClr val="tx1"/>
                </a:solidFill>
                <a:effectLst/>
                <a:latin typeface="+mn-lt"/>
                <a:ea typeface="+mn-ea"/>
                <a:cs typeface="+mn-cs"/>
              </a:rPr>
              <a:t> disk, </a:t>
            </a:r>
            <a:r>
              <a:rPr lang="hr-HR" sz="1200" kern="1200" dirty="0" err="1" smtClean="0">
                <a:solidFill>
                  <a:schemeClr val="tx1"/>
                </a:solidFill>
                <a:effectLst/>
                <a:latin typeface="+mn-lt"/>
                <a:ea typeface="+mn-ea"/>
                <a:cs typeface="+mn-cs"/>
              </a:rPr>
              <a:t>and</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the</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block</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volumes</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What</a:t>
            </a:r>
            <a:r>
              <a:rPr lang="hr-HR" sz="1200" kern="1200" dirty="0" smtClean="0">
                <a:solidFill>
                  <a:schemeClr val="tx1"/>
                </a:solidFill>
                <a:effectLst/>
                <a:latin typeface="+mn-lt"/>
                <a:ea typeface="+mn-ea"/>
                <a:cs typeface="+mn-cs"/>
              </a:rPr>
              <a:t> do </a:t>
            </a:r>
            <a:r>
              <a:rPr lang="hr-HR" sz="1200" kern="1200" dirty="0" err="1" smtClean="0">
                <a:solidFill>
                  <a:schemeClr val="tx1"/>
                </a:solidFill>
                <a:effectLst/>
                <a:latin typeface="+mn-lt"/>
                <a:ea typeface="+mn-ea"/>
                <a:cs typeface="+mn-cs"/>
              </a:rPr>
              <a:t>these</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mean</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Well</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each</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of</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these</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compute</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hosts</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you</a:t>
            </a:r>
            <a:r>
              <a:rPr lang="hr-HR" sz="1200" kern="1200" dirty="0" smtClean="0">
                <a:solidFill>
                  <a:schemeClr val="tx1"/>
                </a:solidFill>
                <a:effectLst/>
                <a:latin typeface="+mn-lt"/>
                <a:ea typeface="+mn-ea"/>
                <a:cs typeface="+mn-cs"/>
              </a:rPr>
              <a:t> are </a:t>
            </a:r>
            <a:r>
              <a:rPr lang="hr-HR" sz="1200" kern="1200" dirty="0" err="1" smtClean="0">
                <a:solidFill>
                  <a:schemeClr val="tx1"/>
                </a:solidFill>
                <a:effectLst/>
                <a:latin typeface="+mn-lt"/>
                <a:ea typeface="+mn-ea"/>
                <a:cs typeface="+mn-cs"/>
              </a:rPr>
              <a:t>spinning</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up</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has</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an</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operating</a:t>
            </a:r>
            <a:r>
              <a:rPr lang="hr-HR" sz="1200" kern="1200" dirty="0" smtClean="0">
                <a:solidFill>
                  <a:schemeClr val="tx1"/>
                </a:solidFill>
                <a:effectLst/>
                <a:latin typeface="+mn-lt"/>
                <a:ea typeface="+mn-ea"/>
                <a:cs typeface="+mn-cs"/>
              </a:rPr>
              <a:t> system, </a:t>
            </a:r>
            <a:r>
              <a:rPr lang="hr-HR" sz="1200" kern="1200" dirty="0" err="1" smtClean="0">
                <a:solidFill>
                  <a:schemeClr val="tx1"/>
                </a:solidFill>
                <a:effectLst/>
                <a:latin typeface="+mn-lt"/>
                <a:ea typeface="+mn-ea"/>
                <a:cs typeface="+mn-cs"/>
              </a:rPr>
              <a:t>and</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the</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image</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used</a:t>
            </a:r>
            <a:r>
              <a:rPr lang="hr-HR" sz="1200" kern="1200" dirty="0" smtClean="0">
                <a:solidFill>
                  <a:schemeClr val="tx1"/>
                </a:solidFill>
                <a:effectLst/>
                <a:latin typeface="+mn-lt"/>
                <a:ea typeface="+mn-ea"/>
                <a:cs typeface="+mn-cs"/>
              </a:rPr>
              <a:t> to </a:t>
            </a:r>
            <a:r>
              <a:rPr lang="hr-HR" sz="1200" kern="1200" dirty="0" err="1" smtClean="0">
                <a:solidFill>
                  <a:schemeClr val="tx1"/>
                </a:solidFill>
                <a:effectLst/>
                <a:latin typeface="+mn-lt"/>
                <a:ea typeface="+mn-ea"/>
                <a:cs typeface="+mn-cs"/>
              </a:rPr>
              <a:t>launch</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an</a:t>
            </a:r>
            <a:r>
              <a:rPr lang="hr-HR" sz="1200" kern="1200" dirty="0" smtClean="0">
                <a:solidFill>
                  <a:schemeClr val="tx1"/>
                </a:solidFill>
                <a:effectLst/>
                <a:latin typeface="+mn-lt"/>
                <a:ea typeface="+mn-ea"/>
                <a:cs typeface="+mn-cs"/>
              </a:rPr>
              <a:t> instance </a:t>
            </a:r>
            <a:r>
              <a:rPr lang="hr-HR" sz="1200" kern="1200" dirty="0" err="1" smtClean="0">
                <a:solidFill>
                  <a:schemeClr val="tx1"/>
                </a:solidFill>
                <a:effectLst/>
                <a:latin typeface="+mn-lt"/>
                <a:ea typeface="+mn-ea"/>
                <a:cs typeface="+mn-cs"/>
              </a:rPr>
              <a:t>determines</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its</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operating</a:t>
            </a:r>
            <a:r>
              <a:rPr lang="hr-HR" sz="1200" kern="1200" dirty="0" smtClean="0">
                <a:solidFill>
                  <a:schemeClr val="tx1"/>
                </a:solidFill>
                <a:effectLst/>
                <a:latin typeface="+mn-lt"/>
                <a:ea typeface="+mn-ea"/>
                <a:cs typeface="+mn-cs"/>
              </a:rPr>
              <a:t> system </a:t>
            </a:r>
            <a:r>
              <a:rPr lang="hr-HR" sz="1200" kern="1200" dirty="0" err="1" smtClean="0">
                <a:solidFill>
                  <a:schemeClr val="tx1"/>
                </a:solidFill>
                <a:effectLst/>
                <a:latin typeface="+mn-lt"/>
                <a:ea typeface="+mn-ea"/>
                <a:cs typeface="+mn-cs"/>
              </a:rPr>
              <a:t>and</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other</a:t>
            </a:r>
            <a:r>
              <a:rPr lang="hr-HR" sz="1200" kern="1200" dirty="0" smtClean="0">
                <a:solidFill>
                  <a:schemeClr val="tx1"/>
                </a:solidFill>
                <a:effectLst/>
                <a:latin typeface="+mn-lt"/>
                <a:ea typeface="+mn-ea"/>
                <a:cs typeface="+mn-cs"/>
              </a:rPr>
              <a:t> software. </a:t>
            </a:r>
            <a:r>
              <a:rPr lang="hr-HR" sz="1200" kern="1200" dirty="0" err="1" smtClean="0">
                <a:solidFill>
                  <a:schemeClr val="tx1"/>
                </a:solidFill>
                <a:effectLst/>
                <a:latin typeface="+mn-lt"/>
                <a:ea typeface="+mn-ea"/>
                <a:cs typeface="+mn-cs"/>
              </a:rPr>
              <a:t>That</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comes</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from</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this</a:t>
            </a:r>
            <a:r>
              <a:rPr lang="hr-HR" sz="1200" kern="1200" dirty="0" smtClean="0">
                <a:solidFill>
                  <a:schemeClr val="tx1"/>
                </a:solidFill>
                <a:effectLst/>
                <a:latin typeface="+mn-lt"/>
                <a:ea typeface="+mn-ea"/>
                <a:cs typeface="+mn-cs"/>
              </a:rPr>
              <a:t> network </a:t>
            </a:r>
            <a:r>
              <a:rPr lang="hr-HR" sz="1200" kern="1200" dirty="0" err="1" smtClean="0">
                <a:solidFill>
                  <a:schemeClr val="tx1"/>
                </a:solidFill>
                <a:effectLst/>
                <a:latin typeface="+mn-lt"/>
                <a:ea typeface="+mn-ea"/>
                <a:cs typeface="+mn-cs"/>
              </a:rPr>
              <a:t>storage</a:t>
            </a:r>
            <a:r>
              <a:rPr lang="hr-HR" sz="1200" kern="1200" dirty="0" smtClean="0">
                <a:solidFill>
                  <a:schemeClr val="tx1"/>
                </a:solidFill>
                <a:effectLst/>
                <a:latin typeface="+mn-lt"/>
                <a:ea typeface="+mn-ea"/>
                <a:cs typeface="+mn-cs"/>
              </a:rPr>
              <a:t> disk </a:t>
            </a:r>
            <a:r>
              <a:rPr lang="hr-HR" sz="1200" kern="1200" dirty="0" err="1" smtClean="0">
                <a:solidFill>
                  <a:schemeClr val="tx1"/>
                </a:solidFill>
                <a:effectLst/>
                <a:latin typeface="+mn-lt"/>
                <a:ea typeface="+mn-ea"/>
                <a:cs typeface="+mn-cs"/>
              </a:rPr>
              <a:t>called</a:t>
            </a:r>
            <a:r>
              <a:rPr lang="hr-HR" sz="1200" kern="1200" dirty="0" smtClean="0">
                <a:solidFill>
                  <a:schemeClr val="tx1"/>
                </a:solidFill>
                <a:effectLst/>
                <a:latin typeface="+mn-lt"/>
                <a:ea typeface="+mn-ea"/>
                <a:cs typeface="+mn-cs"/>
              </a:rPr>
              <a:t> a </a:t>
            </a:r>
            <a:r>
              <a:rPr lang="hr-HR" sz="1200" kern="1200" dirty="0" err="1" smtClean="0">
                <a:solidFill>
                  <a:schemeClr val="tx1"/>
                </a:solidFill>
                <a:effectLst/>
                <a:latin typeface="+mn-lt"/>
                <a:ea typeface="+mn-ea"/>
                <a:cs typeface="+mn-cs"/>
              </a:rPr>
              <a:t>boot</a:t>
            </a:r>
            <a:r>
              <a:rPr lang="hr-HR" sz="1200" kern="1200" dirty="0" smtClean="0">
                <a:solidFill>
                  <a:schemeClr val="tx1"/>
                </a:solidFill>
                <a:effectLst/>
                <a:latin typeface="+mn-lt"/>
                <a:ea typeface="+mn-ea"/>
                <a:cs typeface="+mn-cs"/>
              </a:rPr>
              <a:t> disk, </a:t>
            </a:r>
            <a:r>
              <a:rPr lang="hr-HR" sz="1200" kern="1200" dirty="0" err="1" smtClean="0">
                <a:solidFill>
                  <a:schemeClr val="tx1"/>
                </a:solidFill>
                <a:effectLst/>
                <a:latin typeface="+mn-lt"/>
                <a:ea typeface="+mn-ea"/>
                <a:cs typeface="+mn-cs"/>
              </a:rPr>
              <a:t>so</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it</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does</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not</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stay</a:t>
            </a:r>
            <a:r>
              <a:rPr lang="hr-HR" sz="1200" kern="1200" dirty="0" smtClean="0">
                <a:solidFill>
                  <a:schemeClr val="tx1"/>
                </a:solidFill>
                <a:effectLst/>
                <a:latin typeface="+mn-lt"/>
                <a:ea typeface="+mn-ea"/>
                <a:cs typeface="+mn-cs"/>
              </a:rPr>
              <a:t> on </a:t>
            </a:r>
            <a:r>
              <a:rPr lang="hr-HR" sz="1200" kern="1200" dirty="0" err="1" smtClean="0">
                <a:solidFill>
                  <a:schemeClr val="tx1"/>
                </a:solidFill>
                <a:effectLst/>
                <a:latin typeface="+mn-lt"/>
                <a:ea typeface="+mn-ea"/>
                <a:cs typeface="+mn-cs"/>
              </a:rPr>
              <a:t>the</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compute</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host</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It</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is</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living</a:t>
            </a:r>
            <a:r>
              <a:rPr lang="hr-HR" sz="1200" kern="1200" dirty="0" smtClean="0">
                <a:solidFill>
                  <a:schemeClr val="tx1"/>
                </a:solidFill>
                <a:effectLst/>
                <a:latin typeface="+mn-lt"/>
                <a:ea typeface="+mn-ea"/>
                <a:cs typeface="+mn-cs"/>
              </a:rPr>
              <a:t> on </a:t>
            </a:r>
            <a:r>
              <a:rPr lang="hr-HR" sz="1200" kern="1200" dirty="0" err="1" smtClean="0">
                <a:solidFill>
                  <a:schemeClr val="tx1"/>
                </a:solidFill>
                <a:effectLst/>
                <a:latin typeface="+mn-lt"/>
                <a:ea typeface="+mn-ea"/>
                <a:cs typeface="+mn-cs"/>
              </a:rPr>
              <a:t>the</a:t>
            </a:r>
            <a:r>
              <a:rPr lang="hr-HR" sz="1200" kern="1200" dirty="0" smtClean="0">
                <a:solidFill>
                  <a:schemeClr val="tx1"/>
                </a:solidFill>
                <a:effectLst/>
                <a:latin typeface="+mn-lt"/>
                <a:ea typeface="+mn-ea"/>
                <a:cs typeface="+mn-cs"/>
              </a:rPr>
              <a:t> network </a:t>
            </a:r>
            <a:r>
              <a:rPr lang="hr-HR" sz="1200" kern="1200" dirty="0" err="1" smtClean="0">
                <a:solidFill>
                  <a:schemeClr val="tx1"/>
                </a:solidFill>
                <a:effectLst/>
                <a:latin typeface="+mn-lt"/>
                <a:ea typeface="+mn-ea"/>
                <a:cs typeface="+mn-cs"/>
              </a:rPr>
              <a:t>somewhere</a:t>
            </a:r>
            <a:r>
              <a:rPr lang="hr-HR" sz="1200" kern="1200" dirty="0" smtClean="0">
                <a:solidFill>
                  <a:schemeClr val="tx1"/>
                </a:solidFill>
                <a:effectLst/>
                <a:latin typeface="+mn-lt"/>
                <a:ea typeface="+mn-ea"/>
                <a:cs typeface="+mn-cs"/>
              </a:rPr>
              <a:t>. </a:t>
            </a:r>
          </a:p>
          <a:p>
            <a:endParaRPr lang="hr-HR" dirty="0"/>
          </a:p>
        </p:txBody>
      </p:sp>
      <p:sp>
        <p:nvSpPr>
          <p:cNvPr id="4" name="Rezervirano mjesto broja slajda 3"/>
          <p:cNvSpPr>
            <a:spLocks noGrp="1"/>
          </p:cNvSpPr>
          <p:nvPr>
            <p:ph type="sldNum" sz="quarter" idx="10"/>
          </p:nvPr>
        </p:nvSpPr>
        <p:spPr/>
        <p:txBody>
          <a:bodyPr/>
          <a:lstStyle/>
          <a:p>
            <a:fld id="{FAE1F7B0-4ED8-4155-8F88-4515C773BDA4}" type="slidenum">
              <a:rPr lang="hr-HR" smtClean="0"/>
              <a:t>7</a:t>
            </a:fld>
            <a:endParaRPr lang="hr-HR"/>
          </a:p>
        </p:txBody>
      </p:sp>
    </p:spTree>
    <p:extLst>
      <p:ext uri="{BB962C8B-B14F-4D97-AF65-F5344CB8AC3E}">
        <p14:creationId xmlns:p14="http://schemas.microsoft.com/office/powerpoint/2010/main" val="175476728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hr-HR" sz="1200" kern="1200" dirty="0" err="1" smtClean="0">
                <a:solidFill>
                  <a:schemeClr val="tx1"/>
                </a:solidFill>
                <a:effectLst/>
                <a:latin typeface="+mn-lt"/>
                <a:ea typeface="+mn-ea"/>
                <a:cs typeface="+mn-cs"/>
              </a:rPr>
              <a:t>Vertical</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scaling</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means</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you</a:t>
            </a:r>
            <a:r>
              <a:rPr lang="hr-HR" sz="1200" kern="1200" dirty="0" smtClean="0">
                <a:solidFill>
                  <a:schemeClr val="tx1"/>
                </a:solidFill>
                <a:effectLst/>
                <a:latin typeface="+mn-lt"/>
                <a:ea typeface="+mn-ea"/>
                <a:cs typeface="+mn-cs"/>
              </a:rPr>
              <a:t> are </a:t>
            </a:r>
            <a:r>
              <a:rPr lang="hr-HR" sz="1200" kern="1200" dirty="0" err="1" smtClean="0">
                <a:solidFill>
                  <a:schemeClr val="tx1"/>
                </a:solidFill>
                <a:effectLst/>
                <a:latin typeface="+mn-lt"/>
                <a:ea typeface="+mn-ea"/>
                <a:cs typeface="+mn-cs"/>
              </a:rPr>
              <a:t>scaling</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up</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or</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scaling</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down</a:t>
            </a:r>
            <a:r>
              <a:rPr lang="hr-HR" sz="1200" kern="1200" dirty="0" smtClean="0">
                <a:solidFill>
                  <a:schemeClr val="tx1"/>
                </a:solidFill>
                <a:effectLst/>
                <a:latin typeface="+mn-lt"/>
                <a:ea typeface="+mn-ea"/>
                <a:cs typeface="+mn-cs"/>
              </a:rPr>
              <a:t> instant </a:t>
            </a:r>
            <a:r>
              <a:rPr lang="hr-HR" sz="1200" kern="1200" dirty="0" err="1" smtClean="0">
                <a:solidFill>
                  <a:schemeClr val="tx1"/>
                </a:solidFill>
                <a:effectLst/>
                <a:latin typeface="+mn-lt"/>
                <a:ea typeface="+mn-ea"/>
                <a:cs typeface="+mn-cs"/>
              </a:rPr>
              <a:t>shapes</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Now</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what</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can</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you</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scale</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Well</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you</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can</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scale</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the</a:t>
            </a:r>
            <a:r>
              <a:rPr lang="hr-HR" sz="1200" kern="1200" dirty="0" smtClean="0">
                <a:solidFill>
                  <a:schemeClr val="tx1"/>
                </a:solidFill>
                <a:effectLst/>
                <a:latin typeface="+mn-lt"/>
                <a:ea typeface="+mn-ea"/>
                <a:cs typeface="+mn-cs"/>
              </a:rPr>
              <a:t> CPU, </a:t>
            </a:r>
            <a:r>
              <a:rPr lang="hr-HR" sz="1200" kern="1200" dirty="0" err="1" smtClean="0">
                <a:solidFill>
                  <a:schemeClr val="tx1"/>
                </a:solidFill>
                <a:effectLst/>
                <a:latin typeface="+mn-lt"/>
                <a:ea typeface="+mn-ea"/>
                <a:cs typeface="+mn-cs"/>
              </a:rPr>
              <a:t>memory</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and</a:t>
            </a:r>
            <a:r>
              <a:rPr lang="hr-HR" sz="1200" kern="1200" dirty="0" smtClean="0">
                <a:solidFill>
                  <a:schemeClr val="tx1"/>
                </a:solidFill>
                <a:effectLst/>
                <a:latin typeface="+mn-lt"/>
                <a:ea typeface="+mn-ea"/>
                <a:cs typeface="+mn-cs"/>
              </a:rPr>
              <a:t> some </a:t>
            </a:r>
            <a:r>
              <a:rPr lang="hr-HR" sz="1200" kern="1200" dirty="0" err="1" smtClean="0">
                <a:solidFill>
                  <a:schemeClr val="tx1"/>
                </a:solidFill>
                <a:effectLst/>
                <a:latin typeface="+mn-lt"/>
                <a:ea typeface="+mn-ea"/>
                <a:cs typeface="+mn-cs"/>
              </a:rPr>
              <a:t>of</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the</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other</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characteristics</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accordingly</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The</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important</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thing</a:t>
            </a:r>
            <a:r>
              <a:rPr lang="hr-HR" sz="1200" kern="1200" dirty="0" smtClean="0">
                <a:solidFill>
                  <a:schemeClr val="tx1"/>
                </a:solidFill>
                <a:effectLst/>
                <a:latin typeface="+mn-lt"/>
                <a:ea typeface="+mn-ea"/>
                <a:cs typeface="+mn-cs"/>
              </a:rPr>
              <a:t> to </a:t>
            </a:r>
            <a:r>
              <a:rPr lang="hr-HR" sz="1200" kern="1200" dirty="0" err="1" smtClean="0">
                <a:solidFill>
                  <a:schemeClr val="tx1"/>
                </a:solidFill>
                <a:effectLst/>
                <a:latin typeface="+mn-lt"/>
                <a:ea typeface="+mn-ea"/>
                <a:cs typeface="+mn-cs"/>
              </a:rPr>
              <a:t>remember</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here</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is</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when</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you</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scale</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up</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or</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down</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When</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we</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instantiate</a:t>
            </a:r>
            <a:r>
              <a:rPr lang="hr-HR" sz="1200" kern="1200" dirty="0" smtClean="0">
                <a:solidFill>
                  <a:schemeClr val="tx1"/>
                </a:solidFill>
                <a:effectLst/>
                <a:latin typeface="+mn-lt"/>
                <a:ea typeface="+mn-ea"/>
                <a:cs typeface="+mn-cs"/>
              </a:rPr>
              <a:t> a </a:t>
            </a:r>
            <a:r>
              <a:rPr lang="hr-HR" sz="1200" kern="1200" dirty="0" err="1" smtClean="0">
                <a:solidFill>
                  <a:schemeClr val="tx1"/>
                </a:solidFill>
                <a:effectLst/>
                <a:latin typeface="+mn-lt"/>
                <a:ea typeface="+mn-ea"/>
                <a:cs typeface="+mn-cs"/>
              </a:rPr>
              <a:t>new</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shape</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it</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goes</a:t>
            </a:r>
            <a:r>
              <a:rPr lang="hr-HR" sz="1200" kern="1200" dirty="0" smtClean="0">
                <a:solidFill>
                  <a:schemeClr val="tx1"/>
                </a:solidFill>
                <a:effectLst/>
                <a:latin typeface="+mn-lt"/>
                <a:ea typeface="+mn-ea"/>
                <a:cs typeface="+mn-cs"/>
              </a:rPr>
              <a:t> to </a:t>
            </a:r>
            <a:r>
              <a:rPr lang="hr-HR" sz="1200" kern="1200" dirty="0" err="1" smtClean="0">
                <a:solidFill>
                  <a:schemeClr val="tx1"/>
                </a:solidFill>
                <a:effectLst/>
                <a:latin typeface="+mn-lt"/>
                <a:ea typeface="+mn-ea"/>
                <a:cs typeface="+mn-cs"/>
              </a:rPr>
              <a:t>another</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host</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so</a:t>
            </a:r>
            <a:r>
              <a:rPr lang="hr-HR" sz="1200" kern="1200" dirty="0" smtClean="0">
                <a:solidFill>
                  <a:schemeClr val="tx1"/>
                </a:solidFill>
                <a:effectLst/>
                <a:latin typeface="+mn-lt"/>
                <a:ea typeface="+mn-ea"/>
                <a:cs typeface="+mn-cs"/>
              </a:rPr>
              <a:t> some </a:t>
            </a:r>
            <a:r>
              <a:rPr lang="hr-HR" sz="1200" kern="1200" dirty="0" err="1" smtClean="0">
                <a:solidFill>
                  <a:schemeClr val="tx1"/>
                </a:solidFill>
                <a:effectLst/>
                <a:latin typeface="+mn-lt"/>
                <a:ea typeface="+mn-ea"/>
                <a:cs typeface="+mn-cs"/>
              </a:rPr>
              <a:t>downtime</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is</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required</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So</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keep</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that</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in</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mind</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when</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you</a:t>
            </a:r>
            <a:r>
              <a:rPr lang="hr-HR" sz="1200" kern="1200" dirty="0" smtClean="0">
                <a:solidFill>
                  <a:schemeClr val="tx1"/>
                </a:solidFill>
                <a:effectLst/>
                <a:latin typeface="+mn-lt"/>
                <a:ea typeface="+mn-ea"/>
                <a:cs typeface="+mn-cs"/>
              </a:rPr>
              <a:t> do </a:t>
            </a:r>
            <a:r>
              <a:rPr lang="hr-HR" sz="1200" kern="1200" dirty="0" err="1" smtClean="0">
                <a:solidFill>
                  <a:schemeClr val="tx1"/>
                </a:solidFill>
                <a:effectLst/>
                <a:latin typeface="+mn-lt"/>
                <a:ea typeface="+mn-ea"/>
                <a:cs typeface="+mn-cs"/>
              </a:rPr>
              <a:t>vertical</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scaling</a:t>
            </a:r>
            <a:r>
              <a:rPr lang="hr-HR" sz="1200" kern="1200" dirty="0" smtClean="0">
                <a:solidFill>
                  <a:schemeClr val="tx1"/>
                </a:solidFill>
                <a:effectLst/>
                <a:latin typeface="+mn-lt"/>
                <a:ea typeface="+mn-ea"/>
                <a:cs typeface="+mn-cs"/>
              </a:rPr>
              <a:t>.</a:t>
            </a:r>
            <a:endParaRPr lang="hr-HR" sz="1200" kern="1200" dirty="0">
              <a:solidFill>
                <a:schemeClr val="tx1"/>
              </a:solidFill>
              <a:effectLst/>
              <a:latin typeface="+mn-lt"/>
              <a:ea typeface="+mn-ea"/>
              <a:cs typeface="+mn-cs"/>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8</a:t>
            </a:fld>
            <a:endParaRPr lang="hr-HR"/>
          </a:p>
        </p:txBody>
      </p:sp>
    </p:spTree>
    <p:extLst>
      <p:ext uri="{BB962C8B-B14F-4D97-AF65-F5344CB8AC3E}">
        <p14:creationId xmlns:p14="http://schemas.microsoft.com/office/powerpoint/2010/main" val="284000609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hr-HR" sz="1200" kern="1200" dirty="0" err="1" smtClean="0">
                <a:solidFill>
                  <a:schemeClr val="tx1"/>
                </a:solidFill>
                <a:effectLst/>
                <a:latin typeface="+mn-lt"/>
                <a:ea typeface="+mn-ea"/>
                <a:cs typeface="+mn-cs"/>
              </a:rPr>
              <a:t>There</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is</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another</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scaling</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called</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autoscaling</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also</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referred</a:t>
            </a:r>
            <a:r>
              <a:rPr lang="hr-HR" sz="1200" kern="1200" dirty="0" smtClean="0">
                <a:solidFill>
                  <a:schemeClr val="tx1"/>
                </a:solidFill>
                <a:effectLst/>
                <a:latin typeface="+mn-lt"/>
                <a:ea typeface="+mn-ea"/>
                <a:cs typeface="+mn-cs"/>
              </a:rPr>
              <a:t> to as </a:t>
            </a:r>
            <a:r>
              <a:rPr lang="hr-HR" sz="1200" kern="1200" dirty="0" err="1" smtClean="0">
                <a:solidFill>
                  <a:schemeClr val="tx1"/>
                </a:solidFill>
                <a:effectLst/>
                <a:latin typeface="+mn-lt"/>
                <a:ea typeface="+mn-ea"/>
                <a:cs typeface="+mn-cs"/>
              </a:rPr>
              <a:t>horizontal</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scaling</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Now</a:t>
            </a:r>
            <a:r>
              <a:rPr lang="hr-HR" sz="1200" kern="1200" dirty="0" smtClean="0">
                <a:solidFill>
                  <a:schemeClr val="tx1"/>
                </a:solidFill>
                <a:effectLst/>
                <a:latin typeface="+mn-lt"/>
                <a:ea typeface="+mn-ea"/>
                <a:cs typeface="+mn-cs"/>
              </a:rPr>
              <a:t>, as </a:t>
            </a:r>
            <a:r>
              <a:rPr lang="hr-HR" sz="1200" kern="1200" dirty="0" err="1" smtClean="0">
                <a:solidFill>
                  <a:schemeClr val="tx1"/>
                </a:solidFill>
                <a:effectLst/>
                <a:latin typeface="+mn-lt"/>
                <a:ea typeface="+mn-ea"/>
                <a:cs typeface="+mn-cs"/>
              </a:rPr>
              <a:t>you</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can</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see</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in</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the</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picture</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this</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basically</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means</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that</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you</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add</a:t>
            </a:r>
            <a:r>
              <a:rPr lang="hr-HR" sz="1200" kern="1200" dirty="0" smtClean="0">
                <a:solidFill>
                  <a:schemeClr val="tx1"/>
                </a:solidFill>
                <a:effectLst/>
                <a:latin typeface="+mn-lt"/>
                <a:ea typeface="+mn-ea"/>
                <a:cs typeface="+mn-cs"/>
              </a:rPr>
              <a:t> more </a:t>
            </a:r>
            <a:r>
              <a:rPr lang="hr-HR" sz="1200" kern="1200" dirty="0" err="1" smtClean="0">
                <a:solidFill>
                  <a:schemeClr val="tx1"/>
                </a:solidFill>
                <a:effectLst/>
                <a:latin typeface="+mn-lt"/>
                <a:ea typeface="+mn-ea"/>
                <a:cs typeface="+mn-cs"/>
              </a:rPr>
              <a:t>VMs</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of</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the</a:t>
            </a:r>
            <a:r>
              <a:rPr lang="hr-HR" sz="1200" kern="1200" dirty="0" smtClean="0">
                <a:solidFill>
                  <a:schemeClr val="tx1"/>
                </a:solidFill>
                <a:effectLst/>
                <a:latin typeface="+mn-lt"/>
                <a:ea typeface="+mn-ea"/>
                <a:cs typeface="+mn-cs"/>
              </a:rPr>
              <a:t> same </a:t>
            </a:r>
            <a:r>
              <a:rPr lang="hr-HR" sz="1200" kern="1200" dirty="0" err="1" smtClean="0">
                <a:solidFill>
                  <a:schemeClr val="tx1"/>
                </a:solidFill>
                <a:effectLst/>
                <a:latin typeface="+mn-lt"/>
                <a:ea typeface="+mn-ea"/>
                <a:cs typeface="+mn-cs"/>
              </a:rPr>
              <a:t>shape</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or</a:t>
            </a:r>
            <a:r>
              <a:rPr lang="hr-HR" sz="1200" kern="1200" dirty="0" smtClean="0">
                <a:solidFill>
                  <a:schemeClr val="tx1"/>
                </a:solidFill>
                <a:effectLst/>
                <a:latin typeface="+mn-lt"/>
                <a:ea typeface="+mn-ea"/>
                <a:cs typeface="+mn-cs"/>
              </a:rPr>
              <a:t> take </a:t>
            </a:r>
            <a:r>
              <a:rPr lang="hr-HR" sz="1200" kern="1200" dirty="0" err="1" smtClean="0">
                <a:solidFill>
                  <a:schemeClr val="tx1"/>
                </a:solidFill>
                <a:effectLst/>
                <a:latin typeface="+mn-lt"/>
                <a:ea typeface="+mn-ea"/>
                <a:cs typeface="+mn-cs"/>
              </a:rPr>
              <a:t>away</a:t>
            </a:r>
            <a:r>
              <a:rPr lang="hr-HR" sz="1200" kern="1200" dirty="0" smtClean="0">
                <a:solidFill>
                  <a:schemeClr val="tx1"/>
                </a:solidFill>
                <a:effectLst/>
                <a:latin typeface="+mn-lt"/>
                <a:ea typeface="+mn-ea"/>
                <a:cs typeface="+mn-cs"/>
              </a:rPr>
              <a:t> more </a:t>
            </a:r>
            <a:r>
              <a:rPr lang="hr-HR" sz="1200" kern="1200" dirty="0" err="1" smtClean="0">
                <a:solidFill>
                  <a:schemeClr val="tx1"/>
                </a:solidFill>
                <a:effectLst/>
                <a:latin typeface="+mn-lt"/>
                <a:ea typeface="+mn-ea"/>
                <a:cs typeface="+mn-cs"/>
              </a:rPr>
              <a:t>VMs</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of</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the</a:t>
            </a:r>
            <a:r>
              <a:rPr lang="hr-HR" sz="1200" kern="1200" dirty="0" smtClean="0">
                <a:solidFill>
                  <a:schemeClr val="tx1"/>
                </a:solidFill>
                <a:effectLst/>
                <a:latin typeface="+mn-lt"/>
                <a:ea typeface="+mn-ea"/>
                <a:cs typeface="+mn-cs"/>
              </a:rPr>
              <a:t> same </a:t>
            </a:r>
            <a:r>
              <a:rPr lang="hr-HR" sz="1200" kern="1200" dirty="0" err="1" smtClean="0">
                <a:solidFill>
                  <a:schemeClr val="tx1"/>
                </a:solidFill>
                <a:effectLst/>
                <a:latin typeface="+mn-lt"/>
                <a:ea typeface="+mn-ea"/>
                <a:cs typeface="+mn-cs"/>
              </a:rPr>
              <a:t>shape</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This</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enables</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the</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large-scale</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deployment</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of</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VMs</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There</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is</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scale-in</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where</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you</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go</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from</a:t>
            </a:r>
            <a:r>
              <a:rPr lang="hr-HR" sz="1200" kern="1200" dirty="0" smtClean="0">
                <a:solidFill>
                  <a:schemeClr val="tx1"/>
                </a:solidFill>
                <a:effectLst/>
                <a:latin typeface="+mn-lt"/>
                <a:ea typeface="+mn-ea"/>
                <a:cs typeface="+mn-cs"/>
              </a:rPr>
              <a:t> one VM to </a:t>
            </a:r>
            <a:r>
              <a:rPr lang="hr-HR" sz="1200" kern="1200" dirty="0" err="1" smtClean="0">
                <a:solidFill>
                  <a:schemeClr val="tx1"/>
                </a:solidFill>
                <a:effectLst/>
                <a:latin typeface="+mn-lt"/>
                <a:ea typeface="+mn-ea"/>
                <a:cs typeface="+mn-cs"/>
              </a:rPr>
              <a:t>many</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VMs</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or</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scale-out</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where</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you</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go</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back</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from</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many</a:t>
            </a:r>
            <a:r>
              <a:rPr lang="hr-HR" sz="1200" kern="1200" dirty="0" smtClean="0">
                <a:solidFill>
                  <a:schemeClr val="tx1"/>
                </a:solidFill>
                <a:effectLst/>
                <a:latin typeface="+mn-lt"/>
                <a:ea typeface="+mn-ea"/>
                <a:cs typeface="+mn-cs"/>
              </a:rPr>
              <a:t> to one VM. </a:t>
            </a:r>
            <a:r>
              <a:rPr lang="hr-HR" sz="1200" kern="1200" dirty="0" err="1" smtClean="0">
                <a:solidFill>
                  <a:schemeClr val="tx1"/>
                </a:solidFill>
                <a:effectLst/>
                <a:latin typeface="+mn-lt"/>
                <a:ea typeface="+mn-ea"/>
                <a:cs typeface="+mn-cs"/>
              </a:rPr>
              <a:t>Why</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is</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this</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so</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popular</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and</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powerful</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It</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is</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so</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powerful</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because</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it</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gives</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you</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that</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scaling</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capability</a:t>
            </a:r>
            <a:r>
              <a:rPr lang="hr-HR" sz="1200" kern="1200" dirty="0" smtClean="0">
                <a:solidFill>
                  <a:schemeClr val="tx1"/>
                </a:solidFill>
                <a:effectLst/>
                <a:latin typeface="+mn-lt"/>
                <a:ea typeface="+mn-ea"/>
                <a:cs typeface="+mn-cs"/>
              </a:rPr>
              <a:t> but </a:t>
            </a:r>
            <a:r>
              <a:rPr lang="hr-HR" sz="1200" kern="1200" dirty="0" err="1" smtClean="0">
                <a:solidFill>
                  <a:schemeClr val="tx1"/>
                </a:solidFill>
                <a:effectLst/>
                <a:latin typeface="+mn-lt"/>
                <a:ea typeface="+mn-ea"/>
                <a:cs typeface="+mn-cs"/>
              </a:rPr>
              <a:t>also</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gives</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you</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that</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high</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availability</a:t>
            </a:r>
            <a:r>
              <a:rPr lang="hr-HR" sz="1200" kern="1200" dirty="0" smtClean="0">
                <a:solidFill>
                  <a:schemeClr val="tx1"/>
                </a:solidFill>
                <a:effectLst/>
                <a:latin typeface="+mn-lt"/>
                <a:ea typeface="+mn-ea"/>
                <a:cs typeface="+mn-cs"/>
              </a:rPr>
              <a:t>. In </a:t>
            </a:r>
            <a:r>
              <a:rPr lang="hr-HR" sz="1200" kern="1200" dirty="0" err="1" smtClean="0">
                <a:solidFill>
                  <a:schemeClr val="tx1"/>
                </a:solidFill>
                <a:effectLst/>
                <a:latin typeface="+mn-lt"/>
                <a:ea typeface="+mn-ea"/>
                <a:cs typeface="+mn-cs"/>
              </a:rPr>
              <a:t>this</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case</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if</a:t>
            </a:r>
            <a:r>
              <a:rPr lang="hr-HR" sz="1200" kern="1200" dirty="0" smtClean="0">
                <a:solidFill>
                  <a:schemeClr val="tx1"/>
                </a:solidFill>
                <a:effectLst/>
                <a:latin typeface="+mn-lt"/>
                <a:ea typeface="+mn-ea"/>
                <a:cs typeface="+mn-cs"/>
              </a:rPr>
              <a:t> one </a:t>
            </a:r>
            <a:r>
              <a:rPr lang="hr-HR" sz="1200" kern="1200" dirty="0" err="1" smtClean="0">
                <a:solidFill>
                  <a:schemeClr val="tx1"/>
                </a:solidFill>
                <a:effectLst/>
                <a:latin typeface="+mn-lt"/>
                <a:ea typeface="+mn-ea"/>
                <a:cs typeface="+mn-cs"/>
              </a:rPr>
              <a:t>virtual</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machine</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fails</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others</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can</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keep</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working</a:t>
            </a:r>
            <a:r>
              <a:rPr lang="hr-HR" sz="1200" kern="1200" dirty="0" smtClean="0">
                <a:solidFill>
                  <a:schemeClr val="tx1"/>
                </a:solidFill>
                <a:effectLst/>
                <a:latin typeface="+mn-lt"/>
                <a:ea typeface="+mn-ea"/>
                <a:cs typeface="+mn-cs"/>
              </a:rPr>
              <a:t>.</a:t>
            </a:r>
          </a:p>
          <a:p>
            <a:endParaRPr lang="hr-HR" dirty="0"/>
          </a:p>
        </p:txBody>
      </p:sp>
      <p:sp>
        <p:nvSpPr>
          <p:cNvPr id="4" name="Rezervirano mjesto broja slajda 3"/>
          <p:cNvSpPr>
            <a:spLocks noGrp="1"/>
          </p:cNvSpPr>
          <p:nvPr>
            <p:ph type="sldNum" sz="quarter" idx="10"/>
          </p:nvPr>
        </p:nvSpPr>
        <p:spPr/>
        <p:txBody>
          <a:bodyPr/>
          <a:lstStyle/>
          <a:p>
            <a:fld id="{FAE1F7B0-4ED8-4155-8F88-4515C773BDA4}" type="slidenum">
              <a:rPr lang="hr-HR" smtClean="0"/>
              <a:t>9</a:t>
            </a:fld>
            <a:endParaRPr lang="hr-HR"/>
          </a:p>
        </p:txBody>
      </p:sp>
    </p:spTree>
    <p:extLst>
      <p:ext uri="{BB962C8B-B14F-4D97-AF65-F5344CB8AC3E}">
        <p14:creationId xmlns:p14="http://schemas.microsoft.com/office/powerpoint/2010/main" val="410686809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en-US" dirty="0" smtClean="0"/>
              <a:t>Early on, organizations ran applications on physical servers. Unfortunately, there was no way to define resource boundaries for applications in a physical server, and this caused resource allocation issues.</a:t>
            </a:r>
          </a:p>
          <a:p>
            <a:r>
              <a:rPr lang="en-US" dirty="0" smtClean="0"/>
              <a:t>As a solution, virtualization was introduced. It allows you to run multiple Virtual Machines (VMs) on a single physical server's CPU. As a result, virtualization allows better utilization of resources in a physical server and allows better scalability because an application can be added or updated easily, reduces hardware costs, and much more.</a:t>
            </a:r>
          </a:p>
          <a:p>
            <a:r>
              <a:rPr lang="en-US" dirty="0" smtClean="0"/>
              <a:t>Containers are similar to VMs but have relaxed isolation properties to share the Operating System (OS) among the applications. Therefore, containers are considered lightweight. Similar to a VM, a container has its </a:t>
            </a:r>
            <a:r>
              <a:rPr lang="en-US" dirty="0" err="1" smtClean="0"/>
              <a:t>filesystem</a:t>
            </a:r>
            <a:r>
              <a:rPr lang="en-US" dirty="0" smtClean="0"/>
              <a:t>, the share of CPU, memory, process space, and more. However, decoupled from the underlying infrastructure, they are portable across clouds and OS distributions.</a:t>
            </a:r>
          </a:p>
          <a:p>
            <a:endParaRPr lang="hr-HR" dirty="0"/>
          </a:p>
        </p:txBody>
      </p:sp>
      <p:sp>
        <p:nvSpPr>
          <p:cNvPr id="4" name="Rezervirano mjesto broja slajda 3"/>
          <p:cNvSpPr>
            <a:spLocks noGrp="1"/>
          </p:cNvSpPr>
          <p:nvPr>
            <p:ph type="sldNum" sz="quarter" idx="10"/>
          </p:nvPr>
        </p:nvSpPr>
        <p:spPr/>
        <p:txBody>
          <a:bodyPr/>
          <a:lstStyle/>
          <a:p>
            <a:fld id="{FAE1F7B0-4ED8-4155-8F88-4515C773BDA4}" type="slidenum">
              <a:rPr lang="hr-HR" smtClean="0"/>
              <a:t>10</a:t>
            </a:fld>
            <a:endParaRPr lang="hr-HR"/>
          </a:p>
        </p:txBody>
      </p:sp>
    </p:spTree>
    <p:extLst>
      <p:ext uri="{BB962C8B-B14F-4D97-AF65-F5344CB8AC3E}">
        <p14:creationId xmlns:p14="http://schemas.microsoft.com/office/powerpoint/2010/main" val="60625863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ajd tytułowy">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73E04E41-BFA8-4551-94CF-FF0786B6A95C}"/>
              </a:ext>
            </a:extLst>
          </p:cNvPr>
          <p:cNvSpPr>
            <a:spLocks noGrp="1"/>
          </p:cNvSpPr>
          <p:nvPr>
            <p:ph type="ctrTitle"/>
          </p:nvPr>
        </p:nvSpPr>
        <p:spPr>
          <a:xfrm>
            <a:off x="1524000" y="1122363"/>
            <a:ext cx="9144000" cy="2387600"/>
          </a:xfrm>
        </p:spPr>
        <p:txBody>
          <a:bodyPr anchor="b"/>
          <a:lstStyle>
            <a:lvl1pPr algn="ctr">
              <a:defRPr sz="6000"/>
            </a:lvl1pPr>
          </a:lstStyle>
          <a:p>
            <a:r>
              <a:rPr lang="pl-PL"/>
              <a:t>Kliknij, aby edytować styl</a:t>
            </a:r>
          </a:p>
        </p:txBody>
      </p:sp>
      <p:sp>
        <p:nvSpPr>
          <p:cNvPr id="3" name="Podtytuł 2">
            <a:extLst>
              <a:ext uri="{FF2B5EF4-FFF2-40B4-BE49-F238E27FC236}">
                <a16:creationId xmlns:a16="http://schemas.microsoft.com/office/drawing/2014/main" id="{38F1C0F8-20A9-4D6A-942D-AAA84F0D950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pl-PL"/>
              <a:t>Kliknij, aby edytować styl wzorca podtytułu</a:t>
            </a:r>
          </a:p>
        </p:txBody>
      </p:sp>
      <p:sp>
        <p:nvSpPr>
          <p:cNvPr id="4" name="Symbol zastępczy daty 3">
            <a:extLst>
              <a:ext uri="{FF2B5EF4-FFF2-40B4-BE49-F238E27FC236}">
                <a16:creationId xmlns:a16="http://schemas.microsoft.com/office/drawing/2014/main" id="{E9C00BB3-AFA5-4F08-AE28-27DE61B4719A}"/>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5" name="Symbol zastępczy stopki 4">
            <a:extLst>
              <a:ext uri="{FF2B5EF4-FFF2-40B4-BE49-F238E27FC236}">
                <a16:creationId xmlns:a16="http://schemas.microsoft.com/office/drawing/2014/main" id="{240F8208-00C0-4B82-93B4-D03C4F87C66C}"/>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152E1428-DCE4-475A-894E-4495F640E3DC}"/>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34519674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ytuł i tekst pionowy">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9E6A2373-B293-485A-B9F4-8022807B37F0}"/>
              </a:ext>
            </a:extLst>
          </p:cNvPr>
          <p:cNvSpPr>
            <a:spLocks noGrp="1"/>
          </p:cNvSpPr>
          <p:nvPr>
            <p:ph type="title"/>
          </p:nvPr>
        </p:nvSpPr>
        <p:spPr/>
        <p:txBody>
          <a:bodyPr/>
          <a:lstStyle/>
          <a:p>
            <a:r>
              <a:rPr lang="pl-PL"/>
              <a:t>Kliknij, aby edytować styl</a:t>
            </a:r>
          </a:p>
        </p:txBody>
      </p:sp>
      <p:sp>
        <p:nvSpPr>
          <p:cNvPr id="3" name="Symbol zastępczy tytułu pionowego 2">
            <a:extLst>
              <a:ext uri="{FF2B5EF4-FFF2-40B4-BE49-F238E27FC236}">
                <a16:creationId xmlns:a16="http://schemas.microsoft.com/office/drawing/2014/main" id="{13E82635-9808-40F9-AB0B-69DB1AB52EDA}"/>
              </a:ext>
            </a:extLst>
          </p:cNvPr>
          <p:cNvSpPr>
            <a:spLocks noGrp="1"/>
          </p:cNvSpPr>
          <p:nvPr>
            <p:ph type="body" orient="vert" idx="1"/>
          </p:nvPr>
        </p:nvSpPr>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3AD01CDF-CF6D-4E3D-89EE-855DE207BC04}"/>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5" name="Symbol zastępczy stopki 4">
            <a:extLst>
              <a:ext uri="{FF2B5EF4-FFF2-40B4-BE49-F238E27FC236}">
                <a16:creationId xmlns:a16="http://schemas.microsoft.com/office/drawing/2014/main" id="{E8C8C3EB-3B39-4674-9C85-CD80CE578C21}"/>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737398AB-BE32-4F86-A6EA-E13C2E4F7A1E}"/>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20273892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ytuł pionowy i tekst">
    <p:spTree>
      <p:nvGrpSpPr>
        <p:cNvPr id="1" name=""/>
        <p:cNvGrpSpPr/>
        <p:nvPr/>
      </p:nvGrpSpPr>
      <p:grpSpPr>
        <a:xfrm>
          <a:off x="0" y="0"/>
          <a:ext cx="0" cy="0"/>
          <a:chOff x="0" y="0"/>
          <a:chExt cx="0" cy="0"/>
        </a:xfrm>
      </p:grpSpPr>
      <p:sp>
        <p:nvSpPr>
          <p:cNvPr id="2" name="Tytuł pionowy 1">
            <a:extLst>
              <a:ext uri="{FF2B5EF4-FFF2-40B4-BE49-F238E27FC236}">
                <a16:creationId xmlns:a16="http://schemas.microsoft.com/office/drawing/2014/main" id="{86E3940D-6C3D-4BFA-80F9-A5EAEFD4BBC6}"/>
              </a:ext>
            </a:extLst>
          </p:cNvPr>
          <p:cNvSpPr>
            <a:spLocks noGrp="1"/>
          </p:cNvSpPr>
          <p:nvPr>
            <p:ph type="title" orient="vert"/>
          </p:nvPr>
        </p:nvSpPr>
        <p:spPr>
          <a:xfrm>
            <a:off x="8724900" y="365125"/>
            <a:ext cx="2628900" cy="5811838"/>
          </a:xfrm>
        </p:spPr>
        <p:txBody>
          <a:bodyPr vert="eaVert"/>
          <a:lstStyle/>
          <a:p>
            <a:r>
              <a:rPr lang="pl-PL"/>
              <a:t>Kliknij, aby edytować styl</a:t>
            </a:r>
          </a:p>
        </p:txBody>
      </p:sp>
      <p:sp>
        <p:nvSpPr>
          <p:cNvPr id="3" name="Symbol zastępczy tytułu pionowego 2">
            <a:extLst>
              <a:ext uri="{FF2B5EF4-FFF2-40B4-BE49-F238E27FC236}">
                <a16:creationId xmlns:a16="http://schemas.microsoft.com/office/drawing/2014/main" id="{A896287F-84F0-4838-B4C4-A5B5D250C989}"/>
              </a:ext>
            </a:extLst>
          </p:cNvPr>
          <p:cNvSpPr>
            <a:spLocks noGrp="1"/>
          </p:cNvSpPr>
          <p:nvPr>
            <p:ph type="body" orient="vert" idx="1"/>
          </p:nvPr>
        </p:nvSpPr>
        <p:spPr>
          <a:xfrm>
            <a:off x="838200" y="365125"/>
            <a:ext cx="7734300" cy="5811838"/>
          </a:xfrm>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274B7AC1-C0DB-46F6-9800-7CD6361921DA}"/>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5" name="Symbol zastępczy stopki 4">
            <a:extLst>
              <a:ext uri="{FF2B5EF4-FFF2-40B4-BE49-F238E27FC236}">
                <a16:creationId xmlns:a16="http://schemas.microsoft.com/office/drawing/2014/main" id="{FA1FAA13-902D-4409-9223-5C1E749A8E69}"/>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A96952E3-1EE7-4D94-BA57-5100B300F65F}"/>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34813872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ytuł i zawartość">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D1E32B72-72F1-4DDF-A955-E96B51BE7D49}"/>
              </a:ext>
            </a:extLst>
          </p:cNvPr>
          <p:cNvSpPr>
            <a:spLocks noGrp="1"/>
          </p:cNvSpPr>
          <p:nvPr>
            <p:ph type="title"/>
          </p:nvPr>
        </p:nvSpPr>
        <p:spPr/>
        <p:txBody>
          <a:bodyPr/>
          <a:lstStyle/>
          <a:p>
            <a:r>
              <a:rPr lang="pl-PL"/>
              <a:t>Kliknij, aby edytować styl</a:t>
            </a:r>
          </a:p>
        </p:txBody>
      </p:sp>
      <p:sp>
        <p:nvSpPr>
          <p:cNvPr id="3" name="Symbol zastępczy zawartości 2">
            <a:extLst>
              <a:ext uri="{FF2B5EF4-FFF2-40B4-BE49-F238E27FC236}">
                <a16:creationId xmlns:a16="http://schemas.microsoft.com/office/drawing/2014/main" id="{C4B96A78-CDC7-4128-8825-6B321A9799C1}"/>
              </a:ext>
            </a:extLst>
          </p:cNvPr>
          <p:cNvSpPr>
            <a:spLocks noGrp="1"/>
          </p:cNvSpPr>
          <p:nvPr>
            <p:ph idx="1"/>
          </p:nvPr>
        </p:nvSpPr>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2FD3F5ED-1A27-4358-B40D-DC536AF6076A}"/>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5" name="Symbol zastępczy stopki 4">
            <a:extLst>
              <a:ext uri="{FF2B5EF4-FFF2-40B4-BE49-F238E27FC236}">
                <a16:creationId xmlns:a16="http://schemas.microsoft.com/office/drawing/2014/main" id="{DDF005AC-7851-4539-BC0E-495D00904A34}"/>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180CD2B3-EB28-47E7-9CF9-C63EBFF66CD4}"/>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28555389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Nagłówek sekcji">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8A214856-0940-4939-A233-E830012F9EAF}"/>
              </a:ext>
            </a:extLst>
          </p:cNvPr>
          <p:cNvSpPr>
            <a:spLocks noGrp="1"/>
          </p:cNvSpPr>
          <p:nvPr>
            <p:ph type="title"/>
          </p:nvPr>
        </p:nvSpPr>
        <p:spPr>
          <a:xfrm>
            <a:off x="831850" y="1709738"/>
            <a:ext cx="10515600" cy="2852737"/>
          </a:xfrm>
        </p:spPr>
        <p:txBody>
          <a:bodyPr anchor="b"/>
          <a:lstStyle>
            <a:lvl1pPr>
              <a:defRPr sz="6000"/>
            </a:lvl1pPr>
          </a:lstStyle>
          <a:p>
            <a:r>
              <a:rPr lang="pl-PL"/>
              <a:t>Kliknij, aby edytować styl</a:t>
            </a:r>
          </a:p>
        </p:txBody>
      </p:sp>
      <p:sp>
        <p:nvSpPr>
          <p:cNvPr id="3" name="Symbol zastępczy tekstu 2">
            <a:extLst>
              <a:ext uri="{FF2B5EF4-FFF2-40B4-BE49-F238E27FC236}">
                <a16:creationId xmlns:a16="http://schemas.microsoft.com/office/drawing/2014/main" id="{820872C0-58F9-4E62-ADEA-4C801725C05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pl-PL"/>
              <a:t>Kliknij, aby edytować style wzorca tekstu</a:t>
            </a:r>
          </a:p>
        </p:txBody>
      </p:sp>
      <p:sp>
        <p:nvSpPr>
          <p:cNvPr id="4" name="Symbol zastępczy daty 3">
            <a:extLst>
              <a:ext uri="{FF2B5EF4-FFF2-40B4-BE49-F238E27FC236}">
                <a16:creationId xmlns:a16="http://schemas.microsoft.com/office/drawing/2014/main" id="{FADF8169-59EE-467F-88D2-A8E7DC50025F}"/>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5" name="Symbol zastępczy stopki 4">
            <a:extLst>
              <a:ext uri="{FF2B5EF4-FFF2-40B4-BE49-F238E27FC236}">
                <a16:creationId xmlns:a16="http://schemas.microsoft.com/office/drawing/2014/main" id="{8560D2E5-E5A5-4D2B-825F-AE71A82D418A}"/>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F04838DC-9538-4FE6-8EC2-F694BA2C904B}"/>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4752266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wa elementy zawartości">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D9E9B973-5E82-41ED-BD29-ED33A9C334D3}"/>
              </a:ext>
            </a:extLst>
          </p:cNvPr>
          <p:cNvSpPr>
            <a:spLocks noGrp="1"/>
          </p:cNvSpPr>
          <p:nvPr>
            <p:ph type="title"/>
          </p:nvPr>
        </p:nvSpPr>
        <p:spPr/>
        <p:txBody>
          <a:bodyPr/>
          <a:lstStyle/>
          <a:p>
            <a:r>
              <a:rPr lang="pl-PL"/>
              <a:t>Kliknij, aby edytować styl</a:t>
            </a:r>
          </a:p>
        </p:txBody>
      </p:sp>
      <p:sp>
        <p:nvSpPr>
          <p:cNvPr id="3" name="Symbol zastępczy zawartości 2">
            <a:extLst>
              <a:ext uri="{FF2B5EF4-FFF2-40B4-BE49-F238E27FC236}">
                <a16:creationId xmlns:a16="http://schemas.microsoft.com/office/drawing/2014/main" id="{5C78DA29-A0EF-43CC-9F32-CBC18517BF6C}"/>
              </a:ext>
            </a:extLst>
          </p:cNvPr>
          <p:cNvSpPr>
            <a:spLocks noGrp="1"/>
          </p:cNvSpPr>
          <p:nvPr>
            <p:ph sz="half" idx="1"/>
          </p:nvPr>
        </p:nvSpPr>
        <p:spPr>
          <a:xfrm>
            <a:off x="838200" y="1825625"/>
            <a:ext cx="5181600" cy="435133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zawartości 3">
            <a:extLst>
              <a:ext uri="{FF2B5EF4-FFF2-40B4-BE49-F238E27FC236}">
                <a16:creationId xmlns:a16="http://schemas.microsoft.com/office/drawing/2014/main" id="{2222E80D-D7AE-4811-A0C5-4665EB7E79A5}"/>
              </a:ext>
            </a:extLst>
          </p:cNvPr>
          <p:cNvSpPr>
            <a:spLocks noGrp="1"/>
          </p:cNvSpPr>
          <p:nvPr>
            <p:ph sz="half" idx="2"/>
          </p:nvPr>
        </p:nvSpPr>
        <p:spPr>
          <a:xfrm>
            <a:off x="6172200" y="1825625"/>
            <a:ext cx="5181600" cy="435133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5" name="Symbol zastępczy daty 4">
            <a:extLst>
              <a:ext uri="{FF2B5EF4-FFF2-40B4-BE49-F238E27FC236}">
                <a16:creationId xmlns:a16="http://schemas.microsoft.com/office/drawing/2014/main" id="{39BB7B4F-2233-483B-A6C2-1319D3C0704B}"/>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6" name="Symbol zastępczy stopki 5">
            <a:extLst>
              <a:ext uri="{FF2B5EF4-FFF2-40B4-BE49-F238E27FC236}">
                <a16:creationId xmlns:a16="http://schemas.microsoft.com/office/drawing/2014/main" id="{CF69642E-7620-4781-8808-0DC43EA01279}"/>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2AB38760-3DA5-4055-9C4E-05E3A96D8578}"/>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14685373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ównanie">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30230BF-A108-4EDC-AC8C-DB36E1042BB5}"/>
              </a:ext>
            </a:extLst>
          </p:cNvPr>
          <p:cNvSpPr>
            <a:spLocks noGrp="1"/>
          </p:cNvSpPr>
          <p:nvPr>
            <p:ph type="title"/>
          </p:nvPr>
        </p:nvSpPr>
        <p:spPr>
          <a:xfrm>
            <a:off x="839788" y="365125"/>
            <a:ext cx="10515600" cy="1325563"/>
          </a:xfrm>
        </p:spPr>
        <p:txBody>
          <a:bodyPr/>
          <a:lstStyle/>
          <a:p>
            <a:r>
              <a:rPr lang="pl-PL"/>
              <a:t>Kliknij, aby edytować styl</a:t>
            </a:r>
          </a:p>
        </p:txBody>
      </p:sp>
      <p:sp>
        <p:nvSpPr>
          <p:cNvPr id="3" name="Symbol zastępczy tekstu 2">
            <a:extLst>
              <a:ext uri="{FF2B5EF4-FFF2-40B4-BE49-F238E27FC236}">
                <a16:creationId xmlns:a16="http://schemas.microsoft.com/office/drawing/2014/main" id="{070F32FC-565E-4EBE-BC36-3D4D3CA86F4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4" name="Symbol zastępczy zawartości 3">
            <a:extLst>
              <a:ext uri="{FF2B5EF4-FFF2-40B4-BE49-F238E27FC236}">
                <a16:creationId xmlns:a16="http://schemas.microsoft.com/office/drawing/2014/main" id="{ACA45642-0538-4400-A68F-C890899A13AC}"/>
              </a:ext>
            </a:extLst>
          </p:cNvPr>
          <p:cNvSpPr>
            <a:spLocks noGrp="1"/>
          </p:cNvSpPr>
          <p:nvPr>
            <p:ph sz="half" idx="2"/>
          </p:nvPr>
        </p:nvSpPr>
        <p:spPr>
          <a:xfrm>
            <a:off x="839788" y="2505075"/>
            <a:ext cx="5157787" cy="368458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5" name="Symbol zastępczy tekstu 4">
            <a:extLst>
              <a:ext uri="{FF2B5EF4-FFF2-40B4-BE49-F238E27FC236}">
                <a16:creationId xmlns:a16="http://schemas.microsoft.com/office/drawing/2014/main" id="{BE57C1A5-9CB7-4A29-BC8A-ECCB220F483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6" name="Symbol zastępczy zawartości 5">
            <a:extLst>
              <a:ext uri="{FF2B5EF4-FFF2-40B4-BE49-F238E27FC236}">
                <a16:creationId xmlns:a16="http://schemas.microsoft.com/office/drawing/2014/main" id="{4DF49A45-3D1A-48F1-B4B7-81F3F3A16F3B}"/>
              </a:ext>
            </a:extLst>
          </p:cNvPr>
          <p:cNvSpPr>
            <a:spLocks noGrp="1"/>
          </p:cNvSpPr>
          <p:nvPr>
            <p:ph sz="quarter" idx="4"/>
          </p:nvPr>
        </p:nvSpPr>
        <p:spPr>
          <a:xfrm>
            <a:off x="6172200" y="2505075"/>
            <a:ext cx="5183188" cy="368458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7" name="Symbol zastępczy daty 6">
            <a:extLst>
              <a:ext uri="{FF2B5EF4-FFF2-40B4-BE49-F238E27FC236}">
                <a16:creationId xmlns:a16="http://schemas.microsoft.com/office/drawing/2014/main" id="{43FF47A6-690F-4A9F-922D-7C52118F8490}"/>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8" name="Symbol zastępczy stopki 7">
            <a:extLst>
              <a:ext uri="{FF2B5EF4-FFF2-40B4-BE49-F238E27FC236}">
                <a16:creationId xmlns:a16="http://schemas.microsoft.com/office/drawing/2014/main" id="{6E9BD540-884B-4DB6-B81F-8B3588F7C08D}"/>
              </a:ext>
            </a:extLst>
          </p:cNvPr>
          <p:cNvSpPr>
            <a:spLocks noGrp="1"/>
          </p:cNvSpPr>
          <p:nvPr>
            <p:ph type="ftr" sz="quarter" idx="11"/>
          </p:nvPr>
        </p:nvSpPr>
        <p:spPr/>
        <p:txBody>
          <a:bodyPr/>
          <a:lstStyle/>
          <a:p>
            <a:endParaRPr lang="pl-PL"/>
          </a:p>
        </p:txBody>
      </p:sp>
      <p:sp>
        <p:nvSpPr>
          <p:cNvPr id="9" name="Symbol zastępczy numeru slajdu 8">
            <a:extLst>
              <a:ext uri="{FF2B5EF4-FFF2-40B4-BE49-F238E27FC236}">
                <a16:creationId xmlns:a16="http://schemas.microsoft.com/office/drawing/2014/main" id="{08098A4D-5920-412B-8FC3-D401775F3670}"/>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13743631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ylko tytuł">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4F6BB5C5-33FE-4E90-9618-45A104BEED69}"/>
              </a:ext>
            </a:extLst>
          </p:cNvPr>
          <p:cNvSpPr>
            <a:spLocks noGrp="1"/>
          </p:cNvSpPr>
          <p:nvPr>
            <p:ph type="title"/>
          </p:nvPr>
        </p:nvSpPr>
        <p:spPr/>
        <p:txBody>
          <a:bodyPr/>
          <a:lstStyle/>
          <a:p>
            <a:r>
              <a:rPr lang="pl-PL"/>
              <a:t>Kliknij, aby edytować styl</a:t>
            </a:r>
          </a:p>
        </p:txBody>
      </p:sp>
      <p:sp>
        <p:nvSpPr>
          <p:cNvPr id="3" name="Symbol zastępczy daty 2">
            <a:extLst>
              <a:ext uri="{FF2B5EF4-FFF2-40B4-BE49-F238E27FC236}">
                <a16:creationId xmlns:a16="http://schemas.microsoft.com/office/drawing/2014/main" id="{C6B37200-BE32-4968-BB88-10117B519200}"/>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4" name="Symbol zastępczy stopki 3">
            <a:extLst>
              <a:ext uri="{FF2B5EF4-FFF2-40B4-BE49-F238E27FC236}">
                <a16:creationId xmlns:a16="http://schemas.microsoft.com/office/drawing/2014/main" id="{88AB8BFF-4198-4131-9F63-734DE5920207}"/>
              </a:ext>
            </a:extLst>
          </p:cNvPr>
          <p:cNvSpPr>
            <a:spLocks noGrp="1"/>
          </p:cNvSpPr>
          <p:nvPr>
            <p:ph type="ftr" sz="quarter" idx="11"/>
          </p:nvPr>
        </p:nvSpPr>
        <p:spPr/>
        <p:txBody>
          <a:bodyPr/>
          <a:lstStyle/>
          <a:p>
            <a:endParaRPr lang="pl-PL"/>
          </a:p>
        </p:txBody>
      </p:sp>
      <p:sp>
        <p:nvSpPr>
          <p:cNvPr id="5" name="Symbol zastępczy numeru slajdu 4">
            <a:extLst>
              <a:ext uri="{FF2B5EF4-FFF2-40B4-BE49-F238E27FC236}">
                <a16:creationId xmlns:a16="http://schemas.microsoft.com/office/drawing/2014/main" id="{A730972D-586F-481A-812B-1D135BD7201C}"/>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16601156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usty">
    <p:spTree>
      <p:nvGrpSpPr>
        <p:cNvPr id="1" name=""/>
        <p:cNvGrpSpPr/>
        <p:nvPr/>
      </p:nvGrpSpPr>
      <p:grpSpPr>
        <a:xfrm>
          <a:off x="0" y="0"/>
          <a:ext cx="0" cy="0"/>
          <a:chOff x="0" y="0"/>
          <a:chExt cx="0" cy="0"/>
        </a:xfrm>
      </p:grpSpPr>
      <p:sp>
        <p:nvSpPr>
          <p:cNvPr id="2" name="Symbol zastępczy daty 1">
            <a:extLst>
              <a:ext uri="{FF2B5EF4-FFF2-40B4-BE49-F238E27FC236}">
                <a16:creationId xmlns:a16="http://schemas.microsoft.com/office/drawing/2014/main" id="{097309D5-4D94-42BF-A392-1B0C426B4A46}"/>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3" name="Symbol zastępczy stopki 2">
            <a:extLst>
              <a:ext uri="{FF2B5EF4-FFF2-40B4-BE49-F238E27FC236}">
                <a16:creationId xmlns:a16="http://schemas.microsoft.com/office/drawing/2014/main" id="{BB8F6513-F2BD-4223-9A89-18958AC7B15E}"/>
              </a:ext>
            </a:extLst>
          </p:cNvPr>
          <p:cNvSpPr>
            <a:spLocks noGrp="1"/>
          </p:cNvSpPr>
          <p:nvPr>
            <p:ph type="ftr" sz="quarter" idx="11"/>
          </p:nvPr>
        </p:nvSpPr>
        <p:spPr/>
        <p:txBody>
          <a:bodyPr/>
          <a:lstStyle/>
          <a:p>
            <a:endParaRPr lang="pl-PL"/>
          </a:p>
        </p:txBody>
      </p:sp>
      <p:sp>
        <p:nvSpPr>
          <p:cNvPr id="4" name="Symbol zastępczy numeru slajdu 3">
            <a:extLst>
              <a:ext uri="{FF2B5EF4-FFF2-40B4-BE49-F238E27FC236}">
                <a16:creationId xmlns:a16="http://schemas.microsoft.com/office/drawing/2014/main" id="{00A74D69-0FEC-433D-82C5-4E523114B9A8}"/>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3941420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Zawartość z podpisem">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4AA5867A-5B4E-4C78-B00F-F58A8DB76010}"/>
              </a:ext>
            </a:extLst>
          </p:cNvPr>
          <p:cNvSpPr>
            <a:spLocks noGrp="1"/>
          </p:cNvSpPr>
          <p:nvPr>
            <p:ph type="title"/>
          </p:nvPr>
        </p:nvSpPr>
        <p:spPr>
          <a:xfrm>
            <a:off x="839788" y="457200"/>
            <a:ext cx="3932237" cy="1600200"/>
          </a:xfrm>
        </p:spPr>
        <p:txBody>
          <a:bodyPr anchor="b"/>
          <a:lstStyle>
            <a:lvl1pPr>
              <a:defRPr sz="3200"/>
            </a:lvl1pPr>
          </a:lstStyle>
          <a:p>
            <a:r>
              <a:rPr lang="pl-PL"/>
              <a:t>Kliknij, aby edytować styl</a:t>
            </a:r>
          </a:p>
        </p:txBody>
      </p:sp>
      <p:sp>
        <p:nvSpPr>
          <p:cNvPr id="3" name="Symbol zastępczy zawartości 2">
            <a:extLst>
              <a:ext uri="{FF2B5EF4-FFF2-40B4-BE49-F238E27FC236}">
                <a16:creationId xmlns:a16="http://schemas.microsoft.com/office/drawing/2014/main" id="{E2C7E01D-BD3D-473B-A095-204E20E0246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tekstu 3">
            <a:extLst>
              <a:ext uri="{FF2B5EF4-FFF2-40B4-BE49-F238E27FC236}">
                <a16:creationId xmlns:a16="http://schemas.microsoft.com/office/drawing/2014/main" id="{97CF3AED-69E8-4E6F-8D87-BF19C05CCE2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a:t>Kliknij, aby edytować style wzorca tekstu</a:t>
            </a:r>
          </a:p>
        </p:txBody>
      </p:sp>
      <p:sp>
        <p:nvSpPr>
          <p:cNvPr id="5" name="Symbol zastępczy daty 4">
            <a:extLst>
              <a:ext uri="{FF2B5EF4-FFF2-40B4-BE49-F238E27FC236}">
                <a16:creationId xmlns:a16="http://schemas.microsoft.com/office/drawing/2014/main" id="{638610F5-117F-46F2-ABF4-11B7B7797A89}"/>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6" name="Symbol zastępczy stopki 5">
            <a:extLst>
              <a:ext uri="{FF2B5EF4-FFF2-40B4-BE49-F238E27FC236}">
                <a16:creationId xmlns:a16="http://schemas.microsoft.com/office/drawing/2014/main" id="{FE894C93-FB30-4551-83DA-3B9EFC51CB77}"/>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581DBB05-ECB2-4EBE-9484-F81EE907D743}"/>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21962494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az z podpisem">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8308B22-79C3-4E34-BE99-9A1962946A05}"/>
              </a:ext>
            </a:extLst>
          </p:cNvPr>
          <p:cNvSpPr>
            <a:spLocks noGrp="1"/>
          </p:cNvSpPr>
          <p:nvPr>
            <p:ph type="title"/>
          </p:nvPr>
        </p:nvSpPr>
        <p:spPr>
          <a:xfrm>
            <a:off x="839788" y="457200"/>
            <a:ext cx="3932237" cy="1600200"/>
          </a:xfrm>
        </p:spPr>
        <p:txBody>
          <a:bodyPr anchor="b"/>
          <a:lstStyle>
            <a:lvl1pPr>
              <a:defRPr sz="3200"/>
            </a:lvl1pPr>
          </a:lstStyle>
          <a:p>
            <a:r>
              <a:rPr lang="pl-PL"/>
              <a:t>Kliknij, aby edytować styl</a:t>
            </a:r>
          </a:p>
        </p:txBody>
      </p:sp>
      <p:sp>
        <p:nvSpPr>
          <p:cNvPr id="3" name="Symbol zastępczy obrazu 2">
            <a:extLst>
              <a:ext uri="{FF2B5EF4-FFF2-40B4-BE49-F238E27FC236}">
                <a16:creationId xmlns:a16="http://schemas.microsoft.com/office/drawing/2014/main" id="{2EB4F772-BF22-4F5C-A7A0-50BE340C675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l-PL"/>
          </a:p>
        </p:txBody>
      </p:sp>
      <p:sp>
        <p:nvSpPr>
          <p:cNvPr id="4" name="Symbol zastępczy tekstu 3">
            <a:extLst>
              <a:ext uri="{FF2B5EF4-FFF2-40B4-BE49-F238E27FC236}">
                <a16:creationId xmlns:a16="http://schemas.microsoft.com/office/drawing/2014/main" id="{A3EF6472-25B8-423A-A9DF-2628787DF5D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a:t>Kliknij, aby edytować style wzorca tekstu</a:t>
            </a:r>
          </a:p>
        </p:txBody>
      </p:sp>
      <p:sp>
        <p:nvSpPr>
          <p:cNvPr id="5" name="Symbol zastępczy daty 4">
            <a:extLst>
              <a:ext uri="{FF2B5EF4-FFF2-40B4-BE49-F238E27FC236}">
                <a16:creationId xmlns:a16="http://schemas.microsoft.com/office/drawing/2014/main" id="{AE3A5A38-83E1-4449-AF6B-F03F44A1419E}"/>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6" name="Symbol zastępczy stopki 5">
            <a:extLst>
              <a:ext uri="{FF2B5EF4-FFF2-40B4-BE49-F238E27FC236}">
                <a16:creationId xmlns:a16="http://schemas.microsoft.com/office/drawing/2014/main" id="{34DEF8AC-167B-435C-80C6-0B81C4B778D8}"/>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0E0BD990-BE4F-4CFB-892B-A066BC1DEE01}"/>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6912798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Symbol zastępczy tytułu 1">
            <a:extLst>
              <a:ext uri="{FF2B5EF4-FFF2-40B4-BE49-F238E27FC236}">
                <a16:creationId xmlns:a16="http://schemas.microsoft.com/office/drawing/2014/main" id="{EEC5F034-E282-4D10-A3AC-90320D01940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pl-PL"/>
              <a:t>Kliknij, aby edytować styl</a:t>
            </a:r>
          </a:p>
        </p:txBody>
      </p:sp>
      <p:sp>
        <p:nvSpPr>
          <p:cNvPr id="3" name="Symbol zastępczy tekstu 2">
            <a:extLst>
              <a:ext uri="{FF2B5EF4-FFF2-40B4-BE49-F238E27FC236}">
                <a16:creationId xmlns:a16="http://schemas.microsoft.com/office/drawing/2014/main" id="{424F2DBC-3188-47EE-92F3-4372C1E6298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C9F4436A-2F08-4112-8FF6-182C07FA7D0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E6FFD27-F130-4AA0-AC6C-2D38F5DAC637}" type="datetimeFigureOut">
              <a:rPr lang="pl-PL" smtClean="0"/>
              <a:t>23.02.2024</a:t>
            </a:fld>
            <a:endParaRPr lang="pl-PL"/>
          </a:p>
        </p:txBody>
      </p:sp>
      <p:sp>
        <p:nvSpPr>
          <p:cNvPr id="5" name="Symbol zastępczy stopki 4">
            <a:extLst>
              <a:ext uri="{FF2B5EF4-FFF2-40B4-BE49-F238E27FC236}">
                <a16:creationId xmlns:a16="http://schemas.microsoft.com/office/drawing/2014/main" id="{ED09538A-6922-4657-A6A2-5BF665AB948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pl-PL"/>
          </a:p>
        </p:txBody>
      </p:sp>
      <p:sp>
        <p:nvSpPr>
          <p:cNvPr id="6" name="Symbol zastępczy numeru slajdu 5">
            <a:extLst>
              <a:ext uri="{FF2B5EF4-FFF2-40B4-BE49-F238E27FC236}">
                <a16:creationId xmlns:a16="http://schemas.microsoft.com/office/drawing/2014/main" id="{363F68B1-1615-4D59-A7A0-B702B4D040D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FE4B549-3532-476D-8B32-F9865DF0B978}" type="slidenum">
              <a:rPr lang="pl-PL" smtClean="0"/>
              <a:t>‹#›</a:t>
            </a:fld>
            <a:endParaRPr lang="pl-PL"/>
          </a:p>
        </p:txBody>
      </p:sp>
    </p:spTree>
    <p:extLst>
      <p:ext uri="{BB962C8B-B14F-4D97-AF65-F5344CB8AC3E}">
        <p14:creationId xmlns:p14="http://schemas.microsoft.com/office/powerpoint/2010/main" val="372872740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hyperlink" Target="https://kubernetes.io/" TargetMode="External"/></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s://kubernetes.io/docs/concepts/overview"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hyperlink" Target="https://oracle.github.io/learning-library/oci-library/oci-hol/using-custom-image/workshops/freetier/index.html#xd_co_f=NmEzYTk4MDUtZWQyMS00MDBmLThiMWEtZWFhMTNlMjEzODM3%7E" TargetMode="External"/><Relationship Id="rId4" Type="http://schemas.openxmlformats.org/officeDocument/2006/relationships/hyperlink" Target="https://www.youtube.com/watch?v=8-jz5f_JyEQ"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10.jpeg"/><Relationship Id="rId5" Type="http://schemas.openxmlformats.org/officeDocument/2006/relationships/image" Target="../media/image9.jpeg"/><Relationship Id="rId4" Type="http://schemas.openxmlformats.org/officeDocument/2006/relationships/image" Target="../media/image8.jpeg"/></Relationships>
</file>

<file path=ppt/slides/_rels/slide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EC6EDE3B-79DB-4CF3-9354-991865F1826E}"/>
              </a:ext>
            </a:extLst>
          </p:cNvPr>
          <p:cNvSpPr>
            <a:spLocks noGrp="1"/>
          </p:cNvSpPr>
          <p:nvPr>
            <p:ph type="ctrTitle"/>
          </p:nvPr>
        </p:nvSpPr>
        <p:spPr>
          <a:xfrm>
            <a:off x="1444977" y="1664229"/>
            <a:ext cx="9144000" cy="3065815"/>
          </a:xfrm>
        </p:spPr>
        <p:txBody>
          <a:bodyPr>
            <a:normAutofit fontScale="90000"/>
          </a:bodyPr>
          <a:lstStyle/>
          <a:p>
            <a:r>
              <a:rPr lang="en-US" b="1" dirty="0"/>
              <a:t>O3 - Distance learning curricula in Cloud </a:t>
            </a:r>
            <a:r>
              <a:rPr lang="en-US" b="1" dirty="0" smtClean="0"/>
              <a:t>Computing</a:t>
            </a:r>
            <a:r>
              <a:rPr lang="hr-HR" b="1" dirty="0" smtClean="0"/>
              <a:t/>
            </a:r>
            <a:br>
              <a:rPr lang="hr-HR" b="1" dirty="0" smtClean="0"/>
            </a:br>
            <a:r>
              <a:rPr lang="hr-HR" dirty="0"/>
              <a:t/>
            </a:r>
            <a:br>
              <a:rPr lang="hr-HR" dirty="0"/>
            </a:br>
            <a:r>
              <a:rPr lang="hr-HR" dirty="0" smtClean="0"/>
              <a:t>4- </a:t>
            </a:r>
            <a:r>
              <a:rPr lang="hr-HR" dirty="0" err="1" smtClean="0"/>
              <a:t>Compute</a:t>
            </a:r>
            <a:r>
              <a:rPr lang="hr-HR" dirty="0" smtClean="0"/>
              <a:t> </a:t>
            </a:r>
            <a:r>
              <a:rPr lang="hr-HR" dirty="0" err="1" smtClean="0"/>
              <a:t>services</a:t>
            </a:r>
            <a:endParaRPr lang="pl-PL" dirty="0"/>
          </a:p>
        </p:txBody>
      </p:sp>
    </p:spTree>
    <p:extLst>
      <p:ext uri="{BB962C8B-B14F-4D97-AF65-F5344CB8AC3E}">
        <p14:creationId xmlns:p14="http://schemas.microsoft.com/office/powerpoint/2010/main" val="75071502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lvl="0" algn="ctr"/>
            <a:r>
              <a:rPr lang="en-US" b="1" dirty="0"/>
              <a:t>Container </a:t>
            </a:r>
            <a:r>
              <a:rPr lang="en-US" b="1" dirty="0" smtClean="0"/>
              <a:t>Engine</a:t>
            </a:r>
            <a:endParaRPr lang="pl-PL" b="1" dirty="0"/>
          </a:p>
        </p:txBody>
      </p:sp>
      <p:sp>
        <p:nvSpPr>
          <p:cNvPr id="7" name="Rectangle 6"/>
          <p:cNvSpPr/>
          <p:nvPr/>
        </p:nvSpPr>
        <p:spPr>
          <a:xfrm>
            <a:off x="4079630" y="4923692"/>
            <a:ext cx="2602523" cy="1754326"/>
          </a:xfrm>
          <a:prstGeom prst="rect">
            <a:avLst/>
          </a:prstGeom>
        </p:spPr>
        <p:txBody>
          <a:bodyPr wrap="square">
            <a:spAutoFit/>
          </a:bodyPr>
          <a:lstStyle/>
          <a:p>
            <a:pPr algn="ctr"/>
            <a:r>
              <a:rPr lang="hr-HR" dirty="0" smtClean="0">
                <a:latin typeface="+mj-lt"/>
              </a:rPr>
              <a:t>I</a:t>
            </a:r>
            <a:r>
              <a:rPr lang="en-US" dirty="0" err="1" smtClean="0">
                <a:latin typeface="+mj-lt"/>
              </a:rPr>
              <a:t>ncludes</a:t>
            </a:r>
            <a:r>
              <a:rPr lang="en-US" dirty="0" smtClean="0">
                <a:latin typeface="+mj-lt"/>
              </a:rPr>
              <a:t> </a:t>
            </a:r>
            <a:r>
              <a:rPr lang="en-US" dirty="0">
                <a:latin typeface="+mj-lt"/>
              </a:rPr>
              <a:t>the</a:t>
            </a:r>
          </a:p>
          <a:p>
            <a:pPr algn="ctr"/>
            <a:r>
              <a:rPr lang="en-US" dirty="0" smtClean="0">
                <a:latin typeface="+mj-lt"/>
              </a:rPr>
              <a:t>app</a:t>
            </a:r>
            <a:r>
              <a:rPr lang="hr-HR" dirty="0" err="1" smtClean="0">
                <a:latin typeface="+mj-lt"/>
              </a:rPr>
              <a:t>lication</a:t>
            </a:r>
            <a:r>
              <a:rPr lang="en-US" dirty="0" smtClean="0">
                <a:latin typeface="+mj-lt"/>
              </a:rPr>
              <a:t>, </a:t>
            </a:r>
            <a:r>
              <a:rPr lang="en-US" dirty="0">
                <a:latin typeface="+mj-lt"/>
              </a:rPr>
              <a:t>the necessary binaries and</a:t>
            </a:r>
          </a:p>
          <a:p>
            <a:pPr algn="ctr"/>
            <a:r>
              <a:rPr lang="en-US" dirty="0">
                <a:latin typeface="+mj-lt"/>
              </a:rPr>
              <a:t>libraries and an entire guest operating</a:t>
            </a:r>
          </a:p>
          <a:p>
            <a:pPr algn="ctr"/>
            <a:r>
              <a:rPr lang="en-US" dirty="0">
                <a:latin typeface="+mj-lt"/>
              </a:rPr>
              <a:t>system</a:t>
            </a:r>
          </a:p>
        </p:txBody>
      </p:sp>
      <p:sp>
        <p:nvSpPr>
          <p:cNvPr id="8" name="Rectangle 7"/>
          <p:cNvSpPr/>
          <p:nvPr/>
        </p:nvSpPr>
        <p:spPr>
          <a:xfrm>
            <a:off x="7737231" y="5049245"/>
            <a:ext cx="2994409" cy="1200329"/>
          </a:xfrm>
          <a:prstGeom prst="rect">
            <a:avLst/>
          </a:prstGeom>
        </p:spPr>
        <p:txBody>
          <a:bodyPr wrap="square">
            <a:spAutoFit/>
          </a:bodyPr>
          <a:lstStyle/>
          <a:p>
            <a:pPr algn="ctr"/>
            <a:r>
              <a:rPr lang="hr-HR" dirty="0" smtClean="0">
                <a:latin typeface="+mj-lt"/>
              </a:rPr>
              <a:t>I</a:t>
            </a:r>
            <a:r>
              <a:rPr lang="en-US" dirty="0" err="1" smtClean="0">
                <a:latin typeface="+mj-lt"/>
              </a:rPr>
              <a:t>nclude</a:t>
            </a:r>
            <a:r>
              <a:rPr lang="hr-HR" dirty="0">
                <a:latin typeface="+mj-lt"/>
              </a:rPr>
              <a:t>s</a:t>
            </a:r>
            <a:r>
              <a:rPr lang="en-US" dirty="0" smtClean="0">
                <a:latin typeface="+mj-lt"/>
              </a:rPr>
              <a:t> </a:t>
            </a:r>
            <a:r>
              <a:rPr lang="en-US" dirty="0">
                <a:latin typeface="+mj-lt"/>
              </a:rPr>
              <a:t>the </a:t>
            </a:r>
            <a:r>
              <a:rPr lang="en-US" dirty="0" smtClean="0">
                <a:latin typeface="+mj-lt"/>
              </a:rPr>
              <a:t>app</a:t>
            </a:r>
            <a:r>
              <a:rPr lang="hr-HR" dirty="0" err="1" smtClean="0">
                <a:latin typeface="+mj-lt"/>
              </a:rPr>
              <a:t>lication</a:t>
            </a:r>
            <a:r>
              <a:rPr lang="hr-HR" dirty="0" smtClean="0">
                <a:latin typeface="+mj-lt"/>
              </a:rPr>
              <a:t> </a:t>
            </a:r>
            <a:r>
              <a:rPr lang="hr-HR" dirty="0" err="1" smtClean="0">
                <a:latin typeface="+mj-lt"/>
              </a:rPr>
              <a:t>and</a:t>
            </a:r>
            <a:r>
              <a:rPr lang="hr-HR" dirty="0" smtClean="0">
                <a:latin typeface="+mj-lt"/>
              </a:rPr>
              <a:t> </a:t>
            </a:r>
            <a:r>
              <a:rPr lang="en-US" dirty="0" smtClean="0">
                <a:latin typeface="+mj-lt"/>
              </a:rPr>
              <a:t>all </a:t>
            </a:r>
            <a:r>
              <a:rPr lang="en-US" dirty="0">
                <a:latin typeface="+mj-lt"/>
              </a:rPr>
              <a:t>of </a:t>
            </a:r>
            <a:r>
              <a:rPr lang="en-US" dirty="0" smtClean="0">
                <a:latin typeface="+mj-lt"/>
              </a:rPr>
              <a:t>its</a:t>
            </a:r>
            <a:r>
              <a:rPr lang="hr-HR" dirty="0" smtClean="0">
                <a:latin typeface="+mj-lt"/>
              </a:rPr>
              <a:t> </a:t>
            </a:r>
            <a:r>
              <a:rPr lang="en-US" dirty="0" smtClean="0">
                <a:latin typeface="+mj-lt"/>
              </a:rPr>
              <a:t>dependencies</a:t>
            </a:r>
            <a:r>
              <a:rPr lang="en-US" dirty="0">
                <a:latin typeface="+mj-lt"/>
              </a:rPr>
              <a:t>, but share the kernel/OS with</a:t>
            </a:r>
          </a:p>
          <a:p>
            <a:pPr algn="ctr"/>
            <a:r>
              <a:rPr lang="en-US" dirty="0">
                <a:latin typeface="+mj-lt"/>
              </a:rPr>
              <a:t>other containers</a:t>
            </a:r>
          </a:p>
        </p:txBody>
      </p:sp>
      <p:pic>
        <p:nvPicPr>
          <p:cNvPr id="9" name="Picture 8"/>
          <p:cNvPicPr>
            <a:picLocks noChangeAspect="1"/>
          </p:cNvPicPr>
          <p:nvPr/>
        </p:nvPicPr>
        <p:blipFill>
          <a:blip r:embed="rId3"/>
          <a:stretch>
            <a:fillRect/>
          </a:stretch>
        </p:blipFill>
        <p:spPr>
          <a:xfrm>
            <a:off x="838199" y="1306286"/>
            <a:ext cx="10033995" cy="3617406"/>
          </a:xfrm>
          <a:prstGeom prst="rect">
            <a:avLst/>
          </a:prstGeom>
        </p:spPr>
      </p:pic>
      <p:sp>
        <p:nvSpPr>
          <p:cNvPr id="10" name="Rectangle 9"/>
          <p:cNvSpPr/>
          <p:nvPr/>
        </p:nvSpPr>
        <p:spPr>
          <a:xfrm>
            <a:off x="838199" y="5154523"/>
            <a:ext cx="2381828" cy="646331"/>
          </a:xfrm>
          <a:prstGeom prst="rect">
            <a:avLst/>
          </a:prstGeom>
        </p:spPr>
        <p:txBody>
          <a:bodyPr wrap="square">
            <a:spAutoFit/>
          </a:bodyPr>
          <a:lstStyle/>
          <a:p>
            <a:pPr algn="ctr"/>
            <a:r>
              <a:rPr lang="hr-HR" dirty="0" smtClean="0">
                <a:latin typeface="+mj-lt"/>
              </a:rPr>
              <a:t>M</a:t>
            </a:r>
            <a:r>
              <a:rPr lang="en-US" dirty="0" err="1" smtClean="0">
                <a:latin typeface="+mj-lt"/>
              </a:rPr>
              <a:t>ultiple</a:t>
            </a:r>
            <a:r>
              <a:rPr lang="en-US" dirty="0" smtClean="0">
                <a:latin typeface="+mj-lt"/>
              </a:rPr>
              <a:t> </a:t>
            </a:r>
            <a:r>
              <a:rPr lang="en-US" dirty="0">
                <a:latin typeface="+mj-lt"/>
              </a:rPr>
              <a:t>applications run on a physical server</a:t>
            </a:r>
          </a:p>
        </p:txBody>
      </p:sp>
    </p:spTree>
    <p:extLst>
      <p:ext uri="{BB962C8B-B14F-4D97-AF65-F5344CB8AC3E}">
        <p14:creationId xmlns:p14="http://schemas.microsoft.com/office/powerpoint/2010/main" val="39302673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lvl="0" algn="ctr"/>
            <a:r>
              <a:rPr lang="en-US" b="1" dirty="0" smtClean="0"/>
              <a:t>Kubernetes</a:t>
            </a:r>
            <a:endParaRPr lang="pl-PL" b="1" dirty="0"/>
          </a:p>
        </p:txBody>
      </p:sp>
      <p:pic>
        <p:nvPicPr>
          <p:cNvPr id="5" name="Picture 4"/>
          <p:cNvPicPr>
            <a:picLocks noChangeAspect="1"/>
          </p:cNvPicPr>
          <p:nvPr/>
        </p:nvPicPr>
        <p:blipFill>
          <a:blip r:embed="rId3"/>
          <a:stretch>
            <a:fillRect/>
          </a:stretch>
        </p:blipFill>
        <p:spPr>
          <a:xfrm>
            <a:off x="472272" y="1514369"/>
            <a:ext cx="6636518" cy="4230095"/>
          </a:xfrm>
          <a:prstGeom prst="rect">
            <a:avLst/>
          </a:prstGeom>
        </p:spPr>
      </p:pic>
      <p:sp>
        <p:nvSpPr>
          <p:cNvPr id="6" name="Rectangle 5"/>
          <p:cNvSpPr/>
          <p:nvPr/>
        </p:nvSpPr>
        <p:spPr>
          <a:xfrm>
            <a:off x="7550080" y="1966855"/>
            <a:ext cx="3803720" cy="3970318"/>
          </a:xfrm>
          <a:prstGeom prst="rect">
            <a:avLst/>
          </a:prstGeom>
        </p:spPr>
        <p:txBody>
          <a:bodyPr wrap="square">
            <a:spAutoFit/>
          </a:bodyPr>
          <a:lstStyle/>
          <a:p>
            <a:pPr algn="ctr"/>
            <a:r>
              <a:rPr lang="en-US" sz="2800" dirty="0">
                <a:latin typeface="+mj-lt"/>
              </a:rPr>
              <a:t>Kubernetes is an open source</a:t>
            </a:r>
          </a:p>
          <a:p>
            <a:pPr algn="ctr"/>
            <a:r>
              <a:rPr lang="en-US" sz="2800" dirty="0">
                <a:latin typeface="+mj-lt"/>
              </a:rPr>
              <a:t>system for automating</a:t>
            </a:r>
          </a:p>
          <a:p>
            <a:pPr algn="ctr"/>
            <a:r>
              <a:rPr lang="en-US" sz="2800" dirty="0">
                <a:latin typeface="+mj-lt"/>
              </a:rPr>
              <a:t>deployment, scaling and</a:t>
            </a:r>
          </a:p>
          <a:p>
            <a:pPr algn="ctr"/>
            <a:r>
              <a:rPr lang="en-US" sz="2800" dirty="0">
                <a:latin typeface="+mj-lt"/>
              </a:rPr>
              <a:t>management of containerized</a:t>
            </a:r>
          </a:p>
          <a:p>
            <a:pPr algn="ctr"/>
            <a:r>
              <a:rPr lang="hr-HR" sz="2800" dirty="0">
                <a:latin typeface="+mj-lt"/>
              </a:rPr>
              <a:t>a</a:t>
            </a:r>
            <a:r>
              <a:rPr lang="en-US" sz="2800" dirty="0" err="1" smtClean="0">
                <a:latin typeface="+mj-lt"/>
              </a:rPr>
              <a:t>pplications</a:t>
            </a:r>
            <a:endParaRPr lang="hr-HR" sz="2800" dirty="0" smtClean="0">
              <a:latin typeface="+mj-lt"/>
            </a:endParaRPr>
          </a:p>
          <a:p>
            <a:pPr algn="ctr"/>
            <a:endParaRPr lang="hr-HR" sz="2800" dirty="0" smtClean="0">
              <a:latin typeface="+mj-lt"/>
            </a:endParaRPr>
          </a:p>
          <a:p>
            <a:pPr algn="ctr"/>
            <a:r>
              <a:rPr lang="en-US" sz="2800" dirty="0" smtClean="0">
                <a:latin typeface="+mj-lt"/>
                <a:hlinkClick r:id="rId4"/>
              </a:rPr>
              <a:t>https</a:t>
            </a:r>
            <a:r>
              <a:rPr lang="en-US" sz="2800" dirty="0">
                <a:latin typeface="+mj-lt"/>
                <a:hlinkClick r:id="rId4"/>
              </a:rPr>
              <a:t>://</a:t>
            </a:r>
            <a:r>
              <a:rPr lang="en-US" sz="2800" dirty="0" smtClean="0">
                <a:latin typeface="+mj-lt"/>
                <a:hlinkClick r:id="rId4"/>
              </a:rPr>
              <a:t>kubernetes.io</a:t>
            </a:r>
            <a:r>
              <a:rPr lang="hr-HR" sz="2800" dirty="0" smtClean="0">
                <a:latin typeface="+mj-lt"/>
              </a:rPr>
              <a:t> </a:t>
            </a:r>
            <a:endParaRPr lang="en-US" sz="2800" dirty="0">
              <a:latin typeface="+mj-lt"/>
            </a:endParaRPr>
          </a:p>
        </p:txBody>
      </p:sp>
    </p:spTree>
    <p:extLst>
      <p:ext uri="{BB962C8B-B14F-4D97-AF65-F5344CB8AC3E}">
        <p14:creationId xmlns:p14="http://schemas.microsoft.com/office/powerpoint/2010/main" val="148622228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lvl="0" algn="ctr"/>
            <a:r>
              <a:rPr lang="en-US" b="1" dirty="0"/>
              <a:t>Functions</a:t>
            </a:r>
            <a:endParaRPr lang="pl-PL" b="1" dirty="0"/>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838200" y="1433739"/>
            <a:ext cx="10515600" cy="4351338"/>
          </a:xfrm>
        </p:spPr>
        <p:txBody>
          <a:bodyPr>
            <a:normAutofit/>
          </a:bodyPr>
          <a:lstStyle/>
          <a:p>
            <a:pPr lvl="0"/>
            <a:r>
              <a:rPr lang="en-US" sz="3600" dirty="0" err="1" smtClean="0">
                <a:latin typeface="+mj-lt"/>
              </a:rPr>
              <a:t>serverless</a:t>
            </a:r>
            <a:r>
              <a:rPr lang="en-US" sz="3600" dirty="0" smtClean="0">
                <a:latin typeface="+mj-lt"/>
              </a:rPr>
              <a:t> </a:t>
            </a:r>
            <a:r>
              <a:rPr lang="en-US" sz="3600" dirty="0">
                <a:latin typeface="+mj-lt"/>
              </a:rPr>
              <a:t>and elastic </a:t>
            </a:r>
            <a:r>
              <a:rPr lang="en-US" sz="3600" dirty="0" smtClean="0">
                <a:latin typeface="+mj-lt"/>
              </a:rPr>
              <a:t>architecture</a:t>
            </a:r>
            <a:r>
              <a:rPr lang="hr-HR" sz="3600" dirty="0" smtClean="0">
                <a:latin typeface="+mj-lt"/>
              </a:rPr>
              <a:t> </a:t>
            </a:r>
            <a:r>
              <a:rPr lang="hr-HR" sz="3600" dirty="0" err="1" smtClean="0">
                <a:latin typeface="+mj-lt"/>
              </a:rPr>
              <a:t>concept</a:t>
            </a:r>
            <a:endParaRPr lang="hr-HR" sz="3600" dirty="0" smtClean="0">
              <a:latin typeface="+mj-lt"/>
            </a:endParaRPr>
          </a:p>
          <a:p>
            <a:pPr lvl="0"/>
            <a:r>
              <a:rPr lang="en-US" sz="3600" dirty="0">
                <a:latin typeface="+mj-lt"/>
              </a:rPr>
              <a:t>small but powerful blocks of code </a:t>
            </a:r>
            <a:r>
              <a:rPr lang="hr-HR" sz="3600" dirty="0" smtClean="0">
                <a:latin typeface="+mj-lt"/>
              </a:rPr>
              <a:t>(</a:t>
            </a:r>
            <a:r>
              <a:rPr lang="hr-HR" sz="3600" dirty="0" err="1" smtClean="0">
                <a:latin typeface="+mj-lt"/>
              </a:rPr>
              <a:t>Python</a:t>
            </a:r>
            <a:r>
              <a:rPr lang="hr-HR" sz="3600" dirty="0" smtClean="0">
                <a:latin typeface="+mj-lt"/>
              </a:rPr>
              <a:t>, Java, </a:t>
            </a:r>
            <a:r>
              <a:rPr lang="hr-HR" sz="3600" dirty="0" err="1" smtClean="0">
                <a:latin typeface="+mj-lt"/>
              </a:rPr>
              <a:t>JavaScript</a:t>
            </a:r>
            <a:r>
              <a:rPr lang="hr-HR" sz="3600" dirty="0" smtClean="0">
                <a:latin typeface="+mj-lt"/>
              </a:rPr>
              <a:t>, C# …) </a:t>
            </a:r>
            <a:r>
              <a:rPr lang="en-US" sz="3600" dirty="0" smtClean="0">
                <a:latin typeface="+mj-lt"/>
              </a:rPr>
              <a:t>that </a:t>
            </a:r>
            <a:r>
              <a:rPr lang="en-US" sz="3600" dirty="0">
                <a:latin typeface="+mj-lt"/>
              </a:rPr>
              <a:t>generally do one simple </a:t>
            </a:r>
            <a:r>
              <a:rPr lang="en-US" sz="3600" dirty="0" smtClean="0">
                <a:latin typeface="+mj-lt"/>
              </a:rPr>
              <a:t>thing</a:t>
            </a:r>
            <a:endParaRPr lang="hr-HR" sz="3600" dirty="0" smtClean="0">
              <a:latin typeface="+mj-lt"/>
            </a:endParaRPr>
          </a:p>
          <a:p>
            <a:pPr lvl="0"/>
            <a:r>
              <a:rPr lang="en-US" sz="3600" dirty="0">
                <a:latin typeface="+mj-lt"/>
              </a:rPr>
              <a:t>invoked in response to a  command-line interface (</a:t>
            </a:r>
            <a:r>
              <a:rPr lang="en-US" sz="3600" dirty="0" smtClean="0">
                <a:latin typeface="+mj-lt"/>
              </a:rPr>
              <a:t>CLI)</a:t>
            </a:r>
            <a:r>
              <a:rPr lang="hr-HR" sz="3600" dirty="0" smtClean="0">
                <a:latin typeface="+mj-lt"/>
              </a:rPr>
              <a:t> </a:t>
            </a:r>
            <a:r>
              <a:rPr lang="en-US" sz="3600" dirty="0" smtClean="0">
                <a:latin typeface="+mj-lt"/>
              </a:rPr>
              <a:t>command </a:t>
            </a:r>
            <a:r>
              <a:rPr lang="en-US" sz="3600" dirty="0">
                <a:latin typeface="+mj-lt"/>
              </a:rPr>
              <a:t>or signed HTTP request</a:t>
            </a:r>
            <a:endParaRPr lang="hr-HR" sz="3600" dirty="0" smtClean="0">
              <a:latin typeface="+mj-lt"/>
            </a:endParaRPr>
          </a:p>
          <a:p>
            <a:pPr lvl="0"/>
            <a:endParaRPr lang="pl-PL" sz="3600" dirty="0">
              <a:latin typeface="+mj-lt"/>
            </a:endParaRPr>
          </a:p>
        </p:txBody>
      </p:sp>
      <p:pic>
        <p:nvPicPr>
          <p:cNvPr id="4" name="Picture 3"/>
          <p:cNvPicPr>
            <a:picLocks noChangeAspect="1"/>
          </p:cNvPicPr>
          <p:nvPr/>
        </p:nvPicPr>
        <p:blipFill>
          <a:blip r:embed="rId3"/>
          <a:stretch>
            <a:fillRect/>
          </a:stretch>
        </p:blipFill>
        <p:spPr>
          <a:xfrm>
            <a:off x="2039816" y="4481208"/>
            <a:ext cx="7872831" cy="1867771"/>
          </a:xfrm>
          <a:prstGeom prst="rect">
            <a:avLst/>
          </a:prstGeom>
        </p:spPr>
      </p:pic>
    </p:spTree>
    <p:extLst>
      <p:ext uri="{BB962C8B-B14F-4D97-AF65-F5344CB8AC3E}">
        <p14:creationId xmlns:p14="http://schemas.microsoft.com/office/powerpoint/2010/main" val="224615252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175859"/>
            <a:ext cx="10515600" cy="1325563"/>
          </a:xfrm>
        </p:spPr>
        <p:txBody>
          <a:bodyPr/>
          <a:lstStyle/>
          <a:p>
            <a:pPr algn="ctr"/>
            <a:r>
              <a:rPr lang="hr-HR" b="1" dirty="0" smtClean="0"/>
              <a:t>S</a:t>
            </a:r>
            <a:r>
              <a:rPr lang="en-US" b="1" dirty="0" err="1" smtClean="0"/>
              <a:t>tudy</a:t>
            </a:r>
            <a:r>
              <a:rPr lang="en-US" b="1" dirty="0" smtClean="0"/>
              <a:t> </a:t>
            </a:r>
            <a:r>
              <a:rPr lang="en-US" b="1" dirty="0"/>
              <a:t>and review the following online resources</a:t>
            </a:r>
            <a:endParaRPr lang="hr-HR" b="1" dirty="0"/>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904875" y="1501422"/>
            <a:ext cx="10515600" cy="5185127"/>
          </a:xfrm>
        </p:spPr>
        <p:txBody>
          <a:bodyPr>
            <a:normAutofit fontScale="92500" lnSpcReduction="20000"/>
          </a:bodyPr>
          <a:lstStyle/>
          <a:p>
            <a:pPr marL="0" lvl="0" indent="0" algn="just">
              <a:buNone/>
            </a:pPr>
            <a:r>
              <a:rPr lang="hr-HR" b="1" dirty="0" err="1" smtClean="0">
                <a:latin typeface="+mj-lt"/>
              </a:rPr>
              <a:t>Read</a:t>
            </a:r>
            <a:r>
              <a:rPr lang="hr-HR" b="1" dirty="0" smtClean="0">
                <a:latin typeface="+mj-lt"/>
              </a:rPr>
              <a:t> </a:t>
            </a:r>
            <a:r>
              <a:rPr lang="hr-HR" b="1" dirty="0" err="1" smtClean="0">
                <a:latin typeface="+mj-lt"/>
              </a:rPr>
              <a:t>this</a:t>
            </a:r>
            <a:r>
              <a:rPr lang="hr-HR" b="1" dirty="0" smtClean="0">
                <a:latin typeface="+mj-lt"/>
              </a:rPr>
              <a:t> :</a:t>
            </a:r>
          </a:p>
          <a:p>
            <a:pPr algn="just"/>
            <a:r>
              <a:rPr lang="en-US" dirty="0">
                <a:latin typeface="+mj-lt"/>
                <a:hlinkClick r:id="rId3"/>
              </a:rPr>
              <a:t>https://</a:t>
            </a:r>
            <a:r>
              <a:rPr lang="en-US" dirty="0" smtClean="0">
                <a:latin typeface="+mj-lt"/>
                <a:hlinkClick r:id="rId3"/>
              </a:rPr>
              <a:t>kubernetes.io/docs/concepts/overview</a:t>
            </a:r>
            <a:endParaRPr lang="hr-HR" dirty="0" smtClean="0">
              <a:latin typeface="+mj-lt"/>
            </a:endParaRPr>
          </a:p>
          <a:p>
            <a:pPr marL="0" indent="0" algn="just">
              <a:buNone/>
            </a:pPr>
            <a:endParaRPr lang="hr-HR" b="1" dirty="0">
              <a:latin typeface="+mj-lt"/>
            </a:endParaRPr>
          </a:p>
          <a:p>
            <a:pPr marL="0" indent="0" algn="just">
              <a:buNone/>
            </a:pPr>
            <a:r>
              <a:rPr lang="hr-HR" b="1" dirty="0" err="1" smtClean="0">
                <a:latin typeface="+mj-lt"/>
              </a:rPr>
              <a:t>Watch</a:t>
            </a:r>
            <a:r>
              <a:rPr lang="hr-HR" b="1" dirty="0" smtClean="0">
                <a:latin typeface="+mj-lt"/>
              </a:rPr>
              <a:t> </a:t>
            </a:r>
            <a:r>
              <a:rPr lang="hr-HR" b="1" dirty="0" err="1" smtClean="0">
                <a:latin typeface="+mj-lt"/>
              </a:rPr>
              <a:t>this</a:t>
            </a:r>
            <a:r>
              <a:rPr lang="hr-HR" b="1" dirty="0" smtClean="0">
                <a:latin typeface="+mj-lt"/>
              </a:rPr>
              <a:t> video:</a:t>
            </a:r>
          </a:p>
          <a:p>
            <a:pPr algn="just"/>
            <a:r>
              <a:rPr lang="hr-HR" dirty="0">
                <a:latin typeface="+mj-lt"/>
                <a:hlinkClick r:id="rId4"/>
              </a:rPr>
              <a:t>https://</a:t>
            </a:r>
            <a:r>
              <a:rPr lang="hr-HR" dirty="0" smtClean="0">
                <a:latin typeface="+mj-lt"/>
                <a:hlinkClick r:id="rId4"/>
              </a:rPr>
              <a:t>www.youtube.com/watch?v=8-jz5f_JyEQ</a:t>
            </a:r>
            <a:endParaRPr lang="hr-HR" dirty="0" smtClean="0">
              <a:latin typeface="+mj-lt"/>
            </a:endParaRPr>
          </a:p>
          <a:p>
            <a:pPr algn="just"/>
            <a:endParaRPr lang="hr-HR" b="1" dirty="0" smtClean="0">
              <a:latin typeface="+mj-lt"/>
            </a:endParaRPr>
          </a:p>
          <a:p>
            <a:pPr marL="0" indent="0" algn="just">
              <a:buNone/>
            </a:pPr>
            <a:r>
              <a:rPr lang="hr-HR" b="1" dirty="0" err="1" smtClean="0">
                <a:latin typeface="+mj-lt"/>
              </a:rPr>
              <a:t>Try</a:t>
            </a:r>
            <a:r>
              <a:rPr lang="hr-HR" b="1" dirty="0" smtClean="0">
                <a:latin typeface="+mj-lt"/>
              </a:rPr>
              <a:t> </a:t>
            </a:r>
            <a:r>
              <a:rPr lang="hr-HR" b="1" dirty="0" err="1">
                <a:latin typeface="+mj-lt"/>
              </a:rPr>
              <a:t>hands</a:t>
            </a:r>
            <a:r>
              <a:rPr lang="hr-HR" b="1" dirty="0">
                <a:latin typeface="+mj-lt"/>
              </a:rPr>
              <a:t>-on-</a:t>
            </a:r>
            <a:r>
              <a:rPr lang="hr-HR" b="1" dirty="0" err="1">
                <a:latin typeface="+mj-lt"/>
              </a:rPr>
              <a:t>lab</a:t>
            </a:r>
            <a:r>
              <a:rPr lang="hr-HR" b="1" dirty="0">
                <a:latin typeface="+mj-lt"/>
              </a:rPr>
              <a:t> for </a:t>
            </a:r>
            <a:r>
              <a:rPr lang="hr-HR" b="1" dirty="0" err="1">
                <a:latin typeface="+mj-lt"/>
              </a:rPr>
              <a:t>this</a:t>
            </a:r>
            <a:r>
              <a:rPr lang="hr-HR" b="1" dirty="0">
                <a:latin typeface="+mj-lt"/>
              </a:rPr>
              <a:t> </a:t>
            </a:r>
            <a:r>
              <a:rPr lang="hr-HR" b="1" dirty="0" err="1">
                <a:latin typeface="+mj-lt"/>
              </a:rPr>
              <a:t>lesson</a:t>
            </a:r>
            <a:r>
              <a:rPr lang="hr-HR" b="1" dirty="0">
                <a:latin typeface="+mj-lt"/>
              </a:rPr>
              <a:t>:</a:t>
            </a:r>
            <a:endParaRPr lang="hr-HR" b="1" dirty="0" smtClean="0">
              <a:latin typeface="+mj-lt"/>
            </a:endParaRPr>
          </a:p>
          <a:p>
            <a:pPr algn="just"/>
            <a:r>
              <a:rPr lang="hr-HR" dirty="0">
                <a:latin typeface="+mj-lt"/>
                <a:hlinkClick r:id="rId5"/>
              </a:rPr>
              <a:t>https://</a:t>
            </a:r>
            <a:r>
              <a:rPr lang="hr-HR" dirty="0" smtClean="0">
                <a:latin typeface="+mj-lt"/>
                <a:hlinkClick r:id="rId5"/>
              </a:rPr>
              <a:t>oracle.github.io/learning-library/oci-library/oci-hol/using-custom-image/workshops/freetier/index.html#xd_co_f=NmEzYTk4MDUtZWQyMS00MDBmLThiMWEtZWFhMTNlMjEzODM3%7E</a:t>
            </a:r>
            <a:r>
              <a:rPr lang="hr-HR" dirty="0" smtClean="0">
                <a:latin typeface="+mj-lt"/>
              </a:rPr>
              <a:t> </a:t>
            </a:r>
          </a:p>
          <a:p>
            <a:pPr algn="just"/>
            <a:endParaRPr lang="hr-HR" b="1" dirty="0" smtClean="0">
              <a:latin typeface="+mj-lt"/>
            </a:endParaRPr>
          </a:p>
          <a:p>
            <a:pPr marL="0" indent="0" algn="just">
              <a:buNone/>
            </a:pPr>
            <a:r>
              <a:rPr lang="hr-HR" b="1" dirty="0" smtClean="0">
                <a:latin typeface="+mj-lt"/>
              </a:rPr>
              <a:t>Access </a:t>
            </a:r>
            <a:r>
              <a:rPr lang="en-US" b="1" dirty="0" smtClean="0">
                <a:latin typeface="+mj-lt"/>
              </a:rPr>
              <a:t>the Oracle Member Hub</a:t>
            </a:r>
            <a:r>
              <a:rPr lang="hr-HR" b="1" dirty="0" smtClean="0">
                <a:latin typeface="+mj-lt"/>
              </a:rPr>
              <a:t> </a:t>
            </a:r>
            <a:r>
              <a:rPr lang="hr-HR" b="1" dirty="0" err="1" smtClean="0">
                <a:latin typeface="+mj-lt"/>
              </a:rPr>
              <a:t>and</a:t>
            </a:r>
            <a:r>
              <a:rPr lang="hr-HR" b="1" dirty="0" smtClean="0">
                <a:latin typeface="+mj-lt"/>
              </a:rPr>
              <a:t> </a:t>
            </a:r>
            <a:r>
              <a:rPr lang="hr-HR" b="1" dirty="0" err="1" smtClean="0">
                <a:latin typeface="+mj-lt"/>
              </a:rPr>
              <a:t>finish</a:t>
            </a:r>
            <a:r>
              <a:rPr lang="hr-HR" b="1" dirty="0" smtClean="0">
                <a:latin typeface="+mj-lt"/>
              </a:rPr>
              <a:t> </a:t>
            </a:r>
            <a:r>
              <a:rPr lang="hr-HR" b="1" dirty="0" err="1" smtClean="0">
                <a:latin typeface="+mj-lt"/>
              </a:rPr>
              <a:t>the</a:t>
            </a:r>
            <a:r>
              <a:rPr lang="hr-HR" b="1" dirty="0" smtClean="0">
                <a:latin typeface="+mj-lt"/>
              </a:rPr>
              <a:t> </a:t>
            </a:r>
            <a:r>
              <a:rPr lang="hr-HR" b="1" dirty="0" err="1" smtClean="0">
                <a:latin typeface="+mj-lt"/>
              </a:rPr>
              <a:t>fourth</a:t>
            </a:r>
            <a:r>
              <a:rPr lang="hr-HR" b="1" dirty="0" smtClean="0">
                <a:latin typeface="+mj-lt"/>
              </a:rPr>
              <a:t> </a:t>
            </a:r>
            <a:r>
              <a:rPr lang="hr-HR" b="1" dirty="0" err="1" smtClean="0">
                <a:latin typeface="+mj-lt"/>
              </a:rPr>
              <a:t>topic</a:t>
            </a:r>
            <a:r>
              <a:rPr lang="hr-HR" b="1" dirty="0" smtClean="0">
                <a:latin typeface="+mj-lt"/>
              </a:rPr>
              <a:t>:</a:t>
            </a:r>
          </a:p>
          <a:p>
            <a:pPr marL="0" indent="0" algn="just">
              <a:buNone/>
            </a:pPr>
            <a:r>
              <a:rPr lang="hr-HR" dirty="0">
                <a:latin typeface="+mj-lt"/>
              </a:rPr>
              <a:t> </a:t>
            </a:r>
            <a:r>
              <a:rPr lang="hr-HR" dirty="0" smtClean="0">
                <a:latin typeface="+mj-lt"/>
              </a:rPr>
              <a:t>  academy.oracle.com</a:t>
            </a:r>
          </a:p>
          <a:p>
            <a:pPr marL="0" indent="0" algn="just">
              <a:buNone/>
            </a:pPr>
            <a:endParaRPr lang="hr-HR" dirty="0">
              <a:latin typeface="+mj-lt"/>
            </a:endParaRPr>
          </a:p>
          <a:p>
            <a:pPr marL="0" indent="0" algn="just">
              <a:buNone/>
            </a:pPr>
            <a:endParaRPr lang="hr-HR" dirty="0" smtClean="0">
              <a:latin typeface="+mj-lt"/>
            </a:endParaRPr>
          </a:p>
          <a:p>
            <a:pPr marL="0" indent="0" algn="just">
              <a:buNone/>
            </a:pPr>
            <a:endParaRPr lang="pl-PL" dirty="0" smtClean="0">
              <a:latin typeface="+mj-lt"/>
            </a:endParaRPr>
          </a:p>
          <a:p>
            <a:pPr algn="just"/>
            <a:endParaRPr lang="pl-PL" dirty="0">
              <a:latin typeface="+mj-lt"/>
            </a:endParaRPr>
          </a:p>
        </p:txBody>
      </p:sp>
    </p:spTree>
    <p:extLst>
      <p:ext uri="{BB962C8B-B14F-4D97-AF65-F5344CB8AC3E}">
        <p14:creationId xmlns:p14="http://schemas.microsoft.com/office/powerpoint/2010/main" val="38018201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r>
              <a:rPr lang="hr-HR" b="1" dirty="0" smtClean="0"/>
              <a:t>I</a:t>
            </a:r>
            <a:r>
              <a:rPr lang="en-US" b="1" dirty="0" err="1" smtClean="0"/>
              <a:t>ntroduction</a:t>
            </a:r>
            <a:r>
              <a:rPr lang="en-US" b="1" dirty="0" smtClean="0"/>
              <a:t> </a:t>
            </a:r>
            <a:r>
              <a:rPr lang="en-US" b="1" dirty="0"/>
              <a:t>to the Cloud Computing course</a:t>
            </a:r>
            <a:endParaRPr lang="pl-PL" dirty="0"/>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p:txBody>
          <a:bodyPr/>
          <a:lstStyle/>
          <a:p>
            <a:pPr lvl="0"/>
            <a:r>
              <a:rPr lang="en-US" sz="3600" dirty="0">
                <a:latin typeface="+mj-lt"/>
              </a:rPr>
              <a:t>This course was developed as a result of the Erasmus+ project </a:t>
            </a:r>
            <a:r>
              <a:rPr lang="en-US" sz="3600" dirty="0" err="1" smtClean="0">
                <a:latin typeface="+mj-lt"/>
              </a:rPr>
              <a:t>CodeIn</a:t>
            </a:r>
            <a:r>
              <a:rPr lang="hr-HR" sz="3600" dirty="0" smtClean="0">
                <a:latin typeface="+mj-lt"/>
              </a:rPr>
              <a:t> (</a:t>
            </a:r>
            <a:r>
              <a:rPr lang="en-US" sz="3600" i="1" dirty="0">
                <a:latin typeface="+mj-lt"/>
              </a:rPr>
              <a:t>Cloud </a:t>
            </a:r>
            <a:r>
              <a:rPr lang="en-US" sz="3600" i="1" dirty="0" err="1">
                <a:latin typeface="+mj-lt"/>
              </a:rPr>
              <a:t>cOmputing</a:t>
            </a:r>
            <a:r>
              <a:rPr lang="en-US" sz="3600" i="1" dirty="0">
                <a:latin typeface="+mj-lt"/>
              </a:rPr>
              <a:t> for Digital Education </a:t>
            </a:r>
            <a:r>
              <a:rPr lang="en-US" sz="3600" i="1" dirty="0" err="1">
                <a:latin typeface="+mj-lt"/>
              </a:rPr>
              <a:t>INnovation</a:t>
            </a:r>
            <a:r>
              <a:rPr lang="hr-HR" sz="3600" dirty="0" smtClean="0">
                <a:latin typeface="+mj-lt"/>
              </a:rPr>
              <a:t>)</a:t>
            </a:r>
          </a:p>
          <a:p>
            <a:pPr lvl="0"/>
            <a:r>
              <a:rPr lang="en-US" sz="3600" dirty="0">
                <a:latin typeface="+mj-lt"/>
              </a:rPr>
              <a:t>It contains a total of ten teaching </a:t>
            </a:r>
            <a:r>
              <a:rPr lang="en-US" sz="3600" dirty="0" smtClean="0">
                <a:latin typeface="+mj-lt"/>
              </a:rPr>
              <a:t>topics</a:t>
            </a:r>
            <a:endParaRPr lang="hr-HR" sz="3600" dirty="0" smtClean="0">
              <a:latin typeface="+mj-lt"/>
            </a:endParaRPr>
          </a:p>
          <a:p>
            <a:pPr lvl="0"/>
            <a:r>
              <a:rPr lang="en-US" sz="3600" dirty="0" smtClean="0">
                <a:latin typeface="+mj-lt"/>
              </a:rPr>
              <a:t>All </a:t>
            </a:r>
            <a:r>
              <a:rPr lang="en-US" sz="3600" dirty="0">
                <a:latin typeface="+mj-lt"/>
              </a:rPr>
              <a:t>you need </a:t>
            </a:r>
            <a:r>
              <a:rPr lang="hr-HR" sz="3600" dirty="0" smtClean="0">
                <a:latin typeface="+mj-lt"/>
              </a:rPr>
              <a:t>for</a:t>
            </a:r>
            <a:r>
              <a:rPr lang="en-US" sz="3600" dirty="0" smtClean="0">
                <a:latin typeface="+mj-lt"/>
              </a:rPr>
              <a:t> learn</a:t>
            </a:r>
            <a:r>
              <a:rPr lang="hr-HR" sz="3600" dirty="0" smtClean="0">
                <a:latin typeface="+mj-lt"/>
              </a:rPr>
              <a:t>ing</a:t>
            </a:r>
            <a:r>
              <a:rPr lang="en-US" sz="3600" dirty="0" smtClean="0">
                <a:latin typeface="+mj-lt"/>
              </a:rPr>
              <a:t> </a:t>
            </a:r>
            <a:r>
              <a:rPr lang="en-US" sz="3600" dirty="0">
                <a:latin typeface="+mj-lt"/>
              </a:rPr>
              <a:t>is internet </a:t>
            </a:r>
            <a:r>
              <a:rPr lang="en-US" sz="3600" dirty="0" smtClean="0">
                <a:latin typeface="+mj-lt"/>
              </a:rPr>
              <a:t>access</a:t>
            </a:r>
            <a:r>
              <a:rPr lang="hr-HR" sz="3600" dirty="0" smtClean="0">
                <a:latin typeface="+mj-lt"/>
              </a:rPr>
              <a:t> </a:t>
            </a:r>
          </a:p>
          <a:p>
            <a:pPr marL="0" lvl="0" indent="0">
              <a:buNone/>
            </a:pPr>
            <a:endParaRPr lang="hr-HR" sz="3600" dirty="0" smtClean="0">
              <a:latin typeface="+mj-lt"/>
            </a:endParaRPr>
          </a:p>
          <a:p>
            <a:pPr lvl="0"/>
            <a:endParaRPr lang="pl-PL" dirty="0">
              <a:latin typeface="+mj-lt"/>
            </a:endParaRPr>
          </a:p>
        </p:txBody>
      </p:sp>
    </p:spTree>
    <p:extLst>
      <p:ext uri="{BB962C8B-B14F-4D97-AF65-F5344CB8AC3E}">
        <p14:creationId xmlns:p14="http://schemas.microsoft.com/office/powerpoint/2010/main" val="2858749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r>
              <a:rPr lang="hr-HR" b="1" dirty="0" err="1" smtClean="0"/>
              <a:t>Compute</a:t>
            </a:r>
            <a:r>
              <a:rPr lang="hr-HR" b="1" dirty="0" smtClean="0"/>
              <a:t> </a:t>
            </a:r>
            <a:r>
              <a:rPr lang="hr-HR" b="1" dirty="0" err="1" smtClean="0"/>
              <a:t>services</a:t>
            </a:r>
            <a:endParaRPr lang="pl-PL" dirty="0"/>
          </a:p>
        </p:txBody>
      </p:sp>
      <p:pic>
        <p:nvPicPr>
          <p:cNvPr id="5" name="Content Placeholder 4"/>
          <p:cNvPicPr>
            <a:picLocks noGrp="1" noChangeAspect="1"/>
          </p:cNvPicPr>
          <p:nvPr>
            <p:ph idx="1"/>
          </p:nvPr>
        </p:nvPicPr>
        <p:blipFill>
          <a:blip r:embed="rId3"/>
          <a:stretch>
            <a:fillRect/>
          </a:stretch>
        </p:blipFill>
        <p:spPr>
          <a:xfrm>
            <a:off x="307713" y="1594033"/>
            <a:ext cx="11576574" cy="4575656"/>
          </a:xfrm>
          <a:prstGeom prst="rect">
            <a:avLst/>
          </a:prstGeom>
        </p:spPr>
      </p:pic>
      <p:sp>
        <p:nvSpPr>
          <p:cNvPr id="3" name="Rectangular Callout 2"/>
          <p:cNvSpPr/>
          <p:nvPr/>
        </p:nvSpPr>
        <p:spPr>
          <a:xfrm>
            <a:off x="7445829" y="4933741"/>
            <a:ext cx="3707841" cy="1045028"/>
          </a:xfrm>
          <a:prstGeom prst="wedgeRectCallout">
            <a:avLst>
              <a:gd name="adj1" fmla="val -79099"/>
              <a:gd name="adj2" fmla="val -43269"/>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latin typeface="+mj-lt"/>
              </a:rPr>
              <a:t>You must take care of the </a:t>
            </a:r>
            <a:r>
              <a:rPr lang="en-US" sz="2400" dirty="0" smtClean="0">
                <a:latin typeface="+mj-lt"/>
              </a:rPr>
              <a:t>following</a:t>
            </a:r>
            <a:r>
              <a:rPr lang="hr-HR" sz="2400" dirty="0" smtClean="0">
                <a:latin typeface="+mj-lt"/>
              </a:rPr>
              <a:t> !</a:t>
            </a:r>
            <a:endParaRPr lang="en-US" sz="2400" dirty="0">
              <a:latin typeface="+mj-lt"/>
            </a:endParaRPr>
          </a:p>
        </p:txBody>
      </p:sp>
    </p:spTree>
    <p:extLst>
      <p:ext uri="{BB962C8B-B14F-4D97-AF65-F5344CB8AC3E}">
        <p14:creationId xmlns:p14="http://schemas.microsoft.com/office/powerpoint/2010/main" val="76002948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r>
              <a:rPr lang="en-US" b="1" dirty="0" smtClean="0"/>
              <a:t>Bare </a:t>
            </a:r>
            <a:r>
              <a:rPr lang="en-US" b="1" dirty="0"/>
              <a:t>Metal, VM (Virtual Machine) and Dedicated Hosts</a:t>
            </a:r>
            <a:endParaRPr lang="pl-PL" dirty="0"/>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p:txBody>
          <a:bodyPr/>
          <a:lstStyle/>
          <a:p>
            <a:pPr marL="0" lvl="0" indent="0">
              <a:buNone/>
            </a:pPr>
            <a:endParaRPr lang="hr-HR" sz="3600" dirty="0" smtClean="0">
              <a:latin typeface="+mj-lt"/>
            </a:endParaRPr>
          </a:p>
          <a:p>
            <a:pPr lvl="0"/>
            <a:endParaRPr lang="pl-PL" dirty="0">
              <a:latin typeface="+mj-lt"/>
            </a:endParaRPr>
          </a:p>
        </p:txBody>
      </p:sp>
      <p:pic>
        <p:nvPicPr>
          <p:cNvPr id="4" name="Picture 3"/>
          <p:cNvPicPr>
            <a:picLocks noChangeAspect="1"/>
          </p:cNvPicPr>
          <p:nvPr/>
        </p:nvPicPr>
        <p:blipFill>
          <a:blip r:embed="rId3"/>
          <a:stretch>
            <a:fillRect/>
          </a:stretch>
        </p:blipFill>
        <p:spPr>
          <a:xfrm>
            <a:off x="452437" y="1809999"/>
            <a:ext cx="11287125" cy="2333625"/>
          </a:xfrm>
          <a:prstGeom prst="rect">
            <a:avLst/>
          </a:prstGeom>
        </p:spPr>
      </p:pic>
      <p:sp>
        <p:nvSpPr>
          <p:cNvPr id="5" name="Rectangle 4"/>
          <p:cNvSpPr/>
          <p:nvPr/>
        </p:nvSpPr>
        <p:spPr>
          <a:xfrm>
            <a:off x="259557" y="4363971"/>
            <a:ext cx="2672600" cy="1200329"/>
          </a:xfrm>
          <a:prstGeom prst="rect">
            <a:avLst/>
          </a:prstGeom>
        </p:spPr>
        <p:txBody>
          <a:bodyPr wrap="square">
            <a:spAutoFit/>
          </a:bodyPr>
          <a:lstStyle/>
          <a:p>
            <a:pPr algn="ctr"/>
            <a:r>
              <a:rPr lang="en-US" b="1" dirty="0">
                <a:latin typeface="+mj-lt"/>
              </a:rPr>
              <a:t>Bare Metal (BM</a:t>
            </a:r>
            <a:r>
              <a:rPr lang="en-US" b="1" dirty="0" smtClean="0">
                <a:latin typeface="+mj-lt"/>
              </a:rPr>
              <a:t>)</a:t>
            </a:r>
            <a:endParaRPr lang="hr-HR" b="1" dirty="0" smtClean="0">
              <a:latin typeface="+mj-lt"/>
            </a:endParaRPr>
          </a:p>
          <a:p>
            <a:pPr algn="ctr"/>
            <a:endParaRPr lang="en-US" dirty="0">
              <a:latin typeface="+mj-lt"/>
            </a:endParaRPr>
          </a:p>
          <a:p>
            <a:pPr algn="ctr"/>
            <a:r>
              <a:rPr lang="hr-HR" dirty="0" err="1">
                <a:latin typeface="+mj-lt"/>
              </a:rPr>
              <a:t>U</a:t>
            </a:r>
            <a:r>
              <a:rPr lang="hr-HR" dirty="0" err="1" smtClean="0">
                <a:latin typeface="+mj-lt"/>
              </a:rPr>
              <a:t>ser</a:t>
            </a:r>
            <a:r>
              <a:rPr lang="en-US" dirty="0" smtClean="0">
                <a:latin typeface="+mj-lt"/>
              </a:rPr>
              <a:t> get</a:t>
            </a:r>
            <a:r>
              <a:rPr lang="hr-HR" dirty="0" smtClean="0">
                <a:latin typeface="+mj-lt"/>
              </a:rPr>
              <a:t>s</a:t>
            </a:r>
            <a:r>
              <a:rPr lang="en-US" dirty="0" smtClean="0">
                <a:latin typeface="+mj-lt"/>
              </a:rPr>
              <a:t> </a:t>
            </a:r>
            <a:r>
              <a:rPr lang="en-US" dirty="0">
                <a:latin typeface="+mj-lt"/>
              </a:rPr>
              <a:t>the full bare</a:t>
            </a:r>
          </a:p>
          <a:p>
            <a:pPr algn="ctr"/>
            <a:r>
              <a:rPr lang="en-US" dirty="0">
                <a:latin typeface="+mj-lt"/>
              </a:rPr>
              <a:t>metal </a:t>
            </a:r>
            <a:r>
              <a:rPr lang="en-US" dirty="0" smtClean="0">
                <a:latin typeface="+mj-lt"/>
              </a:rPr>
              <a:t>server</a:t>
            </a:r>
            <a:endParaRPr lang="en-US" dirty="0">
              <a:latin typeface="+mj-lt"/>
            </a:endParaRPr>
          </a:p>
        </p:txBody>
      </p:sp>
      <p:sp>
        <p:nvSpPr>
          <p:cNvPr id="6" name="Rectangle 5"/>
          <p:cNvSpPr/>
          <p:nvPr/>
        </p:nvSpPr>
        <p:spPr>
          <a:xfrm>
            <a:off x="4596963" y="4161264"/>
            <a:ext cx="2672600" cy="2308324"/>
          </a:xfrm>
          <a:prstGeom prst="rect">
            <a:avLst/>
          </a:prstGeom>
        </p:spPr>
        <p:txBody>
          <a:bodyPr wrap="square">
            <a:spAutoFit/>
          </a:bodyPr>
          <a:lstStyle/>
          <a:p>
            <a:pPr algn="ctr"/>
            <a:r>
              <a:rPr lang="hr-HR" b="1" dirty="0" err="1">
                <a:latin typeface="+mj-lt"/>
              </a:rPr>
              <a:t>Virtual</a:t>
            </a:r>
            <a:r>
              <a:rPr lang="hr-HR" b="1" dirty="0">
                <a:latin typeface="+mj-lt"/>
              </a:rPr>
              <a:t> </a:t>
            </a:r>
            <a:r>
              <a:rPr lang="hr-HR" b="1" dirty="0" err="1">
                <a:latin typeface="+mj-lt"/>
              </a:rPr>
              <a:t>Machine</a:t>
            </a:r>
            <a:r>
              <a:rPr lang="hr-HR" b="1" dirty="0">
                <a:latin typeface="+mj-lt"/>
              </a:rPr>
              <a:t> (VM</a:t>
            </a:r>
            <a:r>
              <a:rPr lang="hr-HR" b="1" dirty="0" smtClean="0">
                <a:latin typeface="+mj-lt"/>
              </a:rPr>
              <a:t>)</a:t>
            </a:r>
          </a:p>
          <a:p>
            <a:pPr algn="ctr"/>
            <a:endParaRPr lang="hr-HR" b="1" dirty="0">
              <a:latin typeface="+mj-lt"/>
            </a:endParaRPr>
          </a:p>
          <a:p>
            <a:pPr algn="ctr"/>
            <a:r>
              <a:rPr lang="en-US" dirty="0" smtClean="0">
                <a:latin typeface="+mj-lt"/>
              </a:rPr>
              <a:t>A </a:t>
            </a:r>
            <a:r>
              <a:rPr lang="en-US" dirty="0">
                <a:latin typeface="+mj-lt"/>
              </a:rPr>
              <a:t>hypervisor </a:t>
            </a:r>
            <a:r>
              <a:rPr lang="en-US" dirty="0" smtClean="0">
                <a:latin typeface="+mj-lt"/>
              </a:rPr>
              <a:t>virtualize </a:t>
            </a:r>
            <a:r>
              <a:rPr lang="en-US" dirty="0">
                <a:latin typeface="+mj-lt"/>
              </a:rPr>
              <a:t>the</a:t>
            </a:r>
          </a:p>
          <a:p>
            <a:pPr algn="ctr"/>
            <a:r>
              <a:rPr lang="en-US" dirty="0">
                <a:latin typeface="+mj-lt"/>
              </a:rPr>
              <a:t>underlying bare metal server into</a:t>
            </a:r>
          </a:p>
          <a:p>
            <a:pPr algn="ctr"/>
            <a:r>
              <a:rPr lang="en-US" dirty="0">
                <a:latin typeface="+mj-lt"/>
              </a:rPr>
              <a:t>smaller VMs</a:t>
            </a:r>
          </a:p>
          <a:p>
            <a:pPr algn="ctr"/>
            <a:r>
              <a:rPr lang="en-US" dirty="0">
                <a:latin typeface="+mj-lt"/>
              </a:rPr>
              <a:t>(multi</a:t>
            </a:r>
          </a:p>
          <a:p>
            <a:pPr algn="ctr"/>
            <a:r>
              <a:rPr lang="en-US" dirty="0">
                <a:latin typeface="+mj-lt"/>
              </a:rPr>
              <a:t>tenant VMs)</a:t>
            </a:r>
          </a:p>
        </p:txBody>
      </p:sp>
      <p:sp>
        <p:nvSpPr>
          <p:cNvPr id="7" name="Rectangle 6"/>
          <p:cNvSpPr/>
          <p:nvPr/>
        </p:nvSpPr>
        <p:spPr>
          <a:xfrm>
            <a:off x="9259843" y="4262935"/>
            <a:ext cx="2672600" cy="1754326"/>
          </a:xfrm>
          <a:prstGeom prst="rect">
            <a:avLst/>
          </a:prstGeom>
        </p:spPr>
        <p:txBody>
          <a:bodyPr wrap="square">
            <a:spAutoFit/>
          </a:bodyPr>
          <a:lstStyle/>
          <a:p>
            <a:pPr algn="ctr"/>
            <a:r>
              <a:rPr lang="en-US" b="1" dirty="0">
                <a:latin typeface="+mj-lt"/>
              </a:rPr>
              <a:t>Dedicated VM Hosts (DVH</a:t>
            </a:r>
            <a:r>
              <a:rPr lang="en-US" b="1" dirty="0" smtClean="0">
                <a:latin typeface="+mj-lt"/>
              </a:rPr>
              <a:t>)</a:t>
            </a:r>
            <a:endParaRPr lang="hr-HR" b="1" dirty="0" smtClean="0">
              <a:latin typeface="+mj-lt"/>
            </a:endParaRPr>
          </a:p>
          <a:p>
            <a:pPr algn="ctr"/>
            <a:endParaRPr lang="hr-HR" dirty="0" smtClean="0">
              <a:latin typeface="+mj-lt"/>
            </a:endParaRPr>
          </a:p>
          <a:p>
            <a:pPr algn="ctr"/>
            <a:r>
              <a:rPr lang="en-US" dirty="0" smtClean="0">
                <a:latin typeface="+mj-lt"/>
              </a:rPr>
              <a:t>VMs instances</a:t>
            </a:r>
            <a:r>
              <a:rPr lang="hr-HR" dirty="0" smtClean="0">
                <a:latin typeface="+mj-lt"/>
              </a:rPr>
              <a:t> </a:t>
            </a:r>
            <a:r>
              <a:rPr lang="hr-HR" dirty="0" err="1" smtClean="0">
                <a:latin typeface="+mj-lt"/>
              </a:rPr>
              <a:t>running</a:t>
            </a:r>
            <a:endParaRPr lang="en-US" dirty="0">
              <a:latin typeface="+mj-lt"/>
            </a:endParaRPr>
          </a:p>
          <a:p>
            <a:pPr algn="ctr"/>
            <a:r>
              <a:rPr lang="en-US" dirty="0">
                <a:latin typeface="+mj-lt"/>
              </a:rPr>
              <a:t>on dedicated bare metal</a:t>
            </a:r>
          </a:p>
          <a:p>
            <a:pPr algn="ctr"/>
            <a:r>
              <a:rPr lang="en-US" dirty="0">
                <a:latin typeface="+mj-lt"/>
              </a:rPr>
              <a:t>servers (single tenant VMs)</a:t>
            </a:r>
          </a:p>
        </p:txBody>
      </p:sp>
    </p:spTree>
    <p:extLst>
      <p:ext uri="{BB962C8B-B14F-4D97-AF65-F5344CB8AC3E}">
        <p14:creationId xmlns:p14="http://schemas.microsoft.com/office/powerpoint/2010/main" val="412854259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r>
              <a:rPr lang="en-US" b="1" dirty="0" smtClean="0"/>
              <a:t>Bare </a:t>
            </a:r>
            <a:r>
              <a:rPr lang="en-US" b="1" dirty="0"/>
              <a:t>Metal</a:t>
            </a:r>
            <a:endParaRPr lang="pl-PL" dirty="0"/>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p:txBody>
          <a:bodyPr>
            <a:normAutofit/>
          </a:bodyPr>
          <a:lstStyle/>
          <a:p>
            <a:pPr marL="0" lvl="0" indent="0">
              <a:buNone/>
            </a:pPr>
            <a:r>
              <a:rPr lang="hr-HR" sz="3600" dirty="0" err="1" smtClean="0">
                <a:latin typeface="+mj-lt"/>
              </a:rPr>
              <a:t>Possible</a:t>
            </a:r>
            <a:r>
              <a:rPr lang="hr-HR" sz="3600" dirty="0" smtClean="0">
                <a:latin typeface="+mj-lt"/>
              </a:rPr>
              <a:t> use </a:t>
            </a:r>
            <a:r>
              <a:rPr lang="hr-HR" sz="3600" dirty="0" err="1" smtClean="0">
                <a:latin typeface="+mj-lt"/>
              </a:rPr>
              <a:t>cases</a:t>
            </a:r>
            <a:r>
              <a:rPr lang="hr-HR" sz="3600" dirty="0" smtClean="0">
                <a:latin typeface="+mj-lt"/>
              </a:rPr>
              <a:t>:</a:t>
            </a:r>
          </a:p>
          <a:p>
            <a:pPr lvl="0"/>
            <a:r>
              <a:rPr lang="hr-HR" sz="3600" dirty="0" smtClean="0">
                <a:latin typeface="+mj-lt"/>
              </a:rPr>
              <a:t>w</a:t>
            </a:r>
            <a:r>
              <a:rPr lang="en-US" sz="3600" dirty="0" err="1" smtClean="0">
                <a:latin typeface="+mj-lt"/>
              </a:rPr>
              <a:t>orkloads</a:t>
            </a:r>
            <a:r>
              <a:rPr lang="en-US" sz="3600" dirty="0" smtClean="0">
                <a:latin typeface="+mj-lt"/>
              </a:rPr>
              <a:t> </a:t>
            </a:r>
            <a:r>
              <a:rPr lang="en-US" sz="3600" dirty="0">
                <a:latin typeface="+mj-lt"/>
              </a:rPr>
              <a:t>that </a:t>
            </a:r>
            <a:r>
              <a:rPr lang="en-US" sz="3600" dirty="0" smtClean="0">
                <a:latin typeface="+mj-lt"/>
              </a:rPr>
              <a:t>are</a:t>
            </a:r>
            <a:r>
              <a:rPr lang="hr-HR" sz="3600" dirty="0" smtClean="0">
                <a:latin typeface="+mj-lt"/>
              </a:rPr>
              <a:t> p</a:t>
            </a:r>
            <a:r>
              <a:rPr lang="en-US" sz="3600" dirty="0" err="1" smtClean="0">
                <a:latin typeface="+mj-lt"/>
              </a:rPr>
              <a:t>erformance</a:t>
            </a:r>
            <a:r>
              <a:rPr lang="hr-HR" sz="3600" dirty="0" smtClean="0">
                <a:latin typeface="+mj-lt"/>
              </a:rPr>
              <a:t> </a:t>
            </a:r>
            <a:r>
              <a:rPr lang="en-US" sz="3600" dirty="0" smtClean="0">
                <a:latin typeface="+mj-lt"/>
              </a:rPr>
              <a:t>intensive</a:t>
            </a:r>
            <a:endParaRPr lang="hr-HR" sz="3600" dirty="0" smtClean="0">
              <a:latin typeface="+mj-lt"/>
            </a:endParaRPr>
          </a:p>
          <a:p>
            <a:pPr lvl="0"/>
            <a:r>
              <a:rPr lang="en-US" sz="3600" dirty="0" smtClean="0">
                <a:latin typeface="+mj-lt"/>
              </a:rPr>
              <a:t>not virtualized</a:t>
            </a:r>
            <a:r>
              <a:rPr lang="hr-HR" sz="3600" dirty="0">
                <a:latin typeface="+mj-lt"/>
              </a:rPr>
              <a:t> </a:t>
            </a:r>
            <a:r>
              <a:rPr lang="hr-HR" sz="3600" dirty="0" err="1" smtClean="0">
                <a:latin typeface="+mj-lt"/>
              </a:rPr>
              <a:t>workloads</a:t>
            </a:r>
            <a:endParaRPr lang="hr-HR" sz="3600" dirty="0" smtClean="0">
              <a:latin typeface="+mj-lt"/>
            </a:endParaRPr>
          </a:p>
          <a:p>
            <a:pPr lvl="0"/>
            <a:r>
              <a:rPr lang="en-US" sz="3600" dirty="0" smtClean="0">
                <a:latin typeface="+mj-lt"/>
              </a:rPr>
              <a:t>specific hypervisor</a:t>
            </a:r>
            <a:r>
              <a:rPr lang="hr-HR" sz="3600" dirty="0" smtClean="0">
                <a:latin typeface="+mj-lt"/>
              </a:rPr>
              <a:t> </a:t>
            </a:r>
            <a:r>
              <a:rPr lang="hr-HR" sz="3600" dirty="0" err="1" smtClean="0">
                <a:latin typeface="+mj-lt"/>
              </a:rPr>
              <a:t>is</a:t>
            </a:r>
            <a:r>
              <a:rPr lang="hr-HR" sz="3600" dirty="0" smtClean="0">
                <a:latin typeface="+mj-lt"/>
              </a:rPr>
              <a:t> </a:t>
            </a:r>
            <a:r>
              <a:rPr lang="hr-HR" sz="3600" dirty="0" err="1" smtClean="0">
                <a:latin typeface="+mj-lt"/>
              </a:rPr>
              <a:t>requied</a:t>
            </a:r>
            <a:endParaRPr lang="hr-HR" sz="3600" dirty="0" smtClean="0">
              <a:latin typeface="+mj-lt"/>
            </a:endParaRPr>
          </a:p>
          <a:p>
            <a:pPr lvl="0"/>
            <a:r>
              <a:rPr lang="hr-HR" sz="3600" dirty="0" err="1" smtClean="0">
                <a:latin typeface="+mj-lt"/>
              </a:rPr>
              <a:t>specific</a:t>
            </a:r>
            <a:r>
              <a:rPr lang="hr-HR" sz="3600" dirty="0" smtClean="0">
                <a:latin typeface="+mj-lt"/>
              </a:rPr>
              <a:t> </a:t>
            </a:r>
            <a:r>
              <a:rPr lang="hr-HR" sz="3600" dirty="0">
                <a:latin typeface="+mj-lt"/>
              </a:rPr>
              <a:t>l</a:t>
            </a:r>
            <a:r>
              <a:rPr lang="en-US" sz="3600" dirty="0" err="1" smtClean="0">
                <a:latin typeface="+mj-lt"/>
              </a:rPr>
              <a:t>icensing</a:t>
            </a:r>
            <a:endParaRPr lang="pl-PL" sz="3600" dirty="0">
              <a:latin typeface="+mj-lt"/>
            </a:endParaRPr>
          </a:p>
        </p:txBody>
      </p:sp>
      <p:pic>
        <p:nvPicPr>
          <p:cNvPr id="5" name="Picture 4"/>
          <p:cNvPicPr>
            <a:picLocks noChangeAspect="1"/>
          </p:cNvPicPr>
          <p:nvPr/>
        </p:nvPicPr>
        <p:blipFill>
          <a:blip r:embed="rId3"/>
          <a:stretch>
            <a:fillRect/>
          </a:stretch>
        </p:blipFill>
        <p:spPr>
          <a:xfrm>
            <a:off x="7342571" y="3186321"/>
            <a:ext cx="1666875" cy="3419475"/>
          </a:xfrm>
          <a:prstGeom prst="rect">
            <a:avLst/>
          </a:prstGeom>
        </p:spPr>
      </p:pic>
    </p:spTree>
    <p:extLst>
      <p:ext uri="{BB962C8B-B14F-4D97-AF65-F5344CB8AC3E}">
        <p14:creationId xmlns:p14="http://schemas.microsoft.com/office/powerpoint/2010/main" val="251467632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r>
              <a:rPr lang="hr-HR" b="1" dirty="0" smtClean="0"/>
              <a:t>VM</a:t>
            </a:r>
            <a:endParaRPr lang="pl-PL" dirty="0"/>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p:txBody>
          <a:bodyPr>
            <a:normAutofit/>
          </a:bodyPr>
          <a:lstStyle/>
          <a:p>
            <a:r>
              <a:rPr lang="hr-HR" sz="3600" dirty="0" err="1">
                <a:latin typeface="+mj-lt"/>
              </a:rPr>
              <a:t>p</a:t>
            </a:r>
            <a:r>
              <a:rPr lang="hr-HR" sz="3600" dirty="0" err="1" smtClean="0">
                <a:latin typeface="+mj-lt"/>
              </a:rPr>
              <a:t>ossible</a:t>
            </a:r>
            <a:r>
              <a:rPr lang="hr-HR" sz="3600" dirty="0" smtClean="0">
                <a:latin typeface="+mj-lt"/>
              </a:rPr>
              <a:t> </a:t>
            </a:r>
            <a:r>
              <a:rPr lang="hr-HR" sz="3600" dirty="0">
                <a:latin typeface="+mj-lt"/>
              </a:rPr>
              <a:t>use </a:t>
            </a:r>
            <a:r>
              <a:rPr lang="hr-HR" sz="3600" dirty="0" err="1">
                <a:latin typeface="+mj-lt"/>
              </a:rPr>
              <a:t>cases</a:t>
            </a:r>
            <a:r>
              <a:rPr lang="hr-HR" sz="3600" dirty="0">
                <a:latin typeface="+mj-lt"/>
              </a:rPr>
              <a:t>:</a:t>
            </a:r>
          </a:p>
          <a:p>
            <a:pPr lvl="1"/>
            <a:r>
              <a:rPr lang="hr-HR" sz="3600" dirty="0" err="1" smtClean="0">
                <a:latin typeface="+mj-lt"/>
              </a:rPr>
              <a:t>need</a:t>
            </a:r>
            <a:r>
              <a:rPr lang="hr-HR" sz="3600" dirty="0" smtClean="0">
                <a:latin typeface="+mj-lt"/>
              </a:rPr>
              <a:t> to </a:t>
            </a:r>
            <a:r>
              <a:rPr lang="en-US" sz="3600" dirty="0" smtClean="0">
                <a:latin typeface="+mj-lt"/>
              </a:rPr>
              <a:t>control all</a:t>
            </a:r>
            <a:r>
              <a:rPr lang="hr-HR" sz="3600" dirty="0" smtClean="0">
                <a:latin typeface="+mj-lt"/>
              </a:rPr>
              <a:t> </a:t>
            </a:r>
            <a:r>
              <a:rPr lang="en-US" sz="3600" dirty="0" smtClean="0">
                <a:latin typeface="+mj-lt"/>
              </a:rPr>
              <a:t>aspects </a:t>
            </a:r>
            <a:r>
              <a:rPr lang="en-US" sz="3600" dirty="0">
                <a:latin typeface="+mj-lt"/>
              </a:rPr>
              <a:t>of an </a:t>
            </a:r>
            <a:r>
              <a:rPr lang="hr-HR" sz="3600" dirty="0" smtClean="0">
                <a:latin typeface="+mj-lt"/>
              </a:rPr>
              <a:t>system </a:t>
            </a:r>
            <a:r>
              <a:rPr lang="en-US" sz="3600" dirty="0" smtClean="0">
                <a:latin typeface="+mj-lt"/>
              </a:rPr>
              <a:t>environment</a:t>
            </a:r>
            <a:endParaRPr lang="hr-HR" sz="3600" dirty="0" smtClean="0">
              <a:latin typeface="+mj-lt"/>
            </a:endParaRPr>
          </a:p>
          <a:p>
            <a:pPr lvl="1"/>
            <a:r>
              <a:rPr lang="hr-HR" sz="3600" dirty="0" err="1" smtClean="0">
                <a:latin typeface="+mj-lt"/>
              </a:rPr>
              <a:t>need</a:t>
            </a:r>
            <a:r>
              <a:rPr lang="hr-HR" sz="3600" dirty="0" smtClean="0">
                <a:latin typeface="+mj-lt"/>
              </a:rPr>
              <a:t> to </a:t>
            </a:r>
            <a:r>
              <a:rPr lang="en-US" sz="3600" dirty="0" smtClean="0">
                <a:latin typeface="+mj-lt"/>
              </a:rPr>
              <a:t>deploy </a:t>
            </a:r>
            <a:r>
              <a:rPr lang="en-US" sz="3600" dirty="0">
                <a:latin typeface="+mj-lt"/>
              </a:rPr>
              <a:t>a </a:t>
            </a:r>
            <a:r>
              <a:rPr lang="en-US" sz="3600" dirty="0" smtClean="0">
                <a:latin typeface="+mj-lt"/>
              </a:rPr>
              <a:t>legacy</a:t>
            </a:r>
            <a:r>
              <a:rPr lang="hr-HR" sz="3600" dirty="0" smtClean="0">
                <a:latin typeface="+mj-lt"/>
              </a:rPr>
              <a:t> </a:t>
            </a:r>
            <a:r>
              <a:rPr lang="en-US" sz="3600" dirty="0" smtClean="0">
                <a:latin typeface="+mj-lt"/>
              </a:rPr>
              <a:t>app </a:t>
            </a:r>
            <a:r>
              <a:rPr lang="en-US" sz="3600" dirty="0">
                <a:latin typeface="+mj-lt"/>
              </a:rPr>
              <a:t>running on Windows or </a:t>
            </a:r>
            <a:r>
              <a:rPr lang="en-US" sz="3600" dirty="0" smtClean="0">
                <a:latin typeface="+mj-lt"/>
              </a:rPr>
              <a:t>Linux</a:t>
            </a:r>
            <a:endParaRPr lang="hr-HR" sz="3600" dirty="0" smtClean="0">
              <a:latin typeface="+mj-lt"/>
            </a:endParaRPr>
          </a:p>
          <a:p>
            <a:pPr lvl="0"/>
            <a:r>
              <a:rPr lang="en-US" sz="3600" dirty="0" smtClean="0">
                <a:latin typeface="+mj-lt"/>
              </a:rPr>
              <a:t>require</a:t>
            </a:r>
            <a:r>
              <a:rPr lang="hr-HR" sz="3600" dirty="0" smtClean="0">
                <a:latin typeface="+mj-lt"/>
              </a:rPr>
              <a:t>s</a:t>
            </a:r>
            <a:r>
              <a:rPr lang="en-US" sz="3600" dirty="0" smtClean="0">
                <a:latin typeface="+mj-lt"/>
              </a:rPr>
              <a:t> work</a:t>
            </a:r>
            <a:r>
              <a:rPr lang="hr-HR" sz="3600" dirty="0" smtClean="0">
                <a:latin typeface="+mj-lt"/>
              </a:rPr>
              <a:t> </a:t>
            </a:r>
            <a:r>
              <a:rPr lang="hr-HR" sz="3600" dirty="0" err="1" smtClean="0">
                <a:latin typeface="+mj-lt"/>
              </a:rPr>
              <a:t>with</a:t>
            </a:r>
            <a:r>
              <a:rPr lang="hr-HR" sz="3600" dirty="0" smtClean="0">
                <a:latin typeface="+mj-lt"/>
              </a:rPr>
              <a:t> </a:t>
            </a:r>
            <a:r>
              <a:rPr lang="en-US" sz="3600" dirty="0" smtClean="0">
                <a:latin typeface="+mj-lt"/>
              </a:rPr>
              <a:t>OS </a:t>
            </a:r>
            <a:r>
              <a:rPr lang="en-US" sz="3600" dirty="0">
                <a:latin typeface="+mj-lt"/>
              </a:rPr>
              <a:t>patch management, security </a:t>
            </a:r>
            <a:r>
              <a:rPr lang="en-US" sz="3600" dirty="0" smtClean="0">
                <a:latin typeface="+mj-lt"/>
              </a:rPr>
              <a:t>configuration,</a:t>
            </a:r>
            <a:r>
              <a:rPr lang="hr-HR" sz="3600" dirty="0" smtClean="0">
                <a:latin typeface="+mj-lt"/>
              </a:rPr>
              <a:t> </a:t>
            </a:r>
            <a:r>
              <a:rPr lang="en-US" sz="3600" dirty="0" smtClean="0">
                <a:latin typeface="+mj-lt"/>
              </a:rPr>
              <a:t>monitoring</a:t>
            </a:r>
            <a:r>
              <a:rPr lang="en-US" sz="3600" dirty="0">
                <a:latin typeface="+mj-lt"/>
              </a:rPr>
              <a:t>, application configuration and scaling to handle variable traffic</a:t>
            </a:r>
            <a:endParaRPr lang="pl-PL" sz="3600" dirty="0">
              <a:latin typeface="+mj-lt"/>
            </a:endParaRPr>
          </a:p>
        </p:txBody>
      </p:sp>
    </p:spTree>
    <p:extLst>
      <p:ext uri="{BB962C8B-B14F-4D97-AF65-F5344CB8AC3E}">
        <p14:creationId xmlns:p14="http://schemas.microsoft.com/office/powerpoint/2010/main" val="34426017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r>
              <a:rPr lang="hr-HR" b="1" dirty="0" smtClean="0"/>
              <a:t>VM instance </a:t>
            </a:r>
            <a:r>
              <a:rPr lang="hr-HR" b="1" dirty="0" err="1" smtClean="0"/>
              <a:t>basics</a:t>
            </a:r>
            <a:endParaRPr lang="pl-PL" dirty="0"/>
          </a:p>
        </p:txBody>
      </p:sp>
      <p:pic>
        <p:nvPicPr>
          <p:cNvPr id="4" name="Picture 3"/>
          <p:cNvPicPr>
            <a:picLocks noChangeAspect="1"/>
          </p:cNvPicPr>
          <p:nvPr/>
        </p:nvPicPr>
        <p:blipFill>
          <a:blip r:embed="rId3"/>
          <a:stretch>
            <a:fillRect/>
          </a:stretch>
        </p:blipFill>
        <p:spPr>
          <a:xfrm>
            <a:off x="429414" y="2209024"/>
            <a:ext cx="5447622" cy="2764911"/>
          </a:xfrm>
          <a:prstGeom prst="rect">
            <a:avLst/>
          </a:prstGeom>
        </p:spPr>
      </p:pic>
      <p:pic>
        <p:nvPicPr>
          <p:cNvPr id="5" name="Picture 4"/>
          <p:cNvPicPr>
            <a:picLocks noChangeAspect="1"/>
          </p:cNvPicPr>
          <p:nvPr/>
        </p:nvPicPr>
        <p:blipFill>
          <a:blip r:embed="rId4"/>
          <a:stretch>
            <a:fillRect/>
          </a:stretch>
        </p:blipFill>
        <p:spPr>
          <a:xfrm>
            <a:off x="6015975" y="1354914"/>
            <a:ext cx="5198886" cy="4927094"/>
          </a:xfrm>
          <a:prstGeom prst="rect">
            <a:avLst/>
          </a:prstGeom>
        </p:spPr>
      </p:pic>
    </p:spTree>
    <p:extLst>
      <p:ext uri="{BB962C8B-B14F-4D97-AF65-F5344CB8AC3E}">
        <p14:creationId xmlns:p14="http://schemas.microsoft.com/office/powerpoint/2010/main" val="294443636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r>
              <a:rPr lang="hr-HR" b="1" dirty="0" err="1"/>
              <a:t>Vertical</a:t>
            </a:r>
            <a:r>
              <a:rPr lang="hr-HR" b="1" dirty="0"/>
              <a:t> </a:t>
            </a:r>
            <a:r>
              <a:rPr lang="hr-HR" b="1" dirty="0" err="1" smtClean="0"/>
              <a:t>scaling</a:t>
            </a:r>
            <a:endParaRPr lang="pl-PL" dirty="0"/>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838200" y="1818752"/>
            <a:ext cx="5773615" cy="4719952"/>
          </a:xfrm>
        </p:spPr>
        <p:txBody>
          <a:bodyPr>
            <a:normAutofit/>
          </a:bodyPr>
          <a:lstStyle/>
          <a:p>
            <a:pPr lvl="0"/>
            <a:r>
              <a:rPr lang="hr-HR" sz="3600" dirty="0" smtClean="0">
                <a:latin typeface="+mj-lt"/>
              </a:rPr>
              <a:t>resize</a:t>
            </a:r>
            <a:r>
              <a:rPr lang="en-US" sz="3600" dirty="0" smtClean="0">
                <a:latin typeface="+mj-lt"/>
              </a:rPr>
              <a:t> </a:t>
            </a:r>
            <a:r>
              <a:rPr lang="en-US" sz="3600" dirty="0">
                <a:latin typeface="+mj-lt"/>
              </a:rPr>
              <a:t>the capacity of a </a:t>
            </a:r>
            <a:r>
              <a:rPr lang="hr-HR" sz="3600" dirty="0" smtClean="0">
                <a:latin typeface="+mj-lt"/>
              </a:rPr>
              <a:t>single </a:t>
            </a:r>
            <a:r>
              <a:rPr lang="hr-HR" sz="3600" dirty="0" err="1" smtClean="0">
                <a:latin typeface="+mj-lt"/>
              </a:rPr>
              <a:t>virtual</a:t>
            </a:r>
            <a:r>
              <a:rPr lang="hr-HR" sz="3600" dirty="0" smtClean="0">
                <a:latin typeface="+mj-lt"/>
              </a:rPr>
              <a:t> </a:t>
            </a:r>
            <a:r>
              <a:rPr lang="en-US" sz="3600" dirty="0" smtClean="0">
                <a:latin typeface="+mj-lt"/>
              </a:rPr>
              <a:t>machine</a:t>
            </a:r>
            <a:endParaRPr lang="hr-HR" sz="3600" dirty="0" smtClean="0">
              <a:latin typeface="+mj-lt"/>
            </a:endParaRPr>
          </a:p>
          <a:p>
            <a:pPr lvl="0"/>
            <a:r>
              <a:rPr lang="hr-HR" sz="3600" dirty="0" err="1">
                <a:latin typeface="+mj-lt"/>
              </a:rPr>
              <a:t>n</a:t>
            </a:r>
            <a:r>
              <a:rPr lang="hr-HR" sz="3600" dirty="0" err="1" smtClean="0">
                <a:latin typeface="+mj-lt"/>
              </a:rPr>
              <a:t>ew</a:t>
            </a:r>
            <a:r>
              <a:rPr lang="hr-HR" sz="3600" dirty="0" smtClean="0">
                <a:latin typeface="+mj-lt"/>
              </a:rPr>
              <a:t> </a:t>
            </a:r>
            <a:r>
              <a:rPr lang="hr-HR" sz="3600" dirty="0" err="1" smtClean="0">
                <a:latin typeface="+mj-lt"/>
              </a:rPr>
              <a:t>configuration</a:t>
            </a:r>
            <a:r>
              <a:rPr lang="en-US" sz="3600" dirty="0" smtClean="0">
                <a:latin typeface="+mj-lt"/>
              </a:rPr>
              <a:t> must </a:t>
            </a:r>
            <a:r>
              <a:rPr lang="en-US" sz="3600" dirty="0">
                <a:latin typeface="+mj-lt"/>
              </a:rPr>
              <a:t>have </a:t>
            </a:r>
            <a:r>
              <a:rPr lang="en-US" sz="3600" dirty="0" smtClean="0">
                <a:latin typeface="+mj-lt"/>
              </a:rPr>
              <a:t>the</a:t>
            </a:r>
            <a:r>
              <a:rPr lang="hr-HR" sz="3600" dirty="0" smtClean="0">
                <a:latin typeface="+mj-lt"/>
              </a:rPr>
              <a:t> </a:t>
            </a:r>
            <a:r>
              <a:rPr lang="en-US" sz="3600" dirty="0" smtClean="0">
                <a:latin typeface="+mj-lt"/>
              </a:rPr>
              <a:t>s</a:t>
            </a:r>
            <a:r>
              <a:rPr lang="hr-HR" sz="3600" dirty="0" smtClean="0">
                <a:latin typeface="+mj-lt"/>
              </a:rPr>
              <a:t>a</a:t>
            </a:r>
            <a:r>
              <a:rPr lang="en-US" sz="3600" dirty="0" smtClean="0">
                <a:latin typeface="+mj-lt"/>
              </a:rPr>
              <a:t>me </a:t>
            </a:r>
            <a:r>
              <a:rPr lang="en-US" sz="3600" dirty="0">
                <a:latin typeface="+mj-lt"/>
              </a:rPr>
              <a:t>hardware </a:t>
            </a:r>
            <a:r>
              <a:rPr lang="en-US" sz="3600" dirty="0" smtClean="0">
                <a:latin typeface="+mj-lt"/>
              </a:rPr>
              <a:t>architecture</a:t>
            </a:r>
            <a:endParaRPr lang="hr-HR" sz="3600" dirty="0" smtClean="0">
              <a:latin typeface="+mj-lt"/>
            </a:endParaRPr>
          </a:p>
          <a:p>
            <a:pPr lvl="0"/>
            <a:r>
              <a:rPr lang="hr-HR" sz="3600" dirty="0" smtClean="0">
                <a:latin typeface="+mj-lt"/>
              </a:rPr>
              <a:t>d</a:t>
            </a:r>
            <a:r>
              <a:rPr lang="en-US" sz="3600" dirty="0" err="1" smtClean="0">
                <a:latin typeface="+mj-lt"/>
              </a:rPr>
              <a:t>owntime</a:t>
            </a:r>
            <a:r>
              <a:rPr lang="en-US" sz="3600" dirty="0" smtClean="0">
                <a:latin typeface="+mj-lt"/>
              </a:rPr>
              <a:t> </a:t>
            </a:r>
            <a:r>
              <a:rPr lang="en-US" sz="3600" dirty="0">
                <a:latin typeface="+mj-lt"/>
              </a:rPr>
              <a:t>is </a:t>
            </a:r>
            <a:r>
              <a:rPr lang="en-US" sz="3600" dirty="0" smtClean="0">
                <a:latin typeface="+mj-lt"/>
              </a:rPr>
              <a:t>required</a:t>
            </a:r>
            <a:r>
              <a:rPr lang="hr-HR" sz="3600" dirty="0" smtClean="0">
                <a:latin typeface="+mj-lt"/>
              </a:rPr>
              <a:t> - t</a:t>
            </a:r>
            <a:r>
              <a:rPr lang="en-US" sz="3600" dirty="0" smtClean="0">
                <a:latin typeface="+mj-lt"/>
              </a:rPr>
              <a:t>he</a:t>
            </a:r>
            <a:r>
              <a:rPr lang="hr-HR" sz="3600" dirty="0" smtClean="0">
                <a:latin typeface="+mj-lt"/>
              </a:rPr>
              <a:t> </a:t>
            </a:r>
            <a:r>
              <a:rPr lang="en-US" sz="3600" dirty="0" smtClean="0">
                <a:latin typeface="+mj-lt"/>
              </a:rPr>
              <a:t>instance </a:t>
            </a:r>
            <a:r>
              <a:rPr lang="en-US" sz="3600" dirty="0">
                <a:latin typeface="+mj-lt"/>
              </a:rPr>
              <a:t>must be </a:t>
            </a:r>
            <a:r>
              <a:rPr lang="en-US" sz="3600" dirty="0" smtClean="0">
                <a:latin typeface="+mj-lt"/>
              </a:rPr>
              <a:t>stopped</a:t>
            </a:r>
            <a:r>
              <a:rPr lang="hr-HR" sz="3600" dirty="0" smtClean="0">
                <a:latin typeface="+mj-lt"/>
              </a:rPr>
              <a:t> </a:t>
            </a:r>
            <a:r>
              <a:rPr lang="en-US" sz="3600" dirty="0" smtClean="0">
                <a:latin typeface="+mj-lt"/>
              </a:rPr>
              <a:t>before </a:t>
            </a:r>
            <a:r>
              <a:rPr lang="en-US" sz="3600" dirty="0">
                <a:latin typeface="+mj-lt"/>
              </a:rPr>
              <a:t>resize </a:t>
            </a:r>
            <a:r>
              <a:rPr lang="en-US" sz="3600" dirty="0" smtClean="0">
                <a:latin typeface="+mj-lt"/>
              </a:rPr>
              <a:t>it</a:t>
            </a:r>
            <a:r>
              <a:rPr lang="hr-HR" sz="3600" dirty="0" smtClean="0">
                <a:latin typeface="+mj-lt"/>
              </a:rPr>
              <a:t> !</a:t>
            </a:r>
            <a:endParaRPr lang="pl-PL" sz="3600" dirty="0">
              <a:latin typeface="+mj-lt"/>
            </a:endParaRPr>
          </a:p>
        </p:txBody>
      </p:sp>
      <p:pic>
        <p:nvPicPr>
          <p:cNvPr id="5" name="Picture 4" descr="hardware - What are the considerations which decide the &lt;strong&gt;server&lt;/strong&gt; ..."/>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7847753" y="4479000"/>
            <a:ext cx="2351323" cy="736424"/>
          </a:xfrm>
          <a:prstGeom prst="rect">
            <a:avLst/>
          </a:prstGeom>
        </p:spPr>
      </p:pic>
      <p:pic>
        <p:nvPicPr>
          <p:cNvPr id="6" name="Picture 5" descr="hardware - What are the considerations which decide the &lt;strong&gt;server&lt;/strong&gt; ..."/>
          <p:cNvPicPr>
            <a:picLocks noChangeAspect="1"/>
          </p:cNvPicPr>
          <p:nvPr/>
        </p:nvPicPr>
        <p:blipFill>
          <a:blip r:embed="rId4" cstate="hqprint">
            <a:extLst>
              <a:ext uri="{28A0092B-C50C-407E-A947-70E740481C1C}">
                <a14:useLocalDpi xmlns:a14="http://schemas.microsoft.com/office/drawing/2010/main" val="0"/>
              </a:ext>
            </a:extLst>
          </a:blip>
          <a:stretch>
            <a:fillRect/>
          </a:stretch>
        </p:blipFill>
        <p:spPr>
          <a:xfrm>
            <a:off x="7315825" y="3230440"/>
            <a:ext cx="3577626" cy="1120496"/>
          </a:xfrm>
          <a:prstGeom prst="rect">
            <a:avLst/>
          </a:prstGeom>
        </p:spPr>
      </p:pic>
      <p:pic>
        <p:nvPicPr>
          <p:cNvPr id="7" name="Picture 6" descr="hardware - What are the considerations which decide the &lt;strong&gt;server&lt;/strong&gt; ..."/>
          <p:cNvPicPr>
            <a:picLocks noChangeAspect="1"/>
          </p:cNvPicPr>
          <p:nvPr/>
        </p:nvPicPr>
        <p:blipFill>
          <a:blip r:embed="rId5" cstate="hqprint">
            <a:extLst>
              <a:ext uri="{28A0092B-C50C-407E-A947-70E740481C1C}">
                <a14:useLocalDpi xmlns:a14="http://schemas.microsoft.com/office/drawing/2010/main" val="0"/>
              </a:ext>
            </a:extLst>
          </a:blip>
          <a:stretch>
            <a:fillRect/>
          </a:stretch>
        </p:blipFill>
        <p:spPr>
          <a:xfrm>
            <a:off x="6914517" y="1818752"/>
            <a:ext cx="4098476" cy="1283624"/>
          </a:xfrm>
          <a:prstGeom prst="rect">
            <a:avLst/>
          </a:prstGeom>
        </p:spPr>
      </p:pic>
      <p:sp>
        <p:nvSpPr>
          <p:cNvPr id="9" name="Up Arrow 8"/>
          <p:cNvSpPr/>
          <p:nvPr/>
        </p:nvSpPr>
        <p:spPr>
          <a:xfrm>
            <a:off x="11012993" y="1818752"/>
            <a:ext cx="984738" cy="4176324"/>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descr="hardware - What are the considerations which decide the &lt;strong&gt;server&lt;/strong&gt; ..."/>
          <p:cNvPicPr>
            <a:picLocks noChangeAspect="1"/>
          </p:cNvPicPr>
          <p:nvPr/>
        </p:nvPicPr>
        <p:blipFill>
          <a:blip r:embed="rId6" cstate="hqprint">
            <a:extLst>
              <a:ext uri="{28A0092B-C50C-407E-A947-70E740481C1C}">
                <a14:useLocalDpi xmlns:a14="http://schemas.microsoft.com/office/drawing/2010/main" val="0"/>
              </a:ext>
            </a:extLst>
          </a:blip>
          <a:stretch>
            <a:fillRect/>
          </a:stretch>
        </p:blipFill>
        <p:spPr>
          <a:xfrm>
            <a:off x="8078874" y="5458497"/>
            <a:ext cx="1713238" cy="536579"/>
          </a:xfrm>
          <a:prstGeom prst="rect">
            <a:avLst/>
          </a:prstGeom>
        </p:spPr>
      </p:pic>
    </p:spTree>
    <p:extLst>
      <p:ext uri="{BB962C8B-B14F-4D97-AF65-F5344CB8AC3E}">
        <p14:creationId xmlns:p14="http://schemas.microsoft.com/office/powerpoint/2010/main" val="310811584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r>
              <a:rPr lang="hr-HR" b="1" dirty="0" err="1" smtClean="0"/>
              <a:t>Horizontal</a:t>
            </a:r>
            <a:r>
              <a:rPr lang="hr-HR" b="1" dirty="0" smtClean="0"/>
              <a:t> </a:t>
            </a:r>
            <a:r>
              <a:rPr lang="hr-HR" b="1" dirty="0" err="1" smtClean="0"/>
              <a:t>scaling</a:t>
            </a:r>
            <a:r>
              <a:rPr lang="hr-HR" b="1" dirty="0" smtClean="0"/>
              <a:t> (</a:t>
            </a:r>
            <a:r>
              <a:rPr lang="hr-HR" b="1" dirty="0" err="1" smtClean="0"/>
              <a:t>Autoscaling</a:t>
            </a:r>
            <a:r>
              <a:rPr lang="hr-HR" b="1" dirty="0" smtClean="0"/>
              <a:t>)</a:t>
            </a:r>
            <a:endParaRPr lang="pl-PL" dirty="0"/>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84574" y="1336431"/>
            <a:ext cx="5793712" cy="5202273"/>
          </a:xfrm>
        </p:spPr>
        <p:txBody>
          <a:bodyPr>
            <a:noAutofit/>
          </a:bodyPr>
          <a:lstStyle/>
          <a:p>
            <a:pPr lvl="0"/>
            <a:r>
              <a:rPr lang="hr-HR" sz="3600" dirty="0" smtClean="0">
                <a:latin typeface="+mj-lt"/>
              </a:rPr>
              <a:t>e</a:t>
            </a:r>
            <a:r>
              <a:rPr lang="en-US" sz="3600" dirty="0" err="1" smtClean="0">
                <a:latin typeface="+mj-lt"/>
              </a:rPr>
              <a:t>nables</a:t>
            </a:r>
            <a:r>
              <a:rPr lang="en-US" sz="3600" dirty="0" smtClean="0">
                <a:latin typeface="+mj-lt"/>
              </a:rPr>
              <a:t> </a:t>
            </a:r>
            <a:r>
              <a:rPr lang="en-US" sz="3600" dirty="0">
                <a:latin typeface="+mj-lt"/>
              </a:rPr>
              <a:t>large scale deployment of VMs </a:t>
            </a:r>
            <a:r>
              <a:rPr lang="en-US" sz="3600" dirty="0" smtClean="0">
                <a:latin typeface="+mj-lt"/>
              </a:rPr>
              <a:t>with </a:t>
            </a:r>
            <a:r>
              <a:rPr lang="en-US" sz="3600" dirty="0">
                <a:latin typeface="+mj-lt"/>
              </a:rPr>
              <a:t>automatic </a:t>
            </a:r>
            <a:r>
              <a:rPr lang="en-US" sz="3600" dirty="0" smtClean="0">
                <a:latin typeface="+mj-lt"/>
              </a:rPr>
              <a:t>configuration</a:t>
            </a:r>
            <a:endParaRPr lang="en-US" sz="3600" dirty="0">
              <a:latin typeface="+mj-lt"/>
            </a:endParaRPr>
          </a:p>
          <a:p>
            <a:pPr lvl="0"/>
            <a:r>
              <a:rPr lang="hr-HR" sz="3600" dirty="0" err="1">
                <a:latin typeface="+mj-lt"/>
              </a:rPr>
              <a:t>p</a:t>
            </a:r>
            <a:r>
              <a:rPr lang="hr-HR" sz="3600" dirty="0" err="1" smtClean="0">
                <a:latin typeface="+mj-lt"/>
              </a:rPr>
              <a:t>ossible</a:t>
            </a:r>
            <a:r>
              <a:rPr lang="hr-HR" sz="3600" dirty="0" smtClean="0">
                <a:latin typeface="+mj-lt"/>
              </a:rPr>
              <a:t> to </a:t>
            </a:r>
            <a:r>
              <a:rPr lang="en-US" sz="3600" dirty="0" smtClean="0">
                <a:latin typeface="+mj-lt"/>
              </a:rPr>
              <a:t>scale</a:t>
            </a:r>
            <a:r>
              <a:rPr lang="hr-HR" sz="3600" dirty="0" smtClean="0">
                <a:latin typeface="+mj-lt"/>
              </a:rPr>
              <a:t> </a:t>
            </a:r>
            <a:r>
              <a:rPr lang="en-US" sz="3600" dirty="0" smtClean="0">
                <a:latin typeface="+mj-lt"/>
              </a:rPr>
              <a:t>out </a:t>
            </a:r>
            <a:r>
              <a:rPr lang="en-US" sz="3600" dirty="0">
                <a:latin typeface="+mj-lt"/>
              </a:rPr>
              <a:t>or scale in</a:t>
            </a:r>
          </a:p>
          <a:p>
            <a:pPr lvl="0"/>
            <a:r>
              <a:rPr lang="hr-HR" sz="3600" dirty="0" smtClean="0">
                <a:latin typeface="+mj-lt"/>
              </a:rPr>
              <a:t>m</a:t>
            </a:r>
            <a:r>
              <a:rPr lang="en-US" sz="3600" dirty="0" err="1" smtClean="0">
                <a:latin typeface="+mj-lt"/>
              </a:rPr>
              <a:t>atch</a:t>
            </a:r>
            <a:r>
              <a:rPr lang="en-US" sz="3600" dirty="0" smtClean="0">
                <a:latin typeface="+mj-lt"/>
              </a:rPr>
              <a:t> </a:t>
            </a:r>
            <a:r>
              <a:rPr lang="en-US" sz="3600" dirty="0">
                <a:latin typeface="+mj-lt"/>
              </a:rPr>
              <a:t>traffic demand by adding or removing </a:t>
            </a:r>
            <a:r>
              <a:rPr lang="en-US" sz="3600" dirty="0" smtClean="0">
                <a:latin typeface="+mj-lt"/>
              </a:rPr>
              <a:t>VMs</a:t>
            </a:r>
            <a:r>
              <a:rPr lang="hr-HR" sz="3600" dirty="0" smtClean="0">
                <a:latin typeface="+mj-lt"/>
              </a:rPr>
              <a:t> </a:t>
            </a:r>
            <a:r>
              <a:rPr lang="en-US" sz="3600" dirty="0" smtClean="0">
                <a:latin typeface="+mj-lt"/>
              </a:rPr>
              <a:t>automatically </a:t>
            </a:r>
            <a:r>
              <a:rPr lang="en-US" sz="3600" dirty="0">
                <a:latin typeface="+mj-lt"/>
              </a:rPr>
              <a:t>(supports auto scaling based on </a:t>
            </a:r>
            <a:r>
              <a:rPr lang="en-US" sz="3600" dirty="0" smtClean="0">
                <a:latin typeface="+mj-lt"/>
              </a:rPr>
              <a:t>metrics</a:t>
            </a:r>
            <a:r>
              <a:rPr lang="hr-HR" sz="3600" dirty="0" smtClean="0">
                <a:latin typeface="+mj-lt"/>
              </a:rPr>
              <a:t> </a:t>
            </a:r>
            <a:r>
              <a:rPr lang="en-US" sz="3600" dirty="0" smtClean="0">
                <a:latin typeface="+mj-lt"/>
              </a:rPr>
              <a:t>CPU </a:t>
            </a:r>
            <a:r>
              <a:rPr lang="en-US" sz="3600" dirty="0">
                <a:latin typeface="+mj-lt"/>
              </a:rPr>
              <a:t>or </a:t>
            </a:r>
            <a:r>
              <a:rPr lang="hr-HR" sz="3600" dirty="0" smtClean="0">
                <a:latin typeface="+mj-lt"/>
              </a:rPr>
              <a:t>m</a:t>
            </a:r>
            <a:r>
              <a:rPr lang="en-US" sz="3600" dirty="0" err="1" smtClean="0">
                <a:latin typeface="+mj-lt"/>
              </a:rPr>
              <a:t>emory</a:t>
            </a:r>
            <a:r>
              <a:rPr lang="en-US" sz="3600" dirty="0" smtClean="0">
                <a:latin typeface="+mj-lt"/>
              </a:rPr>
              <a:t> </a:t>
            </a:r>
            <a:r>
              <a:rPr lang="en-US" sz="3600" dirty="0">
                <a:latin typeface="+mj-lt"/>
              </a:rPr>
              <a:t>utilization</a:t>
            </a:r>
            <a:endParaRPr lang="pl-PL" sz="3600" dirty="0">
              <a:latin typeface="+mj-lt"/>
            </a:endParaRPr>
          </a:p>
        </p:txBody>
      </p:sp>
      <p:pic>
        <p:nvPicPr>
          <p:cNvPr id="4" name="Picture 3" descr="hardware - What are the considerations which decide the &lt;strong&gt;server&lt;/strong&gt; ..."/>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5878286" y="3046401"/>
            <a:ext cx="1566498" cy="490620"/>
          </a:xfrm>
          <a:prstGeom prst="rect">
            <a:avLst/>
          </a:prstGeom>
        </p:spPr>
      </p:pic>
      <p:pic>
        <p:nvPicPr>
          <p:cNvPr id="5" name="Picture 4" descr="hardware - What are the considerations which decide the &lt;strong&gt;server&lt;/strong&gt; ..."/>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7516157" y="3046401"/>
            <a:ext cx="1566498" cy="490620"/>
          </a:xfrm>
          <a:prstGeom prst="rect">
            <a:avLst/>
          </a:prstGeom>
        </p:spPr>
      </p:pic>
      <p:pic>
        <p:nvPicPr>
          <p:cNvPr id="6" name="Picture 5" descr="hardware - What are the considerations which decide the &lt;strong&gt;server&lt;/strong&gt; ..."/>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9154028" y="3046401"/>
            <a:ext cx="1566498" cy="490620"/>
          </a:xfrm>
          <a:prstGeom prst="rect">
            <a:avLst/>
          </a:prstGeom>
        </p:spPr>
      </p:pic>
      <p:sp>
        <p:nvSpPr>
          <p:cNvPr id="7" name="TextBox 6"/>
          <p:cNvSpPr txBox="1"/>
          <p:nvPr/>
        </p:nvSpPr>
        <p:spPr>
          <a:xfrm>
            <a:off x="10952700" y="3046401"/>
            <a:ext cx="874206" cy="523220"/>
          </a:xfrm>
          <a:prstGeom prst="rect">
            <a:avLst/>
          </a:prstGeom>
          <a:noFill/>
        </p:spPr>
        <p:txBody>
          <a:bodyPr wrap="square" rtlCol="0">
            <a:spAutoFit/>
          </a:bodyPr>
          <a:lstStyle/>
          <a:p>
            <a:pPr algn="ctr"/>
            <a:r>
              <a:rPr lang="hr-HR" sz="2800" b="1" dirty="0" smtClean="0"/>
              <a:t>….</a:t>
            </a:r>
            <a:endParaRPr lang="en-US" b="1" dirty="0"/>
          </a:p>
        </p:txBody>
      </p:sp>
      <p:sp>
        <p:nvSpPr>
          <p:cNvPr id="8" name="Right Arrow 7"/>
          <p:cNvSpPr/>
          <p:nvPr/>
        </p:nvSpPr>
        <p:spPr>
          <a:xfrm>
            <a:off x="5958141" y="3471601"/>
            <a:ext cx="5868765" cy="128618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r-HR" sz="3200" dirty="0" smtClean="0">
                <a:latin typeface="+mj-lt"/>
              </a:rPr>
              <a:t>SCALE - IN</a:t>
            </a:r>
            <a:endParaRPr lang="en-US" sz="3200" dirty="0">
              <a:latin typeface="+mj-lt"/>
            </a:endParaRPr>
          </a:p>
        </p:txBody>
      </p:sp>
      <p:sp>
        <p:nvSpPr>
          <p:cNvPr id="9" name="Left Arrow 8"/>
          <p:cNvSpPr/>
          <p:nvPr/>
        </p:nvSpPr>
        <p:spPr>
          <a:xfrm>
            <a:off x="5958141" y="4757790"/>
            <a:ext cx="5723374" cy="1296237"/>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r-HR" sz="3200" dirty="0" smtClean="0">
                <a:latin typeface="+mj-lt"/>
              </a:rPr>
              <a:t>SCALE - OUT</a:t>
            </a:r>
            <a:endParaRPr lang="en-US" sz="3200" dirty="0">
              <a:latin typeface="+mj-lt"/>
            </a:endParaRPr>
          </a:p>
        </p:txBody>
      </p:sp>
    </p:spTree>
    <p:extLst>
      <p:ext uri="{BB962C8B-B14F-4D97-AF65-F5344CB8AC3E}">
        <p14:creationId xmlns:p14="http://schemas.microsoft.com/office/powerpoint/2010/main" val="2553102315"/>
      </p:ext>
    </p:extLst>
  </p:cSld>
  <p:clrMapOvr>
    <a:masterClrMapping/>
  </p:clrMapOvr>
</p:sld>
</file>

<file path=ppt/theme/theme1.xml><?xml version="1.0" encoding="utf-8"?>
<a:theme xmlns:a="http://schemas.openxmlformats.org/drawingml/2006/main" name="Motyw pakietu Office">
  <a:themeElements>
    <a:clrScheme name="Pakiet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Pakiet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Pakiet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sustava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b2bf4f87-cb72-4e57-ad38-3955b64ca675" xsi:nil="true"/>
    <lcf76f155ced4ddcb4097134ff3c332f xmlns="9ddf7ba3-e48b-4174-a29c-2a175c523237">
      <Terms xmlns="http://schemas.microsoft.com/office/infopath/2007/PartnerControls"/>
    </lcf76f155ced4ddcb4097134ff3c332f>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3FAFC4393578E54EA6D196651228CF09" ma:contentTypeVersion="18" ma:contentTypeDescription="Create a new document." ma:contentTypeScope="" ma:versionID="f39009392cc1bef1f81aa84f6355a9cb">
  <xsd:schema xmlns:xsd="http://www.w3.org/2001/XMLSchema" xmlns:xs="http://www.w3.org/2001/XMLSchema" xmlns:p="http://schemas.microsoft.com/office/2006/metadata/properties" xmlns:ns2="9ddf7ba3-e48b-4174-a29c-2a175c523237" xmlns:ns3="b2bf4f87-cb72-4e57-ad38-3955b64ca675" targetNamespace="http://schemas.microsoft.com/office/2006/metadata/properties" ma:root="true" ma:fieldsID="65c7a4dbae23a40a47a00121fc7d6485" ns2:_="" ns3:_="">
    <xsd:import namespace="9ddf7ba3-e48b-4174-a29c-2a175c523237"/>
    <xsd:import namespace="b2bf4f87-cb72-4e57-ad38-3955b64ca675"/>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ServiceAutoKeyPoints" minOccurs="0"/>
                <xsd:element ref="ns2:MediaServiceKeyPoints" minOccurs="0"/>
                <xsd:element ref="ns2:MediaLengthInSeconds" minOccurs="0"/>
                <xsd:element ref="ns3:TaxCatchAll" minOccurs="0"/>
                <xsd:element ref="ns2:lcf76f155ced4ddcb4097134ff3c332f" minOccurs="0"/>
                <xsd:element ref="ns2:MediaServiceLocation"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ddf7ba3-e48b-4174-a29c-2a175c52323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LengthInSeconds" ma:index="17" nillable="true" ma:displayName="MediaLengthInSeconds" ma:hidden="true" ma:internalName="MediaLengthInSeconds" ma:readOnly="true">
      <xsd:simpleType>
        <xsd:restriction base="dms:Unknown"/>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c9c0af0c-00b2-4b9d-ac19-30cd42724e8d" ma:termSetId="09814cd3-568e-fe90-9814-8d621ff8fb84" ma:anchorId="fba54fb3-c3e1-fe81-a776-ca4b69148c4d" ma:open="true" ma:isKeyword="false">
      <xsd:complexType>
        <xsd:sequence>
          <xsd:element ref="pc:Terms" minOccurs="0" maxOccurs="1"/>
        </xsd:sequence>
      </xsd:complexType>
    </xsd:element>
    <xsd:element name="MediaServiceLocation" ma:index="21" nillable="true" ma:displayName="Location" ma:indexed="true" ma:internalName="MediaServiceLocation" ma:readOnly="true">
      <xsd:simpleType>
        <xsd:restriction base="dms:Text"/>
      </xsd:simpleType>
    </xsd:element>
    <xsd:element name="MediaServiceObjectDetectorVersions" ma:index="22" nillable="true" ma:displayName="MediaServiceObjectDetectorVersions" ma:hidden="true" ma:indexed="true" ma:internalName="MediaServiceObjectDetectorVersions" ma:readOnly="true">
      <xsd:simpleType>
        <xsd:restriction base="dms:Text"/>
      </xsd:simpleType>
    </xsd:element>
    <xsd:element name="MediaServiceSearchProperties" ma:index="23"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b2bf4f87-cb72-4e57-ad38-3955b64ca675"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3273846d-743d-4c83-89dc-8271a4c400d8}" ma:internalName="TaxCatchAll" ma:showField="CatchAllData" ma:web="b2bf4f87-cb72-4e57-ad38-3955b64ca675">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E3571E05-42F9-432B-A062-0970F6412D8E}">
  <ds:schemaRefs>
    <ds:schemaRef ds:uri="http://purl.org/dc/elements/1.1/"/>
    <ds:schemaRef ds:uri="9ddf7ba3-e48b-4174-a29c-2a175c523237"/>
    <ds:schemaRef ds:uri="http://purl.org/dc/dcmitype/"/>
    <ds:schemaRef ds:uri="http://schemas.microsoft.com/office/infopath/2007/PartnerControls"/>
    <ds:schemaRef ds:uri="http://www.w3.org/XML/1998/namespace"/>
    <ds:schemaRef ds:uri="http://schemas.microsoft.com/office/2006/metadata/properties"/>
    <ds:schemaRef ds:uri="http://schemas.microsoft.com/office/2006/documentManagement/types"/>
    <ds:schemaRef ds:uri="http://schemas.openxmlformats.org/package/2006/metadata/core-properties"/>
    <ds:schemaRef ds:uri="http://purl.org/dc/terms/"/>
    <ds:schemaRef ds:uri="b2bf4f87-cb72-4e57-ad38-3955b64ca675"/>
  </ds:schemaRefs>
</ds:datastoreItem>
</file>

<file path=customXml/itemProps2.xml><?xml version="1.0" encoding="utf-8"?>
<ds:datastoreItem xmlns:ds="http://schemas.openxmlformats.org/officeDocument/2006/customXml" ds:itemID="{648B904F-A7DC-4700-B550-EC2015A964C5}">
  <ds:schemaRefs>
    <ds:schemaRef ds:uri="http://schemas.microsoft.com/sharepoint/v3/contenttype/forms"/>
  </ds:schemaRefs>
</ds:datastoreItem>
</file>

<file path=customXml/itemProps3.xml><?xml version="1.0" encoding="utf-8"?>
<ds:datastoreItem xmlns:ds="http://schemas.openxmlformats.org/officeDocument/2006/customXml" ds:itemID="{3A9CF58E-81A4-46CE-8CF8-655C38574AD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ddf7ba3-e48b-4174-a29c-2a175c523237"/>
    <ds:schemaRef ds:uri="b2bf4f87-cb72-4e57-ad38-3955b64ca67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3088</TotalTime>
  <Words>1575</Words>
  <Application>Microsoft Office PowerPoint</Application>
  <PresentationFormat>Widescreen</PresentationFormat>
  <Paragraphs>109</Paragraphs>
  <Slides>13</Slides>
  <Notes>12</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13</vt:i4>
      </vt:variant>
    </vt:vector>
  </HeadingPairs>
  <TitlesOfParts>
    <vt:vector size="17" baseType="lpstr">
      <vt:lpstr>Arial</vt:lpstr>
      <vt:lpstr>Calibri</vt:lpstr>
      <vt:lpstr>Calibri Light</vt:lpstr>
      <vt:lpstr>Motyw pakietu Office</vt:lpstr>
      <vt:lpstr>O3 - Distance learning curricula in Cloud Computing  4- Compute services</vt:lpstr>
      <vt:lpstr>Introduction to the Cloud Computing course</vt:lpstr>
      <vt:lpstr>Compute services</vt:lpstr>
      <vt:lpstr>Bare Metal, VM (Virtual Machine) and Dedicated Hosts</vt:lpstr>
      <vt:lpstr>Bare Metal</vt:lpstr>
      <vt:lpstr>VM</vt:lpstr>
      <vt:lpstr>VM instance basics</vt:lpstr>
      <vt:lpstr>Vertical scaling</vt:lpstr>
      <vt:lpstr>Horizontal scaling (Autoscaling)</vt:lpstr>
      <vt:lpstr>Container Engine</vt:lpstr>
      <vt:lpstr>Kubernetes</vt:lpstr>
      <vt:lpstr>Functions</vt:lpstr>
      <vt:lpstr>Study and review the following online resources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of the webinar.</dc:title>
  <dc:creator>Grzegorz Zwoliński I25</dc:creator>
  <cp:lastModifiedBy>frane</cp:lastModifiedBy>
  <cp:revision>147</cp:revision>
  <dcterms:created xsi:type="dcterms:W3CDTF">2021-12-08T08:56:03Z</dcterms:created>
  <dcterms:modified xsi:type="dcterms:W3CDTF">2024-02-23T13:28:26Z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0x0101003FAFC4393578E54EA6D196651228CF09</vt:lpwstr>
  </property>
</Properties>
</file>