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75" r:id="rId14"/>
    <p:sldId id="269" r:id="rId15"/>
    <p:sldId id="276" r:id="rId16"/>
    <p:sldId id="270" r:id="rId17"/>
    <p:sldId id="266" r:id="rId18"/>
    <p:sldId id="271" r:id="rId19"/>
    <p:sldId id="267" r:id="rId20"/>
    <p:sldId id="273" r:id="rId21"/>
    <p:sldId id="274" r:id="rId22"/>
    <p:sldId id="277" r:id="rId2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dirty="0" smtClean="0">
                <a:solidFill>
                  <a:schemeClr val="tx1"/>
                </a:solidFill>
                <a:effectLst/>
                <a:latin typeface="+mn-lt"/>
                <a:ea typeface="+mn-ea"/>
                <a:cs typeface="+mn-cs"/>
              </a:rPr>
              <a:t>. In </a:t>
            </a:r>
            <a:r>
              <a:rPr lang="hr-HR" sz="1200" kern="1200" dirty="0" err="1" smtClean="0">
                <a:solidFill>
                  <a:schemeClr val="tx1"/>
                </a:solidFill>
                <a:effectLst/>
                <a:latin typeface="+mn-lt"/>
                <a:ea typeface="+mn-ea"/>
                <a:cs typeface="+mn-cs"/>
              </a:rPr>
              <a:t>addition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prepared</a:t>
            </a:r>
            <a:r>
              <a:rPr lang="hr-HR" sz="1200" kern="1200" dirty="0" smtClean="0">
                <a:solidFill>
                  <a:schemeClr val="tx1"/>
                </a:solidFill>
                <a:effectLst/>
                <a:latin typeface="+mn-lt"/>
                <a:ea typeface="+mn-ea"/>
                <a:cs typeface="+mn-cs"/>
              </a:rPr>
              <a:t> a short video with </a:t>
            </a:r>
            <a:r>
              <a:rPr lang="hr-HR" sz="1200" kern="1200" dirty="0" err="1" smtClean="0">
                <a:solidFill>
                  <a:schemeClr val="tx1"/>
                </a:solidFill>
                <a:effectLst/>
                <a:latin typeface="+mn-lt"/>
                <a:ea typeface="+mn-ea"/>
                <a:cs typeface="+mn-cs"/>
              </a:rPr>
              <a:t>basic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instructions</a:t>
            </a:r>
            <a:r>
              <a:rPr lang="hr-HR" sz="1200" kern="1200" dirty="0" smtClean="0">
                <a:solidFill>
                  <a:schemeClr val="tx1"/>
                </a:solidFill>
                <a:effectLst/>
                <a:latin typeface="+mn-lt"/>
                <a:ea typeface="+mn-ea"/>
                <a:cs typeface="+mn-cs"/>
              </a:rPr>
              <a:t>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beginning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them</a:t>
            </a:r>
            <a:r>
              <a:rPr lang="hr-HR" sz="1200" kern="1200" dirty="0" smtClean="0">
                <a:solidFill>
                  <a:schemeClr val="tx1"/>
                </a:solidFill>
                <a:effectLst/>
                <a:latin typeface="+mn-lt"/>
                <a:ea typeface="+mn-ea"/>
                <a:cs typeface="+mn-cs"/>
              </a:rPr>
              <a:t>. </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First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of</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all</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will</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give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basic</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information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about</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how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expect</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to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learn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in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this</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course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and</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where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can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find</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teaching</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materials</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p>
          <a:p>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In </a:t>
            </a:r>
            <a:r>
              <a:rPr lang="hr-HR" sz="1200" kern="1200" dirty="0" err="1" smtClean="0">
                <a:solidFill>
                  <a:schemeClr val="tx1"/>
                </a:solidFill>
                <a:effectLst/>
                <a:latin typeface="+mn-lt"/>
                <a:ea typeface="+mn-ea"/>
                <a:cs typeface="+mn-cs"/>
              </a:rPr>
              <a:t>traditional</a:t>
            </a:r>
            <a:r>
              <a:rPr lang="hr-HR" sz="1200" kern="1200" dirty="0" smtClean="0">
                <a:solidFill>
                  <a:schemeClr val="tx1"/>
                </a:solidFill>
                <a:effectLst/>
                <a:latin typeface="+mn-lt"/>
                <a:ea typeface="+mn-ea"/>
                <a:cs typeface="+mn-cs"/>
              </a:rPr>
              <a:t> IT,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manage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everything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different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three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service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use </a:t>
            </a:r>
            <a:r>
              <a:rPr lang="hr-HR" sz="1200" kern="1200" dirty="0" err="1" smtClean="0">
                <a:solidFill>
                  <a:schemeClr val="tx1"/>
                </a:solidFill>
                <a:effectLst/>
                <a:latin typeface="+mn-lt"/>
                <a:ea typeface="+mn-ea"/>
                <a:cs typeface="+mn-cs"/>
              </a:rPr>
              <a:t>depending</a:t>
            </a:r>
            <a:r>
              <a:rPr lang="hr-HR" sz="1200" kern="1200" dirty="0" smtClean="0">
                <a:solidFill>
                  <a:schemeClr val="tx1"/>
                </a:solidFill>
                <a:effectLst/>
                <a:latin typeface="+mn-lt"/>
                <a:ea typeface="+mn-ea"/>
                <a:cs typeface="+mn-cs"/>
              </a:rPr>
              <a:t> on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as a Service (</a:t>
            </a:r>
            <a:r>
              <a:rPr lang="hr-HR" sz="1200" kern="1200" dirty="0" err="1" smtClean="0">
                <a:solidFill>
                  <a:schemeClr val="tx1"/>
                </a:solidFill>
                <a:effectLst/>
                <a:latin typeface="+mn-lt"/>
                <a:ea typeface="+mn-ea"/>
                <a:cs typeface="+mn-cs"/>
              </a:rPr>
              <a:t>IaaS</a:t>
            </a:r>
            <a:r>
              <a:rPr lang="hr-HR" sz="1200" kern="1200" dirty="0" smtClean="0">
                <a:solidFill>
                  <a:schemeClr val="tx1"/>
                </a:solidFill>
                <a:effectLst/>
                <a:latin typeface="+mn-lt"/>
                <a:ea typeface="+mn-ea"/>
                <a:cs typeface="+mn-cs"/>
              </a:rPr>
              <a:t>) model </a:t>
            </a:r>
            <a:r>
              <a:rPr lang="hr-HR" sz="1200" kern="1200" dirty="0" err="1" smtClean="0">
                <a:solidFill>
                  <a:schemeClr val="tx1"/>
                </a:solidFill>
                <a:effectLst/>
                <a:latin typeface="+mn-lt"/>
                <a:ea typeface="+mn-ea"/>
                <a:cs typeface="+mn-cs"/>
              </a:rPr>
              <a:t>allows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provision</a:t>
            </a:r>
            <a:r>
              <a:rPr lang="hr-HR" sz="1200" kern="1200" dirty="0" smtClean="0">
                <a:solidFill>
                  <a:schemeClr val="tx1"/>
                </a:solidFill>
                <a:effectLst/>
                <a:latin typeface="+mn-lt"/>
                <a:ea typeface="+mn-ea"/>
                <a:cs typeface="+mn-cs"/>
              </a:rPr>
              <a:t> processing, </a:t>
            </a:r>
            <a:r>
              <a:rPr lang="hr-HR" sz="1200" kern="1200" dirty="0" err="1" smtClean="0">
                <a:solidFill>
                  <a:schemeClr val="tx1"/>
                </a:solidFill>
                <a:effectLst/>
                <a:latin typeface="+mn-lt"/>
                <a:ea typeface="+mn-ea"/>
                <a:cs typeface="+mn-cs"/>
              </a:rPr>
              <a:t>storage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networks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fundamental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Platform</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service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serves</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deploy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onto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consumer-created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acquired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application</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example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WordPress</a:t>
            </a:r>
            <a:r>
              <a:rPr lang="hr-HR" sz="1200" kern="1200" dirty="0" smtClean="0">
                <a:solidFill>
                  <a:schemeClr val="tx1"/>
                </a:solidFill>
                <a:effectLst/>
                <a:latin typeface="+mn-lt"/>
                <a:ea typeface="+mn-ea"/>
                <a:cs typeface="+mn-cs"/>
              </a:rPr>
              <a:t> web server, Oracle </a:t>
            </a:r>
            <a:r>
              <a:rPr lang="hr-HR" sz="1200" kern="1200" dirty="0" err="1" smtClean="0">
                <a:solidFill>
                  <a:schemeClr val="tx1"/>
                </a:solidFill>
                <a:effectLst/>
                <a:latin typeface="+mn-lt"/>
                <a:ea typeface="+mn-ea"/>
                <a:cs typeface="+mn-cs"/>
              </a:rPr>
              <a:t>database</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smtClean="0">
                <a:solidFill>
                  <a:schemeClr val="tx1"/>
                </a:solidFill>
                <a:effectLst/>
                <a:latin typeface="+mn-lt"/>
                <a:ea typeface="+mn-ea"/>
                <a:cs typeface="+mn-cs"/>
              </a:rPr>
              <a:t>Software as a </a:t>
            </a:r>
            <a:r>
              <a:rPr lang="hr-HR" sz="1200" kern="1200" dirty="0" err="1" smtClean="0">
                <a:solidFill>
                  <a:schemeClr val="tx1"/>
                </a:solidFill>
                <a:effectLst/>
                <a:latin typeface="+mn-lt"/>
                <a:ea typeface="+mn-ea"/>
                <a:cs typeface="+mn-cs"/>
              </a:rPr>
              <a:t>service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enables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consumer</a:t>
            </a:r>
            <a:r>
              <a:rPr lang="hr-HR" sz="1200" kern="1200" dirty="0" smtClean="0">
                <a:solidFill>
                  <a:schemeClr val="tx1"/>
                </a:solidFill>
                <a:effectLst/>
                <a:latin typeface="+mn-lt"/>
                <a:ea typeface="+mn-ea"/>
                <a:cs typeface="+mn-cs"/>
              </a:rPr>
              <a:t> to use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provider's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applications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running</a:t>
            </a:r>
            <a:r>
              <a:rPr lang="hr-HR" sz="1200" kern="1200" dirty="0" smtClean="0">
                <a:solidFill>
                  <a:schemeClr val="tx1"/>
                </a:solidFill>
                <a:effectLst/>
                <a:latin typeface="+mn-lt"/>
                <a:ea typeface="+mn-ea"/>
                <a:cs typeface="+mn-cs"/>
              </a:rPr>
              <a:t> on a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example</a:t>
            </a:r>
            <a:r>
              <a:rPr lang="hr-HR" sz="1200" kern="1200" dirty="0" smtClean="0">
                <a:solidFill>
                  <a:schemeClr val="tx1"/>
                </a:solidFill>
                <a:effectLst/>
                <a:latin typeface="+mn-lt"/>
                <a:ea typeface="+mn-ea"/>
                <a:cs typeface="+mn-cs"/>
              </a:rPr>
              <a:t>, Microsoft Office 365 system)</a:t>
            </a: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56294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Cloud lets you trade CAPEX</a:t>
            </a:r>
            <a:r>
              <a:rPr lang="hr-H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OPEX</a:t>
            </a:r>
            <a:r>
              <a:rPr lang="hr-HR" sz="1200" kern="1200" dirty="0" smtClean="0">
                <a:solidFill>
                  <a:schemeClr val="tx1"/>
                </a:solidFill>
                <a:effectLst/>
                <a:latin typeface="+mn-lt"/>
                <a:ea typeface="+mn-ea"/>
                <a:cs typeface="+mn-cs"/>
              </a:rPr>
              <a:t>.</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Instead</a:t>
            </a:r>
            <a:r>
              <a:rPr lang="hr-H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having to invest heavily in data centers and infrastructure, in the cloud, you can</a:t>
            </a:r>
            <a:r>
              <a:rPr lang="hr-H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pay only when you consume resources , and pay only for how much you consume</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3707706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common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misconception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intangible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ethereal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storage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space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exists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only</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concept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somewhere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sky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consists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physically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regions</a:t>
            </a:r>
            <a:r>
              <a:rPr lang="hr-HR" sz="1200" kern="1200" dirty="0" smtClean="0">
                <a:solidFill>
                  <a:schemeClr val="tx1"/>
                </a:solidFill>
                <a:effectLst/>
                <a:latin typeface="+mn-lt"/>
                <a:ea typeface="+mn-ea"/>
                <a:cs typeface="+mn-cs"/>
              </a:rPr>
              <a:t>. The </a:t>
            </a:r>
            <a:r>
              <a:rPr lang="hr-HR" sz="1200" kern="1200" dirty="0" err="1" smtClean="0">
                <a:solidFill>
                  <a:schemeClr val="tx1"/>
                </a:solidFill>
                <a:effectLst/>
                <a:latin typeface="+mn-lt"/>
                <a:ea typeface="+mn-ea"/>
                <a:cs typeface="+mn-cs"/>
              </a:rPr>
              <a:t>picture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shows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arrangement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regions</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Microsoft Azure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a:t>
            </a: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1610275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region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consists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t>
            </a:r>
            <a:r>
              <a:rPr lang="hr-HR" sz="1200" kern="1200" dirty="0" err="1" smtClean="0">
                <a:solidFill>
                  <a:schemeClr val="tx1"/>
                </a:solidFill>
                <a:effectLst/>
                <a:latin typeface="+mn-lt"/>
                <a:ea typeface="+mn-ea"/>
                <a:cs typeface="+mn-cs"/>
              </a:rPr>
              <a:t>least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three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independent</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which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ensures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additional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availability</a:t>
            </a:r>
            <a:r>
              <a:rPr lang="hr-HR" sz="1200" kern="1200" dirty="0" smtClean="0">
                <a:solidFill>
                  <a:schemeClr val="tx1"/>
                </a:solidFill>
                <a:effectLst/>
                <a:latin typeface="+mn-lt"/>
                <a:ea typeface="+mn-ea"/>
                <a:cs typeface="+mn-cs"/>
              </a:rPr>
              <a:t>. In </a:t>
            </a:r>
            <a:r>
              <a:rPr lang="hr-HR" sz="1200" kern="1200" dirty="0" err="1" smtClean="0">
                <a:solidFill>
                  <a:schemeClr val="tx1"/>
                </a:solidFill>
                <a:effectLst/>
                <a:latin typeface="+mn-lt"/>
                <a:ea typeface="+mn-ea"/>
                <a:cs typeface="+mn-cs"/>
              </a:rPr>
              <a:t>addition</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centers</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connected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low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latency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high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bandwidth</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outage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one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two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interrupt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availability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service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one </a:t>
            </a:r>
            <a:r>
              <a:rPr lang="hr-HR" sz="1200" kern="1200" dirty="0" err="1" smtClean="0">
                <a:solidFill>
                  <a:schemeClr val="tx1"/>
                </a:solidFill>
                <a:effectLst/>
                <a:latin typeface="+mn-lt"/>
                <a:ea typeface="+mn-ea"/>
                <a:cs typeface="+mn-cs"/>
              </a:rPr>
              <a:t>region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Every</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center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architecture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called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Availability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Domain</a:t>
            </a:r>
            <a:r>
              <a:rPr lang="hr-HR" sz="1200" kern="1200" dirty="0" smtClean="0">
                <a:solidFill>
                  <a:schemeClr val="tx1"/>
                </a:solidFill>
                <a:effectLst/>
                <a:latin typeface="+mn-lt"/>
                <a:ea typeface="+mn-ea"/>
                <a:cs typeface="+mn-cs"/>
              </a:rPr>
              <a:t> (AD).</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820569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AD, data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placed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one </a:t>
            </a:r>
            <a:r>
              <a:rPr lang="hr-HR" sz="1200" kern="1200" dirty="0" err="1" smtClean="0">
                <a:solidFill>
                  <a:schemeClr val="tx1"/>
                </a:solidFill>
                <a:effectLst/>
                <a:latin typeface="+mn-lt"/>
                <a:ea typeface="+mn-ea"/>
                <a:cs typeface="+mn-cs"/>
              </a:rPr>
              <a:t>logical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minimum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three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physical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locations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where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same data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stored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simultaneously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architecture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ensures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resistance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faults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architecture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called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Domain</a:t>
            </a:r>
            <a:r>
              <a:rPr lang="hr-HR" sz="1200" kern="1200" dirty="0" smtClean="0">
                <a:solidFill>
                  <a:schemeClr val="tx1"/>
                </a:solidFill>
                <a:effectLst/>
                <a:latin typeface="+mn-lt"/>
                <a:ea typeface="+mn-ea"/>
                <a:cs typeface="+mn-cs"/>
              </a:rPr>
              <a:t>. F</a:t>
            </a:r>
            <a:r>
              <a:rPr lang="en-US" sz="1200" kern="1200" dirty="0" smtClean="0">
                <a:solidFill>
                  <a:schemeClr val="tx1"/>
                </a:solidFill>
                <a:effectLst/>
                <a:latin typeface="+mn-lt"/>
                <a:ea typeface="+mn-ea"/>
                <a:cs typeface="+mn-cs"/>
              </a:rPr>
              <a:t>or example, in case of equipment failure in one rack, the data remains safe in the other two locations</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a:p>
        </p:txBody>
      </p:sp>
    </p:spTree>
    <p:extLst>
      <p:ext uri="{BB962C8B-B14F-4D97-AF65-F5344CB8AC3E}">
        <p14:creationId xmlns:p14="http://schemas.microsoft.com/office/powerpoint/2010/main" val="177288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Inside an AD is a High Scale and High-Performance Network with approximately 1 million network connections. Such a physical network has predictably low latency and high interconnection speed between hosts.</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a:p>
        </p:txBody>
      </p:sp>
    </p:spTree>
    <p:extLst>
      <p:ext uri="{BB962C8B-B14F-4D97-AF65-F5344CB8AC3E}">
        <p14:creationId xmlns:p14="http://schemas.microsoft.com/office/powerpoint/2010/main" val="1328578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A </a:t>
            </a:r>
            <a:r>
              <a:rPr lang="hr-HR" sz="1200" kern="1200" dirty="0" err="1" smtClean="0">
                <a:solidFill>
                  <a:schemeClr val="tx1"/>
                </a:solidFill>
                <a:effectLst/>
                <a:latin typeface="+mn-lt"/>
                <a:ea typeface="+mn-ea"/>
                <a:cs typeface="+mn-cs"/>
              </a:rPr>
              <a:t>common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approach</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managing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physical</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storage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settings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layer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virtualization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e.g</a:t>
            </a:r>
            <a:r>
              <a:rPr lang="hr-HR" sz="1200" kern="1200" dirty="0" smtClean="0">
                <a:solidFill>
                  <a:schemeClr val="tx1"/>
                </a:solidFill>
                <a:effectLst/>
                <a:latin typeface="+mn-lt"/>
                <a:ea typeface="+mn-ea"/>
                <a:cs typeface="+mn-cs"/>
              </a:rPr>
              <a:t>., Amazon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Private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(Amazon), Off </a:t>
            </a:r>
            <a:r>
              <a:rPr lang="hr-HR" sz="1200" kern="1200" dirty="0" err="1" smtClean="0">
                <a:solidFill>
                  <a:schemeClr val="tx1"/>
                </a:solidFill>
                <a:effectLst/>
                <a:latin typeface="+mn-lt"/>
                <a:ea typeface="+mn-ea"/>
                <a:cs typeface="+mn-cs"/>
              </a:rPr>
              <a:t>Box</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Virtualization</a:t>
            </a:r>
            <a:r>
              <a:rPr lang="hr-HR" sz="1200" kern="1200" dirty="0" smtClean="0">
                <a:solidFill>
                  <a:schemeClr val="tx1"/>
                </a:solidFill>
                <a:effectLst/>
                <a:latin typeface="+mn-lt"/>
                <a:ea typeface="+mn-ea"/>
                <a:cs typeface="+mn-cs"/>
              </a:rPr>
              <a:t> (Oracle),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Azure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Network (Microsoft) ... In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way</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storage</a:t>
            </a:r>
            <a:r>
              <a:rPr lang="hr-HR" sz="1200" kern="1200" dirty="0" smtClean="0">
                <a:solidFill>
                  <a:schemeClr val="tx1"/>
                </a:solidFill>
                <a:effectLst/>
                <a:latin typeface="+mn-lt"/>
                <a:ea typeface="+mn-ea"/>
                <a:cs typeface="+mn-cs"/>
              </a:rPr>
              <a:t> management </a:t>
            </a:r>
            <a:r>
              <a:rPr lang="hr-HR" sz="1200" kern="1200" dirty="0" err="1" smtClean="0">
                <a:solidFill>
                  <a:schemeClr val="tx1"/>
                </a:solidFill>
                <a:effectLst/>
                <a:latin typeface="+mn-lt"/>
                <a:ea typeface="+mn-ea"/>
                <a:cs typeface="+mn-cs"/>
              </a:rPr>
              <a:t>completely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separates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from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hosts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machines</a:t>
            </a:r>
            <a:r>
              <a:rPr lang="hr-HR" sz="1200" kern="1200" dirty="0" smtClean="0">
                <a:solidFill>
                  <a:schemeClr val="tx1"/>
                </a:solidFill>
                <a:effectLst/>
                <a:latin typeface="+mn-lt"/>
                <a:ea typeface="+mn-ea"/>
                <a:cs typeface="+mn-cs"/>
              </a:rPr>
              <a:t>)</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a:p>
        </p:txBody>
      </p:sp>
    </p:spTree>
    <p:extLst>
      <p:ext uri="{BB962C8B-B14F-4D97-AF65-F5344CB8AC3E}">
        <p14:creationId xmlns:p14="http://schemas.microsoft.com/office/powerpoint/2010/main" val="1423842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Now let's put everything together</a:t>
            </a:r>
            <a:r>
              <a:rPr lang="hr-HR" sz="1200" kern="1200" dirty="0" smtClean="0">
                <a:solidFill>
                  <a:schemeClr val="tx1"/>
                </a:solidFill>
                <a:effectLst/>
                <a:latin typeface="+mn-lt"/>
                <a:ea typeface="+mn-ea"/>
                <a:cs typeface="+mn-cs"/>
              </a:rPr>
              <a:t>. The </a:t>
            </a:r>
            <a:r>
              <a:rPr lang="hr-HR" sz="1200" kern="1200" dirty="0" err="1" smtClean="0">
                <a:solidFill>
                  <a:schemeClr val="tx1"/>
                </a:solidFill>
                <a:effectLst/>
                <a:latin typeface="+mn-lt"/>
                <a:ea typeface="+mn-ea"/>
                <a:cs typeface="+mn-cs"/>
              </a:rPr>
              <a:t>virtualized</a:t>
            </a:r>
            <a:r>
              <a:rPr lang="hr-HR" sz="1200" kern="1200" dirty="0" smtClean="0">
                <a:solidFill>
                  <a:schemeClr val="tx1"/>
                </a:solidFill>
                <a:effectLst/>
                <a:latin typeface="+mn-lt"/>
                <a:ea typeface="+mn-ea"/>
                <a:cs typeface="+mn-cs"/>
              </a:rPr>
              <a:t> network </a:t>
            </a:r>
            <a:r>
              <a:rPr lang="hr-HR" sz="1200" kern="1200" dirty="0" err="1" smtClean="0">
                <a:solidFill>
                  <a:schemeClr val="tx1"/>
                </a:solidFill>
                <a:effectLst/>
                <a:latin typeface="+mn-lt"/>
                <a:ea typeface="+mn-ea"/>
                <a:cs typeface="+mn-cs"/>
              </a:rPr>
              <a:t>layer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allows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us</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connect</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any</a:t>
            </a:r>
            <a:r>
              <a:rPr lang="hr-HR" sz="1200" kern="1200" dirty="0" smtClean="0">
                <a:solidFill>
                  <a:schemeClr val="tx1"/>
                </a:solidFill>
                <a:effectLst/>
                <a:latin typeface="+mn-lt"/>
                <a:ea typeface="+mn-ea"/>
                <a:cs typeface="+mn-cs"/>
              </a:rPr>
              <a:t> instance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databases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object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files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virtual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load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balancers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security</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a:p>
        </p:txBody>
      </p:sp>
    </p:spTree>
    <p:extLst>
      <p:ext uri="{BB962C8B-B14F-4D97-AF65-F5344CB8AC3E}">
        <p14:creationId xmlns:p14="http://schemas.microsoft.com/office/powerpoint/2010/main" val="3746239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You are expected to spend a total of 150 hours to acquire the intended learning outcomes. Most of this time, you will study on your own with our </a:t>
            </a:r>
            <a:r>
              <a:rPr lang="hr-HR" sz="1200" kern="1200" dirty="0" err="1" smtClean="0">
                <a:solidFill>
                  <a:schemeClr val="tx1"/>
                </a:solidFill>
                <a:effectLst/>
                <a:latin typeface="+mn-lt"/>
                <a:ea typeface="+mn-ea"/>
                <a:cs typeface="+mn-cs"/>
              </a:rPr>
              <a:t>precorded</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instructions and online teaching materials.</a:t>
            </a:r>
          </a:p>
          <a:p>
            <a:r>
              <a:rPr lang="en-US" sz="1200" kern="1200" dirty="0" smtClean="0">
                <a:solidFill>
                  <a:schemeClr val="tx1"/>
                </a:solidFill>
                <a:effectLst/>
                <a:latin typeface="+mn-lt"/>
                <a:ea typeface="+mn-ea"/>
                <a:cs typeface="+mn-cs"/>
              </a:rPr>
              <a:t>The associated partner of this project is the Oracle Corporation, which within the framework of the project and the Oracle Academy program, enabled us to use the learning portal named as Oracle Member Hub, which hosts your learning channel. You can find more about the Oracle Academy program at the academy.oracle.com</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Below are </a:t>
            </a:r>
            <a:r>
              <a:rPr lang="hr-HR" sz="1200" kern="1200" dirty="0" err="1" smtClean="0">
                <a:solidFill>
                  <a:schemeClr val="tx1"/>
                </a:solidFill>
                <a:effectLst/>
                <a:latin typeface="+mn-lt"/>
                <a:ea typeface="+mn-ea"/>
                <a:cs typeface="+mn-cs"/>
              </a:rPr>
              <a:t>basic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instructions</a:t>
            </a:r>
            <a:r>
              <a:rPr lang="hr-HR" sz="1200" kern="1200" dirty="0" smtClean="0">
                <a:solidFill>
                  <a:schemeClr val="tx1"/>
                </a:solidFill>
                <a:effectLst/>
                <a:latin typeface="+mn-lt"/>
                <a:ea typeface="+mn-ea"/>
                <a:cs typeface="+mn-cs"/>
              </a:rPr>
              <a:t> on how to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Oracle </a:t>
            </a:r>
            <a:r>
              <a:rPr lang="hr-HR" sz="1200" kern="1200" dirty="0" err="1" smtClean="0">
                <a:solidFill>
                  <a:schemeClr val="tx1"/>
                </a:solidFill>
                <a:effectLst/>
                <a:latin typeface="+mn-lt"/>
                <a:ea typeface="+mn-ea"/>
                <a:cs typeface="+mn-cs"/>
              </a:rPr>
              <a:t>Member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Hub</a:t>
            </a:r>
            <a:r>
              <a:rPr lang="hr-HR" sz="1200" kern="1200" dirty="0" smtClean="0">
                <a:solidFill>
                  <a:schemeClr val="tx1"/>
                </a:solidFill>
                <a:effectLst/>
                <a:latin typeface="+mn-lt"/>
                <a:ea typeface="+mn-ea"/>
                <a:cs typeface="+mn-cs"/>
              </a:rPr>
              <a:t> Portal.</a:t>
            </a:r>
          </a:p>
          <a:p>
            <a:r>
              <a:rPr lang="hr-HR" sz="1200" kern="1200" dirty="0" smtClean="0">
                <a:solidFill>
                  <a:schemeClr val="tx1"/>
                </a:solidFill>
                <a:effectLst/>
                <a:latin typeface="+mn-lt"/>
                <a:ea typeface="+mn-ea"/>
                <a:cs typeface="+mn-cs"/>
              </a:rPr>
              <a:t>To </a:t>
            </a:r>
            <a:r>
              <a:rPr lang="hr-HR" sz="1200" kern="1200" dirty="0" err="1" smtClean="0">
                <a:solidFill>
                  <a:schemeClr val="tx1"/>
                </a:solidFill>
                <a:effectLst/>
                <a:latin typeface="+mn-lt"/>
                <a:ea typeface="+mn-ea"/>
                <a:cs typeface="+mn-cs"/>
              </a:rPr>
              <a:t>get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started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open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academy.oracle.com link.</a:t>
            </a:r>
          </a:p>
          <a:p>
            <a:r>
              <a:rPr lang="hr-HR" sz="1200" kern="1200" dirty="0" smtClean="0">
                <a:solidFill>
                  <a:schemeClr val="tx1"/>
                </a:solidFill>
                <a:effectLst/>
                <a:latin typeface="+mn-lt"/>
                <a:ea typeface="+mn-ea"/>
                <a:cs typeface="+mn-cs"/>
              </a:rPr>
              <a:t>Select </a:t>
            </a:r>
            <a:r>
              <a:rPr lang="hr-HR" sz="1200" kern="1200" dirty="0" err="1" smtClean="0">
                <a:solidFill>
                  <a:schemeClr val="tx1"/>
                </a:solidFill>
                <a:effectLst/>
                <a:latin typeface="+mn-lt"/>
                <a:ea typeface="+mn-ea"/>
                <a:cs typeface="+mn-cs"/>
              </a:rPr>
              <a:t>Sign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Student </a:t>
            </a:r>
            <a:r>
              <a:rPr lang="hr-HR" sz="1200" kern="1200" dirty="0" err="1" smtClean="0">
                <a:solidFill>
                  <a:schemeClr val="tx1"/>
                </a:solidFill>
                <a:effectLst/>
                <a:latin typeface="+mn-lt"/>
                <a:ea typeface="+mn-ea"/>
                <a:cs typeface="+mn-cs"/>
              </a:rPr>
              <a:t>Hub</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13435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Please enter your username and password that we provided to you (change your password after the first login)</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28168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After successful login, you will see a screen like this. Select the learning channel and feel free to browse all the teaching materials we have prepared for your learning.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10142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Open the Learning Path (marked in the image).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3782414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Path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slides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videos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labs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You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final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exam</a:t>
            </a:r>
            <a:r>
              <a:rPr lang="hr-HR" sz="1200" kern="1200" dirty="0" smtClean="0">
                <a:solidFill>
                  <a:schemeClr val="tx1"/>
                </a:solidFill>
                <a:effectLst/>
                <a:latin typeface="+mn-lt"/>
                <a:ea typeface="+mn-ea"/>
                <a:cs typeface="+mn-cs"/>
              </a:rPr>
              <a:t>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list. </a:t>
            </a:r>
            <a:r>
              <a:rPr lang="hr-HR" sz="1200" kern="1200" dirty="0" err="1" smtClean="0">
                <a:solidFill>
                  <a:schemeClr val="tx1"/>
                </a:solidFill>
                <a:effectLst/>
                <a:latin typeface="+mn-lt"/>
                <a:ea typeface="+mn-ea"/>
                <a:cs typeface="+mn-cs"/>
              </a:rPr>
              <a:t>If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successfully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pass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final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exam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receive</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certificate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successful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completion</a:t>
            </a:r>
            <a:r>
              <a:rPr lang="hr-HR" sz="1200" kern="1200" dirty="0" smtClean="0">
                <a:solidFill>
                  <a:schemeClr val="tx1"/>
                </a:solidFill>
                <a:effectLst/>
                <a:latin typeface="+mn-lt"/>
                <a:ea typeface="+mn-ea"/>
                <a:cs typeface="+mn-cs"/>
              </a:rPr>
              <a:t>.</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1251016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In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following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say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something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about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overview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adapted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examples</a:t>
            </a:r>
            <a:r>
              <a:rPr lang="hr-HR" sz="1200" kern="1200" dirty="0" smtClean="0">
                <a:solidFill>
                  <a:schemeClr val="tx1"/>
                </a:solidFill>
                <a:effectLst/>
                <a:latin typeface="+mn-lt"/>
                <a:ea typeface="+mn-ea"/>
                <a:cs typeface="+mn-cs"/>
              </a:rPr>
              <a:t> to Oracle Cloud </a:t>
            </a:r>
            <a:r>
              <a:rPr lang="hr-HR" sz="1200" kern="1200" dirty="0" err="1" smtClean="0">
                <a:solidFill>
                  <a:schemeClr val="tx1"/>
                </a:solidFill>
                <a:effectLst/>
                <a:latin typeface="+mn-lt"/>
                <a:ea typeface="+mn-ea"/>
                <a:cs typeface="+mn-cs"/>
              </a:rPr>
              <a:t>Infrastructure</a:t>
            </a:r>
            <a:r>
              <a:rPr lang="hr-HR" sz="1200" kern="1200" dirty="0" smtClean="0">
                <a:solidFill>
                  <a:schemeClr val="tx1"/>
                </a:solidFill>
                <a:effectLst/>
                <a:latin typeface="+mn-lt"/>
                <a:ea typeface="+mn-ea"/>
                <a:cs typeface="+mn-cs"/>
              </a:rPr>
              <a:t> (OCI), but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use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public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cloud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platforms</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practice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have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as Microsoft Azure, Amazon Web Service (AWS), Google Cloud (Google Cloud </a:t>
            </a:r>
            <a:r>
              <a:rPr lang="hr-HR" sz="1200" kern="1200" dirty="0" err="1" smtClean="0">
                <a:solidFill>
                  <a:schemeClr val="tx1"/>
                </a:solidFill>
                <a:effectLst/>
                <a:latin typeface="+mn-lt"/>
                <a:ea typeface="+mn-ea"/>
                <a:cs typeface="+mn-cs"/>
              </a:rPr>
              <a:t>Platform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similar</a:t>
            </a:r>
            <a:r>
              <a:rPr lang="hr-HR" sz="1200" kern="1200" dirty="0" smtClean="0">
                <a:solidFill>
                  <a:schemeClr val="tx1"/>
                </a:solidFill>
                <a:effectLst/>
                <a:latin typeface="+mn-lt"/>
                <a:ea typeface="+mn-ea"/>
                <a:cs typeface="+mn-cs"/>
              </a:rPr>
              <a:t>. </a:t>
            </a: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793922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According to the National Institute of Standards and Technology, Cloud computing is a model for enabling ubiquitous, convenient, on-demand network access to a shared pool of configurable computing resources (e.g., networks, servers, storage, applications, and services) that can be rapidly provisioned and released with minimal management effort or service provider interaction.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cloud model is composed of five essential characteristics, three service models, and four deployment models.</a:t>
            </a: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450387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src.nist.gov/publications/detail/sp/800-145/fina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17.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1- </a:t>
            </a:r>
            <a:r>
              <a:rPr lang="en-US" dirty="0" smtClean="0"/>
              <a:t>Getting </a:t>
            </a:r>
            <a:r>
              <a:rPr lang="en-US" dirty="0"/>
              <a:t>started with cloud infrastructure</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err="1" smtClean="0"/>
              <a:t>Cloud</a:t>
            </a:r>
            <a:r>
              <a:rPr lang="hr-HR" b="1" dirty="0" smtClean="0"/>
              <a:t> </a:t>
            </a:r>
            <a:r>
              <a:rPr lang="hr-HR" b="1" dirty="0" err="1" smtClean="0"/>
              <a:t>Computing</a:t>
            </a:r>
            <a:r>
              <a:rPr lang="hr-HR" b="1" dirty="0" smtClean="0"/>
              <a:t> </a:t>
            </a:r>
            <a:r>
              <a:rPr lang="hr-HR" b="1" dirty="0" err="1" smtClean="0"/>
              <a:t>charachteristics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r>
              <a:rPr lang="en-US" dirty="0">
                <a:latin typeface="+mj-lt"/>
                <a:hlinkClick r:id="rId3"/>
              </a:rPr>
              <a:t>https://</a:t>
            </a:r>
            <a:r>
              <a:rPr lang="en-US" dirty="0" smtClean="0">
                <a:latin typeface="+mj-lt"/>
                <a:hlinkClick r:id="rId3"/>
              </a:rPr>
              <a:t>csrc.nist.gov/publications/detail/sp/800-145/final</a:t>
            </a:r>
            <a:r>
              <a:rPr lang="hr-HR" dirty="0" smtClean="0">
                <a:latin typeface="+mj-lt"/>
              </a:rPr>
              <a:t> </a:t>
            </a:r>
            <a:endParaRPr lang="hr-HR" sz="3200" dirty="0" smtClean="0">
              <a:latin typeface="+mj-lt"/>
            </a:endParaRPr>
          </a:p>
          <a:p>
            <a:pPr lvl="0" algn="just"/>
            <a:endParaRPr lang="pl-PL" dirty="0">
              <a:latin typeface="+mj-lt"/>
            </a:endParaRPr>
          </a:p>
        </p:txBody>
      </p:sp>
      <p:sp>
        <p:nvSpPr>
          <p:cNvPr id="4" name="Flowchart: Process 3"/>
          <p:cNvSpPr/>
          <p:nvPr/>
        </p:nvSpPr>
        <p:spPr>
          <a:xfrm>
            <a:off x="704850" y="2047876"/>
            <a:ext cx="2786062" cy="1752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On-demand self-service</a:t>
            </a:r>
          </a:p>
          <a:p>
            <a:pPr algn="ctr"/>
            <a:r>
              <a:rPr lang="en-US" sz="1600" dirty="0"/>
              <a:t>Provision computing capabilities as needed automatically without requiring human interaction with service provider</a:t>
            </a:r>
          </a:p>
        </p:txBody>
      </p:sp>
      <p:sp>
        <p:nvSpPr>
          <p:cNvPr id="5" name="Flowchart: Process 4"/>
          <p:cNvSpPr/>
          <p:nvPr/>
        </p:nvSpPr>
        <p:spPr>
          <a:xfrm>
            <a:off x="4562475" y="2173114"/>
            <a:ext cx="2438400" cy="157162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Broad network access</a:t>
            </a:r>
          </a:p>
          <a:p>
            <a:pPr algn="ctr"/>
            <a:r>
              <a:rPr lang="en-US" sz="1600" dirty="0"/>
              <a:t>Capabilities are available over the network and accessed through standard mechanisms</a:t>
            </a:r>
            <a:endParaRPr lang="en-US" sz="1200" dirty="0"/>
          </a:p>
        </p:txBody>
      </p:sp>
      <p:sp>
        <p:nvSpPr>
          <p:cNvPr id="6" name="Flowchart: Process 5"/>
          <p:cNvSpPr/>
          <p:nvPr/>
        </p:nvSpPr>
        <p:spPr>
          <a:xfrm>
            <a:off x="7920037" y="2141361"/>
            <a:ext cx="2947988" cy="196214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Resource pooling</a:t>
            </a:r>
          </a:p>
          <a:p>
            <a:pPr algn="ctr"/>
            <a:r>
              <a:rPr lang="en-US" sz="1600" dirty="0"/>
              <a:t>The provider’s computing resources are pooled to serve multiple consumers using a multi-tenant model, with different resources dynamically assigned and reassigned according to demand</a:t>
            </a:r>
            <a:endParaRPr lang="en-US" sz="1200" dirty="0"/>
          </a:p>
        </p:txBody>
      </p:sp>
      <p:sp>
        <p:nvSpPr>
          <p:cNvPr id="7" name="Flowchart: Process 6"/>
          <p:cNvSpPr/>
          <p:nvPr/>
        </p:nvSpPr>
        <p:spPr>
          <a:xfrm>
            <a:off x="1409700" y="4175125"/>
            <a:ext cx="2867025" cy="1901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Rapid elasticity</a:t>
            </a:r>
          </a:p>
          <a:p>
            <a:pPr algn="ctr"/>
            <a:r>
              <a:rPr lang="en-US" sz="1600" dirty="0"/>
              <a:t>Capabilities can be elastically provisioned and released, in some cases automatically, to scale rapidly outward and inward with demand</a:t>
            </a:r>
            <a:endParaRPr lang="en-US" sz="1200" dirty="0"/>
          </a:p>
        </p:txBody>
      </p:sp>
      <p:sp>
        <p:nvSpPr>
          <p:cNvPr id="8" name="Flowchart: Process 7"/>
          <p:cNvSpPr/>
          <p:nvPr/>
        </p:nvSpPr>
        <p:spPr>
          <a:xfrm>
            <a:off x="6603206" y="4508500"/>
            <a:ext cx="2633662" cy="18161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Measured service</a:t>
            </a:r>
          </a:p>
          <a:p>
            <a:pPr algn="ctr"/>
            <a:r>
              <a:rPr lang="en-US" sz="1600" dirty="0"/>
              <a:t>Resource usage can be monitored, controlled, and reported, providing transparency for both the provider and consumer of the utilized service</a:t>
            </a:r>
            <a:endParaRPr lang="en-US" sz="1200" dirty="0"/>
          </a:p>
        </p:txBody>
      </p:sp>
    </p:spTree>
    <p:extLst>
      <p:ext uri="{BB962C8B-B14F-4D97-AF65-F5344CB8AC3E}">
        <p14:creationId xmlns:p14="http://schemas.microsoft.com/office/powerpoint/2010/main" val="255851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smtClean="0"/>
              <a:t>Cloud </a:t>
            </a:r>
            <a:r>
              <a:rPr lang="hr-HR" b="1" dirty="0" err="1" smtClean="0"/>
              <a:t>services</a:t>
            </a:r>
            <a:r>
              <a:rPr lang="hr-HR" b="1" dirty="0" smtClean="0"/>
              <a:t> </a:t>
            </a:r>
            <a:r>
              <a:rPr lang="hr-HR" b="1" dirty="0" err="1" smtClean="0"/>
              <a:t>models</a:t>
            </a:r>
            <a:endParaRPr lang="hr-HR" b="1" dirty="0"/>
          </a:p>
        </p:txBody>
      </p:sp>
      <p:graphicFrame>
        <p:nvGraphicFramePr>
          <p:cNvPr id="4" name="Table 3"/>
          <p:cNvGraphicFramePr>
            <a:graphicFrameLocks noGrp="1"/>
          </p:cNvGraphicFramePr>
          <p:nvPr>
            <p:extLst>
              <p:ext uri="{D42A27DB-BD31-4B8C-83A1-F6EECF244321}">
                <p14:modId xmlns:p14="http://schemas.microsoft.com/office/powerpoint/2010/main" val="2991837030"/>
              </p:ext>
            </p:extLst>
          </p:nvPr>
        </p:nvGraphicFramePr>
        <p:xfrm>
          <a:off x="838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smtClean="0">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smtClean="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smtClean="0">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smtClean="0">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r>
                        <a:rPr lang="hr-HR" sz="2000" u="none" strike="noStrike" dirty="0" err="1" smtClean="0">
                          <a:effectLst/>
                          <a:latin typeface="+mj-lt"/>
                        </a:rPr>
                        <a:t>Operating</a:t>
                      </a:r>
                      <a:r>
                        <a:rPr lang="hr-HR" sz="2000" u="none" strike="noStrike" dirty="0" smtClean="0">
                          <a:effectLst/>
                          <a:latin typeface="+mj-lt"/>
                        </a:rPr>
                        <a:t> System</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smtClean="0">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smtClean="0">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smtClean="0">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smtClean="0">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4985976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73047347"/>
              </p:ext>
            </p:extLst>
          </p:nvPr>
        </p:nvGraphicFramePr>
        <p:xfrm>
          <a:off x="3587353" y="1773229"/>
          <a:ext cx="2209799" cy="3745692"/>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368196">
                <a:tc>
                  <a:txBody>
                    <a:bodyPr/>
                    <a:lstStyle/>
                    <a:p>
                      <a:pPr algn="ctr" fontAlgn="b"/>
                      <a:r>
                        <a:rPr lang="hr-HR" sz="2000" u="none" strike="noStrike" kern="1200" dirty="0" err="1" smtClean="0">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smtClean="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smtClean="0">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smtClean="0">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r>
                        <a:rPr lang="hr-HR" sz="2000" u="none" strike="noStrike" dirty="0" err="1" smtClean="0">
                          <a:effectLst/>
                          <a:latin typeface="+mj-lt"/>
                        </a:rPr>
                        <a:t>Operating</a:t>
                      </a:r>
                      <a:r>
                        <a:rPr lang="hr-HR" sz="2000" u="none" strike="noStrike" dirty="0" smtClean="0">
                          <a:effectLst/>
                          <a:latin typeface="+mj-lt"/>
                        </a:rPr>
                        <a:t> System</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smtClean="0">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smtClean="0">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smtClean="0">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smtClean="0">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7033567"/>
              </p:ext>
            </p:extLst>
          </p:nvPr>
        </p:nvGraphicFramePr>
        <p:xfrm>
          <a:off x="6669881"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smtClean="0">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smtClean="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smtClean="0">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smtClean="0">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r>
                        <a:rPr lang="hr-HR" sz="2000" u="none" strike="noStrike" dirty="0" err="1" smtClean="0">
                          <a:effectLst/>
                          <a:latin typeface="+mj-lt"/>
                        </a:rPr>
                        <a:t>Operating</a:t>
                      </a:r>
                      <a:r>
                        <a:rPr lang="hr-HR" sz="2000" u="none" strike="noStrike" dirty="0" smtClean="0">
                          <a:effectLst/>
                          <a:latin typeface="+mj-lt"/>
                        </a:rPr>
                        <a:t> System</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smtClean="0">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smtClean="0">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smtClean="0">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smtClean="0">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34796265"/>
              </p:ext>
            </p:extLst>
          </p:nvPr>
        </p:nvGraphicFramePr>
        <p:xfrm>
          <a:off x="9601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smtClean="0">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462115126"/>
                  </a:ext>
                </a:extLst>
              </a:tr>
              <a:tr h="422187">
                <a:tc>
                  <a:txBody>
                    <a:bodyPr/>
                    <a:lstStyle/>
                    <a:p>
                      <a:pPr algn="ctr" fontAlgn="b"/>
                      <a:r>
                        <a:rPr lang="hr-HR" sz="2000" u="none" strike="noStrike" kern="1200" dirty="0" smtClean="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smtClean="0">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smtClean="0">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r>
                        <a:rPr lang="hr-HR" sz="2000" u="none" strike="noStrike" dirty="0" err="1" smtClean="0">
                          <a:effectLst/>
                          <a:latin typeface="+mj-lt"/>
                        </a:rPr>
                        <a:t>Operating</a:t>
                      </a:r>
                      <a:r>
                        <a:rPr lang="hr-HR" sz="2000" u="none" strike="noStrike" dirty="0" smtClean="0">
                          <a:effectLst/>
                          <a:latin typeface="+mj-lt"/>
                        </a:rPr>
                        <a:t> System</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smtClean="0">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smtClean="0">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smtClean="0">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smtClean="0">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sp>
        <p:nvSpPr>
          <p:cNvPr id="12" name="Left Brace 11"/>
          <p:cNvSpPr/>
          <p:nvPr/>
        </p:nvSpPr>
        <p:spPr>
          <a:xfrm>
            <a:off x="257175" y="1773229"/>
            <a:ext cx="247650" cy="379968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525661" y="2214914"/>
            <a:ext cx="66675" cy="2862322"/>
          </a:xfrm>
          <a:prstGeom prst="rect">
            <a:avLst/>
          </a:prstGeom>
          <a:noFill/>
        </p:spPr>
        <p:txBody>
          <a:bodyPr wrap="square" rtlCol="0">
            <a:spAutoFit/>
          </a:bodyPr>
          <a:lstStyle/>
          <a:p>
            <a:r>
              <a:rPr lang="hr-HR" dirty="0" smtClean="0"/>
              <a:t>YOU</a:t>
            </a:r>
          </a:p>
          <a:p>
            <a:r>
              <a:rPr lang="hr-HR" dirty="0" smtClean="0"/>
              <a:t> </a:t>
            </a:r>
          </a:p>
          <a:p>
            <a:r>
              <a:rPr lang="hr-HR" dirty="0" smtClean="0"/>
              <a:t>MANAGE</a:t>
            </a:r>
            <a:endParaRPr lang="en-US" dirty="0"/>
          </a:p>
        </p:txBody>
      </p:sp>
      <p:sp>
        <p:nvSpPr>
          <p:cNvPr id="14" name="Left Brace 13"/>
          <p:cNvSpPr/>
          <p:nvPr/>
        </p:nvSpPr>
        <p:spPr>
          <a:xfrm>
            <a:off x="3117353" y="1773230"/>
            <a:ext cx="247650" cy="20462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385839" y="2214914"/>
            <a:ext cx="66675" cy="2862322"/>
          </a:xfrm>
          <a:prstGeom prst="rect">
            <a:avLst/>
          </a:prstGeom>
          <a:noFill/>
        </p:spPr>
        <p:txBody>
          <a:bodyPr wrap="square" rtlCol="0">
            <a:spAutoFit/>
          </a:bodyPr>
          <a:lstStyle/>
          <a:p>
            <a:r>
              <a:rPr lang="hr-HR" dirty="0" smtClean="0"/>
              <a:t>YOU</a:t>
            </a:r>
          </a:p>
          <a:p>
            <a:r>
              <a:rPr lang="hr-HR" dirty="0" smtClean="0"/>
              <a:t> </a:t>
            </a:r>
          </a:p>
          <a:p>
            <a:r>
              <a:rPr lang="hr-HR" dirty="0" smtClean="0"/>
              <a:t>MANAGE</a:t>
            </a:r>
            <a:endParaRPr lang="en-US" dirty="0"/>
          </a:p>
        </p:txBody>
      </p:sp>
      <p:sp>
        <p:nvSpPr>
          <p:cNvPr id="16" name="Left Brace 15"/>
          <p:cNvSpPr/>
          <p:nvPr/>
        </p:nvSpPr>
        <p:spPr>
          <a:xfrm>
            <a:off x="6160591" y="1773230"/>
            <a:ext cx="247650" cy="8651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429077" y="2214914"/>
            <a:ext cx="66675" cy="2862322"/>
          </a:xfrm>
          <a:prstGeom prst="rect">
            <a:avLst/>
          </a:prstGeom>
          <a:noFill/>
        </p:spPr>
        <p:txBody>
          <a:bodyPr wrap="square" rtlCol="0">
            <a:spAutoFit/>
          </a:bodyPr>
          <a:lstStyle/>
          <a:p>
            <a:r>
              <a:rPr lang="hr-HR" dirty="0" smtClean="0"/>
              <a:t>YOU</a:t>
            </a:r>
          </a:p>
          <a:p>
            <a:r>
              <a:rPr lang="hr-HR" dirty="0" smtClean="0"/>
              <a:t> </a:t>
            </a:r>
          </a:p>
          <a:p>
            <a:r>
              <a:rPr lang="hr-HR" dirty="0" smtClean="0"/>
              <a:t>MANAGE</a:t>
            </a:r>
            <a:endParaRPr lang="en-US" dirty="0"/>
          </a:p>
        </p:txBody>
      </p:sp>
      <p:sp>
        <p:nvSpPr>
          <p:cNvPr id="18" name="Cloud Callout 17"/>
          <p:cNvSpPr/>
          <p:nvPr/>
        </p:nvSpPr>
        <p:spPr>
          <a:xfrm>
            <a:off x="3587353" y="5790728"/>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DELIVERED AS A SERVICE</a:t>
            </a:r>
            <a:endParaRPr lang="en-US" dirty="0"/>
          </a:p>
        </p:txBody>
      </p:sp>
      <p:sp>
        <p:nvSpPr>
          <p:cNvPr id="19" name="Cloud Callout 18"/>
          <p:cNvSpPr/>
          <p:nvPr/>
        </p:nvSpPr>
        <p:spPr>
          <a:xfrm>
            <a:off x="6575672" y="5793463"/>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DELIVERED AS A SERVICE</a:t>
            </a:r>
            <a:endParaRPr lang="en-US" dirty="0"/>
          </a:p>
        </p:txBody>
      </p:sp>
      <p:sp>
        <p:nvSpPr>
          <p:cNvPr id="20" name="Cloud Callout 19"/>
          <p:cNvSpPr/>
          <p:nvPr/>
        </p:nvSpPr>
        <p:spPr>
          <a:xfrm>
            <a:off x="9140428" y="5647853"/>
            <a:ext cx="2398216" cy="704850"/>
          </a:xfrm>
          <a:prstGeom prst="cloudCallout">
            <a:avLst>
              <a:gd name="adj1" fmla="val -24408"/>
              <a:gd name="adj2" fmla="val -119933"/>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DELIVERED AS A SERVICE</a:t>
            </a:r>
            <a:endParaRPr lang="en-US" dirty="0"/>
          </a:p>
        </p:txBody>
      </p:sp>
      <p:sp>
        <p:nvSpPr>
          <p:cNvPr id="21" name="TextBox 20"/>
          <p:cNvSpPr txBox="1"/>
          <p:nvPr/>
        </p:nvSpPr>
        <p:spPr>
          <a:xfrm>
            <a:off x="1076712" y="1327407"/>
            <a:ext cx="1808765" cy="461665"/>
          </a:xfrm>
          <a:prstGeom prst="rect">
            <a:avLst/>
          </a:prstGeom>
          <a:noFill/>
        </p:spPr>
        <p:txBody>
          <a:bodyPr wrap="none" rtlCol="0">
            <a:spAutoFit/>
          </a:bodyPr>
          <a:lstStyle/>
          <a:p>
            <a:r>
              <a:rPr lang="hr-HR" sz="2400" dirty="0" smtClean="0"/>
              <a:t>Traditional IT</a:t>
            </a:r>
            <a:endParaRPr lang="en-US" sz="2400" dirty="0"/>
          </a:p>
        </p:txBody>
      </p:sp>
      <p:sp>
        <p:nvSpPr>
          <p:cNvPr id="22" name="TextBox 21"/>
          <p:cNvSpPr txBox="1"/>
          <p:nvPr/>
        </p:nvSpPr>
        <p:spPr>
          <a:xfrm>
            <a:off x="3504902" y="1209034"/>
            <a:ext cx="2708076" cy="584775"/>
          </a:xfrm>
          <a:prstGeom prst="rect">
            <a:avLst/>
          </a:prstGeom>
          <a:noFill/>
        </p:spPr>
        <p:txBody>
          <a:bodyPr wrap="square" rtlCol="0">
            <a:spAutoFit/>
          </a:bodyPr>
          <a:lstStyle/>
          <a:p>
            <a:pPr algn="ctr"/>
            <a:r>
              <a:rPr lang="hr-HR" sz="1600" b="1" dirty="0" err="1" smtClean="0">
                <a:latin typeface="+mj-lt"/>
              </a:rPr>
              <a:t>Infrastructure</a:t>
            </a:r>
            <a:r>
              <a:rPr lang="hr-HR" sz="1600" b="1" dirty="0" smtClean="0">
                <a:latin typeface="+mj-lt"/>
              </a:rPr>
              <a:t> as a </a:t>
            </a:r>
            <a:r>
              <a:rPr lang="hr-HR" sz="1600" b="1" dirty="0" err="1">
                <a:latin typeface="+mj-lt"/>
              </a:rPr>
              <a:t>service</a:t>
            </a:r>
            <a:r>
              <a:rPr lang="hr-HR" sz="1600" b="1" dirty="0">
                <a:latin typeface="+mj-lt"/>
              </a:rPr>
              <a:t> (</a:t>
            </a:r>
            <a:r>
              <a:rPr lang="hr-HR" sz="1600" b="1" dirty="0" err="1">
                <a:latin typeface="+mj-lt"/>
              </a:rPr>
              <a:t>IaaS</a:t>
            </a:r>
            <a:r>
              <a:rPr lang="hr-HR" sz="1600" b="1" dirty="0">
                <a:latin typeface="+mj-lt"/>
              </a:rPr>
              <a:t>)</a:t>
            </a:r>
            <a:endParaRPr lang="en-US" sz="1600" b="1" dirty="0">
              <a:latin typeface="+mj-lt"/>
            </a:endParaRPr>
          </a:p>
        </p:txBody>
      </p:sp>
      <p:sp>
        <p:nvSpPr>
          <p:cNvPr id="23" name="TextBox 22"/>
          <p:cNvSpPr txBox="1"/>
          <p:nvPr/>
        </p:nvSpPr>
        <p:spPr>
          <a:xfrm>
            <a:off x="6828143" y="1260308"/>
            <a:ext cx="1893275" cy="584775"/>
          </a:xfrm>
          <a:prstGeom prst="rect">
            <a:avLst/>
          </a:prstGeom>
          <a:noFill/>
        </p:spPr>
        <p:txBody>
          <a:bodyPr wrap="none" rtlCol="0">
            <a:spAutoFit/>
          </a:bodyPr>
          <a:lstStyle/>
          <a:p>
            <a:pPr algn="ctr"/>
            <a:r>
              <a:rPr lang="hr-HR" sz="1600" b="1" dirty="0" err="1" smtClean="0">
                <a:latin typeface="+mj-lt"/>
              </a:rPr>
              <a:t>Platform</a:t>
            </a:r>
            <a:r>
              <a:rPr lang="hr-HR" sz="1600" b="1" dirty="0" smtClean="0">
                <a:latin typeface="+mj-lt"/>
              </a:rPr>
              <a:t> </a:t>
            </a:r>
            <a:r>
              <a:rPr lang="hr-HR" sz="1600" b="1" dirty="0">
                <a:latin typeface="+mj-lt"/>
              </a:rPr>
              <a:t>as a </a:t>
            </a:r>
            <a:r>
              <a:rPr lang="hr-HR" sz="1600" b="1" dirty="0" err="1">
                <a:latin typeface="+mj-lt"/>
              </a:rPr>
              <a:t>service</a:t>
            </a:r>
            <a:r>
              <a:rPr lang="hr-HR" sz="1600" b="1" dirty="0">
                <a:latin typeface="+mj-lt"/>
              </a:rPr>
              <a:t> </a:t>
            </a:r>
            <a:endParaRPr lang="hr-HR" sz="1600" b="1" dirty="0" smtClean="0">
              <a:latin typeface="+mj-lt"/>
            </a:endParaRPr>
          </a:p>
          <a:p>
            <a:pPr algn="ctr"/>
            <a:r>
              <a:rPr lang="hr-HR" sz="1600" b="1" dirty="0" smtClean="0">
                <a:latin typeface="+mj-lt"/>
              </a:rPr>
              <a:t>(</a:t>
            </a:r>
            <a:r>
              <a:rPr lang="hr-HR" sz="1600" b="1" dirty="0" err="1">
                <a:latin typeface="+mj-lt"/>
              </a:rPr>
              <a:t>P</a:t>
            </a:r>
            <a:r>
              <a:rPr lang="hr-HR" sz="1600" b="1" dirty="0" err="1" smtClean="0">
                <a:latin typeface="+mj-lt"/>
              </a:rPr>
              <a:t>aaS</a:t>
            </a:r>
            <a:r>
              <a:rPr lang="hr-HR" sz="1600" b="1" dirty="0">
                <a:latin typeface="+mj-lt"/>
              </a:rPr>
              <a:t>)</a:t>
            </a:r>
            <a:endParaRPr lang="en-US" sz="1600" b="1" dirty="0">
              <a:latin typeface="+mj-lt"/>
            </a:endParaRPr>
          </a:p>
        </p:txBody>
      </p:sp>
      <p:sp>
        <p:nvSpPr>
          <p:cNvPr id="25" name="TextBox 24"/>
          <p:cNvSpPr txBox="1"/>
          <p:nvPr/>
        </p:nvSpPr>
        <p:spPr>
          <a:xfrm>
            <a:off x="9828502" y="1209034"/>
            <a:ext cx="1920398" cy="584775"/>
          </a:xfrm>
          <a:prstGeom prst="rect">
            <a:avLst/>
          </a:prstGeom>
          <a:noFill/>
        </p:spPr>
        <p:txBody>
          <a:bodyPr wrap="none" rtlCol="0">
            <a:spAutoFit/>
          </a:bodyPr>
          <a:lstStyle/>
          <a:p>
            <a:pPr algn="ctr"/>
            <a:r>
              <a:rPr lang="hr-HR" sz="1600" b="1" dirty="0" smtClean="0">
                <a:latin typeface="+mj-lt"/>
              </a:rPr>
              <a:t>Software </a:t>
            </a:r>
            <a:r>
              <a:rPr lang="hr-HR" sz="1600" b="1" dirty="0">
                <a:latin typeface="+mj-lt"/>
              </a:rPr>
              <a:t>as a </a:t>
            </a:r>
            <a:r>
              <a:rPr lang="hr-HR" sz="1600" b="1" dirty="0" err="1">
                <a:latin typeface="+mj-lt"/>
              </a:rPr>
              <a:t>service</a:t>
            </a:r>
            <a:r>
              <a:rPr lang="hr-HR" sz="1600" b="1" dirty="0">
                <a:latin typeface="+mj-lt"/>
              </a:rPr>
              <a:t> </a:t>
            </a:r>
            <a:endParaRPr lang="hr-HR" sz="1600" b="1" dirty="0" smtClean="0">
              <a:latin typeface="+mj-lt"/>
            </a:endParaRPr>
          </a:p>
          <a:p>
            <a:pPr algn="ctr"/>
            <a:r>
              <a:rPr lang="hr-HR" sz="1600" b="1" dirty="0" smtClean="0">
                <a:latin typeface="+mj-lt"/>
              </a:rPr>
              <a:t>(</a:t>
            </a:r>
            <a:r>
              <a:rPr lang="hr-HR" sz="1600" b="1" dirty="0" err="1" smtClean="0">
                <a:latin typeface="+mj-lt"/>
              </a:rPr>
              <a:t>SaaS</a:t>
            </a:r>
            <a:r>
              <a:rPr lang="hr-HR" sz="1600" b="1" dirty="0">
                <a:latin typeface="+mj-lt"/>
              </a:rPr>
              <a:t>)</a:t>
            </a:r>
            <a:endParaRPr lang="en-US" sz="1600" b="1" dirty="0">
              <a:latin typeface="+mj-lt"/>
            </a:endParaRPr>
          </a:p>
        </p:txBody>
      </p:sp>
    </p:spTree>
    <p:extLst>
      <p:ext uri="{BB962C8B-B14F-4D97-AF65-F5344CB8AC3E}">
        <p14:creationId xmlns:p14="http://schemas.microsoft.com/office/powerpoint/2010/main" val="172049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CAPEX v/s OPEX</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lang="hr-HR" sz="3200" dirty="0" smtClean="0">
              <a:latin typeface="+mj-lt"/>
            </a:endParaRPr>
          </a:p>
          <a:p>
            <a:pPr lvl="0" algn="just"/>
            <a:endParaRPr lang="pl-PL" dirty="0">
              <a:latin typeface="+mj-lt"/>
            </a:endParaRPr>
          </a:p>
        </p:txBody>
      </p:sp>
      <p:pic>
        <p:nvPicPr>
          <p:cNvPr id="7" name="Picture 6"/>
          <p:cNvPicPr>
            <a:picLocks noChangeAspect="1"/>
          </p:cNvPicPr>
          <p:nvPr/>
        </p:nvPicPr>
        <p:blipFill>
          <a:blip r:embed="rId3"/>
          <a:stretch>
            <a:fillRect/>
          </a:stretch>
        </p:blipFill>
        <p:spPr>
          <a:xfrm>
            <a:off x="2466975" y="1571625"/>
            <a:ext cx="1638300" cy="1752600"/>
          </a:xfrm>
          <a:prstGeom prst="rect">
            <a:avLst/>
          </a:prstGeom>
        </p:spPr>
      </p:pic>
      <p:pic>
        <p:nvPicPr>
          <p:cNvPr id="8" name="Picture 7"/>
          <p:cNvPicPr>
            <a:picLocks noChangeAspect="1"/>
          </p:cNvPicPr>
          <p:nvPr/>
        </p:nvPicPr>
        <p:blipFill>
          <a:blip r:embed="rId4"/>
          <a:stretch>
            <a:fillRect/>
          </a:stretch>
        </p:blipFill>
        <p:spPr>
          <a:xfrm>
            <a:off x="7996237" y="1571625"/>
            <a:ext cx="1552575" cy="1743075"/>
          </a:xfrm>
          <a:prstGeom prst="rect">
            <a:avLst/>
          </a:prstGeom>
        </p:spPr>
      </p:pic>
      <p:sp>
        <p:nvSpPr>
          <p:cNvPr id="9" name="TextBox 8"/>
          <p:cNvSpPr txBox="1"/>
          <p:nvPr/>
        </p:nvSpPr>
        <p:spPr>
          <a:xfrm>
            <a:off x="942975" y="3695700"/>
            <a:ext cx="4362450" cy="2677656"/>
          </a:xfrm>
          <a:prstGeom prst="rect">
            <a:avLst/>
          </a:prstGeom>
          <a:noFill/>
        </p:spPr>
        <p:txBody>
          <a:bodyPr wrap="square" rtlCol="0">
            <a:spAutoFit/>
          </a:bodyPr>
          <a:lstStyle/>
          <a:p>
            <a:pPr algn="ctr"/>
            <a:r>
              <a:rPr lang="en-US" sz="2400" dirty="0" smtClean="0">
                <a:latin typeface="+mj-lt"/>
              </a:rPr>
              <a:t>Capital</a:t>
            </a:r>
            <a:r>
              <a:rPr lang="hr-HR" sz="2400" dirty="0" smtClean="0">
                <a:latin typeface="+mj-lt"/>
              </a:rPr>
              <a:t> </a:t>
            </a:r>
            <a:r>
              <a:rPr lang="en-US" sz="2400" dirty="0" smtClean="0">
                <a:latin typeface="+mj-lt"/>
              </a:rPr>
              <a:t>expenditure </a:t>
            </a:r>
            <a:r>
              <a:rPr lang="en-US" sz="2400" dirty="0">
                <a:latin typeface="+mj-lt"/>
              </a:rPr>
              <a:t>or capital</a:t>
            </a:r>
          </a:p>
          <a:p>
            <a:pPr algn="ctr"/>
            <a:r>
              <a:rPr lang="en-US" sz="2400" dirty="0">
                <a:latin typeface="+mj-lt"/>
              </a:rPr>
              <a:t>expense (</a:t>
            </a:r>
            <a:r>
              <a:rPr lang="en-US" sz="2400" b="1" dirty="0">
                <a:latin typeface="+mj-lt"/>
              </a:rPr>
              <a:t>CAPEX</a:t>
            </a:r>
            <a:r>
              <a:rPr lang="en-US" sz="2400" dirty="0">
                <a:latin typeface="+mj-lt"/>
              </a:rPr>
              <a:t> ) is the money an</a:t>
            </a:r>
          </a:p>
          <a:p>
            <a:pPr algn="ctr"/>
            <a:r>
              <a:rPr lang="en-US" sz="2400" dirty="0">
                <a:latin typeface="+mj-lt"/>
              </a:rPr>
              <a:t>organization or corporate entity</a:t>
            </a:r>
          </a:p>
          <a:p>
            <a:pPr algn="ctr"/>
            <a:r>
              <a:rPr lang="en-US" sz="2400" dirty="0">
                <a:latin typeface="+mj-lt"/>
              </a:rPr>
              <a:t>spends to buy, maintain, or </a:t>
            </a:r>
            <a:r>
              <a:rPr lang="en-US" sz="2400" dirty="0" smtClean="0">
                <a:latin typeface="+mj-lt"/>
              </a:rPr>
              <a:t>improve</a:t>
            </a:r>
            <a:r>
              <a:rPr lang="hr-HR" sz="2400" dirty="0" smtClean="0">
                <a:latin typeface="+mj-lt"/>
              </a:rPr>
              <a:t> </a:t>
            </a:r>
            <a:r>
              <a:rPr lang="en-US" sz="2400" dirty="0" smtClean="0">
                <a:latin typeface="+mj-lt"/>
              </a:rPr>
              <a:t>its </a:t>
            </a:r>
            <a:r>
              <a:rPr lang="en-US" sz="2400" dirty="0">
                <a:latin typeface="+mj-lt"/>
              </a:rPr>
              <a:t>fixed assets, such as </a:t>
            </a:r>
            <a:r>
              <a:rPr lang="en-US" sz="2400" dirty="0" smtClean="0">
                <a:latin typeface="+mj-lt"/>
              </a:rPr>
              <a:t>buildings,</a:t>
            </a:r>
            <a:r>
              <a:rPr lang="hr-HR" sz="2400" dirty="0" smtClean="0">
                <a:latin typeface="+mj-lt"/>
              </a:rPr>
              <a:t> </a:t>
            </a:r>
            <a:r>
              <a:rPr lang="en-US" sz="2400" dirty="0" smtClean="0">
                <a:latin typeface="+mj-lt"/>
              </a:rPr>
              <a:t>vehicles</a:t>
            </a:r>
            <a:r>
              <a:rPr lang="en-US" sz="2400" dirty="0">
                <a:latin typeface="+mj-lt"/>
              </a:rPr>
              <a:t>, equipment, or land</a:t>
            </a:r>
          </a:p>
        </p:txBody>
      </p:sp>
      <p:sp>
        <p:nvSpPr>
          <p:cNvPr id="10" name="TextBox 9"/>
          <p:cNvSpPr txBox="1"/>
          <p:nvPr/>
        </p:nvSpPr>
        <p:spPr>
          <a:xfrm>
            <a:off x="6591299" y="3724275"/>
            <a:ext cx="4362450" cy="1569660"/>
          </a:xfrm>
          <a:prstGeom prst="rect">
            <a:avLst/>
          </a:prstGeom>
          <a:noFill/>
        </p:spPr>
        <p:txBody>
          <a:bodyPr wrap="square" rtlCol="0">
            <a:spAutoFit/>
          </a:bodyPr>
          <a:lstStyle/>
          <a:p>
            <a:pPr algn="ctr"/>
            <a:r>
              <a:rPr lang="en-US" sz="2400" dirty="0">
                <a:latin typeface="+mj-lt"/>
              </a:rPr>
              <a:t>Operational</a:t>
            </a:r>
          </a:p>
          <a:p>
            <a:pPr algn="ctr"/>
            <a:r>
              <a:rPr lang="en-US" sz="2400" dirty="0">
                <a:latin typeface="+mj-lt"/>
              </a:rPr>
              <a:t>expenditure or </a:t>
            </a:r>
            <a:r>
              <a:rPr lang="en-US" sz="2400" b="1" dirty="0">
                <a:latin typeface="+mj-lt"/>
              </a:rPr>
              <a:t>OPEX</a:t>
            </a:r>
            <a:r>
              <a:rPr lang="en-US" sz="2400" dirty="0">
                <a:latin typeface="+mj-lt"/>
              </a:rPr>
              <a:t> is an</a:t>
            </a:r>
          </a:p>
          <a:p>
            <a:pPr algn="ctr"/>
            <a:r>
              <a:rPr lang="en-US" sz="2400" dirty="0">
                <a:latin typeface="+mj-lt"/>
              </a:rPr>
              <a:t>ongoing cost for running a</a:t>
            </a:r>
          </a:p>
          <a:p>
            <a:pPr algn="ctr"/>
            <a:r>
              <a:rPr lang="en-US" sz="2400" dirty="0">
                <a:latin typeface="+mj-lt"/>
              </a:rPr>
              <a:t>product, business, or system</a:t>
            </a:r>
          </a:p>
        </p:txBody>
      </p:sp>
    </p:spTree>
    <p:extLst>
      <p:ext uri="{BB962C8B-B14F-4D97-AF65-F5344CB8AC3E}">
        <p14:creationId xmlns:p14="http://schemas.microsoft.com/office/powerpoint/2010/main" val="1615411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smtClean="0"/>
              <a:t>The </a:t>
            </a:r>
            <a:r>
              <a:rPr lang="en-US" b="1" dirty="0"/>
              <a:t>global footprint of the cloud infrastructure</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r>
              <a:rPr lang="en-US" sz="3600" dirty="0">
                <a:latin typeface="+mj-lt"/>
              </a:rPr>
              <a:t>End of CY2020: </a:t>
            </a:r>
            <a:r>
              <a:rPr lang="hr-HR" sz="3600" dirty="0" smtClean="0">
                <a:latin typeface="+mj-lt"/>
              </a:rPr>
              <a:t>60+</a:t>
            </a:r>
            <a:r>
              <a:rPr lang="en-US" sz="3600" dirty="0" smtClean="0">
                <a:latin typeface="+mj-lt"/>
              </a:rPr>
              <a:t> </a:t>
            </a:r>
            <a:r>
              <a:rPr lang="hr-HR" sz="3600" dirty="0" smtClean="0">
                <a:latin typeface="+mj-lt"/>
              </a:rPr>
              <a:t>Microsoft Azure</a:t>
            </a:r>
            <a:r>
              <a:rPr lang="en-US" sz="3600" dirty="0" smtClean="0">
                <a:latin typeface="+mj-lt"/>
              </a:rPr>
              <a:t> Regions</a:t>
            </a:r>
            <a:endParaRPr lang="pl-PL" dirty="0">
              <a:latin typeface="+mj-lt"/>
            </a:endParaRPr>
          </a:p>
        </p:txBody>
      </p:sp>
      <p:pic>
        <p:nvPicPr>
          <p:cNvPr id="1026" name="Picture 2" descr="https://media-exp1.licdn.com/dms/image/C5612AQHLy0o-9kvBzg/article-cover_image-shrink_720_1280/0/1590762091661?e=1672876800&amp;v=beta&amp;t=Z-AYAUEzGwhHXHQhGCMG4PCvjwPSaSwd6_Mi-SVtWZ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816372"/>
            <a:ext cx="7196666" cy="475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20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smtClean="0"/>
              <a:t>The </a:t>
            </a:r>
            <a:r>
              <a:rPr lang="en-US" b="1" dirty="0"/>
              <a:t>components of a cloud region</a:t>
            </a:r>
            <a:endParaRPr lang="hr-HR" b="1" dirty="0"/>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676400" y="2222500"/>
            <a:ext cx="2552700" cy="1077218"/>
          </a:xfrm>
          <a:prstGeom prst="rect">
            <a:avLst/>
          </a:prstGeom>
          <a:noFill/>
        </p:spPr>
        <p:txBody>
          <a:bodyPr wrap="square" rtlCol="0">
            <a:spAutoFit/>
          </a:bodyPr>
          <a:lstStyle/>
          <a:p>
            <a:r>
              <a:rPr lang="hr-HR" sz="4000" b="1" dirty="0" err="1" smtClean="0">
                <a:solidFill>
                  <a:schemeClr val="bg1"/>
                </a:solidFill>
              </a:rPr>
              <a:t>Region</a:t>
            </a:r>
            <a:endParaRPr lang="en-US" sz="4000" b="1" dirty="0">
              <a:solidFill>
                <a:schemeClr val="bg1"/>
              </a:solidFill>
            </a:endParaRPr>
          </a:p>
          <a:p>
            <a:endParaRPr lang="en-US" sz="2400" dirty="0"/>
          </a:p>
        </p:txBody>
      </p:sp>
      <p:pic>
        <p:nvPicPr>
          <p:cNvPr id="8" name="Picture 7"/>
          <p:cNvPicPr>
            <a:picLocks noChangeAspect="1"/>
          </p:cNvPicPr>
          <p:nvPr/>
        </p:nvPicPr>
        <p:blipFill>
          <a:blip r:embed="rId3"/>
          <a:stretch>
            <a:fillRect/>
          </a:stretch>
        </p:blipFill>
        <p:spPr>
          <a:xfrm>
            <a:off x="1754981" y="4020961"/>
            <a:ext cx="2066925" cy="1409700"/>
          </a:xfrm>
          <a:prstGeom prst="rect">
            <a:avLst/>
          </a:prstGeom>
        </p:spPr>
      </p:pic>
      <p:pic>
        <p:nvPicPr>
          <p:cNvPr id="9" name="Picture 8"/>
          <p:cNvPicPr>
            <a:picLocks noChangeAspect="1"/>
          </p:cNvPicPr>
          <p:nvPr/>
        </p:nvPicPr>
        <p:blipFill>
          <a:blip r:embed="rId3"/>
          <a:stretch>
            <a:fillRect/>
          </a:stretch>
        </p:blipFill>
        <p:spPr>
          <a:xfrm>
            <a:off x="5062537" y="2493724"/>
            <a:ext cx="2066925" cy="1409700"/>
          </a:xfrm>
          <a:prstGeom prst="rect">
            <a:avLst/>
          </a:prstGeom>
        </p:spPr>
      </p:pic>
      <p:pic>
        <p:nvPicPr>
          <p:cNvPr id="10" name="Picture 9"/>
          <p:cNvPicPr>
            <a:picLocks noChangeAspect="1"/>
          </p:cNvPicPr>
          <p:nvPr/>
        </p:nvPicPr>
        <p:blipFill>
          <a:blip r:embed="rId3"/>
          <a:stretch>
            <a:fillRect/>
          </a:stretch>
        </p:blipFill>
        <p:spPr>
          <a:xfrm>
            <a:off x="8195506" y="4020961"/>
            <a:ext cx="2066925" cy="1409700"/>
          </a:xfrm>
          <a:prstGeom prst="rect">
            <a:avLst/>
          </a:prstGeom>
        </p:spPr>
      </p:pic>
      <p:sp>
        <p:nvSpPr>
          <p:cNvPr id="12" name="Left-Right Arrow 11"/>
          <p:cNvSpPr/>
          <p:nvPr/>
        </p:nvSpPr>
        <p:spPr>
          <a:xfrm rot="19181800">
            <a:off x="3792953" y="3750111"/>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rot="2777365">
            <a:off x="7055663" y="3624018"/>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Right Arrow 13"/>
          <p:cNvSpPr/>
          <p:nvPr/>
        </p:nvSpPr>
        <p:spPr>
          <a:xfrm>
            <a:off x="4368800" y="4604186"/>
            <a:ext cx="33909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101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smtClean="0"/>
              <a:t>The </a:t>
            </a:r>
            <a:r>
              <a:rPr lang="en-US" b="1" dirty="0"/>
              <a:t>components of a Availability Domain </a:t>
            </a:r>
            <a:r>
              <a:rPr lang="hr-HR" b="1" dirty="0" smtClean="0"/>
              <a:t>(AD)</a:t>
            </a:r>
            <a:endParaRPr lang="hr-HR" b="1" dirty="0"/>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96900" y="2123722"/>
            <a:ext cx="6121400" cy="861774"/>
          </a:xfrm>
          <a:prstGeom prst="rect">
            <a:avLst/>
          </a:prstGeom>
          <a:noFill/>
        </p:spPr>
        <p:txBody>
          <a:bodyPr wrap="square" rtlCol="0">
            <a:spAutoFit/>
          </a:bodyPr>
          <a:lstStyle/>
          <a:p>
            <a:r>
              <a:rPr lang="hr-HR" sz="3200" b="1" dirty="0" err="1">
                <a:solidFill>
                  <a:schemeClr val="bg1"/>
                </a:solidFill>
              </a:rPr>
              <a:t>Availability</a:t>
            </a:r>
            <a:r>
              <a:rPr lang="hr-HR" sz="3200" b="1" dirty="0">
                <a:solidFill>
                  <a:schemeClr val="bg1"/>
                </a:solidFill>
              </a:rPr>
              <a:t> </a:t>
            </a:r>
            <a:r>
              <a:rPr lang="hr-HR" sz="3200" b="1" dirty="0" err="1">
                <a:solidFill>
                  <a:schemeClr val="bg1"/>
                </a:solidFill>
              </a:rPr>
              <a:t>Domain</a:t>
            </a:r>
            <a:r>
              <a:rPr lang="hr-HR" sz="3200" b="1" dirty="0">
                <a:solidFill>
                  <a:schemeClr val="bg1"/>
                </a:solidFill>
              </a:rPr>
              <a:t> (AD</a:t>
            </a:r>
            <a:r>
              <a:rPr lang="hr-HR" sz="3200" b="1" dirty="0" smtClean="0">
                <a:solidFill>
                  <a:schemeClr val="bg1"/>
                </a:solidFill>
              </a:rPr>
              <a:t>)</a:t>
            </a:r>
            <a:endParaRPr lang="en-US" b="1" dirty="0">
              <a:solidFill>
                <a:schemeClr val="bg1"/>
              </a:solidFill>
            </a:endParaRPr>
          </a:p>
          <a:p>
            <a:endParaRPr lang="en-US" dirty="0"/>
          </a:p>
        </p:txBody>
      </p:sp>
      <p:sp>
        <p:nvSpPr>
          <p:cNvPr id="3" name="Rectangle 2"/>
          <p:cNvSpPr/>
          <p:nvPr/>
        </p:nvSpPr>
        <p:spPr>
          <a:xfrm>
            <a:off x="2082800" y="275590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52600" y="300355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295400" y="3377204"/>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536700" y="5376458"/>
            <a:ext cx="1485900" cy="861774"/>
          </a:xfrm>
          <a:prstGeom prst="rect">
            <a:avLst/>
          </a:prstGeom>
          <a:noFill/>
        </p:spPr>
        <p:txBody>
          <a:bodyPr wrap="square" rtlCol="0">
            <a:spAutoFit/>
          </a:bodyPr>
          <a:lstStyle/>
          <a:p>
            <a:r>
              <a:rPr lang="hr-HR" sz="3200" b="1" dirty="0" err="1" smtClean="0">
                <a:solidFill>
                  <a:schemeClr val="bg1"/>
                </a:solidFill>
              </a:rPr>
              <a:t>Rack</a:t>
            </a:r>
            <a:r>
              <a:rPr lang="hr-HR" sz="3200" b="1" dirty="0" smtClean="0">
                <a:solidFill>
                  <a:schemeClr val="bg1"/>
                </a:solidFill>
              </a:rPr>
              <a:t> 1</a:t>
            </a:r>
            <a:endParaRPr lang="en-US" b="1" dirty="0">
              <a:solidFill>
                <a:schemeClr val="bg1"/>
              </a:solidFill>
            </a:endParaRPr>
          </a:p>
          <a:p>
            <a:endParaRPr lang="en-US" dirty="0"/>
          </a:p>
        </p:txBody>
      </p:sp>
      <p:sp>
        <p:nvSpPr>
          <p:cNvPr id="20" name="Rectangle 19"/>
          <p:cNvSpPr/>
          <p:nvPr/>
        </p:nvSpPr>
        <p:spPr>
          <a:xfrm>
            <a:off x="54864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562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6990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4940300" y="5216442"/>
            <a:ext cx="1485900" cy="861774"/>
          </a:xfrm>
          <a:prstGeom prst="rect">
            <a:avLst/>
          </a:prstGeom>
          <a:noFill/>
        </p:spPr>
        <p:txBody>
          <a:bodyPr wrap="square" rtlCol="0">
            <a:spAutoFit/>
          </a:bodyPr>
          <a:lstStyle/>
          <a:p>
            <a:r>
              <a:rPr lang="hr-HR" sz="3200" b="1" dirty="0" err="1" smtClean="0">
                <a:solidFill>
                  <a:schemeClr val="bg1"/>
                </a:solidFill>
              </a:rPr>
              <a:t>Rack</a:t>
            </a:r>
            <a:r>
              <a:rPr lang="hr-HR" sz="3200" b="1" dirty="0" smtClean="0">
                <a:solidFill>
                  <a:schemeClr val="bg1"/>
                </a:solidFill>
              </a:rPr>
              <a:t> 2</a:t>
            </a:r>
            <a:endParaRPr lang="en-US" b="1" dirty="0">
              <a:solidFill>
                <a:schemeClr val="bg1"/>
              </a:solidFill>
            </a:endParaRPr>
          </a:p>
          <a:p>
            <a:endParaRPr lang="en-US" dirty="0"/>
          </a:p>
        </p:txBody>
      </p:sp>
      <p:sp>
        <p:nvSpPr>
          <p:cNvPr id="24" name="Rectangle 23"/>
          <p:cNvSpPr/>
          <p:nvPr/>
        </p:nvSpPr>
        <p:spPr>
          <a:xfrm>
            <a:off x="88519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5217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0645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8305800" y="5332236"/>
            <a:ext cx="1485900" cy="861774"/>
          </a:xfrm>
          <a:prstGeom prst="rect">
            <a:avLst/>
          </a:prstGeom>
          <a:noFill/>
        </p:spPr>
        <p:txBody>
          <a:bodyPr wrap="square" rtlCol="0">
            <a:spAutoFit/>
          </a:bodyPr>
          <a:lstStyle/>
          <a:p>
            <a:r>
              <a:rPr lang="hr-HR" sz="3200" b="1" dirty="0" err="1" smtClean="0">
                <a:solidFill>
                  <a:schemeClr val="bg1"/>
                </a:solidFill>
              </a:rPr>
              <a:t>Rack</a:t>
            </a:r>
            <a:r>
              <a:rPr lang="hr-HR" sz="3200" b="1" dirty="0" smtClean="0">
                <a:solidFill>
                  <a:schemeClr val="bg1"/>
                </a:solidFill>
              </a:rPr>
              <a:t> 3</a:t>
            </a:r>
            <a:endParaRPr lang="en-US" b="1" dirty="0">
              <a:solidFill>
                <a:schemeClr val="bg1"/>
              </a:solidFill>
            </a:endParaRPr>
          </a:p>
          <a:p>
            <a:endParaRPr lang="en-US" dirty="0"/>
          </a:p>
        </p:txBody>
      </p:sp>
      <p:sp>
        <p:nvSpPr>
          <p:cNvPr id="5" name="TextBox 4"/>
          <p:cNvSpPr txBox="1"/>
          <p:nvPr/>
        </p:nvSpPr>
        <p:spPr>
          <a:xfrm>
            <a:off x="4356100" y="6139076"/>
            <a:ext cx="3009900" cy="523220"/>
          </a:xfrm>
          <a:prstGeom prst="rect">
            <a:avLst/>
          </a:prstGeom>
          <a:noFill/>
        </p:spPr>
        <p:txBody>
          <a:bodyPr wrap="square" rtlCol="0">
            <a:spAutoFit/>
          </a:bodyPr>
          <a:lstStyle/>
          <a:p>
            <a:pPr algn="ctr"/>
            <a:r>
              <a:rPr lang="hr-HR" sz="2800" b="1" dirty="0" smtClean="0"/>
              <a:t>FAULT DOMAIN</a:t>
            </a:r>
            <a:endParaRPr lang="en-US" sz="2800" b="1" dirty="0"/>
          </a:p>
        </p:txBody>
      </p:sp>
      <p:sp>
        <p:nvSpPr>
          <p:cNvPr id="28" name="Left-Right Arrow 27"/>
          <p:cNvSpPr/>
          <p:nvPr/>
        </p:nvSpPr>
        <p:spPr>
          <a:xfrm rot="1127548">
            <a:off x="2869745" y="5968289"/>
            <a:ext cx="1740810" cy="285249"/>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rot="20111291">
            <a:off x="7094220" y="5989469"/>
            <a:ext cx="1417419" cy="2992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Left-Right Arrow 29"/>
          <p:cNvSpPr/>
          <p:nvPr/>
        </p:nvSpPr>
        <p:spPr>
          <a:xfrm rot="5400000">
            <a:off x="5327443" y="5802319"/>
            <a:ext cx="532359" cy="33947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412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smtClean="0"/>
              <a:t>Physical </a:t>
            </a:r>
            <a:r>
              <a:rPr lang="en-US" b="1" dirty="0"/>
              <a:t>network</a:t>
            </a:r>
            <a:endParaRPr lang="hr-HR" b="1" dirty="0"/>
          </a:p>
        </p:txBody>
      </p:sp>
      <p:sp>
        <p:nvSpPr>
          <p:cNvPr id="5" name="Flowchart: Process 4"/>
          <p:cNvSpPr/>
          <p:nvPr/>
        </p:nvSpPr>
        <p:spPr>
          <a:xfrm>
            <a:off x="21971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Switch</a:t>
            </a:r>
            <a:endParaRPr lang="en-US" dirty="0"/>
          </a:p>
        </p:txBody>
      </p:sp>
      <p:sp>
        <p:nvSpPr>
          <p:cNvPr id="6" name="Flowchart: Process 5"/>
          <p:cNvSpPr/>
          <p:nvPr/>
        </p:nvSpPr>
        <p:spPr>
          <a:xfrm>
            <a:off x="21971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7" name="Flowchart: Process 6"/>
          <p:cNvSpPr/>
          <p:nvPr/>
        </p:nvSpPr>
        <p:spPr>
          <a:xfrm>
            <a:off x="21971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sp>
        <p:nvSpPr>
          <p:cNvPr id="8" name="Flowchart: Process 7"/>
          <p:cNvSpPr/>
          <p:nvPr/>
        </p:nvSpPr>
        <p:spPr>
          <a:xfrm>
            <a:off x="21971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9" name="Flowchart: Process 8"/>
          <p:cNvSpPr/>
          <p:nvPr/>
        </p:nvSpPr>
        <p:spPr>
          <a:xfrm>
            <a:off x="21971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cxnSp>
        <p:nvCxnSpPr>
          <p:cNvPr id="12" name="Straight Connector 11"/>
          <p:cNvCxnSpPr/>
          <p:nvPr/>
        </p:nvCxnSpPr>
        <p:spPr>
          <a:xfrm>
            <a:off x="1173560" y="3715897"/>
            <a:ext cx="78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Flowchart: Process 14"/>
          <p:cNvSpPr/>
          <p:nvPr/>
        </p:nvSpPr>
        <p:spPr>
          <a:xfrm>
            <a:off x="2614613"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Spine</a:t>
            </a:r>
            <a:endParaRPr lang="en-US" dirty="0"/>
          </a:p>
        </p:txBody>
      </p:sp>
      <p:sp>
        <p:nvSpPr>
          <p:cNvPr id="16" name="Flowchart: Process 15"/>
          <p:cNvSpPr/>
          <p:nvPr/>
        </p:nvSpPr>
        <p:spPr>
          <a:xfrm>
            <a:off x="5433219" y="183323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Spine</a:t>
            </a:r>
            <a:endParaRPr lang="en-US" dirty="0"/>
          </a:p>
        </p:txBody>
      </p:sp>
      <p:sp>
        <p:nvSpPr>
          <p:cNvPr id="17" name="Flowchart: Process 16"/>
          <p:cNvSpPr/>
          <p:nvPr/>
        </p:nvSpPr>
        <p:spPr>
          <a:xfrm>
            <a:off x="8393509"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Spine</a:t>
            </a:r>
            <a:endParaRPr lang="en-US" dirty="0"/>
          </a:p>
        </p:txBody>
      </p:sp>
      <p:sp>
        <p:nvSpPr>
          <p:cNvPr id="18" name="Flowchart: Process 17"/>
          <p:cNvSpPr/>
          <p:nvPr/>
        </p:nvSpPr>
        <p:spPr>
          <a:xfrm>
            <a:off x="1173560" y="3302000"/>
            <a:ext cx="858440" cy="41389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solidFill>
                  <a:schemeClr val="tx1"/>
                </a:solidFill>
              </a:rPr>
              <a:t>L3</a:t>
            </a:r>
            <a:endParaRPr lang="en-US" dirty="0">
              <a:solidFill>
                <a:schemeClr val="tx1"/>
              </a:solidFill>
            </a:endParaRPr>
          </a:p>
        </p:txBody>
      </p:sp>
      <p:sp>
        <p:nvSpPr>
          <p:cNvPr id="20" name="Flowchart: Process 19"/>
          <p:cNvSpPr/>
          <p:nvPr/>
        </p:nvSpPr>
        <p:spPr>
          <a:xfrm>
            <a:off x="1173560" y="3863137"/>
            <a:ext cx="858440" cy="402211"/>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solidFill>
                  <a:schemeClr val="tx1"/>
                </a:solidFill>
              </a:rPr>
              <a:t>L2</a:t>
            </a:r>
            <a:endParaRPr lang="en-US" dirty="0">
              <a:solidFill>
                <a:schemeClr val="tx1"/>
              </a:solidFill>
            </a:endParaRPr>
          </a:p>
        </p:txBody>
      </p:sp>
      <p:sp>
        <p:nvSpPr>
          <p:cNvPr id="21" name="Flowchart: Process 20"/>
          <p:cNvSpPr/>
          <p:nvPr/>
        </p:nvSpPr>
        <p:spPr>
          <a:xfrm>
            <a:off x="53213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Switch</a:t>
            </a:r>
            <a:endParaRPr lang="en-US" dirty="0"/>
          </a:p>
        </p:txBody>
      </p:sp>
      <p:sp>
        <p:nvSpPr>
          <p:cNvPr id="22" name="Flowchart: Process 21"/>
          <p:cNvSpPr/>
          <p:nvPr/>
        </p:nvSpPr>
        <p:spPr>
          <a:xfrm>
            <a:off x="53213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23" name="Flowchart: Process 22"/>
          <p:cNvSpPr/>
          <p:nvPr/>
        </p:nvSpPr>
        <p:spPr>
          <a:xfrm>
            <a:off x="53213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sp>
        <p:nvSpPr>
          <p:cNvPr id="24" name="Flowchart: Process 23"/>
          <p:cNvSpPr/>
          <p:nvPr/>
        </p:nvSpPr>
        <p:spPr>
          <a:xfrm>
            <a:off x="53213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25" name="Flowchart: Process 24"/>
          <p:cNvSpPr/>
          <p:nvPr/>
        </p:nvSpPr>
        <p:spPr>
          <a:xfrm>
            <a:off x="53213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sp>
        <p:nvSpPr>
          <p:cNvPr id="26" name="Flowchart: Process 25"/>
          <p:cNvSpPr/>
          <p:nvPr/>
        </p:nvSpPr>
        <p:spPr>
          <a:xfrm>
            <a:off x="8150820" y="3008049"/>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Switch</a:t>
            </a:r>
            <a:endParaRPr lang="en-US" dirty="0"/>
          </a:p>
        </p:txBody>
      </p:sp>
      <p:sp>
        <p:nvSpPr>
          <p:cNvPr id="27" name="Flowchart: Process 26"/>
          <p:cNvSpPr/>
          <p:nvPr/>
        </p:nvSpPr>
        <p:spPr>
          <a:xfrm>
            <a:off x="8150820" y="45292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28" name="Flowchart: Process 27"/>
          <p:cNvSpPr/>
          <p:nvPr/>
        </p:nvSpPr>
        <p:spPr>
          <a:xfrm>
            <a:off x="8150820" y="369199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sp>
        <p:nvSpPr>
          <p:cNvPr id="29" name="Flowchart: Process 28"/>
          <p:cNvSpPr/>
          <p:nvPr/>
        </p:nvSpPr>
        <p:spPr>
          <a:xfrm>
            <a:off x="8150820" y="5313805"/>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Host</a:t>
            </a:r>
            <a:endParaRPr lang="en-US" dirty="0"/>
          </a:p>
        </p:txBody>
      </p:sp>
      <p:sp>
        <p:nvSpPr>
          <p:cNvPr id="30" name="Flowchart: Process 29"/>
          <p:cNvSpPr/>
          <p:nvPr/>
        </p:nvSpPr>
        <p:spPr>
          <a:xfrm>
            <a:off x="8150820" y="601887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en-US" dirty="0"/>
          </a:p>
        </p:txBody>
      </p:sp>
      <p:sp>
        <p:nvSpPr>
          <p:cNvPr id="31" name="Right Bracket 30"/>
          <p:cNvSpPr/>
          <p:nvPr/>
        </p:nvSpPr>
        <p:spPr>
          <a:xfrm>
            <a:off x="4525367" y="3307401"/>
            <a:ext cx="150813" cy="74184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Right Bracket 31"/>
          <p:cNvSpPr/>
          <p:nvPr/>
        </p:nvSpPr>
        <p:spPr>
          <a:xfrm>
            <a:off x="4514750" y="3566850"/>
            <a:ext cx="45719" cy="133330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ight Bracket 32"/>
          <p:cNvSpPr/>
          <p:nvPr/>
        </p:nvSpPr>
        <p:spPr>
          <a:xfrm>
            <a:off x="4178301" y="3487343"/>
            <a:ext cx="354350" cy="2281886"/>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5" name="Straight Connector 34"/>
          <p:cNvCxnSpPr/>
          <p:nvPr/>
        </p:nvCxnSpPr>
        <p:spPr>
          <a:xfrm flipV="1">
            <a:off x="2832100" y="2541411"/>
            <a:ext cx="457200" cy="466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546425" y="2370666"/>
            <a:ext cx="2841675" cy="651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706813" y="2510851"/>
            <a:ext cx="1744960" cy="4181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02350" y="2589919"/>
            <a:ext cx="1732260" cy="339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228880" y="2518635"/>
            <a:ext cx="386210" cy="48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1" idx="0"/>
          </p:cNvCxnSpPr>
          <p:nvPr/>
        </p:nvCxnSpPr>
        <p:spPr>
          <a:xfrm flipV="1">
            <a:off x="6413500" y="2378450"/>
            <a:ext cx="225920" cy="64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996113" y="2410376"/>
            <a:ext cx="1682650" cy="567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576168" y="2422831"/>
            <a:ext cx="3817341" cy="551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319043" y="2386783"/>
            <a:ext cx="4021878" cy="615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7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r>
              <a:rPr lang="hr-HR" b="1" dirty="0" err="1" smtClean="0"/>
              <a:t>Virtual</a:t>
            </a:r>
            <a:r>
              <a:rPr lang="en-US" b="1" dirty="0" smtClean="0"/>
              <a:t> </a:t>
            </a:r>
            <a:r>
              <a:rPr lang="en-US" b="1" dirty="0"/>
              <a:t>network</a:t>
            </a:r>
            <a:endParaRPr lang="hr-HR" b="1" dirty="0"/>
          </a:p>
        </p:txBody>
      </p:sp>
      <p:pic>
        <p:nvPicPr>
          <p:cNvPr id="4" name="Picture 3"/>
          <p:cNvPicPr>
            <a:picLocks noChangeAspect="1"/>
          </p:cNvPicPr>
          <p:nvPr/>
        </p:nvPicPr>
        <p:blipFill>
          <a:blip r:embed="rId3"/>
          <a:stretch>
            <a:fillRect/>
          </a:stretch>
        </p:blipFill>
        <p:spPr>
          <a:xfrm>
            <a:off x="2607733" y="4662133"/>
            <a:ext cx="6298494" cy="1634800"/>
          </a:xfrm>
          <a:prstGeom prst="rect">
            <a:avLst/>
          </a:prstGeom>
        </p:spPr>
      </p:pic>
      <p:pic>
        <p:nvPicPr>
          <p:cNvPr id="5" name="Picture 4"/>
          <p:cNvPicPr>
            <a:picLocks noChangeAspect="1"/>
          </p:cNvPicPr>
          <p:nvPr/>
        </p:nvPicPr>
        <p:blipFill>
          <a:blip r:embed="rId4"/>
          <a:stretch>
            <a:fillRect/>
          </a:stretch>
        </p:blipFill>
        <p:spPr>
          <a:xfrm>
            <a:off x="2607733" y="3012370"/>
            <a:ext cx="6419850" cy="1352550"/>
          </a:xfrm>
          <a:prstGeom prst="rect">
            <a:avLst/>
          </a:prstGeom>
        </p:spPr>
      </p:pic>
      <p:cxnSp>
        <p:nvCxnSpPr>
          <p:cNvPr id="7" name="Straight Connector 6"/>
          <p:cNvCxnSpPr/>
          <p:nvPr/>
        </p:nvCxnSpPr>
        <p:spPr>
          <a:xfrm>
            <a:off x="2607733" y="2201333"/>
            <a:ext cx="58702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26267" y="2387600"/>
            <a:ext cx="58702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3657599" y="2607733"/>
            <a:ext cx="587022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p:cNvCxnSpPr/>
          <p:nvPr/>
        </p:nvCxnSpPr>
        <p:spPr>
          <a:xfrm flipV="1">
            <a:off x="3928533" y="1467555"/>
            <a:ext cx="5644" cy="1140178"/>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V="1">
            <a:off x="5048338" y="1474963"/>
            <a:ext cx="6880" cy="1125362"/>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V="1">
            <a:off x="6096000" y="1517650"/>
            <a:ext cx="11288" cy="1095727"/>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H="1" flipV="1">
            <a:off x="7024510" y="1456267"/>
            <a:ext cx="8468" cy="1162932"/>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p:cNvCxnSpPr/>
          <p:nvPr/>
        </p:nvCxnSpPr>
        <p:spPr>
          <a:xfrm flipV="1">
            <a:off x="3098799" y="147232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12354" y="148096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661378" y="1489253"/>
            <a:ext cx="5644" cy="712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795910" y="1456267"/>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22799" y="1474964"/>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flipV="1">
            <a:off x="5448299" y="1489253"/>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V="1">
            <a:off x="6448424" y="1489252"/>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flipV="1">
            <a:off x="7416799" y="1474963"/>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20" name="Cloud Callout 19"/>
          <p:cNvSpPr/>
          <p:nvPr/>
        </p:nvSpPr>
        <p:spPr>
          <a:xfrm>
            <a:off x="271637" y="1988431"/>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VIRTUAL NETWORK</a:t>
            </a:r>
            <a:endParaRPr lang="en-US" dirty="0"/>
          </a:p>
        </p:txBody>
      </p:sp>
      <p:cxnSp>
        <p:nvCxnSpPr>
          <p:cNvPr id="54" name="Straight Connector 53"/>
          <p:cNvCxnSpPr/>
          <p:nvPr/>
        </p:nvCxnSpPr>
        <p:spPr>
          <a:xfrm flipV="1">
            <a:off x="4775199" y="1627364"/>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55" name="Cloud Callout 54"/>
          <p:cNvSpPr/>
          <p:nvPr/>
        </p:nvSpPr>
        <p:spPr>
          <a:xfrm>
            <a:off x="149577" y="33901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PHYSICAL NETWORK</a:t>
            </a:r>
            <a:endParaRPr lang="en-US" dirty="0"/>
          </a:p>
        </p:txBody>
      </p:sp>
      <p:sp>
        <p:nvSpPr>
          <p:cNvPr id="57" name="Cloud Callout 56"/>
          <p:cNvSpPr/>
          <p:nvPr/>
        </p:nvSpPr>
        <p:spPr>
          <a:xfrm>
            <a:off x="149577" y="52189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REGION</a:t>
            </a:r>
            <a:endParaRPr lang="en-US" dirty="0"/>
          </a:p>
        </p:txBody>
      </p:sp>
    </p:spTree>
    <p:extLst>
      <p:ext uri="{BB962C8B-B14F-4D97-AF65-F5344CB8AC3E}">
        <p14:creationId xmlns:p14="http://schemas.microsoft.com/office/powerpoint/2010/main" val="1487228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r>
              <a:rPr lang="en-US" b="1" dirty="0"/>
              <a:t>Cloud infrastructure services overview</a:t>
            </a:r>
            <a:endParaRPr lang="hr-HR" b="1" dirty="0"/>
          </a:p>
        </p:txBody>
      </p:sp>
      <p:pic>
        <p:nvPicPr>
          <p:cNvPr id="4" name="Picture 3"/>
          <p:cNvPicPr>
            <a:picLocks noChangeAspect="1"/>
          </p:cNvPicPr>
          <p:nvPr/>
        </p:nvPicPr>
        <p:blipFill>
          <a:blip r:embed="rId4"/>
          <a:stretch>
            <a:fillRect/>
          </a:stretch>
        </p:blipFill>
        <p:spPr>
          <a:xfrm>
            <a:off x="3928533" y="5004951"/>
            <a:ext cx="4977694" cy="1291981"/>
          </a:xfrm>
          <a:prstGeom prst="rect">
            <a:avLst/>
          </a:prstGeom>
        </p:spPr>
      </p:pic>
      <p:pic>
        <p:nvPicPr>
          <p:cNvPr id="5" name="Picture 4"/>
          <p:cNvPicPr>
            <a:picLocks noChangeAspect="1"/>
          </p:cNvPicPr>
          <p:nvPr/>
        </p:nvPicPr>
        <p:blipFill>
          <a:blip r:embed="rId5"/>
          <a:stretch>
            <a:fillRect/>
          </a:stretch>
        </p:blipFill>
        <p:spPr>
          <a:xfrm>
            <a:off x="3830107" y="3703639"/>
            <a:ext cx="5236633" cy="1103267"/>
          </a:xfrm>
          <a:prstGeom prst="rect">
            <a:avLst/>
          </a:prstGeom>
        </p:spPr>
      </p:pic>
      <p:sp>
        <p:nvSpPr>
          <p:cNvPr id="20" name="Cloud Callout 19"/>
          <p:cNvSpPr/>
          <p:nvPr/>
        </p:nvSpPr>
        <p:spPr>
          <a:xfrm>
            <a:off x="252587" y="2840750"/>
            <a:ext cx="1926873" cy="974726"/>
          </a:xfrm>
          <a:prstGeom prst="cloudCallout">
            <a:avLst>
              <a:gd name="adj1" fmla="val 115831"/>
              <a:gd name="adj2" fmla="val -197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VIRTUAL NETWORK</a:t>
            </a:r>
            <a:endParaRPr lang="en-US" dirty="0"/>
          </a:p>
        </p:txBody>
      </p:sp>
      <p:sp>
        <p:nvSpPr>
          <p:cNvPr id="55" name="Cloud Callout 54"/>
          <p:cNvSpPr/>
          <p:nvPr/>
        </p:nvSpPr>
        <p:spPr>
          <a:xfrm>
            <a:off x="149577" y="4030225"/>
            <a:ext cx="1926873" cy="974726"/>
          </a:xfrm>
          <a:prstGeom prst="cloudCallout">
            <a:avLst>
              <a:gd name="adj1" fmla="val 135604"/>
              <a:gd name="adj2" fmla="val -168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PHYSICAL NETWORK</a:t>
            </a:r>
            <a:endParaRPr lang="en-US" dirty="0"/>
          </a:p>
        </p:txBody>
      </p:sp>
      <p:sp>
        <p:nvSpPr>
          <p:cNvPr id="57" name="Cloud Callout 56"/>
          <p:cNvSpPr/>
          <p:nvPr/>
        </p:nvSpPr>
        <p:spPr>
          <a:xfrm>
            <a:off x="149576" y="5163578"/>
            <a:ext cx="1926873" cy="974726"/>
          </a:xfrm>
          <a:prstGeom prst="cloudCallout">
            <a:avLst>
              <a:gd name="adj1" fmla="val 138570"/>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REGION</a:t>
            </a:r>
            <a:endParaRPr lang="en-US" dirty="0"/>
          </a:p>
        </p:txBody>
      </p:sp>
      <p:pic>
        <p:nvPicPr>
          <p:cNvPr id="3" name="Picture 2"/>
          <p:cNvPicPr>
            <a:picLocks noChangeAspect="1"/>
          </p:cNvPicPr>
          <p:nvPr/>
        </p:nvPicPr>
        <p:blipFill>
          <a:blip r:embed="rId6"/>
          <a:stretch>
            <a:fillRect/>
          </a:stretch>
        </p:blipFill>
        <p:spPr>
          <a:xfrm>
            <a:off x="3428997" y="2793240"/>
            <a:ext cx="6192179" cy="84438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917181365"/>
              </p:ext>
            </p:extLst>
          </p:nvPr>
        </p:nvGraphicFramePr>
        <p:xfrm>
          <a:off x="3163226" y="1715226"/>
          <a:ext cx="6457950" cy="1012003"/>
        </p:xfrm>
        <a:graphic>
          <a:graphicData uri="http://schemas.openxmlformats.org/presentationml/2006/ole">
            <mc:AlternateContent xmlns:mc="http://schemas.openxmlformats.org/markup-compatibility/2006">
              <mc:Choice xmlns:v="urn:schemas-microsoft-com:vml" Requires="v">
                <p:oleObj spid="_x0000_s1035" name="Bitmap Image" r:id="rId7" imgW="7172280" imgH="1123920" progId="Paint.Picture">
                  <p:embed/>
                </p:oleObj>
              </mc:Choice>
              <mc:Fallback>
                <p:oleObj name="Bitmap Image" r:id="rId7" imgW="7172280" imgH="1123920" progId="Paint.Picture">
                  <p:embed/>
                  <p:pic>
                    <p:nvPicPr>
                      <p:cNvPr id="0" name=""/>
                      <p:cNvPicPr/>
                      <p:nvPr/>
                    </p:nvPicPr>
                    <p:blipFill>
                      <a:blip r:embed="rId8"/>
                      <a:stretch>
                        <a:fillRect/>
                      </a:stretch>
                    </p:blipFill>
                    <p:spPr>
                      <a:xfrm>
                        <a:off x="3163226" y="1715226"/>
                        <a:ext cx="6457950" cy="1012003"/>
                      </a:xfrm>
                      <a:prstGeom prst="rect">
                        <a:avLst/>
                      </a:prstGeom>
                    </p:spPr>
                  </p:pic>
                </p:oleObj>
              </mc:Fallback>
            </mc:AlternateContent>
          </a:graphicData>
        </a:graphic>
      </p:graphicFrame>
      <p:sp>
        <p:nvSpPr>
          <p:cNvPr id="27" name="Cloud Callout 26"/>
          <p:cNvSpPr/>
          <p:nvPr/>
        </p:nvSpPr>
        <p:spPr>
          <a:xfrm>
            <a:off x="149576" y="1437232"/>
            <a:ext cx="1926873" cy="974726"/>
          </a:xfrm>
          <a:prstGeom prst="cloudCallout">
            <a:avLst>
              <a:gd name="adj1" fmla="val 102484"/>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CLOUD INSTANCES</a:t>
            </a:r>
            <a:endParaRPr lang="en-US" dirty="0"/>
          </a:p>
        </p:txBody>
      </p:sp>
    </p:spTree>
    <p:extLst>
      <p:ext uri="{BB962C8B-B14F-4D97-AF65-F5344CB8AC3E}">
        <p14:creationId xmlns:p14="http://schemas.microsoft.com/office/powerpoint/2010/main" val="299300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pPr>
            <a:r>
              <a:rPr lang="hr-HR" b="1" dirty="0" smtClean="0">
                <a:latin typeface="+mj-lt"/>
              </a:rPr>
              <a:t>Read </a:t>
            </a:r>
            <a:r>
              <a:rPr lang="en-US" b="1" dirty="0">
                <a:latin typeface="+mj-lt"/>
              </a:rPr>
              <a:t>The NIST Definition of </a:t>
            </a:r>
            <a:r>
              <a:rPr lang="en-US" b="1" dirty="0" smtClean="0">
                <a:latin typeface="+mj-lt"/>
              </a:rPr>
              <a:t>Cloud</a:t>
            </a:r>
            <a:r>
              <a:rPr lang="hr-HR" b="1" dirty="0" smtClean="0">
                <a:latin typeface="+mj-lt"/>
              </a:rPr>
              <a:t> </a:t>
            </a:r>
            <a:r>
              <a:rPr lang="en-US" b="1" dirty="0" smtClean="0">
                <a:latin typeface="+mj-lt"/>
              </a:rPr>
              <a:t>Computing</a:t>
            </a:r>
            <a:r>
              <a:rPr lang="hr-HR" b="1" dirty="0" smtClean="0">
                <a:latin typeface="+mj-lt"/>
              </a:rPr>
              <a:t>:</a:t>
            </a:r>
          </a:p>
          <a:p>
            <a:pPr algn="just"/>
            <a:r>
              <a:rPr lang="en-US" dirty="0">
                <a:latin typeface="+mj-lt"/>
              </a:rPr>
              <a:t>https://csrc.nist.gov/publications/detail/sp/800-145/final </a:t>
            </a:r>
          </a:p>
          <a:p>
            <a:pPr marL="0" lvl="0" indent="0" algn="just">
              <a:buNone/>
            </a:pPr>
            <a:r>
              <a:rPr lang="hr-HR" b="1" dirty="0" err="1" smtClean="0">
                <a:latin typeface="+mj-lt"/>
              </a:rPr>
              <a:t>Review</a:t>
            </a:r>
            <a:r>
              <a:rPr lang="hr-HR" b="1" dirty="0" smtClean="0">
                <a:latin typeface="+mj-lt"/>
              </a:rPr>
              <a:t> </a:t>
            </a:r>
            <a:r>
              <a:rPr lang="en-US" b="1" dirty="0" smtClean="0">
                <a:latin typeface="+mj-lt"/>
              </a:rPr>
              <a:t>Oracle </a:t>
            </a:r>
            <a:r>
              <a:rPr lang="en-US" b="1" dirty="0">
                <a:latin typeface="+mj-lt"/>
              </a:rPr>
              <a:t>Cloud always free tier:</a:t>
            </a:r>
          </a:p>
          <a:p>
            <a:pPr algn="just"/>
            <a:r>
              <a:rPr lang="en-US" dirty="0" smtClean="0">
                <a:latin typeface="+mj-lt"/>
              </a:rPr>
              <a:t>oracle.com.com/cloud/free</a:t>
            </a:r>
            <a:endParaRPr lang="hr-HR" dirty="0" smtClean="0">
              <a:latin typeface="+mj-lt"/>
            </a:endParaRPr>
          </a:p>
          <a:p>
            <a:pPr marL="0" lvl="0" indent="0" algn="just">
              <a:buNone/>
            </a:pPr>
            <a:r>
              <a:rPr lang="hr-HR" b="1" dirty="0" err="1">
                <a:latin typeface="+mj-lt"/>
              </a:rPr>
              <a:t>Review</a:t>
            </a:r>
            <a:r>
              <a:rPr lang="hr-HR" b="1" dirty="0">
                <a:latin typeface="+mj-lt"/>
              </a:rPr>
              <a:t> free Azure </a:t>
            </a:r>
            <a:r>
              <a:rPr lang="hr-HR" b="1" dirty="0" err="1" smtClean="0">
                <a:latin typeface="+mj-lt"/>
              </a:rPr>
              <a:t>services</a:t>
            </a:r>
            <a:r>
              <a:rPr lang="hr-HR" b="1" dirty="0" smtClean="0">
                <a:latin typeface="+mj-lt"/>
              </a:rPr>
              <a:t>:</a:t>
            </a:r>
          </a:p>
          <a:p>
            <a:pPr algn="just"/>
            <a:r>
              <a:rPr lang="pl-PL" dirty="0" smtClean="0">
                <a:latin typeface="+mj-lt"/>
              </a:rPr>
              <a:t>azure.microsoft.com/en-us/pricing/free-services</a:t>
            </a: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first</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r>
              <a:rPr lang="en-US" sz="3600" dirty="0" smtClean="0">
                <a:latin typeface="+mj-lt"/>
              </a:rPr>
              <a:t>Most </a:t>
            </a:r>
            <a:r>
              <a:rPr lang="en-US" sz="3600" dirty="0">
                <a:latin typeface="+mj-lt"/>
              </a:rPr>
              <a:t>of this time, you will study on your own </a:t>
            </a:r>
            <a:r>
              <a:rPr lang="en-US" sz="3600" dirty="0" smtClean="0">
                <a:latin typeface="+mj-lt"/>
              </a:rPr>
              <a:t>with online </a:t>
            </a:r>
            <a:r>
              <a:rPr lang="en-US" sz="3600" dirty="0">
                <a:latin typeface="+mj-lt"/>
              </a:rPr>
              <a:t>teaching materials.</a:t>
            </a:r>
          </a:p>
          <a:p>
            <a:pPr lvl="0"/>
            <a:r>
              <a:rPr lang="en-US" sz="3600" dirty="0">
                <a:latin typeface="+mj-lt"/>
              </a:rPr>
              <a:t>The associated partner of this project is the Oracle’s global philanthropic educational </a:t>
            </a:r>
            <a:r>
              <a:rPr lang="en-US" sz="3600" dirty="0" smtClean="0">
                <a:latin typeface="+mj-lt"/>
              </a:rPr>
              <a:t>program</a:t>
            </a:r>
            <a:r>
              <a:rPr lang="hr-HR" sz="3600" dirty="0" smtClean="0">
                <a:latin typeface="+mj-lt"/>
              </a:rPr>
              <a:t> </a:t>
            </a:r>
            <a:r>
              <a:rPr lang="hr-HR" sz="3600" dirty="0">
                <a:latin typeface="+mj-lt"/>
              </a:rPr>
              <a:t>- Oracle </a:t>
            </a:r>
            <a:r>
              <a:rPr lang="hr-HR" sz="3600" dirty="0" err="1" smtClean="0">
                <a:latin typeface="+mj-lt"/>
              </a:rPr>
              <a:t>Academy</a:t>
            </a:r>
            <a:r>
              <a:rPr lang="hr-HR" sz="3600" dirty="0" smtClean="0">
                <a:latin typeface="+mj-lt"/>
              </a:rPr>
              <a:t> – </a:t>
            </a:r>
            <a:r>
              <a:rPr lang="hr-HR" sz="3600" dirty="0" smtClean="0">
                <a:latin typeface="+mj-lt"/>
                <a:hlinkClick r:id="rId3"/>
              </a:rPr>
              <a:t>https</a:t>
            </a:r>
            <a:r>
              <a:rPr lang="hr-HR" sz="3600" dirty="0" smtClean="0">
                <a:latin typeface="+mj-lt"/>
                <a:sym typeface="Wingdings" panose="05000000000000000000" pitchFamily="2" charset="2"/>
                <a:hlinkClick r:id="rId3"/>
              </a:rPr>
              <a:t>://</a:t>
            </a:r>
            <a:r>
              <a:rPr lang="hr-HR" sz="3600" dirty="0" smtClean="0">
                <a:latin typeface="+mj-lt"/>
                <a:hlinkClick r:id="rId3"/>
              </a:rPr>
              <a:t>academy.oracle.com</a:t>
            </a:r>
            <a:endParaRPr lang="hr-HR" sz="3600" dirty="0" smtClean="0">
              <a:latin typeface="+mj-lt"/>
            </a:endParaRPr>
          </a:p>
          <a:p>
            <a:pPr lvl="0"/>
            <a:r>
              <a:rPr lang="hr-HR" sz="3600" dirty="0" err="1" smtClean="0">
                <a:latin typeface="+mj-lt"/>
              </a:rPr>
              <a:t>Your</a:t>
            </a:r>
            <a:r>
              <a:rPr lang="hr-HR" sz="3600" dirty="0" smtClean="0">
                <a:latin typeface="+mj-lt"/>
              </a:rPr>
              <a:t> </a:t>
            </a:r>
            <a:r>
              <a:rPr lang="hr-HR" sz="3600" dirty="0" err="1" smtClean="0">
                <a:latin typeface="+mj-lt"/>
              </a:rPr>
              <a:t>learning</a:t>
            </a:r>
            <a:r>
              <a:rPr lang="hr-HR" sz="3600" dirty="0" smtClean="0">
                <a:latin typeface="+mj-lt"/>
              </a:rPr>
              <a:t> management system is Oracle </a:t>
            </a:r>
            <a:r>
              <a:rPr lang="hr-HR" sz="3600" dirty="0" err="1">
                <a:latin typeface="+mj-lt"/>
              </a:rPr>
              <a:t>Member</a:t>
            </a:r>
            <a:r>
              <a:rPr lang="hr-HR" sz="3600" dirty="0">
                <a:latin typeface="+mj-lt"/>
              </a:rPr>
              <a:t> </a:t>
            </a:r>
            <a:r>
              <a:rPr lang="hr-HR" sz="3600" dirty="0" err="1">
                <a:latin typeface="+mj-lt"/>
              </a:rPr>
              <a:t>Hub</a:t>
            </a:r>
            <a:endParaRPr lang="hr-HR" sz="3600" dirty="0" smtClean="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r>
              <a:rPr lang="hr-HR" sz="3600" dirty="0" smtClean="0">
                <a:latin typeface="+mj-lt"/>
              </a:rPr>
              <a:t>Start </a:t>
            </a:r>
            <a:r>
              <a:rPr lang="hr-HR" sz="3600" dirty="0">
                <a:latin typeface="+mj-lt"/>
              </a:rPr>
              <a:t>with </a:t>
            </a:r>
            <a:r>
              <a:rPr lang="hr-HR" sz="3600" dirty="0">
                <a:latin typeface="+mj-lt"/>
                <a:hlinkClick r:id="rId3"/>
              </a:rPr>
              <a:t>https://</a:t>
            </a:r>
            <a:r>
              <a:rPr lang="hr-HR" sz="3600" dirty="0" smtClean="0">
                <a:latin typeface="+mj-lt"/>
                <a:hlinkClick r:id="rId3"/>
              </a:rPr>
              <a:t>academy.oracle.com</a:t>
            </a:r>
            <a:endParaRPr lang="hr-HR" sz="3600" dirty="0" smtClean="0">
              <a:latin typeface="+mj-lt"/>
            </a:endParaRPr>
          </a:p>
          <a:p>
            <a:pPr lvl="0"/>
            <a:r>
              <a:rPr lang="hr-HR" sz="3600" dirty="0">
                <a:latin typeface="+mj-lt"/>
              </a:rPr>
              <a:t>Select </a:t>
            </a:r>
            <a:r>
              <a:rPr lang="hr-HR" sz="3600" i="1" dirty="0" err="1">
                <a:latin typeface="+mj-lt"/>
              </a:rPr>
              <a:t>Sign</a:t>
            </a:r>
            <a:r>
              <a:rPr lang="hr-HR" sz="3600" i="1" dirty="0">
                <a:latin typeface="+mj-lt"/>
              </a:rPr>
              <a:t> </a:t>
            </a:r>
            <a:r>
              <a:rPr lang="hr-HR" sz="3600" i="1" dirty="0" err="1">
                <a:latin typeface="+mj-lt"/>
              </a:rPr>
              <a:t>in</a:t>
            </a:r>
            <a:r>
              <a:rPr lang="hr-HR" sz="3600" i="1" dirty="0">
                <a:latin typeface="+mj-lt"/>
              </a:rPr>
              <a:t> </a:t>
            </a:r>
            <a:r>
              <a:rPr lang="hr-HR" sz="3600" i="1" dirty="0" smtClean="0">
                <a:latin typeface="+mj-lt"/>
              </a:rPr>
              <a:t>to Student </a:t>
            </a:r>
            <a:r>
              <a:rPr lang="hr-HR" sz="3600" i="1" dirty="0" err="1">
                <a:latin typeface="+mj-lt"/>
              </a:rPr>
              <a:t>Hub</a:t>
            </a:r>
            <a:endParaRPr lang="hr-HR" sz="3600" i="1" dirty="0">
              <a:latin typeface="+mj-lt"/>
            </a:endParaRPr>
          </a:p>
          <a:p>
            <a:pPr lvl="0"/>
            <a:endParaRPr lang="hr-HR" sz="3600" dirty="0" smtClean="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sp>
        <p:nvSpPr>
          <p:cNvPr id="5" name="Line Callout 2 (Border and Accent Bar) 4"/>
          <p:cNvSpPr/>
          <p:nvPr/>
        </p:nvSpPr>
        <p:spPr>
          <a:xfrm>
            <a:off x="5181600" y="3135048"/>
            <a:ext cx="2336800" cy="2381956"/>
          </a:xfrm>
          <a:prstGeom prst="accentBorderCallout2">
            <a:avLst>
              <a:gd name="adj1" fmla="val 18750"/>
              <a:gd name="adj2" fmla="val -8333"/>
              <a:gd name="adj3" fmla="val 18750"/>
              <a:gd name="adj4" fmla="val -16667"/>
              <a:gd name="adj5" fmla="val -20201"/>
              <a:gd name="adj6" fmla="val -423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932284" y="2939874"/>
            <a:ext cx="4649514" cy="2772304"/>
          </a:xfrm>
          <a:prstGeom prst="rect">
            <a:avLst/>
          </a:prstGeom>
        </p:spPr>
      </p:pic>
    </p:spTree>
    <p:extLst>
      <p:ext uri="{BB962C8B-B14F-4D97-AF65-F5344CB8AC3E}">
        <p14:creationId xmlns:p14="http://schemas.microsoft.com/office/powerpoint/2010/main" val="692274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r>
              <a:rPr lang="hr-HR" sz="3600" dirty="0" smtClean="0">
                <a:latin typeface="+mj-lt"/>
              </a:rPr>
              <a:t>E</a:t>
            </a:r>
            <a:r>
              <a:rPr lang="en-US" sz="3600" dirty="0" err="1" smtClean="0">
                <a:latin typeface="+mj-lt"/>
              </a:rPr>
              <a:t>nter</a:t>
            </a:r>
            <a:r>
              <a:rPr lang="en-US" sz="3600" dirty="0" smtClean="0">
                <a:latin typeface="+mj-lt"/>
              </a:rPr>
              <a:t> </a:t>
            </a:r>
            <a:r>
              <a:rPr lang="en-US" sz="3600" dirty="0">
                <a:latin typeface="+mj-lt"/>
              </a:rPr>
              <a:t>your username and </a:t>
            </a:r>
            <a:r>
              <a:rPr lang="en-US" sz="3600" dirty="0" smtClean="0">
                <a:latin typeface="+mj-lt"/>
              </a:rPr>
              <a:t>password</a:t>
            </a:r>
            <a:r>
              <a:rPr lang="hr-HR" sz="3600" dirty="0" smtClean="0">
                <a:latin typeface="+mj-lt"/>
              </a:rPr>
              <a:t> (</a:t>
            </a:r>
            <a:r>
              <a:rPr lang="en-US" sz="3600" dirty="0" smtClean="0">
                <a:latin typeface="+mj-lt"/>
              </a:rPr>
              <a:t>change </a:t>
            </a:r>
            <a:r>
              <a:rPr lang="en-US" sz="3600" dirty="0">
                <a:latin typeface="+mj-lt"/>
              </a:rPr>
              <a:t>your password after the first </a:t>
            </a:r>
            <a:r>
              <a:rPr lang="en-US" sz="3600" dirty="0" smtClean="0">
                <a:latin typeface="+mj-lt"/>
              </a:rPr>
              <a:t>login</a:t>
            </a:r>
            <a:r>
              <a:rPr lang="hr-HR" sz="3600" dirty="0" smtClean="0">
                <a:latin typeface="+mj-lt"/>
              </a:rPr>
              <a:t>)</a:t>
            </a:r>
            <a:r>
              <a:rPr lang="en-US" sz="3600" dirty="0" smtClean="0">
                <a:latin typeface="+mj-lt"/>
              </a:rPr>
              <a:t> </a:t>
            </a:r>
            <a:endParaRPr lang="hr-HR" sz="3600" dirty="0" smtClean="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pic>
        <p:nvPicPr>
          <p:cNvPr id="8" name="Picture 7"/>
          <p:cNvPicPr>
            <a:picLocks noChangeAspect="1"/>
          </p:cNvPicPr>
          <p:nvPr/>
        </p:nvPicPr>
        <p:blipFill>
          <a:blip r:embed="rId3"/>
          <a:stretch>
            <a:fillRect/>
          </a:stretch>
        </p:blipFill>
        <p:spPr>
          <a:xfrm>
            <a:off x="1257653" y="2826985"/>
            <a:ext cx="3596569" cy="3564647"/>
          </a:xfrm>
          <a:prstGeom prst="rect">
            <a:avLst/>
          </a:prstGeom>
        </p:spPr>
      </p:pic>
      <p:pic>
        <p:nvPicPr>
          <p:cNvPr id="9" name="Picture 8"/>
          <p:cNvPicPr>
            <a:picLocks noChangeAspect="1"/>
          </p:cNvPicPr>
          <p:nvPr/>
        </p:nvPicPr>
        <p:blipFill>
          <a:blip r:embed="rId4"/>
          <a:stretch>
            <a:fillRect/>
          </a:stretch>
        </p:blipFill>
        <p:spPr>
          <a:xfrm>
            <a:off x="6334124" y="2826985"/>
            <a:ext cx="3888620" cy="3067227"/>
          </a:xfrm>
          <a:prstGeom prst="rect">
            <a:avLst/>
          </a:prstGeom>
        </p:spPr>
      </p:pic>
    </p:spTree>
    <p:extLst>
      <p:ext uri="{BB962C8B-B14F-4D97-AF65-F5344CB8AC3E}">
        <p14:creationId xmlns:p14="http://schemas.microsoft.com/office/powerpoint/2010/main" val="3948167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lgn="just"/>
            <a:r>
              <a:rPr lang="hr-HR" sz="3600" dirty="0" smtClean="0">
                <a:latin typeface="+mj-lt"/>
              </a:rPr>
              <a:t>After </a:t>
            </a:r>
            <a:r>
              <a:rPr lang="hr-HR" sz="3600" dirty="0" err="1">
                <a:latin typeface="+mj-lt"/>
              </a:rPr>
              <a:t>successful</a:t>
            </a:r>
            <a:r>
              <a:rPr lang="hr-HR" sz="3600" dirty="0">
                <a:latin typeface="+mj-lt"/>
              </a:rPr>
              <a:t> </a:t>
            </a:r>
            <a:r>
              <a:rPr lang="hr-HR" sz="3600" dirty="0" smtClean="0">
                <a:latin typeface="+mj-lt"/>
              </a:rPr>
              <a:t>login, s</a:t>
            </a:r>
            <a:r>
              <a:rPr lang="en-US" sz="3600" dirty="0" smtClean="0">
                <a:latin typeface="+mj-lt"/>
              </a:rPr>
              <a:t>elect </a:t>
            </a:r>
            <a:r>
              <a:rPr lang="en-US" sz="3600" dirty="0">
                <a:latin typeface="+mj-lt"/>
              </a:rPr>
              <a:t>the learning channel </a:t>
            </a:r>
            <a:r>
              <a:rPr lang="hr-HR" sz="3600" dirty="0" smtClean="0">
                <a:latin typeface="+mj-lt"/>
              </a:rPr>
              <a:t>(</a:t>
            </a:r>
            <a:r>
              <a:rPr lang="hr-HR" sz="3600" dirty="0" err="1" smtClean="0">
                <a:latin typeface="+mj-lt"/>
              </a:rPr>
              <a:t>under</a:t>
            </a:r>
            <a:r>
              <a:rPr lang="hr-HR" sz="3600" dirty="0" smtClean="0">
                <a:latin typeface="+mj-lt"/>
              </a:rPr>
              <a:t> </a:t>
            </a:r>
            <a:r>
              <a:rPr lang="hr-HR" sz="3600" i="1" dirty="0" smtClean="0">
                <a:latin typeface="+mj-lt"/>
              </a:rPr>
              <a:t>My </a:t>
            </a:r>
            <a:r>
              <a:rPr lang="hr-HR" sz="3600" i="1" dirty="0" err="1" smtClean="0">
                <a:latin typeface="+mj-lt"/>
              </a:rPr>
              <a:t>channels</a:t>
            </a:r>
            <a:r>
              <a:rPr lang="hr-HR" sz="3600" dirty="0" smtClean="0">
                <a:latin typeface="+mj-lt"/>
              </a:rPr>
              <a:t>) </a:t>
            </a:r>
            <a:r>
              <a:rPr lang="en-US" sz="3600" dirty="0" smtClean="0">
                <a:latin typeface="+mj-lt"/>
              </a:rPr>
              <a:t>and browse the </a:t>
            </a:r>
            <a:r>
              <a:rPr lang="en-US" sz="3600" dirty="0">
                <a:latin typeface="+mj-lt"/>
              </a:rPr>
              <a:t>teaching materials </a:t>
            </a:r>
            <a:endParaRPr lang="hr-HR" sz="3600" dirty="0" smtClean="0">
              <a:latin typeface="+mj-lt"/>
            </a:endParaRPr>
          </a:p>
          <a:p>
            <a:pPr lvl="0"/>
            <a:endParaRPr lang="hr-HR" sz="3600" dirty="0">
              <a:latin typeface="+mj-lt"/>
            </a:endParaRPr>
          </a:p>
          <a:p>
            <a:pPr lvl="0"/>
            <a:endParaRPr lang="pl-PL" dirty="0">
              <a:latin typeface="+mj-lt"/>
            </a:endParaRPr>
          </a:p>
        </p:txBody>
      </p:sp>
      <p:pic>
        <p:nvPicPr>
          <p:cNvPr id="5" name="Picture 4"/>
          <p:cNvPicPr>
            <a:picLocks noChangeAspect="1"/>
          </p:cNvPicPr>
          <p:nvPr/>
        </p:nvPicPr>
        <p:blipFill>
          <a:blip r:embed="rId3"/>
          <a:stretch>
            <a:fillRect/>
          </a:stretch>
        </p:blipFill>
        <p:spPr>
          <a:xfrm>
            <a:off x="1077559" y="3106208"/>
            <a:ext cx="8772525" cy="3667125"/>
          </a:xfrm>
          <a:prstGeom prst="rect">
            <a:avLst/>
          </a:prstGeom>
        </p:spPr>
      </p:pic>
    </p:spTree>
    <p:extLst>
      <p:ext uri="{BB962C8B-B14F-4D97-AF65-F5344CB8AC3E}">
        <p14:creationId xmlns:p14="http://schemas.microsoft.com/office/powerpoint/2010/main" val="17743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199" y="1388534"/>
            <a:ext cx="3846689" cy="5283200"/>
          </a:xfrm>
        </p:spPr>
        <p:txBody>
          <a:bodyPr/>
          <a:lstStyle/>
          <a:p>
            <a:pPr lvl="0" algn="just"/>
            <a:r>
              <a:rPr lang="hr-HR" sz="3600" dirty="0">
                <a:latin typeface="+mj-lt"/>
              </a:rPr>
              <a:t>Open </a:t>
            </a:r>
            <a:r>
              <a:rPr lang="hr-HR" sz="3600" dirty="0" err="1">
                <a:latin typeface="+mj-lt"/>
              </a:rPr>
              <a:t>the</a:t>
            </a:r>
            <a:r>
              <a:rPr lang="hr-HR" sz="3600" dirty="0">
                <a:latin typeface="+mj-lt"/>
              </a:rPr>
              <a:t> </a:t>
            </a:r>
            <a:r>
              <a:rPr lang="hr-HR" sz="3600" dirty="0" err="1">
                <a:latin typeface="+mj-lt"/>
              </a:rPr>
              <a:t>Learning</a:t>
            </a:r>
            <a:r>
              <a:rPr lang="hr-HR" sz="3600" dirty="0">
                <a:latin typeface="+mj-lt"/>
              </a:rPr>
              <a:t> </a:t>
            </a:r>
            <a:r>
              <a:rPr lang="hr-HR" sz="3600" dirty="0" err="1" smtClean="0">
                <a:latin typeface="+mj-lt"/>
              </a:rPr>
              <a:t>Path</a:t>
            </a:r>
            <a:r>
              <a:rPr lang="hr-HR" sz="3600" dirty="0" smtClean="0">
                <a:latin typeface="+mj-lt"/>
              </a:rPr>
              <a:t> (</a:t>
            </a:r>
            <a:r>
              <a:rPr lang="hr-HR" sz="3600" dirty="0" err="1" smtClean="0">
                <a:latin typeface="+mj-lt"/>
              </a:rPr>
              <a:t>click</a:t>
            </a:r>
            <a:r>
              <a:rPr lang="hr-HR" sz="3600" dirty="0" smtClean="0">
                <a:latin typeface="+mj-lt"/>
              </a:rPr>
              <a:t> on </a:t>
            </a:r>
            <a:r>
              <a:rPr lang="hr-HR" sz="3600" i="1" dirty="0" err="1" smtClean="0">
                <a:latin typeface="+mj-lt"/>
              </a:rPr>
              <a:t>Details</a:t>
            </a:r>
            <a:r>
              <a:rPr lang="hr-HR" sz="3600" dirty="0" smtClean="0">
                <a:latin typeface="+mj-lt"/>
              </a:rPr>
              <a:t>) </a:t>
            </a: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4899378" y="1587102"/>
            <a:ext cx="5601758" cy="4660286"/>
          </a:xfrm>
          <a:prstGeom prst="rect">
            <a:avLst/>
          </a:prstGeom>
        </p:spPr>
      </p:pic>
      <p:cxnSp>
        <p:nvCxnSpPr>
          <p:cNvPr id="7" name="Straight Connector 6"/>
          <p:cNvCxnSpPr/>
          <p:nvPr/>
        </p:nvCxnSpPr>
        <p:spPr>
          <a:xfrm>
            <a:off x="2314222" y="2968978"/>
            <a:ext cx="2460978" cy="232551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5026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r>
              <a:rPr lang="en-US" sz="3600" dirty="0" smtClean="0">
                <a:latin typeface="+mj-lt"/>
              </a:rPr>
              <a:t>The </a:t>
            </a:r>
            <a:r>
              <a:rPr lang="en-US" sz="3600" dirty="0">
                <a:latin typeface="+mj-lt"/>
              </a:rPr>
              <a:t>Learning Path </a:t>
            </a:r>
            <a:r>
              <a:rPr lang="hr-HR" sz="3600" dirty="0" err="1" smtClean="0">
                <a:latin typeface="+mj-lt"/>
              </a:rPr>
              <a:t>contains</a:t>
            </a:r>
            <a:r>
              <a:rPr lang="hr-HR" sz="3600" dirty="0" smtClean="0">
                <a:latin typeface="+mj-lt"/>
              </a:rPr>
              <a:t> </a:t>
            </a:r>
            <a:r>
              <a:rPr lang="en-US" sz="3600" dirty="0" smtClean="0">
                <a:latin typeface="+mj-lt"/>
              </a:rPr>
              <a:t>all </a:t>
            </a:r>
            <a:r>
              <a:rPr lang="en-US" sz="3600" dirty="0">
                <a:latin typeface="+mj-lt"/>
              </a:rPr>
              <a:t>the teaching materials you </a:t>
            </a:r>
            <a:r>
              <a:rPr lang="en-US" sz="3600" dirty="0" smtClean="0">
                <a:latin typeface="+mj-lt"/>
              </a:rPr>
              <a:t>need</a:t>
            </a:r>
            <a:endParaRPr lang="pl-PL" dirty="0">
              <a:latin typeface="+mj-lt"/>
            </a:endParaRPr>
          </a:p>
        </p:txBody>
      </p:sp>
      <p:pic>
        <p:nvPicPr>
          <p:cNvPr id="5" name="Picture 4"/>
          <p:cNvPicPr>
            <a:picLocks noChangeAspect="1"/>
          </p:cNvPicPr>
          <p:nvPr/>
        </p:nvPicPr>
        <p:blipFill>
          <a:blip r:embed="rId3"/>
          <a:stretch>
            <a:fillRect/>
          </a:stretch>
        </p:blipFill>
        <p:spPr>
          <a:xfrm>
            <a:off x="3560234" y="1969559"/>
            <a:ext cx="6629400" cy="4600575"/>
          </a:xfrm>
          <a:prstGeom prst="rect">
            <a:avLst/>
          </a:prstGeom>
        </p:spPr>
      </p:pic>
    </p:spTree>
    <p:extLst>
      <p:ext uri="{BB962C8B-B14F-4D97-AF65-F5344CB8AC3E}">
        <p14:creationId xmlns:p14="http://schemas.microsoft.com/office/powerpoint/2010/main" val="75450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Cloud </a:t>
            </a:r>
            <a:r>
              <a:rPr lang="hr-HR" b="1" dirty="0" err="1"/>
              <a:t>infrastructure</a:t>
            </a:r>
            <a:r>
              <a:rPr lang="hr-HR" b="1" dirty="0"/>
              <a:t> </a:t>
            </a:r>
            <a:r>
              <a:rPr lang="hr-HR" b="1" dirty="0" err="1"/>
              <a:t>overview</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lang="hr-HR" sz="3200" dirty="0" smtClean="0">
              <a:latin typeface="+mj-lt"/>
            </a:endParaRPr>
          </a:p>
          <a:p>
            <a:pPr lvl="0" algn="just"/>
            <a:r>
              <a:rPr lang="en-US" sz="3200" dirty="0" smtClean="0">
                <a:latin typeface="+mj-lt"/>
              </a:rPr>
              <a:t>We </a:t>
            </a:r>
            <a:r>
              <a:rPr lang="en-US" sz="3200" dirty="0">
                <a:latin typeface="+mj-lt"/>
              </a:rPr>
              <a:t>adapted all </a:t>
            </a:r>
            <a:r>
              <a:rPr lang="en-US" sz="3200" dirty="0" smtClean="0">
                <a:latin typeface="+mj-lt"/>
              </a:rPr>
              <a:t>examples</a:t>
            </a:r>
            <a:r>
              <a:rPr lang="hr-HR" sz="3200" dirty="0" smtClean="0">
                <a:latin typeface="+mj-lt"/>
              </a:rPr>
              <a:t> </a:t>
            </a:r>
            <a:r>
              <a:rPr lang="hr-HR" sz="3200" dirty="0" err="1" smtClean="0">
                <a:latin typeface="+mj-lt"/>
              </a:rPr>
              <a:t>and</a:t>
            </a:r>
            <a:r>
              <a:rPr lang="hr-HR" sz="3200" dirty="0" smtClean="0">
                <a:latin typeface="+mj-lt"/>
              </a:rPr>
              <a:t> </a:t>
            </a:r>
            <a:r>
              <a:rPr lang="hr-HR" sz="3200" dirty="0" err="1" smtClean="0">
                <a:latin typeface="+mj-lt"/>
              </a:rPr>
              <a:t>labs</a:t>
            </a:r>
            <a:r>
              <a:rPr lang="en-US" sz="3200" dirty="0" smtClean="0">
                <a:latin typeface="+mj-lt"/>
              </a:rPr>
              <a:t> </a:t>
            </a:r>
            <a:r>
              <a:rPr lang="hr-HR" sz="3200" dirty="0" err="1" smtClean="0">
                <a:latin typeface="+mj-lt"/>
              </a:rPr>
              <a:t>in</a:t>
            </a:r>
            <a:r>
              <a:rPr lang="hr-HR" sz="3200" dirty="0" smtClean="0">
                <a:latin typeface="+mj-lt"/>
              </a:rPr>
              <a:t> </a:t>
            </a:r>
            <a:r>
              <a:rPr lang="hr-HR" sz="3200" dirty="0" err="1" smtClean="0">
                <a:latin typeface="+mj-lt"/>
              </a:rPr>
              <a:t>this</a:t>
            </a:r>
            <a:r>
              <a:rPr lang="hr-HR" sz="3200" dirty="0" smtClean="0">
                <a:latin typeface="+mj-lt"/>
              </a:rPr>
              <a:t> </a:t>
            </a:r>
            <a:r>
              <a:rPr lang="hr-HR" sz="3200" dirty="0" err="1" smtClean="0">
                <a:latin typeface="+mj-lt"/>
              </a:rPr>
              <a:t>course</a:t>
            </a:r>
            <a:r>
              <a:rPr lang="hr-HR" sz="3200" dirty="0" smtClean="0">
                <a:latin typeface="+mj-lt"/>
              </a:rPr>
              <a:t> </a:t>
            </a:r>
            <a:r>
              <a:rPr lang="en-US" sz="3200" dirty="0" smtClean="0">
                <a:latin typeface="+mj-lt"/>
              </a:rPr>
              <a:t>to </a:t>
            </a:r>
            <a:r>
              <a:rPr lang="en-US" sz="3200" dirty="0">
                <a:latin typeface="+mj-lt"/>
              </a:rPr>
              <a:t>Oracle Cloud Infrastructure (OCI</a:t>
            </a:r>
            <a:r>
              <a:rPr lang="en-US" sz="3200" dirty="0" smtClean="0">
                <a:latin typeface="+mj-lt"/>
              </a:rPr>
              <a:t>)</a:t>
            </a:r>
            <a:r>
              <a:rPr lang="hr-HR" sz="3200" dirty="0" smtClean="0">
                <a:latin typeface="+mj-lt"/>
              </a:rPr>
              <a:t>.</a:t>
            </a:r>
          </a:p>
          <a:p>
            <a:pPr lvl="0" algn="just"/>
            <a:r>
              <a:rPr lang="en-US" sz="3200" dirty="0">
                <a:latin typeface="+mj-lt"/>
              </a:rPr>
              <a:t>After you </a:t>
            </a:r>
            <a:r>
              <a:rPr lang="en-US" sz="3200" dirty="0" smtClean="0">
                <a:latin typeface="+mj-lt"/>
              </a:rPr>
              <a:t>register, </a:t>
            </a:r>
            <a:r>
              <a:rPr lang="en-US" sz="3200" dirty="0">
                <a:latin typeface="+mj-lt"/>
              </a:rPr>
              <a:t>we will send you the information for free access to </a:t>
            </a:r>
            <a:r>
              <a:rPr lang="en-US" sz="3200" dirty="0" smtClean="0">
                <a:latin typeface="+mj-lt"/>
              </a:rPr>
              <a:t>OCI</a:t>
            </a:r>
            <a:r>
              <a:rPr lang="hr-HR" sz="3200" dirty="0" smtClean="0">
                <a:latin typeface="+mj-lt"/>
              </a:rPr>
              <a:t>.</a:t>
            </a:r>
          </a:p>
          <a:p>
            <a:pPr lvl="0" algn="just"/>
            <a:r>
              <a:rPr lang="hr-HR" sz="3200" dirty="0" smtClean="0">
                <a:latin typeface="+mj-lt"/>
              </a:rPr>
              <a:t>But, </a:t>
            </a:r>
            <a:r>
              <a:rPr lang="hr-HR" sz="3200" dirty="0" err="1" smtClean="0">
                <a:latin typeface="+mj-lt"/>
              </a:rPr>
              <a:t>feel</a:t>
            </a:r>
            <a:r>
              <a:rPr lang="hr-HR" sz="3200" dirty="0" smtClean="0">
                <a:latin typeface="+mj-lt"/>
              </a:rPr>
              <a:t> free to</a:t>
            </a:r>
            <a:r>
              <a:rPr lang="en-US" sz="3200" dirty="0" smtClean="0">
                <a:latin typeface="+mj-lt"/>
              </a:rPr>
              <a:t> </a:t>
            </a:r>
            <a:r>
              <a:rPr lang="en-US" sz="3200" dirty="0">
                <a:latin typeface="+mj-lt"/>
              </a:rPr>
              <a:t>use other public cloud platforms for practice (if you have access to them</a:t>
            </a:r>
            <a:r>
              <a:rPr lang="en-US" sz="3200" dirty="0" smtClean="0">
                <a:latin typeface="+mj-lt"/>
              </a:rPr>
              <a:t>)</a:t>
            </a:r>
            <a:r>
              <a:rPr lang="hr-HR" sz="3200" dirty="0" smtClean="0">
                <a:latin typeface="+mj-lt"/>
              </a:rPr>
              <a:t>,</a:t>
            </a:r>
            <a:r>
              <a:rPr lang="en-US" sz="3200" dirty="0" smtClean="0">
                <a:latin typeface="+mj-lt"/>
              </a:rPr>
              <a:t> </a:t>
            </a:r>
            <a:r>
              <a:rPr lang="en-US" sz="3200" dirty="0">
                <a:latin typeface="+mj-lt"/>
              </a:rPr>
              <a:t>such as Microsoft Azure, Amazon Web Service (AWS), Google Cloud (Google Cloud Platform) and similar. </a:t>
            </a:r>
          </a:p>
          <a:p>
            <a:pPr lvl="0" algn="just"/>
            <a:endParaRPr lang="pl-PL" dirty="0">
              <a:latin typeface="+mj-lt"/>
            </a:endParaRPr>
          </a:p>
        </p:txBody>
      </p:sp>
    </p:spTree>
    <p:extLst>
      <p:ext uri="{BB962C8B-B14F-4D97-AF65-F5344CB8AC3E}">
        <p14:creationId xmlns:p14="http://schemas.microsoft.com/office/powerpoint/2010/main" val="266149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843546F8-B348-4E1E-ABEF-975A7CA054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1826</TotalTime>
  <Words>1636</Words>
  <Application>Microsoft Office PowerPoint</Application>
  <PresentationFormat>Widescreen</PresentationFormat>
  <Paragraphs>202</Paragraphs>
  <Slides>19</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Calibri Light</vt:lpstr>
      <vt:lpstr>Times New Roman</vt:lpstr>
      <vt:lpstr>Wingdings</vt:lpstr>
      <vt:lpstr>Motyw pakietu Office</vt:lpstr>
      <vt:lpstr>Bitmap Image</vt:lpstr>
      <vt:lpstr>O3 - Distance learning curricula in Cloud Computing  1- Getting started with cloud infrastructure</vt:lpstr>
      <vt:lpstr>Introduction to the Cloud Computing course</vt:lpstr>
      <vt:lpstr>Introduction to the Cloud Computing course</vt:lpstr>
      <vt:lpstr>Oracle Member Hub</vt:lpstr>
      <vt:lpstr>Oracle Member Hub</vt:lpstr>
      <vt:lpstr>Oracle Member Hub</vt:lpstr>
      <vt:lpstr>Oracle Member Hub</vt:lpstr>
      <vt:lpstr>Oracle Member Hub</vt:lpstr>
      <vt:lpstr>Cloud infrastructure overview</vt:lpstr>
      <vt:lpstr>Cloud Computing charachteristics</vt:lpstr>
      <vt:lpstr>Cloud services models</vt:lpstr>
      <vt:lpstr>CAPEX v/s OPEX</vt:lpstr>
      <vt:lpstr>The global footprint of the cloud infrastructure</vt:lpstr>
      <vt:lpstr>The components of a cloud region</vt:lpstr>
      <vt:lpstr>The components of a Availability Domain (AD)</vt:lpstr>
      <vt:lpstr>Physical network</vt:lpstr>
      <vt:lpstr>Virtual network</vt:lpstr>
      <vt:lpstr>Cloud infrastructure services overview</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72</cp:revision>
  <dcterms:created xsi:type="dcterms:W3CDTF">2021-12-08T08:56:03Z</dcterms:created>
  <dcterms:modified xsi:type="dcterms:W3CDTF">2024-02-23T13:27:33Z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