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56" r:id="rId5"/>
    <p:sldId id="257" r:id="rId6"/>
    <p:sldId id="295" r:id="rId7"/>
    <p:sldId id="297" r:id="rId8"/>
    <p:sldId id="298" r:id="rId9"/>
    <p:sldId id="299" r:id="rId10"/>
    <p:sldId id="277" r:id="rId11"/>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Good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Cloud </a:t>
            </a:r>
            <a:r>
              <a:rPr lang="hr-HR" sz="1200" kern="1200" dirty="0" err="1" smtClean="0">
                <a:solidFill>
                  <a:schemeClr val="tx1"/>
                </a:solidFill>
                <a:effectLst/>
                <a:latin typeface="+mn-lt"/>
                <a:ea typeface="+mn-ea"/>
                <a:cs typeface="+mn-cs"/>
              </a:rPr>
              <a:t>Computing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is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r>
              <a:rPr lang="hr-HR" sz="1200" kern="1200" dirty="0" smtClean="0">
                <a:solidFill>
                  <a:schemeClr val="tx1"/>
                </a:solidFill>
                <a:effectLst/>
                <a:latin typeface="+mn-lt"/>
                <a:ea typeface="+mn-ea"/>
                <a:cs typeface="+mn-cs"/>
              </a:rPr>
              <a:t>The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contains</a:t>
            </a:r>
            <a:r>
              <a:rPr lang="hr-HR" sz="1200" kern="1200" dirty="0" smtClean="0">
                <a:solidFill>
                  <a:schemeClr val="tx1"/>
                </a:solidFill>
                <a:effectLst/>
                <a:latin typeface="+mn-lt"/>
                <a:ea typeface="+mn-ea"/>
                <a:cs typeface="+mn-cs"/>
              </a:rPr>
              <a:t> a total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ten </a:t>
            </a:r>
            <a:r>
              <a:rPr lang="hr-HR" sz="1200" kern="1200" dirty="0" err="1" smtClean="0">
                <a:solidFill>
                  <a:schemeClr val="tx1"/>
                </a:solidFill>
                <a:effectLst/>
                <a:latin typeface="+mn-lt"/>
                <a:ea typeface="+mn-ea"/>
                <a:cs typeface="+mn-cs"/>
              </a:rPr>
              <a:t>topics</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and</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i</a:t>
            </a:r>
            <a:r>
              <a:rPr lang="hr-HR" sz="1200" kern="1200" dirty="0" err="1" smtClean="0">
                <a:solidFill>
                  <a:schemeClr val="tx1"/>
                </a:solidFill>
                <a:effectLst/>
                <a:latin typeface="+mn-lt"/>
                <a:ea typeface="+mn-ea"/>
                <a:cs typeface="+mn-cs"/>
              </a:rPr>
              <a:t>n</a:t>
            </a:r>
            <a:r>
              <a:rPr lang="hr-HR"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this </a:t>
            </a:r>
            <a:r>
              <a:rPr lang="hr-HR" sz="1200" kern="1200" dirty="0" err="1" smtClean="0">
                <a:solidFill>
                  <a:schemeClr val="tx1"/>
                </a:solidFill>
                <a:effectLst/>
                <a:latin typeface="+mn-lt"/>
                <a:ea typeface="+mn-ea"/>
                <a:cs typeface="+mn-cs"/>
              </a:rPr>
              <a:t>topic</a:t>
            </a:r>
            <a:r>
              <a:rPr lang="en-US" sz="1200" kern="1200" dirty="0" smtClean="0">
                <a:solidFill>
                  <a:schemeClr val="tx1"/>
                </a:solidFill>
                <a:effectLst/>
                <a:latin typeface="+mn-lt"/>
                <a:ea typeface="+mn-ea"/>
                <a:cs typeface="+mn-cs"/>
              </a:rPr>
              <a:t> we will say something more about the </a:t>
            </a:r>
            <a:r>
              <a:rPr lang="hr-HR" sz="1200" kern="1200" dirty="0" err="1" smtClean="0">
                <a:solidFill>
                  <a:schemeClr val="tx1"/>
                </a:solidFill>
                <a:effectLst/>
                <a:latin typeface="+mn-lt"/>
                <a:ea typeface="+mn-ea"/>
                <a:cs typeface="+mn-cs"/>
              </a:rPr>
              <a:t>block</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or</a:t>
            </a:r>
            <a:r>
              <a:rPr lang="hr-HR" sz="1200" kern="1200" baseline="0" dirty="0" smtClean="0">
                <a:solidFill>
                  <a:schemeClr val="tx1"/>
                </a:solidFill>
                <a:effectLst/>
                <a:latin typeface="+mn-lt"/>
                <a:ea typeface="+mn-ea"/>
                <a:cs typeface="+mn-cs"/>
              </a:rPr>
              <a:t> disk) </a:t>
            </a:r>
            <a:r>
              <a:rPr lang="hr-HR" sz="1200" kern="1200" baseline="0" dirty="0" err="1" smtClean="0">
                <a:solidFill>
                  <a:schemeClr val="tx1"/>
                </a:solidFill>
                <a:effectLst/>
                <a:latin typeface="+mn-lt"/>
                <a:ea typeface="+mn-ea"/>
                <a:cs typeface="+mn-cs"/>
              </a:rPr>
              <a:t>storage</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services</a:t>
            </a:r>
            <a:r>
              <a:rPr lang="hr-HR" sz="1200" kern="1200" baseline="0" dirty="0" smtClean="0">
                <a:solidFill>
                  <a:schemeClr val="tx1"/>
                </a:solidFill>
                <a:effectLst/>
                <a:latin typeface="+mn-lt"/>
                <a:ea typeface="+mn-ea"/>
                <a:cs typeface="+mn-cs"/>
              </a:rPr>
              <a:t>.</a:t>
            </a:r>
            <a:endParaRPr lang="hr-HR" sz="1200" kern="1200" dirty="0" smtClean="0">
              <a:solidFill>
                <a:schemeClr val="tx1"/>
              </a:solidFill>
              <a:effectLst/>
              <a:latin typeface="+mn-lt"/>
              <a:ea typeface="+mn-ea"/>
              <a:cs typeface="+mn-cs"/>
            </a:endParaRP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At the core, the block volume service provides persistent and durable storage to compute instances. The advantage here is that the storage can be truly persistent and durable and extend beyond the instance's lifetime. This storage is called block volume. In this case, the data is managed as fixed-sized blocks. You create a partition, a file system, then mount the file system, and that's how your compute instances use the storage service.</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2114042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If you look at this picture, your compute instance is talking to a block storage disk. You can create and attach these disks to the compute instances. You can detach and delete the disks, and most importantly, you can keep the data even after you delete the instance. So the data is stored independently of the instance life cycle, which is why you would use a block volume service to provide that persistent and durable storage. Persistent, meaning it is safe storage. It stays beyond the life cycle of the compute instances itself. So compute instance that gets terminated is still safe. Durable means we make multiple copies, so even if we lose one copy, we have other copies of the data available in the data center.</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4200358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We also have a feature which is called replication of block volumes. As you can see in this graphic here, the block volumes are being replicated from one region to another region. Why would you do that? You would do that for disaster recovery, you would do it for migration. Alternatively, if you expand your business, you can leverage this feature. The idea here is to replicate the data to multiple regions and keep in mind that this replication is asynchronous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3365463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Let's have a look at the block volume tiers. We start with a tier which is called basic. This is good for large sequential I/O workloads like streaming data warehousing. Then you have a balanced tier, a balanced choice for random I/O, and things like your boot disks. And finally, we have an ultra-higher performance tier for the highest I/O demanding workloads, such as relational databases.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1504444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oracle.com/in/cloud/storage/block-volumes/what-is-block-storag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oracle.github.io/learning-library/oci-library/oci-hol/oci-quick-start/workshops/freetier/index.html#xd_co_f=NmEzYTk4MDUtZWQyMS00MDBmLThiMWEtZWFhMTNlMjEzODM3%7E" TargetMode="External"/><Relationship Id="rId5" Type="http://schemas.openxmlformats.org/officeDocument/2006/relationships/hyperlink" Target="https://www.youtube.com/watch?v=FKzpFKTrC1M" TargetMode="External"/><Relationship Id="rId4" Type="http://schemas.openxmlformats.org/officeDocument/2006/relationships/hyperlink" Target="https://www.youtube.com/watch?v=CczKEbElR9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a:t>
            </a:r>
            <a:r>
              <a:rPr lang="en-US" b="1" dirty="0" smtClean="0"/>
              <a:t>Computing</a:t>
            </a:r>
            <a:r>
              <a:rPr lang="hr-HR" b="1" dirty="0" smtClean="0"/>
              <a:t/>
            </a:r>
            <a:br>
              <a:rPr lang="hr-HR" b="1" dirty="0" smtClean="0"/>
            </a:br>
            <a:r>
              <a:rPr lang="hr-HR" dirty="0"/>
              <a:t/>
            </a:r>
            <a:br>
              <a:rPr lang="hr-HR" dirty="0"/>
            </a:br>
            <a:r>
              <a:rPr lang="hr-HR" dirty="0"/>
              <a:t>5- </a:t>
            </a:r>
            <a:r>
              <a:rPr lang="hr-HR" dirty="0" err="1" smtClean="0"/>
              <a:t>Block</a:t>
            </a:r>
            <a:r>
              <a:rPr lang="hr-HR" dirty="0" smtClean="0"/>
              <a:t> (disk) </a:t>
            </a:r>
            <a:r>
              <a:rPr lang="hr-HR" dirty="0" err="1"/>
              <a:t>storage</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I</a:t>
            </a:r>
            <a:r>
              <a:rPr lang="en-US" b="1" dirty="0" err="1" smtClean="0"/>
              <a:t>ntroduction</a:t>
            </a:r>
            <a:r>
              <a:rPr lang="en-US" b="1" dirty="0" smtClean="0"/>
              <a:t> </a:t>
            </a:r>
            <a:r>
              <a:rPr lang="en-US" b="1" dirty="0"/>
              <a:t>to the Cloud Computing course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a:t>
            </a:r>
            <a:r>
              <a:rPr lang="hr-HR" sz="3600" dirty="0" smtClean="0">
                <a:latin typeface="+mj-lt"/>
              </a:rPr>
              <a:t>ing</a:t>
            </a:r>
            <a:r>
              <a:rPr lang="en-US" sz="3600" dirty="0" smtClean="0">
                <a:latin typeface="+mj-lt"/>
              </a:rPr>
              <a:t> </a:t>
            </a:r>
            <a:r>
              <a:rPr lang="en-US" sz="3600" dirty="0">
                <a:latin typeface="+mj-lt"/>
              </a:rPr>
              <a:t>is internet </a:t>
            </a:r>
            <a:r>
              <a:rPr lang="en-US" sz="3600" dirty="0" smtClean="0">
                <a:latin typeface="+mj-lt"/>
              </a:rPr>
              <a:t>access</a:t>
            </a:r>
            <a:r>
              <a:rPr lang="hr-HR" sz="3600" dirty="0" smtClean="0">
                <a:latin typeface="+mj-lt"/>
              </a:rPr>
              <a:t> </a:t>
            </a:r>
          </a:p>
          <a:p>
            <a:pPr marL="0" lvl="0" indent="0">
              <a:buNone/>
            </a:pPr>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en-US" b="1" dirty="0" smtClean="0"/>
              <a:t>Block</a:t>
            </a:r>
            <a:r>
              <a:rPr lang="hr-HR" b="1" dirty="0" smtClean="0"/>
              <a:t> (disk)</a:t>
            </a:r>
            <a:r>
              <a:rPr lang="en-US" b="1" dirty="0" smtClean="0"/>
              <a:t> </a:t>
            </a:r>
            <a:r>
              <a:rPr lang="en-US" b="1" dirty="0"/>
              <a:t>storage basics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0" y="1690688"/>
            <a:ext cx="6631913" cy="5167312"/>
          </a:xfrm>
        </p:spPr>
        <p:txBody>
          <a:bodyPr>
            <a:normAutofit fontScale="92500"/>
          </a:bodyPr>
          <a:lstStyle/>
          <a:p>
            <a:r>
              <a:rPr lang="hr-HR" sz="3600" dirty="0">
                <a:latin typeface="+mj-lt"/>
              </a:rPr>
              <a:t>a</a:t>
            </a:r>
            <a:r>
              <a:rPr lang="en-US" sz="3600" dirty="0" err="1">
                <a:latin typeface="+mj-lt"/>
              </a:rPr>
              <a:t>ccessed</a:t>
            </a:r>
            <a:r>
              <a:rPr lang="en-US" sz="3600" dirty="0">
                <a:latin typeface="+mj-lt"/>
              </a:rPr>
              <a:t> by operating system as mounted drive volume</a:t>
            </a:r>
          </a:p>
          <a:p>
            <a:r>
              <a:rPr lang="hr-HR" sz="3600" dirty="0" smtClean="0">
                <a:latin typeface="+mj-lt"/>
              </a:rPr>
              <a:t>c</a:t>
            </a:r>
            <a:r>
              <a:rPr lang="en-US" sz="3600" dirty="0" err="1" smtClean="0">
                <a:latin typeface="+mj-lt"/>
              </a:rPr>
              <a:t>ommonly</a:t>
            </a:r>
            <a:r>
              <a:rPr lang="en-US" sz="3600" dirty="0" smtClean="0">
                <a:latin typeface="+mj-lt"/>
              </a:rPr>
              <a:t> </a:t>
            </a:r>
            <a:r>
              <a:rPr lang="en-US" sz="3600" dirty="0">
                <a:latin typeface="+mj-lt"/>
              </a:rPr>
              <a:t>deployed in Storage Area Network (SAN) storage</a:t>
            </a:r>
            <a:endParaRPr lang="pl-PL" sz="3600" dirty="0">
              <a:latin typeface="+mj-lt"/>
            </a:endParaRPr>
          </a:p>
          <a:p>
            <a:r>
              <a:rPr lang="hr-HR" sz="3600" dirty="0">
                <a:latin typeface="+mj-lt"/>
              </a:rPr>
              <a:t>d</a:t>
            </a:r>
            <a:r>
              <a:rPr lang="en-US" sz="3600" dirty="0" err="1" smtClean="0">
                <a:latin typeface="+mj-lt"/>
              </a:rPr>
              <a:t>ata</a:t>
            </a:r>
            <a:r>
              <a:rPr lang="en-US" sz="3600" dirty="0" smtClean="0">
                <a:latin typeface="+mj-lt"/>
              </a:rPr>
              <a:t> </a:t>
            </a:r>
            <a:r>
              <a:rPr lang="en-US" sz="3600" dirty="0">
                <a:latin typeface="+mj-lt"/>
              </a:rPr>
              <a:t>is typically stored on device in fixed sized </a:t>
            </a:r>
            <a:r>
              <a:rPr lang="en-US" sz="3600" b="1" dirty="0">
                <a:latin typeface="+mj-lt"/>
              </a:rPr>
              <a:t>blocks</a:t>
            </a:r>
            <a:r>
              <a:rPr lang="en-US" sz="3600" dirty="0">
                <a:latin typeface="+mj-lt"/>
              </a:rPr>
              <a:t> (e.g. 512 </a:t>
            </a:r>
            <a:r>
              <a:rPr lang="en-US" sz="3600" dirty="0" smtClean="0">
                <a:latin typeface="+mj-lt"/>
              </a:rPr>
              <a:t>Bytes</a:t>
            </a:r>
            <a:r>
              <a:rPr lang="hr-HR" sz="3600" dirty="0" smtClean="0">
                <a:latin typeface="+mj-lt"/>
              </a:rPr>
              <a:t>) </a:t>
            </a:r>
          </a:p>
          <a:p>
            <a:r>
              <a:rPr lang="hr-HR" sz="3600" dirty="0" smtClean="0">
                <a:latin typeface="+mj-lt"/>
              </a:rPr>
              <a:t>y</a:t>
            </a:r>
            <a:r>
              <a:rPr lang="en-US" sz="3600" dirty="0" err="1" smtClean="0">
                <a:latin typeface="+mj-lt"/>
              </a:rPr>
              <a:t>ou</a:t>
            </a:r>
            <a:r>
              <a:rPr lang="en-US" sz="3600" dirty="0" smtClean="0">
                <a:latin typeface="+mj-lt"/>
              </a:rPr>
              <a:t> </a:t>
            </a:r>
            <a:r>
              <a:rPr lang="en-US" sz="3600" dirty="0">
                <a:latin typeface="+mj-lt"/>
              </a:rPr>
              <a:t>can place any kind of file system on block level </a:t>
            </a:r>
            <a:r>
              <a:rPr lang="en-US" sz="3600" dirty="0" smtClean="0">
                <a:latin typeface="+mj-lt"/>
              </a:rPr>
              <a:t>storage</a:t>
            </a:r>
            <a:r>
              <a:rPr lang="hr-HR" sz="3600" dirty="0" smtClean="0">
                <a:latin typeface="+mj-lt"/>
              </a:rPr>
              <a:t> (for </a:t>
            </a:r>
            <a:r>
              <a:rPr lang="hr-HR" sz="3600" dirty="0" err="1" smtClean="0">
                <a:latin typeface="+mj-lt"/>
              </a:rPr>
              <a:t>example</a:t>
            </a:r>
            <a:r>
              <a:rPr lang="hr-HR" sz="3600" dirty="0" smtClean="0">
                <a:latin typeface="+mj-lt"/>
              </a:rPr>
              <a:t> </a:t>
            </a:r>
            <a:r>
              <a:rPr lang="en-US" sz="3600" dirty="0" smtClean="0">
                <a:latin typeface="+mj-lt"/>
              </a:rPr>
              <a:t>Windows</a:t>
            </a:r>
            <a:r>
              <a:rPr lang="hr-HR" sz="3600" dirty="0" smtClean="0">
                <a:latin typeface="+mj-lt"/>
              </a:rPr>
              <a:t> </a:t>
            </a:r>
            <a:r>
              <a:rPr lang="en-US" sz="3600" dirty="0" smtClean="0">
                <a:latin typeface="+mj-lt"/>
              </a:rPr>
              <a:t>uses </a:t>
            </a:r>
            <a:r>
              <a:rPr lang="en-US" sz="3600" dirty="0">
                <a:latin typeface="+mj-lt"/>
              </a:rPr>
              <a:t>NTFS; VMware uses </a:t>
            </a:r>
            <a:r>
              <a:rPr lang="en-US" sz="3600" dirty="0" smtClean="0">
                <a:latin typeface="+mj-lt"/>
              </a:rPr>
              <a:t>VMFS</a:t>
            </a:r>
            <a:r>
              <a:rPr lang="hr-HR" sz="3600" dirty="0" smtClean="0">
                <a:latin typeface="+mj-lt"/>
              </a:rPr>
              <a:t> …)</a:t>
            </a:r>
            <a:endParaRPr lang="en-US" sz="3600" dirty="0">
              <a:latin typeface="+mj-lt"/>
            </a:endParaRPr>
          </a:p>
        </p:txBody>
      </p:sp>
      <p:pic>
        <p:nvPicPr>
          <p:cNvPr id="5" name="Picture 4"/>
          <p:cNvPicPr>
            <a:picLocks noChangeAspect="1"/>
          </p:cNvPicPr>
          <p:nvPr/>
        </p:nvPicPr>
        <p:blipFill>
          <a:blip r:embed="rId3"/>
          <a:stretch>
            <a:fillRect/>
          </a:stretch>
        </p:blipFill>
        <p:spPr>
          <a:xfrm>
            <a:off x="7422696" y="2802758"/>
            <a:ext cx="3562350" cy="2076450"/>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en-US" b="1" dirty="0" smtClean="0"/>
              <a:t>Designing </a:t>
            </a:r>
            <a:r>
              <a:rPr lang="en-US" b="1" dirty="0"/>
              <a:t>storage and application requirements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690688"/>
            <a:ext cx="5160666" cy="4609628"/>
          </a:xfrm>
        </p:spPr>
        <p:txBody>
          <a:bodyPr>
            <a:normAutofit lnSpcReduction="10000"/>
          </a:bodyPr>
          <a:lstStyle/>
          <a:p>
            <a:pPr lvl="0"/>
            <a:r>
              <a:rPr lang="en-US" sz="3600" dirty="0">
                <a:latin typeface="+mj-lt"/>
              </a:rPr>
              <a:t>as an example (OCI) - two types of block storage: Boot Volume (OS disk), Block Volume (data disks</a:t>
            </a:r>
            <a:r>
              <a:rPr lang="en-US" sz="3600" dirty="0" smtClean="0">
                <a:latin typeface="+mj-lt"/>
              </a:rPr>
              <a:t>)</a:t>
            </a:r>
            <a:endParaRPr lang="hr-HR" sz="3600" dirty="0" smtClean="0">
              <a:latin typeface="+mj-lt"/>
            </a:endParaRPr>
          </a:p>
          <a:p>
            <a:pPr lvl="0"/>
            <a:r>
              <a:rPr lang="hr-HR" sz="3600" dirty="0" smtClean="0">
                <a:latin typeface="+mj-lt"/>
              </a:rPr>
              <a:t>b</a:t>
            </a:r>
            <a:r>
              <a:rPr lang="en-US" sz="3600" dirty="0" smtClean="0">
                <a:latin typeface="+mj-lt"/>
              </a:rPr>
              <a:t>lock </a:t>
            </a:r>
            <a:r>
              <a:rPr lang="hr-HR" sz="3600" dirty="0" err="1" smtClean="0">
                <a:latin typeface="+mj-lt"/>
              </a:rPr>
              <a:t>storage</a:t>
            </a:r>
            <a:r>
              <a:rPr lang="en-US" sz="3600" dirty="0" smtClean="0">
                <a:latin typeface="+mj-lt"/>
              </a:rPr>
              <a:t> </a:t>
            </a:r>
            <a:r>
              <a:rPr lang="en-US" sz="3600" dirty="0">
                <a:latin typeface="+mj-lt"/>
              </a:rPr>
              <a:t>stores replica of data in </a:t>
            </a:r>
            <a:r>
              <a:rPr lang="en-US" sz="3600" dirty="0" smtClean="0">
                <a:latin typeface="+mj-lt"/>
              </a:rPr>
              <a:t>3</a:t>
            </a:r>
            <a:r>
              <a:rPr lang="hr-HR" sz="3600" dirty="0" smtClean="0">
                <a:latin typeface="+mj-lt"/>
              </a:rPr>
              <a:t> </a:t>
            </a:r>
            <a:r>
              <a:rPr lang="en-US" sz="3600" dirty="0" smtClean="0">
                <a:latin typeface="+mj-lt"/>
              </a:rPr>
              <a:t>separate </a:t>
            </a:r>
            <a:r>
              <a:rPr lang="hr-HR" sz="3600" dirty="0" smtClean="0">
                <a:latin typeface="+mj-lt"/>
              </a:rPr>
              <a:t>f</a:t>
            </a:r>
            <a:r>
              <a:rPr lang="en-US" sz="3600" dirty="0" err="1" smtClean="0">
                <a:latin typeface="+mj-lt"/>
              </a:rPr>
              <a:t>ault</a:t>
            </a:r>
            <a:r>
              <a:rPr lang="en-US" sz="3600" dirty="0" smtClean="0">
                <a:latin typeface="+mj-lt"/>
              </a:rPr>
              <a:t> </a:t>
            </a:r>
            <a:r>
              <a:rPr lang="hr-HR" sz="3600" dirty="0" smtClean="0">
                <a:latin typeface="+mj-lt"/>
              </a:rPr>
              <a:t>d</a:t>
            </a:r>
            <a:r>
              <a:rPr lang="en-US" sz="3600" dirty="0" err="1" smtClean="0">
                <a:latin typeface="+mj-lt"/>
              </a:rPr>
              <a:t>omains</a:t>
            </a:r>
            <a:r>
              <a:rPr lang="hr-HR" sz="3600" dirty="0" smtClean="0">
                <a:latin typeface="+mj-lt"/>
              </a:rPr>
              <a:t> (no </a:t>
            </a:r>
            <a:r>
              <a:rPr lang="hr-HR" sz="3600" dirty="0" err="1" smtClean="0">
                <a:latin typeface="+mj-lt"/>
              </a:rPr>
              <a:t>need</a:t>
            </a:r>
            <a:r>
              <a:rPr lang="hr-HR" sz="3600" dirty="0" smtClean="0">
                <a:latin typeface="+mj-lt"/>
              </a:rPr>
              <a:t> for RAID </a:t>
            </a:r>
            <a:r>
              <a:rPr lang="hr-HR" sz="3600" dirty="0" err="1" smtClean="0">
                <a:latin typeface="+mj-lt"/>
              </a:rPr>
              <a:t>configurations</a:t>
            </a:r>
            <a:r>
              <a:rPr lang="hr-HR" sz="3600" dirty="0" smtClean="0">
                <a:latin typeface="+mj-lt"/>
              </a:rPr>
              <a:t>)</a:t>
            </a:r>
            <a:endParaRPr lang="en-US" sz="3600" dirty="0">
              <a:latin typeface="+mj-lt"/>
            </a:endParaRPr>
          </a:p>
          <a:p>
            <a:pPr lvl="0"/>
            <a:endParaRPr lang="pl-PL" sz="3600" dirty="0">
              <a:latin typeface="+mj-lt"/>
            </a:endParaRPr>
          </a:p>
        </p:txBody>
      </p:sp>
      <p:pic>
        <p:nvPicPr>
          <p:cNvPr id="4" name="Picture 3"/>
          <p:cNvPicPr>
            <a:picLocks noChangeAspect="1"/>
          </p:cNvPicPr>
          <p:nvPr/>
        </p:nvPicPr>
        <p:blipFill>
          <a:blip r:embed="rId3"/>
          <a:stretch>
            <a:fillRect/>
          </a:stretch>
        </p:blipFill>
        <p:spPr>
          <a:xfrm>
            <a:off x="6220557" y="1949129"/>
            <a:ext cx="3616779" cy="3553103"/>
          </a:xfrm>
          <a:prstGeom prst="rect">
            <a:avLst/>
          </a:prstGeom>
        </p:spPr>
      </p:pic>
      <p:sp>
        <p:nvSpPr>
          <p:cNvPr id="5" name="Oval Callout 4"/>
          <p:cNvSpPr/>
          <p:nvPr/>
        </p:nvSpPr>
        <p:spPr>
          <a:xfrm>
            <a:off x="5578510" y="4859137"/>
            <a:ext cx="1899138" cy="1286189"/>
          </a:xfrm>
          <a:prstGeom prst="wedgeEllipseCallout">
            <a:avLst>
              <a:gd name="adj1" fmla="val 72288"/>
              <a:gd name="adj2" fmla="val -765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dirty="0" smtClean="0">
                <a:latin typeface="+mj-lt"/>
              </a:rPr>
              <a:t>Use </a:t>
            </a:r>
            <a:r>
              <a:rPr lang="hr-HR" sz="2000" dirty="0" err="1" smtClean="0">
                <a:latin typeface="+mj-lt"/>
              </a:rPr>
              <a:t>case</a:t>
            </a:r>
            <a:r>
              <a:rPr lang="hr-HR" sz="2000" dirty="0" smtClean="0">
                <a:latin typeface="+mj-lt"/>
              </a:rPr>
              <a:t> - </a:t>
            </a:r>
            <a:endParaRPr lang="en-US" sz="2000" dirty="0">
              <a:latin typeface="+mj-lt"/>
            </a:endParaRPr>
          </a:p>
          <a:p>
            <a:pPr algn="ctr"/>
            <a:r>
              <a:rPr lang="hr-HR" sz="2000" dirty="0">
                <a:latin typeface="+mj-lt"/>
              </a:rPr>
              <a:t>s</a:t>
            </a:r>
            <a:r>
              <a:rPr lang="en-US" sz="2000" dirty="0" err="1" smtClean="0">
                <a:latin typeface="+mj-lt"/>
              </a:rPr>
              <a:t>erver</a:t>
            </a:r>
            <a:r>
              <a:rPr lang="en-US" sz="2000" dirty="0" smtClean="0">
                <a:latin typeface="+mj-lt"/>
              </a:rPr>
              <a:t> boot</a:t>
            </a:r>
            <a:endParaRPr lang="en-US" sz="2000" dirty="0">
              <a:latin typeface="+mj-lt"/>
            </a:endParaRPr>
          </a:p>
        </p:txBody>
      </p:sp>
      <p:sp>
        <p:nvSpPr>
          <p:cNvPr id="6" name="Oval Callout 5"/>
          <p:cNvSpPr/>
          <p:nvPr/>
        </p:nvSpPr>
        <p:spPr>
          <a:xfrm>
            <a:off x="9109457" y="1494614"/>
            <a:ext cx="1899138" cy="1286189"/>
          </a:xfrm>
          <a:prstGeom prst="wedgeEllipseCallout">
            <a:avLst>
              <a:gd name="adj1" fmla="val -40410"/>
              <a:gd name="adj2" fmla="val 12734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dirty="0" smtClean="0">
                <a:latin typeface="+mj-lt"/>
              </a:rPr>
              <a:t>Use </a:t>
            </a:r>
            <a:r>
              <a:rPr lang="hr-HR" sz="2000" dirty="0" err="1" smtClean="0">
                <a:latin typeface="+mj-lt"/>
              </a:rPr>
              <a:t>case</a:t>
            </a:r>
            <a:r>
              <a:rPr lang="hr-HR" sz="2000" dirty="0" smtClean="0">
                <a:latin typeface="+mj-lt"/>
              </a:rPr>
              <a:t> - </a:t>
            </a:r>
            <a:endParaRPr lang="en-US" sz="2000" dirty="0">
              <a:latin typeface="+mj-lt"/>
            </a:endParaRPr>
          </a:p>
          <a:p>
            <a:pPr algn="ctr"/>
            <a:r>
              <a:rPr lang="hr-HR" sz="2000" dirty="0" err="1" smtClean="0">
                <a:latin typeface="+mj-lt"/>
              </a:rPr>
              <a:t>database</a:t>
            </a:r>
            <a:endParaRPr lang="en-US" sz="2000" dirty="0">
              <a:latin typeface="+mj-lt"/>
            </a:endParaRPr>
          </a:p>
        </p:txBody>
      </p:sp>
    </p:spTree>
    <p:extLst>
      <p:ext uri="{BB962C8B-B14F-4D97-AF65-F5344CB8AC3E}">
        <p14:creationId xmlns:p14="http://schemas.microsoft.com/office/powerpoint/2010/main" val="4017222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en-US" b="1" dirty="0" smtClean="0"/>
              <a:t>Cloning </a:t>
            </a:r>
            <a:r>
              <a:rPr lang="en-US" b="1" dirty="0"/>
              <a:t>and policy-based backups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5789253"/>
            <a:ext cx="10515600" cy="652891"/>
          </a:xfrm>
        </p:spPr>
        <p:txBody>
          <a:bodyPr>
            <a:normAutofit fontScale="77500" lnSpcReduction="20000"/>
          </a:bodyPr>
          <a:lstStyle/>
          <a:p>
            <a:pPr marL="0" lvl="0" indent="0">
              <a:buNone/>
            </a:pPr>
            <a:r>
              <a:rPr lang="pl-PL" sz="3600" dirty="0" smtClean="0">
                <a:latin typeface="+mj-lt"/>
              </a:rPr>
              <a:t>Block </a:t>
            </a:r>
            <a:r>
              <a:rPr lang="pl-PL" sz="3600" dirty="0">
                <a:latin typeface="+mj-lt"/>
              </a:rPr>
              <a:t>Volume </a:t>
            </a:r>
            <a:r>
              <a:rPr lang="pl-PL" sz="3600" dirty="0" smtClean="0">
                <a:latin typeface="+mj-lt"/>
              </a:rPr>
              <a:t>Backup – Oracle Cloud Infrastructure (OCI) example</a:t>
            </a:r>
            <a:endParaRPr lang="pl-PL" sz="3600" dirty="0">
              <a:latin typeface="+mj-lt"/>
            </a:endParaRPr>
          </a:p>
        </p:txBody>
      </p:sp>
      <p:pic>
        <p:nvPicPr>
          <p:cNvPr id="4" name="Picture 3"/>
          <p:cNvPicPr>
            <a:picLocks noChangeAspect="1"/>
          </p:cNvPicPr>
          <p:nvPr/>
        </p:nvPicPr>
        <p:blipFill>
          <a:blip r:embed="rId3"/>
          <a:stretch>
            <a:fillRect/>
          </a:stretch>
        </p:blipFill>
        <p:spPr>
          <a:xfrm>
            <a:off x="1446963" y="1389318"/>
            <a:ext cx="8908387" cy="4239163"/>
          </a:xfrm>
          <a:prstGeom prst="rect">
            <a:avLst/>
          </a:prstGeom>
        </p:spPr>
      </p:pic>
    </p:spTree>
    <p:extLst>
      <p:ext uri="{BB962C8B-B14F-4D97-AF65-F5344CB8AC3E}">
        <p14:creationId xmlns:p14="http://schemas.microsoft.com/office/powerpoint/2010/main" val="725726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err="1" smtClean="0"/>
              <a:t>Block</a:t>
            </a:r>
            <a:r>
              <a:rPr lang="hr-HR" b="1" dirty="0" smtClean="0"/>
              <a:t> </a:t>
            </a:r>
            <a:r>
              <a:rPr lang="hr-HR" b="1" dirty="0" err="1" smtClean="0"/>
              <a:t>storage</a:t>
            </a:r>
            <a:r>
              <a:rPr lang="hr-HR" b="1" dirty="0" smtClean="0"/>
              <a:t> </a:t>
            </a:r>
            <a:r>
              <a:rPr lang="hr-HR" b="1" dirty="0" err="1" smtClean="0"/>
              <a:t>tiers</a:t>
            </a:r>
            <a:endParaRPr lang="pl-PL" b="1" dirty="0"/>
          </a:p>
        </p:txBody>
      </p:sp>
      <p:pic>
        <p:nvPicPr>
          <p:cNvPr id="4" name="Picture 3"/>
          <p:cNvPicPr>
            <a:picLocks noChangeAspect="1"/>
          </p:cNvPicPr>
          <p:nvPr/>
        </p:nvPicPr>
        <p:blipFill>
          <a:blip r:embed="rId3"/>
          <a:stretch>
            <a:fillRect/>
          </a:stretch>
        </p:blipFill>
        <p:spPr>
          <a:xfrm>
            <a:off x="838200" y="1820034"/>
            <a:ext cx="10144125" cy="914400"/>
          </a:xfrm>
          <a:prstGeom prst="rect">
            <a:avLst/>
          </a:prstGeom>
        </p:spPr>
      </p:pic>
      <p:sp>
        <p:nvSpPr>
          <p:cNvPr id="5" name="Rectangular Callout 4"/>
          <p:cNvSpPr/>
          <p:nvPr/>
        </p:nvSpPr>
        <p:spPr>
          <a:xfrm>
            <a:off x="978877" y="3357430"/>
            <a:ext cx="3000270" cy="2038535"/>
          </a:xfrm>
          <a:prstGeom prst="wedgeRectCallout">
            <a:avLst>
              <a:gd name="adj1" fmla="val -1408"/>
              <a:gd name="adj2" fmla="val -8270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hr-HR" sz="2400" dirty="0" smtClean="0">
                <a:solidFill>
                  <a:schemeClr val="tx1"/>
                </a:solidFill>
                <a:latin typeface="+mj-lt"/>
              </a:rPr>
              <a:t>Standard (Azure) </a:t>
            </a:r>
            <a:r>
              <a:rPr lang="hr-HR" sz="2400" dirty="0" err="1" smtClean="0">
                <a:solidFill>
                  <a:schemeClr val="tx1"/>
                </a:solidFill>
                <a:latin typeface="+mj-lt"/>
              </a:rPr>
              <a:t>or</a:t>
            </a:r>
            <a:r>
              <a:rPr lang="hr-HR" sz="2400" dirty="0" smtClean="0">
                <a:solidFill>
                  <a:schemeClr val="tx1"/>
                </a:solidFill>
                <a:latin typeface="+mj-lt"/>
              </a:rPr>
              <a:t> </a:t>
            </a:r>
            <a:r>
              <a:rPr lang="hr-HR" sz="2400" dirty="0" err="1" smtClean="0">
                <a:solidFill>
                  <a:schemeClr val="tx1"/>
                </a:solidFill>
                <a:latin typeface="+mj-lt"/>
              </a:rPr>
              <a:t>Basic</a:t>
            </a:r>
            <a:r>
              <a:rPr lang="hr-HR" sz="2400" dirty="0" smtClean="0">
                <a:solidFill>
                  <a:schemeClr val="tx1"/>
                </a:solidFill>
                <a:latin typeface="+mj-lt"/>
              </a:rPr>
              <a:t> (OCI, AWS) - w</a:t>
            </a:r>
            <a:r>
              <a:rPr lang="en-US" sz="2400" dirty="0" err="1" smtClean="0">
                <a:solidFill>
                  <a:schemeClr val="tx1"/>
                </a:solidFill>
                <a:latin typeface="+mj-lt"/>
              </a:rPr>
              <a:t>eb</a:t>
            </a:r>
            <a:r>
              <a:rPr lang="en-US" sz="2400" dirty="0" smtClean="0">
                <a:solidFill>
                  <a:schemeClr val="tx1"/>
                </a:solidFill>
                <a:latin typeface="+mj-lt"/>
              </a:rPr>
              <a:t> </a:t>
            </a:r>
            <a:r>
              <a:rPr lang="en-US" sz="2400" dirty="0">
                <a:solidFill>
                  <a:schemeClr val="tx1"/>
                </a:solidFill>
                <a:latin typeface="+mj-lt"/>
              </a:rPr>
              <a:t>servers, lightly used enterprise applications and dev/test</a:t>
            </a:r>
            <a:endParaRPr lang="hr-HR" sz="2400" dirty="0">
              <a:solidFill>
                <a:schemeClr val="tx1"/>
              </a:solidFill>
              <a:latin typeface="+mj-lt"/>
            </a:endParaRPr>
          </a:p>
        </p:txBody>
      </p:sp>
      <p:sp>
        <p:nvSpPr>
          <p:cNvPr id="6" name="Rectangular Callout 5"/>
          <p:cNvSpPr/>
          <p:nvPr/>
        </p:nvSpPr>
        <p:spPr>
          <a:xfrm>
            <a:off x="4595865" y="3357430"/>
            <a:ext cx="3000270" cy="2038535"/>
          </a:xfrm>
          <a:prstGeom prst="wedgeRectCallout">
            <a:avLst>
              <a:gd name="adj1" fmla="val -1408"/>
              <a:gd name="adj2" fmla="val -8270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ular Callout 6"/>
          <p:cNvSpPr/>
          <p:nvPr/>
        </p:nvSpPr>
        <p:spPr>
          <a:xfrm>
            <a:off x="8104833" y="3357430"/>
            <a:ext cx="3000270" cy="2038535"/>
          </a:xfrm>
          <a:prstGeom prst="wedgeRectCallout">
            <a:avLst>
              <a:gd name="adj1" fmla="val -11455"/>
              <a:gd name="adj2" fmla="val -8171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654270" y="3456973"/>
            <a:ext cx="2883459" cy="1938992"/>
          </a:xfrm>
          <a:prstGeom prst="rect">
            <a:avLst/>
          </a:prstGeom>
        </p:spPr>
        <p:txBody>
          <a:bodyPr wrap="square">
            <a:spAutoFit/>
          </a:bodyPr>
          <a:lstStyle/>
          <a:p>
            <a:pPr lvl="0" algn="ctr"/>
            <a:r>
              <a:rPr lang="hr-HR" sz="2400" dirty="0" smtClean="0">
                <a:latin typeface="+mj-lt"/>
              </a:rPr>
              <a:t>Premium </a:t>
            </a:r>
            <a:r>
              <a:rPr lang="hr-HR" sz="2400" dirty="0">
                <a:latin typeface="+mj-lt"/>
              </a:rPr>
              <a:t>(Azure) </a:t>
            </a:r>
            <a:r>
              <a:rPr lang="hr-HR" sz="2400" dirty="0" err="1">
                <a:latin typeface="+mj-lt"/>
              </a:rPr>
              <a:t>or</a:t>
            </a:r>
            <a:r>
              <a:rPr lang="hr-HR" sz="2400" dirty="0">
                <a:latin typeface="+mj-lt"/>
              </a:rPr>
              <a:t> </a:t>
            </a:r>
            <a:r>
              <a:rPr lang="hr-HR" sz="2400" dirty="0" err="1" smtClean="0">
                <a:latin typeface="+mj-lt"/>
              </a:rPr>
              <a:t>Balanced</a:t>
            </a:r>
            <a:r>
              <a:rPr lang="hr-HR" sz="2400" dirty="0" smtClean="0">
                <a:latin typeface="+mj-lt"/>
              </a:rPr>
              <a:t> </a:t>
            </a:r>
            <a:r>
              <a:rPr lang="hr-HR" sz="2400" dirty="0">
                <a:latin typeface="+mj-lt"/>
              </a:rPr>
              <a:t>(</a:t>
            </a:r>
            <a:r>
              <a:rPr lang="hr-HR" sz="2400" dirty="0" smtClean="0">
                <a:latin typeface="+mj-lt"/>
              </a:rPr>
              <a:t>OCI, AWS) </a:t>
            </a:r>
            <a:r>
              <a:rPr lang="hr-HR" sz="2400" dirty="0">
                <a:latin typeface="+mj-lt"/>
              </a:rPr>
              <a:t>- </a:t>
            </a:r>
            <a:r>
              <a:rPr lang="hr-HR" sz="2400" dirty="0" err="1" smtClean="0">
                <a:latin typeface="+mj-lt"/>
              </a:rPr>
              <a:t>production</a:t>
            </a:r>
            <a:r>
              <a:rPr lang="hr-HR" sz="2400" dirty="0" smtClean="0">
                <a:latin typeface="+mj-lt"/>
              </a:rPr>
              <a:t> </a:t>
            </a:r>
            <a:r>
              <a:rPr lang="hr-HR" sz="2400" dirty="0" err="1">
                <a:latin typeface="+mj-lt"/>
              </a:rPr>
              <a:t>and</a:t>
            </a:r>
            <a:r>
              <a:rPr lang="hr-HR" sz="2400" dirty="0">
                <a:latin typeface="+mj-lt"/>
              </a:rPr>
              <a:t> </a:t>
            </a:r>
            <a:r>
              <a:rPr lang="hr-HR" sz="2400" dirty="0" err="1">
                <a:latin typeface="+mj-lt"/>
              </a:rPr>
              <a:t>performance-sensitive</a:t>
            </a:r>
            <a:r>
              <a:rPr lang="hr-HR" sz="2400" dirty="0">
                <a:latin typeface="+mj-lt"/>
              </a:rPr>
              <a:t> </a:t>
            </a:r>
            <a:r>
              <a:rPr lang="hr-HR" sz="2400" dirty="0" err="1">
                <a:latin typeface="+mj-lt"/>
              </a:rPr>
              <a:t>workloads</a:t>
            </a:r>
            <a:r>
              <a:rPr lang="hr-HR" sz="2400" dirty="0">
                <a:latin typeface="+mj-lt"/>
              </a:rPr>
              <a:t> </a:t>
            </a:r>
          </a:p>
        </p:txBody>
      </p:sp>
      <p:sp>
        <p:nvSpPr>
          <p:cNvPr id="10" name="Rectangle 9"/>
          <p:cNvSpPr/>
          <p:nvPr/>
        </p:nvSpPr>
        <p:spPr>
          <a:xfrm>
            <a:off x="8212853" y="3456973"/>
            <a:ext cx="2769472" cy="1938992"/>
          </a:xfrm>
          <a:prstGeom prst="rect">
            <a:avLst/>
          </a:prstGeom>
        </p:spPr>
        <p:txBody>
          <a:bodyPr wrap="square">
            <a:spAutoFit/>
          </a:bodyPr>
          <a:lstStyle/>
          <a:p>
            <a:pPr lvl="0" algn="ctr"/>
            <a:r>
              <a:rPr lang="hr-HR" sz="2400" dirty="0" err="1" smtClean="0">
                <a:latin typeface="+mj-lt"/>
              </a:rPr>
              <a:t>Ultra</a:t>
            </a:r>
            <a:r>
              <a:rPr lang="hr-HR" sz="2400" dirty="0" smtClean="0">
                <a:latin typeface="+mj-lt"/>
              </a:rPr>
              <a:t> </a:t>
            </a:r>
            <a:r>
              <a:rPr lang="hr-HR" sz="2400" dirty="0">
                <a:latin typeface="+mj-lt"/>
              </a:rPr>
              <a:t>(</a:t>
            </a:r>
            <a:r>
              <a:rPr lang="hr-HR" sz="2400" dirty="0" err="1" smtClean="0">
                <a:latin typeface="+mj-lt"/>
              </a:rPr>
              <a:t>Azure,OCI</a:t>
            </a:r>
            <a:r>
              <a:rPr lang="hr-HR" sz="2400" dirty="0" smtClean="0">
                <a:latin typeface="+mj-lt"/>
              </a:rPr>
              <a:t>, AWS) </a:t>
            </a:r>
            <a:r>
              <a:rPr lang="hr-HR" sz="2400" dirty="0">
                <a:latin typeface="+mj-lt"/>
              </a:rPr>
              <a:t>-</a:t>
            </a:r>
            <a:r>
              <a:rPr lang="hr-HR" sz="2400" dirty="0" err="1">
                <a:latin typeface="+mj-lt"/>
              </a:rPr>
              <a:t>transaction</a:t>
            </a:r>
            <a:r>
              <a:rPr lang="hr-HR" sz="2400" dirty="0">
                <a:latin typeface="+mj-lt"/>
              </a:rPr>
              <a:t>-heavy </a:t>
            </a:r>
            <a:r>
              <a:rPr lang="hr-HR" sz="2400" dirty="0" err="1" smtClean="0">
                <a:latin typeface="+mj-lt"/>
              </a:rPr>
              <a:t>workloads</a:t>
            </a:r>
            <a:r>
              <a:rPr lang="hr-HR" sz="2400" dirty="0" smtClean="0">
                <a:latin typeface="+mj-lt"/>
              </a:rPr>
              <a:t> (for </a:t>
            </a:r>
            <a:r>
              <a:rPr lang="hr-HR" sz="2400" dirty="0" err="1" smtClean="0">
                <a:latin typeface="+mj-lt"/>
              </a:rPr>
              <a:t>example</a:t>
            </a:r>
            <a:r>
              <a:rPr lang="hr-HR" sz="2400" dirty="0" smtClean="0">
                <a:latin typeface="+mj-lt"/>
              </a:rPr>
              <a:t> ERP </a:t>
            </a:r>
            <a:r>
              <a:rPr lang="hr-HR" sz="2400" dirty="0" err="1" smtClean="0">
                <a:latin typeface="+mj-lt"/>
              </a:rPr>
              <a:t>with</a:t>
            </a:r>
            <a:r>
              <a:rPr lang="hr-HR" sz="2400" dirty="0" smtClean="0">
                <a:latin typeface="+mj-lt"/>
              </a:rPr>
              <a:t> a </a:t>
            </a:r>
            <a:r>
              <a:rPr lang="hr-HR" sz="2400" dirty="0" err="1" smtClean="0">
                <a:latin typeface="+mj-lt"/>
              </a:rPr>
              <a:t>database</a:t>
            </a:r>
            <a:r>
              <a:rPr lang="hr-HR" sz="2400" dirty="0" smtClean="0">
                <a:latin typeface="+mj-lt"/>
              </a:rPr>
              <a:t>)  </a:t>
            </a:r>
            <a:endParaRPr lang="hr-HR" sz="2400" dirty="0">
              <a:latin typeface="+mj-lt"/>
            </a:endParaRPr>
          </a:p>
        </p:txBody>
      </p:sp>
    </p:spTree>
    <p:extLst>
      <p:ext uri="{BB962C8B-B14F-4D97-AF65-F5344CB8AC3E}">
        <p14:creationId xmlns:p14="http://schemas.microsoft.com/office/powerpoint/2010/main" val="3646052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10000"/>
          </a:bodyPr>
          <a:lstStyle/>
          <a:p>
            <a:pPr marL="0" lvl="0" indent="0" algn="just">
              <a:buNone/>
            </a:pPr>
            <a:r>
              <a:rPr lang="hr-HR" b="1" dirty="0" err="1" smtClean="0">
                <a:latin typeface="+mj-lt"/>
              </a:rPr>
              <a:t>Read</a:t>
            </a:r>
            <a:r>
              <a:rPr lang="hr-HR" b="1" dirty="0" smtClean="0">
                <a:latin typeface="+mj-lt"/>
              </a:rPr>
              <a:t> </a:t>
            </a:r>
            <a:r>
              <a:rPr lang="hr-HR" b="1" dirty="0" err="1" smtClean="0">
                <a:latin typeface="+mj-lt"/>
              </a:rPr>
              <a:t>this</a:t>
            </a:r>
            <a:r>
              <a:rPr lang="hr-HR" b="1" dirty="0" smtClean="0">
                <a:latin typeface="+mj-lt"/>
              </a:rPr>
              <a:t> :</a:t>
            </a:r>
          </a:p>
          <a:p>
            <a:pPr algn="just"/>
            <a:r>
              <a:rPr lang="en-US" dirty="0">
                <a:latin typeface="+mj-lt"/>
                <a:hlinkClick r:id="rId3"/>
              </a:rPr>
              <a:t>https://</a:t>
            </a:r>
            <a:r>
              <a:rPr lang="en-US" dirty="0" smtClean="0">
                <a:latin typeface="+mj-lt"/>
                <a:hlinkClick r:id="rId3"/>
              </a:rPr>
              <a:t>www.oracle.com/in/cloud/storage/block-volumes/what-is-block-storage</a:t>
            </a:r>
            <a:r>
              <a:rPr lang="hr-HR" dirty="0" smtClean="0">
                <a:latin typeface="+mj-lt"/>
              </a:rPr>
              <a:t> </a:t>
            </a:r>
            <a:endParaRPr lang="hr-HR" b="1" dirty="0">
              <a:latin typeface="+mj-lt"/>
            </a:endParaRPr>
          </a:p>
          <a:p>
            <a:pPr marL="0" indent="0" algn="just">
              <a:buNone/>
            </a:pPr>
            <a:r>
              <a:rPr lang="hr-HR" b="1" dirty="0" err="1" smtClean="0">
                <a:latin typeface="+mj-lt"/>
              </a:rPr>
              <a:t>Watch</a:t>
            </a:r>
            <a:r>
              <a:rPr lang="hr-HR" b="1" dirty="0" smtClean="0">
                <a:latin typeface="+mj-lt"/>
              </a:rPr>
              <a:t> </a:t>
            </a:r>
            <a:r>
              <a:rPr lang="hr-HR" b="1" dirty="0" err="1" smtClean="0">
                <a:latin typeface="+mj-lt"/>
              </a:rPr>
              <a:t>this</a:t>
            </a:r>
            <a:r>
              <a:rPr lang="hr-HR" b="1" dirty="0" smtClean="0">
                <a:latin typeface="+mj-lt"/>
              </a:rPr>
              <a:t> </a:t>
            </a:r>
            <a:r>
              <a:rPr lang="hr-HR" b="1" dirty="0" err="1" smtClean="0">
                <a:latin typeface="+mj-lt"/>
              </a:rPr>
              <a:t>videos</a:t>
            </a:r>
            <a:r>
              <a:rPr lang="hr-HR" b="1" dirty="0" smtClean="0">
                <a:latin typeface="+mj-lt"/>
              </a:rPr>
              <a:t>:</a:t>
            </a:r>
          </a:p>
          <a:p>
            <a:pPr algn="just"/>
            <a:r>
              <a:rPr lang="hr-HR" dirty="0">
                <a:latin typeface="+mj-lt"/>
                <a:hlinkClick r:id="rId4"/>
              </a:rPr>
              <a:t>https://</a:t>
            </a:r>
            <a:r>
              <a:rPr lang="hr-HR" dirty="0" smtClean="0">
                <a:latin typeface="+mj-lt"/>
                <a:hlinkClick r:id="rId4"/>
              </a:rPr>
              <a:t>www.youtube.com/watch?v=CczKEbElR9U</a:t>
            </a:r>
            <a:endParaRPr lang="hr-HR" dirty="0" smtClean="0">
              <a:latin typeface="+mj-lt"/>
            </a:endParaRPr>
          </a:p>
          <a:p>
            <a:pPr algn="just"/>
            <a:r>
              <a:rPr lang="hr-HR" dirty="0">
                <a:latin typeface="+mj-lt"/>
                <a:hlinkClick r:id="rId5"/>
              </a:rPr>
              <a:t>https://</a:t>
            </a:r>
            <a:r>
              <a:rPr lang="hr-HR" dirty="0" smtClean="0">
                <a:latin typeface="+mj-lt"/>
                <a:hlinkClick r:id="rId5"/>
              </a:rPr>
              <a:t>www.youtube.com/watch?v=FKzpFKTrC1M</a:t>
            </a:r>
            <a:r>
              <a:rPr lang="hr-HR" dirty="0" smtClean="0">
                <a:latin typeface="+mj-lt"/>
              </a:rPr>
              <a:t> </a:t>
            </a:r>
          </a:p>
          <a:p>
            <a:pPr marL="0" indent="0" algn="just">
              <a:buNone/>
            </a:pPr>
            <a:r>
              <a:rPr lang="hr-HR" b="1" dirty="0" err="1" smtClean="0">
                <a:latin typeface="+mj-lt"/>
              </a:rPr>
              <a:t>Try</a:t>
            </a:r>
            <a:r>
              <a:rPr lang="hr-HR" b="1" dirty="0" smtClean="0">
                <a:latin typeface="+mj-lt"/>
              </a:rPr>
              <a:t> </a:t>
            </a:r>
            <a:r>
              <a:rPr lang="hr-HR" b="1" dirty="0" err="1">
                <a:latin typeface="+mj-lt"/>
              </a:rPr>
              <a:t>hands</a:t>
            </a:r>
            <a:r>
              <a:rPr lang="hr-HR" b="1" dirty="0">
                <a:latin typeface="+mj-lt"/>
              </a:rPr>
              <a:t>-on-</a:t>
            </a:r>
            <a:r>
              <a:rPr lang="hr-HR" b="1" dirty="0" err="1">
                <a:latin typeface="+mj-lt"/>
              </a:rPr>
              <a:t>lab</a:t>
            </a:r>
            <a:r>
              <a:rPr lang="hr-HR" b="1" dirty="0">
                <a:latin typeface="+mj-lt"/>
              </a:rPr>
              <a:t> for </a:t>
            </a:r>
            <a:r>
              <a:rPr lang="hr-HR" b="1" dirty="0" err="1">
                <a:latin typeface="+mj-lt"/>
              </a:rPr>
              <a:t>this</a:t>
            </a:r>
            <a:r>
              <a:rPr lang="hr-HR" b="1" dirty="0">
                <a:latin typeface="+mj-lt"/>
              </a:rPr>
              <a:t> </a:t>
            </a:r>
            <a:r>
              <a:rPr lang="hr-HR" b="1" dirty="0" err="1">
                <a:latin typeface="+mj-lt"/>
              </a:rPr>
              <a:t>lesson</a:t>
            </a:r>
            <a:r>
              <a:rPr lang="hr-HR" b="1" dirty="0">
                <a:latin typeface="+mj-lt"/>
              </a:rPr>
              <a:t>:</a:t>
            </a:r>
            <a:endParaRPr lang="hr-HR" b="1" dirty="0" smtClean="0">
              <a:latin typeface="+mj-lt"/>
            </a:endParaRPr>
          </a:p>
          <a:p>
            <a:pPr algn="just"/>
            <a:r>
              <a:rPr lang="hr-HR" dirty="0">
                <a:latin typeface="+mj-lt"/>
                <a:hlinkClick r:id="rId6"/>
              </a:rPr>
              <a:t>https://</a:t>
            </a:r>
            <a:r>
              <a:rPr lang="hr-HR" dirty="0" smtClean="0">
                <a:latin typeface="+mj-lt"/>
                <a:hlinkClick r:id="rId6"/>
              </a:rPr>
              <a:t>oracle.github.io/learning-library/oci-library/oci-hol/oci-quick-start/workshops/freetier/index.html#xd_co_f=NmEzYTk4MDUtZWQyMS00MDBmLThiMWEtZWFhMTNlMjEzODM3%7E</a:t>
            </a:r>
            <a:r>
              <a:rPr lang="hr-HR" dirty="0" smtClean="0">
                <a:latin typeface="+mj-lt"/>
              </a:rPr>
              <a:t> </a:t>
            </a:r>
            <a:endParaRPr lang="hr-HR" b="1" dirty="0" smtClean="0">
              <a:latin typeface="+mj-lt"/>
            </a:endParaRPr>
          </a:p>
          <a:p>
            <a:pPr marL="0" indent="0" algn="just">
              <a:buNone/>
            </a:pPr>
            <a:r>
              <a:rPr lang="hr-HR" b="1" dirty="0" smtClean="0">
                <a:latin typeface="+mj-lt"/>
              </a:rPr>
              <a:t>Access </a:t>
            </a:r>
            <a:r>
              <a:rPr lang="en-US" b="1" dirty="0" smtClean="0">
                <a:latin typeface="+mj-lt"/>
              </a:rPr>
              <a:t>the Oracle Member Hub</a:t>
            </a:r>
            <a:r>
              <a:rPr lang="hr-HR" b="1" dirty="0" smtClean="0">
                <a:latin typeface="+mj-lt"/>
              </a:rPr>
              <a:t> </a:t>
            </a:r>
            <a:r>
              <a:rPr lang="hr-HR" b="1" dirty="0" err="1" smtClean="0">
                <a:latin typeface="+mj-lt"/>
              </a:rPr>
              <a:t>and</a:t>
            </a:r>
            <a:r>
              <a:rPr lang="hr-HR" b="1" dirty="0" smtClean="0">
                <a:latin typeface="+mj-lt"/>
              </a:rPr>
              <a:t> </a:t>
            </a:r>
            <a:r>
              <a:rPr lang="hr-HR" b="1" dirty="0" err="1" smtClean="0">
                <a:latin typeface="+mj-lt"/>
              </a:rPr>
              <a:t>finish</a:t>
            </a:r>
            <a:r>
              <a:rPr lang="hr-HR" b="1" dirty="0" smtClean="0">
                <a:latin typeface="+mj-lt"/>
              </a:rPr>
              <a:t> </a:t>
            </a:r>
            <a:r>
              <a:rPr lang="hr-HR" b="1" dirty="0" err="1" smtClean="0">
                <a:latin typeface="+mj-lt"/>
              </a:rPr>
              <a:t>the</a:t>
            </a:r>
            <a:r>
              <a:rPr lang="hr-HR" b="1" dirty="0" smtClean="0">
                <a:latin typeface="+mj-lt"/>
              </a:rPr>
              <a:t> </a:t>
            </a:r>
            <a:r>
              <a:rPr lang="hr-HR" b="1" dirty="0" err="1" smtClean="0">
                <a:latin typeface="+mj-lt"/>
              </a:rPr>
              <a:t>fifth</a:t>
            </a:r>
            <a:r>
              <a:rPr lang="hr-HR" b="1" dirty="0" smtClean="0">
                <a:latin typeface="+mj-lt"/>
              </a:rPr>
              <a:t> </a:t>
            </a:r>
            <a:r>
              <a:rPr lang="hr-HR" b="1" dirty="0" err="1" smtClean="0">
                <a:latin typeface="+mj-lt"/>
              </a:rPr>
              <a:t>topic</a:t>
            </a:r>
            <a:r>
              <a:rPr lang="hr-HR" b="1" dirty="0" smtClean="0">
                <a:latin typeface="+mj-lt"/>
              </a:rPr>
              <a:t>:</a:t>
            </a:r>
          </a:p>
          <a:p>
            <a:pPr marL="0" indent="0" algn="just">
              <a:buNone/>
            </a:pPr>
            <a:r>
              <a:rPr lang="hr-HR" dirty="0">
                <a:latin typeface="+mj-lt"/>
              </a:rPr>
              <a:t> </a:t>
            </a:r>
            <a:r>
              <a:rPr lang="hr-HR" dirty="0" smtClean="0">
                <a:latin typeface="+mj-lt"/>
              </a:rPr>
              <a:t>  academy.oracle.com</a:t>
            </a:r>
          </a:p>
          <a:p>
            <a:pPr marL="0" indent="0" algn="just">
              <a:buNone/>
            </a:pPr>
            <a:endParaRPr lang="hr-HR" dirty="0">
              <a:latin typeface="+mj-lt"/>
            </a:endParaRPr>
          </a:p>
          <a:p>
            <a:pPr marL="0" indent="0" algn="just">
              <a:buNone/>
            </a:pPr>
            <a:endParaRPr lang="hr-HR" dirty="0" smtClean="0">
              <a:latin typeface="+mj-lt"/>
            </a:endParaRPr>
          </a:p>
          <a:p>
            <a:pPr marL="0" indent="0" algn="just">
              <a:buNone/>
            </a:pP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456E4428-8E38-47AA-A9A1-68B87CDC4B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3070</TotalTime>
  <Words>785</Words>
  <Application>Microsoft Office PowerPoint</Application>
  <PresentationFormat>Widescreen</PresentationFormat>
  <Paragraphs>48</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Motyw pakietu Office</vt:lpstr>
      <vt:lpstr>O3 - Distance learning curricula in Cloud Computing  5- Block (disk) storage</vt:lpstr>
      <vt:lpstr>Introduction to the Cloud Computing course</vt:lpstr>
      <vt:lpstr>Block (disk) storage basics</vt:lpstr>
      <vt:lpstr>Designing storage and application requirements</vt:lpstr>
      <vt:lpstr>Cloning and policy-based backups</vt:lpstr>
      <vt:lpstr>Block storage tiers</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148</cp:revision>
  <dcterms:created xsi:type="dcterms:W3CDTF">2021-12-08T08:56:03Z</dcterms:created>
  <dcterms:modified xsi:type="dcterms:W3CDTF">2024-02-23T13:28:43Z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