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5"/>
  </p:notesMasterIdLst>
  <p:sldIdLst>
    <p:sldId id="256" r:id="rId5"/>
    <p:sldId id="257" r:id="rId6"/>
    <p:sldId id="296" r:id="rId7"/>
    <p:sldId id="300" r:id="rId8"/>
    <p:sldId id="301" r:id="rId9"/>
    <p:sldId id="297" r:id="rId10"/>
    <p:sldId id="298" r:id="rId11"/>
    <p:sldId id="299" r:id="rId12"/>
    <p:sldId id="302" r:id="rId13"/>
    <p:sldId id="277" r:id="rId14"/>
  </p:sldIdLst>
  <p:sldSz cx="12192000" cy="6858000"/>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92" autoAdjust="0"/>
    <p:restoredTop sz="82135" autoAdjust="0"/>
  </p:normalViewPr>
  <p:slideViewPr>
    <p:cSldViewPr snapToGrid="0">
      <p:cViewPr varScale="1">
        <p:scale>
          <a:sx n="91" d="100"/>
          <a:sy n="91" d="100"/>
        </p:scale>
        <p:origin x="115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23.2.2024.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z="1200" kern="1200" dirty="0" smtClean="0">
                <a:solidFill>
                  <a:schemeClr val="tx1"/>
                </a:solidFill>
                <a:effectLst/>
                <a:latin typeface="+mn-lt"/>
                <a:ea typeface="+mn-ea"/>
                <a:cs typeface="+mn-cs"/>
              </a:rPr>
              <a:t>Good </a:t>
            </a:r>
            <a:r>
              <a:rPr lang="hr-HR" sz="1200" kern="1200" dirty="0" err="1" smtClean="0">
                <a:solidFill>
                  <a:schemeClr val="tx1"/>
                </a:solidFill>
                <a:effectLst/>
                <a:latin typeface="+mn-lt"/>
                <a:ea typeface="+mn-ea"/>
                <a:cs typeface="+mn-cs"/>
              </a:rPr>
              <a:t>afternoon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welcome</a:t>
            </a:r>
            <a:r>
              <a:rPr lang="hr-HR" sz="1200" kern="1200" dirty="0" smtClean="0">
                <a:solidFill>
                  <a:schemeClr val="tx1"/>
                </a:solidFill>
                <a:effectLst/>
                <a:latin typeface="+mn-lt"/>
                <a:ea typeface="+mn-ea"/>
                <a:cs typeface="+mn-cs"/>
              </a:rPr>
              <a:t> to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Cloud </a:t>
            </a:r>
            <a:r>
              <a:rPr lang="hr-HR" sz="1200" kern="1200" dirty="0" err="1" smtClean="0">
                <a:solidFill>
                  <a:schemeClr val="tx1"/>
                </a:solidFill>
                <a:effectLst/>
                <a:latin typeface="+mn-lt"/>
                <a:ea typeface="+mn-ea"/>
                <a:cs typeface="+mn-cs"/>
              </a:rPr>
              <a:t>Computing</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course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This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course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was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developed</a:t>
            </a:r>
            <a:r>
              <a:rPr lang="hr-HR" sz="1200" kern="1200" dirty="0" smtClean="0">
                <a:solidFill>
                  <a:schemeClr val="tx1"/>
                </a:solidFill>
                <a:effectLst/>
                <a:latin typeface="+mn-lt"/>
                <a:ea typeface="+mn-ea"/>
                <a:cs typeface="+mn-cs"/>
              </a:rPr>
              <a:t> as a </a:t>
            </a:r>
            <a:r>
              <a:rPr lang="hr-HR" sz="1200" kern="1200" dirty="0" err="1" smtClean="0">
                <a:solidFill>
                  <a:schemeClr val="tx1"/>
                </a:solidFill>
                <a:effectLst/>
                <a:latin typeface="+mn-lt"/>
                <a:ea typeface="+mn-ea"/>
                <a:cs typeface="+mn-cs"/>
              </a:rPr>
              <a:t>result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of</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Erasmus+ </a:t>
            </a:r>
            <a:r>
              <a:rPr lang="hr-HR" sz="1200" kern="1200" dirty="0" err="1" smtClean="0">
                <a:solidFill>
                  <a:schemeClr val="tx1"/>
                </a:solidFill>
                <a:effectLst/>
                <a:latin typeface="+mn-lt"/>
                <a:ea typeface="+mn-ea"/>
                <a:cs typeface="+mn-cs"/>
              </a:rPr>
              <a:t>project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CodeIn</a:t>
            </a:r>
            <a:r>
              <a:rPr lang="hr-HR" sz="1200" kern="1200" dirty="0" smtClean="0">
                <a:solidFill>
                  <a:schemeClr val="tx1"/>
                </a:solidFill>
                <a:effectLst/>
                <a:latin typeface="+mn-lt"/>
                <a:ea typeface="+mn-ea"/>
                <a:cs typeface="+mn-cs"/>
              </a:rPr>
              <a:t>. All </a:t>
            </a:r>
            <a:r>
              <a:rPr lang="hr-HR" sz="1200" kern="1200" dirty="0" err="1" smtClean="0">
                <a:solidFill>
                  <a:schemeClr val="tx1"/>
                </a:solidFill>
                <a:effectLst/>
                <a:latin typeface="+mn-lt"/>
                <a:ea typeface="+mn-ea"/>
                <a:cs typeface="+mn-cs"/>
              </a:rPr>
              <a:t>you</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need</a:t>
            </a:r>
            <a:r>
              <a:rPr lang="hr-HR" sz="1200" kern="1200" dirty="0" smtClean="0">
                <a:solidFill>
                  <a:schemeClr val="tx1"/>
                </a:solidFill>
                <a:effectLst/>
                <a:latin typeface="+mn-lt"/>
                <a:ea typeface="+mn-ea"/>
                <a:cs typeface="+mn-cs"/>
              </a:rPr>
              <a:t> for </a:t>
            </a:r>
            <a:r>
              <a:rPr lang="hr-HR" sz="1200" kern="1200" dirty="0" err="1" smtClean="0">
                <a:solidFill>
                  <a:schemeClr val="tx1"/>
                </a:solidFill>
                <a:effectLst/>
                <a:latin typeface="+mn-lt"/>
                <a:ea typeface="+mn-ea"/>
                <a:cs typeface="+mn-cs"/>
              </a:rPr>
              <a:t>learning</a:t>
            </a:r>
            <a:r>
              <a:rPr lang="hr-HR" sz="1200" kern="1200" dirty="0" smtClean="0">
                <a:solidFill>
                  <a:schemeClr val="tx1"/>
                </a:solidFill>
                <a:effectLst/>
                <a:latin typeface="+mn-lt"/>
                <a:ea typeface="+mn-ea"/>
                <a:cs typeface="+mn-cs"/>
              </a:rPr>
              <a:t> is internet </a:t>
            </a:r>
            <a:r>
              <a:rPr lang="hr-HR" sz="1200" kern="1200" dirty="0" err="1" smtClean="0">
                <a:solidFill>
                  <a:schemeClr val="tx1"/>
                </a:solidFill>
                <a:effectLst/>
                <a:latin typeface="+mn-lt"/>
                <a:ea typeface="+mn-ea"/>
                <a:cs typeface="+mn-cs"/>
              </a:rPr>
              <a:t>access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a </a:t>
            </a:r>
            <a:r>
              <a:rPr lang="hr-HR" sz="1200" kern="1200" dirty="0" err="1" smtClean="0">
                <a:solidFill>
                  <a:schemeClr val="tx1"/>
                </a:solidFill>
                <a:effectLst/>
                <a:latin typeface="+mn-lt"/>
                <a:ea typeface="+mn-ea"/>
                <a:cs typeface="+mn-cs"/>
              </a:rPr>
              <a:t>computer</a:t>
            </a:r>
            <a:r>
              <a:rPr lang="hr-HR" sz="1200" kern="1200" dirty="0" smtClean="0">
                <a:solidFill>
                  <a:schemeClr val="tx1"/>
                </a:solidFill>
                <a:effectLst/>
                <a:latin typeface="+mn-lt"/>
                <a:ea typeface="+mn-ea"/>
                <a:cs typeface="+mn-cs"/>
              </a:rPr>
              <a:t>.</a:t>
            </a:r>
          </a:p>
          <a:p>
            <a:pPr>
              <a:lnSpc>
                <a:spcPct val="107000"/>
              </a:lnSpc>
              <a:spcAft>
                <a:spcPts val="800"/>
              </a:spcAft>
            </a:pPr>
            <a:r>
              <a:rPr lang="hr-HR" sz="1200" kern="1200" dirty="0" smtClean="0">
                <a:solidFill>
                  <a:schemeClr val="tx1"/>
                </a:solidFill>
                <a:effectLst/>
                <a:latin typeface="+mn-lt"/>
                <a:ea typeface="+mn-ea"/>
                <a:cs typeface="+mn-cs"/>
              </a:rPr>
              <a:t>The </a:t>
            </a:r>
            <a:r>
              <a:rPr lang="hr-HR" sz="1200" kern="1200" dirty="0" err="1" smtClean="0">
                <a:solidFill>
                  <a:schemeClr val="tx1"/>
                </a:solidFill>
                <a:effectLst/>
                <a:latin typeface="+mn-lt"/>
                <a:ea typeface="+mn-ea"/>
                <a:cs typeface="+mn-cs"/>
              </a:rPr>
              <a:t>course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contains</a:t>
            </a:r>
            <a:r>
              <a:rPr lang="hr-HR" sz="1200" kern="1200" dirty="0" smtClean="0">
                <a:solidFill>
                  <a:schemeClr val="tx1"/>
                </a:solidFill>
                <a:effectLst/>
                <a:latin typeface="+mn-lt"/>
                <a:ea typeface="+mn-ea"/>
                <a:cs typeface="+mn-cs"/>
              </a:rPr>
              <a:t> a total </a:t>
            </a:r>
            <a:r>
              <a:rPr lang="hr-HR" sz="1200" kern="1200" dirty="0" err="1" smtClean="0">
                <a:solidFill>
                  <a:schemeClr val="tx1"/>
                </a:solidFill>
                <a:effectLst/>
                <a:latin typeface="+mn-lt"/>
                <a:ea typeface="+mn-ea"/>
                <a:cs typeface="+mn-cs"/>
              </a:rPr>
              <a:t>of</a:t>
            </a:r>
            <a:r>
              <a:rPr lang="hr-HR" sz="1200" kern="1200" dirty="0" smtClean="0">
                <a:solidFill>
                  <a:schemeClr val="tx1"/>
                </a:solidFill>
                <a:effectLst/>
                <a:latin typeface="+mn-lt"/>
                <a:ea typeface="+mn-ea"/>
                <a:cs typeface="+mn-cs"/>
              </a:rPr>
              <a:t> ten </a:t>
            </a:r>
            <a:r>
              <a:rPr lang="hr-HR" sz="1200" kern="1200" dirty="0" err="1" smtClean="0">
                <a:solidFill>
                  <a:schemeClr val="tx1"/>
                </a:solidFill>
                <a:effectLst/>
                <a:latin typeface="+mn-lt"/>
                <a:ea typeface="+mn-ea"/>
                <a:cs typeface="+mn-cs"/>
              </a:rPr>
              <a:t>topics</a:t>
            </a:r>
            <a:r>
              <a:rPr lang="hr-HR" sz="1200" kern="1200" baseline="0" dirty="0" smtClean="0">
                <a:solidFill>
                  <a:schemeClr val="tx1"/>
                </a:solidFill>
                <a:effectLst/>
                <a:latin typeface="+mn-lt"/>
                <a:ea typeface="+mn-ea"/>
                <a:cs typeface="+mn-cs"/>
              </a:rPr>
              <a:t> </a:t>
            </a:r>
            <a:r>
              <a:rPr lang="hr-HR" sz="1200" kern="1200" baseline="0" dirty="0" err="1" smtClean="0">
                <a:solidFill>
                  <a:schemeClr val="tx1"/>
                </a:solidFill>
                <a:effectLst/>
                <a:latin typeface="+mn-lt"/>
                <a:ea typeface="+mn-ea"/>
                <a:cs typeface="+mn-cs"/>
              </a:rPr>
              <a:t>and</a:t>
            </a:r>
            <a:r>
              <a:rPr lang="hr-HR" sz="1200" kern="1200" baseline="0" dirty="0" smtClean="0">
                <a:solidFill>
                  <a:schemeClr val="tx1"/>
                </a:solidFill>
                <a:effectLst/>
                <a:latin typeface="+mn-lt"/>
                <a:ea typeface="+mn-ea"/>
                <a:cs typeface="+mn-cs"/>
              </a:rPr>
              <a:t> </a:t>
            </a:r>
            <a:r>
              <a:rPr lang="hr-HR" sz="1200" kern="1200" baseline="0" dirty="0" err="1" smtClean="0">
                <a:solidFill>
                  <a:schemeClr val="tx1"/>
                </a:solidFill>
                <a:effectLst/>
                <a:latin typeface="+mn-lt"/>
                <a:ea typeface="+mn-ea"/>
                <a:cs typeface="+mn-cs"/>
              </a:rPr>
              <a:t>i</a:t>
            </a:r>
            <a:r>
              <a:rPr lang="hr-HR" sz="1200" kern="1200" dirty="0" err="1" smtClean="0">
                <a:solidFill>
                  <a:schemeClr val="tx1"/>
                </a:solidFill>
                <a:effectLst/>
                <a:latin typeface="+mn-lt"/>
                <a:ea typeface="+mn-ea"/>
                <a:cs typeface="+mn-cs"/>
              </a:rPr>
              <a:t>n</a:t>
            </a:r>
            <a:r>
              <a:rPr lang="hr-HR"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this </a:t>
            </a:r>
            <a:r>
              <a:rPr lang="hr-HR" sz="1200" kern="1200" dirty="0" err="1" smtClean="0">
                <a:solidFill>
                  <a:schemeClr val="tx1"/>
                </a:solidFill>
                <a:effectLst/>
                <a:latin typeface="+mn-lt"/>
                <a:ea typeface="+mn-ea"/>
                <a:cs typeface="+mn-cs"/>
              </a:rPr>
              <a:t>topic</a:t>
            </a:r>
            <a:r>
              <a:rPr lang="en-US" sz="1200" kern="1200" dirty="0" smtClean="0">
                <a:solidFill>
                  <a:schemeClr val="tx1"/>
                </a:solidFill>
                <a:effectLst/>
                <a:latin typeface="+mn-lt"/>
                <a:ea typeface="+mn-ea"/>
                <a:cs typeface="+mn-cs"/>
              </a:rPr>
              <a:t> we will say something more about the </a:t>
            </a:r>
            <a:r>
              <a:rPr lang="hr-HR" sz="1200" kern="1200" dirty="0" err="1" smtClean="0">
                <a:solidFill>
                  <a:schemeClr val="tx1"/>
                </a:solidFill>
                <a:effectLst/>
                <a:latin typeface="+mn-lt"/>
                <a:ea typeface="+mn-ea"/>
                <a:cs typeface="+mn-cs"/>
              </a:rPr>
              <a:t>load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balancing</a:t>
            </a:r>
            <a:r>
              <a:rPr lang="hr-HR" sz="1200" kern="1200" baseline="0" dirty="0" smtClean="0">
                <a:solidFill>
                  <a:schemeClr val="tx1"/>
                </a:solidFill>
                <a:effectLst/>
                <a:latin typeface="+mn-lt"/>
                <a:ea typeface="+mn-ea"/>
                <a:cs typeface="+mn-cs"/>
              </a:rPr>
              <a:t>.</a:t>
            </a:r>
            <a:endParaRPr lang="hr-HR" sz="1200" kern="1200" dirty="0" smtClean="0">
              <a:solidFill>
                <a:schemeClr val="tx1"/>
              </a:solidFill>
              <a:effectLst/>
              <a:latin typeface="+mn-lt"/>
              <a:ea typeface="+mn-ea"/>
              <a:cs typeface="+mn-cs"/>
            </a:endParaRPr>
          </a:p>
          <a:p>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a:p>
        </p:txBody>
      </p:sp>
    </p:spTree>
    <p:extLst>
      <p:ext uri="{BB962C8B-B14F-4D97-AF65-F5344CB8AC3E}">
        <p14:creationId xmlns:p14="http://schemas.microsoft.com/office/powerpoint/2010/main" val="4124911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What Is High Availability? High availability is a quality of computing infrastructure that allows it to continue functioning, even when some of its components fail. This is important for mission-critical systems that cannot tolerate interruption in service, and any downtime can cause damage or result in financial loss.</a:t>
            </a:r>
          </a:p>
          <a:p>
            <a:r>
              <a:rPr lang="en-US" dirty="0" smtClean="0"/>
              <a:t>For example, data centers require high availability of their systems—and no unscheduled downtime—to perform daily tasks.</a:t>
            </a:r>
          </a:p>
          <a:p>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a:p>
        </p:txBody>
      </p:sp>
    </p:spTree>
    <p:extLst>
      <p:ext uri="{BB962C8B-B14F-4D97-AF65-F5344CB8AC3E}">
        <p14:creationId xmlns:p14="http://schemas.microsoft.com/office/powerpoint/2010/main" val="35776640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What is  load balancer? You would use load balancer to achieve high availability and also achieve scalability. So typically, the way load balancer works are also referred to as reverse proxies, you would have a load balancer that would be used access by multiple clients, various clients. And these clients would hit the load balancer and the load balancer would proxy that traffic to the various back-end servers. So in this way it not only protects the various backend servers but also provides high availability in case a particular back-end server is unavailable, the application can still be up and running. And then it also provides scalability because if many clients start eating the load balancer, you could easily add more back-end servers.</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a:p>
        </p:txBody>
      </p:sp>
    </p:spTree>
    <p:extLst>
      <p:ext uri="{BB962C8B-B14F-4D97-AF65-F5344CB8AC3E}">
        <p14:creationId xmlns:p14="http://schemas.microsoft.com/office/powerpoint/2010/main" val="9218457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Load balancer directs network traffic towards backend servers, which is the term for application server responsible for generating content in reply to the incoming TCP or HTTP traffic. </a:t>
            </a:r>
          </a:p>
          <a:p>
            <a:r>
              <a:rPr lang="en-US" dirty="0" smtClean="0"/>
              <a:t>The rules by which the load balancer will direct traffic to the backend servers define the so-called Load Balancing Policies.</a:t>
            </a:r>
          </a:p>
          <a:p>
            <a:r>
              <a:rPr lang="en-US" dirty="0" smtClean="0"/>
              <a:t>The health check is a test to confirm the availability of backend servers. Basically, the control plane sends a ping to the backend servers and waits for a response.</a:t>
            </a:r>
          </a:p>
          <a:p>
            <a:r>
              <a:rPr lang="en-US" dirty="0" smtClean="0"/>
              <a:t>A listener is a logical entity that checks for incoming traffic on the load balancer's public IP address.</a:t>
            </a:r>
          </a:p>
          <a:p>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a:p>
        </p:txBody>
      </p:sp>
    </p:spTree>
    <p:extLst>
      <p:ext uri="{BB962C8B-B14F-4D97-AF65-F5344CB8AC3E}">
        <p14:creationId xmlns:p14="http://schemas.microsoft.com/office/powerpoint/2010/main" val="32335888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You can always do a public and a private load balancer. Public means load balancer is available on the web. </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a:p>
        </p:txBody>
      </p:sp>
    </p:spTree>
    <p:extLst>
      <p:ext uri="{BB962C8B-B14F-4D97-AF65-F5344CB8AC3E}">
        <p14:creationId xmlns:p14="http://schemas.microsoft.com/office/powerpoint/2010/main" val="41055188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A private load balancer means your multiple tiers, like a web tier, can talk to your database tier and balance the traffic between them, but both tears don't have to be public.</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a:p>
        </p:txBody>
      </p:sp>
    </p:spTree>
    <p:extLst>
      <p:ext uri="{BB962C8B-B14F-4D97-AF65-F5344CB8AC3E}">
        <p14:creationId xmlns:p14="http://schemas.microsoft.com/office/powerpoint/2010/main" val="25071108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What Is Round-Robin Load Balancing? Round‑robin load balancing is one of the simplest methods for distributing client requests across a group of servers. The round‑robin load balancer forwards a client request to each server in turn, going down the list of servers in the group.</a:t>
            </a:r>
          </a:p>
          <a:p>
            <a:r>
              <a:rPr lang="en-US" dirty="0" smtClean="0"/>
              <a:t>Least connection load balancing is a dynamic load balancing algorithm where client requests are distributed to the application server with the least number of active connections when the client request is received.</a:t>
            </a:r>
          </a:p>
          <a:p>
            <a:r>
              <a:rPr lang="en-US" dirty="0" smtClean="0"/>
              <a:t>The IP Hash policy uses an incoming request's source IP address as a hashing key to route non-sticky traffic to the same backend server. That means that the load balancer routes requests from the same client to the same backend server as long as that server is available.</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a:p>
        </p:txBody>
      </p:sp>
    </p:spTree>
    <p:extLst>
      <p:ext uri="{BB962C8B-B14F-4D97-AF65-F5344CB8AC3E}">
        <p14:creationId xmlns:p14="http://schemas.microsoft.com/office/powerpoint/2010/main" val="32762371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Backend set</a:t>
            </a:r>
            <a:r>
              <a:rPr lang="hr-HR" sz="1200" kern="1200" dirty="0" smtClean="0">
                <a:solidFill>
                  <a:schemeClr val="tx1"/>
                </a:solidFill>
                <a:latin typeface="+mn-lt"/>
                <a:ea typeface="+mn-ea"/>
                <a:cs typeface="+mn-cs"/>
              </a:rPr>
              <a:t> (</a:t>
            </a:r>
            <a:r>
              <a:rPr lang="en-US" sz="1200" kern="1200" dirty="0" smtClean="0">
                <a:solidFill>
                  <a:schemeClr val="tx1"/>
                </a:solidFill>
                <a:latin typeface="+mn-lt"/>
                <a:ea typeface="+mn-ea"/>
                <a:cs typeface="+mn-cs"/>
              </a:rPr>
              <a:t>logical entity defined by a list of backend servers, a load balancing policy, and a health check policy</a:t>
            </a:r>
            <a:r>
              <a:rPr lang="hr-HR" sz="1200" kern="1200" dirty="0" smtClean="0">
                <a:solidFill>
                  <a:schemeClr val="tx1"/>
                </a:solidFill>
                <a:latin typeface="+mn-lt"/>
                <a:ea typeface="+mn-ea"/>
                <a:cs typeface="+mn-cs"/>
              </a:rPr>
              <a:t>). </a:t>
            </a:r>
            <a:r>
              <a:rPr lang="en-US" sz="1200" kern="1200" dirty="0" smtClean="0">
                <a:solidFill>
                  <a:schemeClr val="tx1"/>
                </a:solidFill>
                <a:latin typeface="+mn-lt"/>
                <a:ea typeface="+mn-ea"/>
                <a:cs typeface="+mn-cs"/>
              </a:rPr>
              <a:t>If a server fails the health check, the load balancer takes the server temporarily out of rotation. If the server later passes the health check, the load balancer returns it to the rotation.</a:t>
            </a:r>
          </a:p>
          <a:p>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a:p>
        </p:txBody>
      </p:sp>
    </p:spTree>
    <p:extLst>
      <p:ext uri="{BB962C8B-B14F-4D97-AF65-F5344CB8AC3E}">
        <p14:creationId xmlns:p14="http://schemas.microsoft.com/office/powerpoint/2010/main" val="15750134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200" kern="1200" dirty="0" smtClean="0">
                <a:solidFill>
                  <a:schemeClr val="tx1"/>
                </a:solidFill>
                <a:effectLst/>
                <a:latin typeface="+mn-lt"/>
                <a:ea typeface="+mn-ea"/>
                <a:cs typeface="+mn-cs"/>
              </a:rPr>
              <a:t>To complete this unit, </a:t>
            </a:r>
            <a:r>
              <a:rPr lang="hr-HR" sz="1200" kern="1200" dirty="0" smtClean="0">
                <a:solidFill>
                  <a:schemeClr val="tx1"/>
                </a:solidFill>
                <a:effectLst/>
                <a:latin typeface="+mn-lt"/>
                <a:ea typeface="+mn-ea"/>
                <a:cs typeface="+mn-cs"/>
              </a:rPr>
              <a:t>s</a:t>
            </a:r>
            <a:r>
              <a:rPr lang="en-US" sz="1200" kern="1200" dirty="0" err="1" smtClean="0">
                <a:solidFill>
                  <a:schemeClr val="tx1"/>
                </a:solidFill>
                <a:effectLst/>
                <a:latin typeface="+mn-lt"/>
                <a:ea typeface="+mn-ea"/>
                <a:cs typeface="+mn-cs"/>
              </a:rPr>
              <a:t>tudy</a:t>
            </a:r>
            <a:r>
              <a:rPr lang="en-US" sz="1200" kern="1200" dirty="0" smtClean="0">
                <a:solidFill>
                  <a:schemeClr val="tx1"/>
                </a:solidFill>
                <a:effectLst/>
                <a:latin typeface="+mn-lt"/>
                <a:ea typeface="+mn-ea"/>
                <a:cs typeface="+mn-cs"/>
              </a:rPr>
              <a:t> and review the following online resources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Thank</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you</a:t>
            </a:r>
            <a:r>
              <a:rPr lang="hr-HR" sz="1200" kern="1200" dirty="0" smtClean="0">
                <a:solidFill>
                  <a:schemeClr val="tx1"/>
                </a:solidFill>
                <a:effectLst/>
                <a:latin typeface="+mn-lt"/>
                <a:ea typeface="+mn-ea"/>
                <a:cs typeface="+mn-cs"/>
              </a:rPr>
              <a:t> for </a:t>
            </a:r>
            <a:r>
              <a:rPr lang="hr-HR" sz="1200" kern="1200" dirty="0" err="1" smtClean="0">
                <a:solidFill>
                  <a:schemeClr val="tx1"/>
                </a:solidFill>
                <a:effectLst/>
                <a:latin typeface="+mn-lt"/>
                <a:ea typeface="+mn-ea"/>
                <a:cs typeface="+mn-cs"/>
              </a:rPr>
              <a:t>attention</a:t>
            </a:r>
            <a:r>
              <a:rPr lang="hr-HR" sz="1200" kern="1200" dirty="0" smtClean="0">
                <a:solidFill>
                  <a:schemeClr val="tx1"/>
                </a:solidFill>
                <a:effectLst/>
                <a:latin typeface="+mn-lt"/>
                <a:ea typeface="+mn-ea"/>
                <a:cs typeface="+mn-cs"/>
              </a:rPr>
              <a:t> !</a:t>
            </a:r>
            <a:endParaRPr lang="hr-HR" sz="1200" kern="1200" dirty="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endParaRPr lang="hr-HR"/>
          </a:p>
        </p:txBody>
      </p:sp>
    </p:spTree>
    <p:extLst>
      <p:ext uri="{BB962C8B-B14F-4D97-AF65-F5344CB8AC3E}">
        <p14:creationId xmlns:p14="http://schemas.microsoft.com/office/powerpoint/2010/main" val="17187061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docs.oracle.com/en-us/iaas/Content/Balance/Concepts/balanceoverview.htm"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hyperlink" Target="https://oracle.github.io/learning-library/oci-library/oci-hol/oci-fundamentals-lab/workshops/freetier/index.html#xd_co_f=NmEzYTk4MDUtZWQyMS00MDBmLThiMWEtZWFhMTNlMjEzODM3%7E" TargetMode="External"/><Relationship Id="rId4" Type="http://schemas.openxmlformats.org/officeDocument/2006/relationships/hyperlink" Target="https://www.youtube.com/watch?v=sCR3SAVdyCc"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lang="en-US" b="1" dirty="0"/>
              <a:t>O3 - Distance learning curricula in Cloud </a:t>
            </a:r>
            <a:r>
              <a:rPr lang="en-US" b="1" dirty="0" smtClean="0"/>
              <a:t>Computing</a:t>
            </a:r>
            <a:r>
              <a:rPr lang="hr-HR" b="1" dirty="0" smtClean="0"/>
              <a:t/>
            </a:r>
            <a:br>
              <a:rPr lang="hr-HR" b="1" dirty="0" smtClean="0"/>
            </a:br>
            <a:r>
              <a:rPr lang="hr-HR" dirty="0"/>
              <a:t/>
            </a:r>
            <a:br>
              <a:rPr lang="hr-HR" dirty="0"/>
            </a:br>
            <a:r>
              <a:rPr lang="hr-HR" dirty="0" smtClean="0"/>
              <a:t>8 -  </a:t>
            </a:r>
            <a:r>
              <a:rPr lang="hr-HR" dirty="0"/>
              <a:t>Load </a:t>
            </a:r>
            <a:r>
              <a:rPr lang="hr-HR" dirty="0" err="1"/>
              <a:t>balancing</a:t>
            </a:r>
            <a:endParaRPr lang="pl-PL" dirty="0"/>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r>
              <a:rPr lang="hr-HR" b="1" dirty="0" smtClean="0"/>
              <a:t>S</a:t>
            </a:r>
            <a:r>
              <a:rPr lang="en-US" b="1" dirty="0" err="1" smtClean="0"/>
              <a:t>tudy</a:t>
            </a:r>
            <a:r>
              <a:rPr lang="en-US" b="1" dirty="0" smtClean="0"/>
              <a:t> </a:t>
            </a:r>
            <a:r>
              <a:rPr lang="en-US" b="1" dirty="0"/>
              <a:t>and review the following online resources</a:t>
            </a:r>
            <a:endParaRPr lang="hr-HR"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501422"/>
            <a:ext cx="10515600" cy="5185127"/>
          </a:xfrm>
        </p:spPr>
        <p:txBody>
          <a:bodyPr>
            <a:normAutofit lnSpcReduction="10000"/>
          </a:bodyPr>
          <a:lstStyle/>
          <a:p>
            <a:pPr marL="0" lvl="0" indent="0" algn="just">
              <a:buNone/>
            </a:pPr>
            <a:r>
              <a:rPr lang="hr-HR" b="1" dirty="0" err="1" smtClean="0">
                <a:latin typeface="+mj-lt"/>
              </a:rPr>
              <a:t>Read</a:t>
            </a:r>
            <a:r>
              <a:rPr lang="hr-HR" b="1" dirty="0" smtClean="0">
                <a:latin typeface="+mj-lt"/>
              </a:rPr>
              <a:t> </a:t>
            </a:r>
            <a:r>
              <a:rPr lang="hr-HR" b="1" dirty="0" err="1" smtClean="0">
                <a:latin typeface="+mj-lt"/>
              </a:rPr>
              <a:t>this</a:t>
            </a:r>
            <a:r>
              <a:rPr lang="hr-HR" b="1" dirty="0" smtClean="0">
                <a:latin typeface="+mj-lt"/>
              </a:rPr>
              <a:t> :</a:t>
            </a:r>
          </a:p>
          <a:p>
            <a:pPr algn="just"/>
            <a:r>
              <a:rPr lang="en-US" dirty="0">
                <a:latin typeface="+mj-lt"/>
                <a:hlinkClick r:id="rId3"/>
              </a:rPr>
              <a:t>https://</a:t>
            </a:r>
            <a:r>
              <a:rPr lang="en-US" dirty="0" smtClean="0">
                <a:latin typeface="+mj-lt"/>
                <a:hlinkClick r:id="rId3"/>
              </a:rPr>
              <a:t>docs.oracle.com/en-us/iaas/Content/Balance/Concepts/balanceoverview.htm</a:t>
            </a:r>
            <a:endParaRPr lang="hr-HR" dirty="0" smtClean="0">
              <a:latin typeface="+mj-lt"/>
            </a:endParaRPr>
          </a:p>
          <a:p>
            <a:pPr marL="0" indent="0" algn="just">
              <a:buNone/>
            </a:pPr>
            <a:r>
              <a:rPr lang="hr-HR" b="1" dirty="0" err="1" smtClean="0">
                <a:latin typeface="+mj-lt"/>
              </a:rPr>
              <a:t>Watch</a:t>
            </a:r>
            <a:r>
              <a:rPr lang="hr-HR" b="1" dirty="0" smtClean="0">
                <a:latin typeface="+mj-lt"/>
              </a:rPr>
              <a:t> </a:t>
            </a:r>
            <a:r>
              <a:rPr lang="hr-HR" b="1" dirty="0" err="1" smtClean="0">
                <a:latin typeface="+mj-lt"/>
              </a:rPr>
              <a:t>this</a:t>
            </a:r>
            <a:r>
              <a:rPr lang="hr-HR" b="1" dirty="0" smtClean="0">
                <a:latin typeface="+mj-lt"/>
              </a:rPr>
              <a:t> video:</a:t>
            </a:r>
          </a:p>
          <a:p>
            <a:pPr algn="just"/>
            <a:r>
              <a:rPr lang="hr-HR" dirty="0">
                <a:latin typeface="+mj-lt"/>
                <a:hlinkClick r:id="rId4"/>
              </a:rPr>
              <a:t>https://</a:t>
            </a:r>
            <a:r>
              <a:rPr lang="hr-HR" dirty="0" smtClean="0">
                <a:latin typeface="+mj-lt"/>
                <a:hlinkClick r:id="rId4"/>
              </a:rPr>
              <a:t>www.youtube.com/watch?v=sCR3SAVdyCc</a:t>
            </a:r>
            <a:endParaRPr lang="hr-HR" dirty="0" smtClean="0">
              <a:latin typeface="+mj-lt"/>
            </a:endParaRPr>
          </a:p>
          <a:p>
            <a:pPr marL="0" indent="0" algn="just">
              <a:buNone/>
            </a:pPr>
            <a:r>
              <a:rPr lang="hr-HR" dirty="0" err="1" smtClean="0"/>
              <a:t>Try</a:t>
            </a:r>
            <a:r>
              <a:rPr lang="hr-HR" dirty="0" smtClean="0"/>
              <a:t> </a:t>
            </a:r>
            <a:r>
              <a:rPr lang="hr-HR" dirty="0" err="1"/>
              <a:t>hands</a:t>
            </a:r>
            <a:r>
              <a:rPr lang="hr-HR" dirty="0"/>
              <a:t>-on-</a:t>
            </a:r>
            <a:r>
              <a:rPr lang="hr-HR" dirty="0" err="1"/>
              <a:t>lab</a:t>
            </a:r>
            <a:r>
              <a:rPr lang="hr-HR" dirty="0"/>
              <a:t> for </a:t>
            </a:r>
            <a:r>
              <a:rPr lang="hr-HR" dirty="0" err="1"/>
              <a:t>this</a:t>
            </a:r>
            <a:r>
              <a:rPr lang="hr-HR" dirty="0"/>
              <a:t> </a:t>
            </a:r>
            <a:r>
              <a:rPr lang="hr-HR" dirty="0" err="1"/>
              <a:t>lesson</a:t>
            </a:r>
            <a:r>
              <a:rPr lang="hr-HR" dirty="0"/>
              <a:t>:</a:t>
            </a:r>
          </a:p>
          <a:p>
            <a:pPr algn="just"/>
            <a:r>
              <a:rPr lang="hr-HR" dirty="0">
                <a:latin typeface="+mj-lt"/>
                <a:hlinkClick r:id="rId5"/>
              </a:rPr>
              <a:t>https://</a:t>
            </a:r>
            <a:r>
              <a:rPr lang="hr-HR" dirty="0" smtClean="0">
                <a:latin typeface="+mj-lt"/>
                <a:hlinkClick r:id="rId5"/>
              </a:rPr>
              <a:t>oracle.github.io/learning-library/oci-library/oci-hol/oci-fundamentals-lab/workshops/freetier/index.html#xd_co_f=NmEzYTk4MDUtZWQyMS00MDBmLThiMWEtZWFhMTNlMjEzODM3%7E</a:t>
            </a:r>
            <a:endParaRPr lang="hr-HR" dirty="0" smtClean="0">
              <a:latin typeface="+mj-lt"/>
            </a:endParaRPr>
          </a:p>
          <a:p>
            <a:pPr marL="0" indent="0" algn="just">
              <a:buNone/>
            </a:pPr>
            <a:r>
              <a:rPr lang="hr-HR" b="1" dirty="0" smtClean="0">
                <a:latin typeface="+mj-lt"/>
              </a:rPr>
              <a:t>Access </a:t>
            </a:r>
            <a:r>
              <a:rPr lang="en-US" b="1" dirty="0" smtClean="0">
                <a:latin typeface="+mj-lt"/>
              </a:rPr>
              <a:t>the Oracle Member Hub</a:t>
            </a:r>
            <a:r>
              <a:rPr lang="hr-HR" b="1" dirty="0" smtClean="0">
                <a:latin typeface="+mj-lt"/>
              </a:rPr>
              <a:t> </a:t>
            </a:r>
            <a:r>
              <a:rPr lang="hr-HR" b="1" dirty="0" err="1" smtClean="0">
                <a:latin typeface="+mj-lt"/>
              </a:rPr>
              <a:t>and</a:t>
            </a:r>
            <a:r>
              <a:rPr lang="hr-HR" b="1" dirty="0" smtClean="0">
                <a:latin typeface="+mj-lt"/>
              </a:rPr>
              <a:t> </a:t>
            </a:r>
            <a:r>
              <a:rPr lang="hr-HR" b="1" dirty="0" err="1" smtClean="0">
                <a:latin typeface="+mj-lt"/>
              </a:rPr>
              <a:t>finish</a:t>
            </a:r>
            <a:r>
              <a:rPr lang="hr-HR" b="1" dirty="0" smtClean="0">
                <a:latin typeface="+mj-lt"/>
              </a:rPr>
              <a:t> </a:t>
            </a:r>
            <a:r>
              <a:rPr lang="hr-HR" b="1" dirty="0" err="1" smtClean="0">
                <a:latin typeface="+mj-lt"/>
              </a:rPr>
              <a:t>the</a:t>
            </a:r>
            <a:r>
              <a:rPr lang="hr-HR" b="1" dirty="0" smtClean="0">
                <a:latin typeface="+mj-lt"/>
              </a:rPr>
              <a:t> </a:t>
            </a:r>
            <a:r>
              <a:rPr lang="hr-HR" b="1" dirty="0" err="1">
                <a:latin typeface="+mj-lt"/>
              </a:rPr>
              <a:t>eighth</a:t>
            </a:r>
            <a:r>
              <a:rPr lang="hr-HR" b="1" dirty="0">
                <a:latin typeface="+mj-lt"/>
              </a:rPr>
              <a:t> </a:t>
            </a:r>
            <a:r>
              <a:rPr lang="hr-HR" b="1" dirty="0" err="1" smtClean="0">
                <a:latin typeface="+mj-lt"/>
              </a:rPr>
              <a:t>topic</a:t>
            </a:r>
            <a:r>
              <a:rPr lang="hr-HR" b="1" dirty="0" smtClean="0">
                <a:latin typeface="+mj-lt"/>
              </a:rPr>
              <a:t>:</a:t>
            </a:r>
          </a:p>
          <a:p>
            <a:pPr marL="0" indent="0" algn="just">
              <a:buNone/>
            </a:pPr>
            <a:r>
              <a:rPr lang="hr-HR" dirty="0">
                <a:latin typeface="+mj-lt"/>
              </a:rPr>
              <a:t> </a:t>
            </a:r>
            <a:r>
              <a:rPr lang="hr-HR" dirty="0" smtClean="0">
                <a:latin typeface="+mj-lt"/>
              </a:rPr>
              <a:t>  academy.oracle.com</a:t>
            </a:r>
          </a:p>
          <a:p>
            <a:pPr marL="0" indent="0" algn="just">
              <a:buNone/>
            </a:pPr>
            <a:endParaRPr lang="hr-HR" dirty="0">
              <a:latin typeface="+mj-lt"/>
            </a:endParaRPr>
          </a:p>
          <a:p>
            <a:pPr marL="0" indent="0" algn="just">
              <a:buNone/>
            </a:pPr>
            <a:endParaRPr lang="hr-HR" dirty="0" smtClean="0">
              <a:latin typeface="+mj-lt"/>
            </a:endParaRPr>
          </a:p>
          <a:p>
            <a:pPr marL="0" indent="0" algn="just">
              <a:buNone/>
            </a:pPr>
            <a:endParaRPr lang="pl-PL" dirty="0" smtClean="0">
              <a:latin typeface="+mj-lt"/>
            </a:endParaRPr>
          </a:p>
          <a:p>
            <a:pPr algn="just"/>
            <a:endParaRPr lang="pl-PL" dirty="0">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hr-HR" b="1" dirty="0" smtClean="0"/>
              <a:t>I</a:t>
            </a:r>
            <a:r>
              <a:rPr lang="en-US" b="1" dirty="0" err="1" smtClean="0"/>
              <a:t>ntroduction</a:t>
            </a:r>
            <a:r>
              <a:rPr lang="en-US" b="1" dirty="0" smtClean="0"/>
              <a:t> </a:t>
            </a:r>
            <a:r>
              <a:rPr lang="en-US" b="1" dirty="0"/>
              <a:t>to the Cloud Computing course</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r>
              <a:rPr lang="en-US" sz="3600" dirty="0">
                <a:latin typeface="+mj-lt"/>
              </a:rPr>
              <a:t>This course was developed as a result of the Erasmus+ project </a:t>
            </a:r>
            <a:r>
              <a:rPr lang="en-US" sz="3600" dirty="0" err="1" smtClean="0">
                <a:latin typeface="+mj-lt"/>
              </a:rPr>
              <a:t>CodeIn</a:t>
            </a:r>
            <a:r>
              <a:rPr lang="hr-HR" sz="3600" dirty="0" smtClean="0">
                <a:latin typeface="+mj-lt"/>
              </a:rPr>
              <a:t> (</a:t>
            </a:r>
            <a:r>
              <a:rPr lang="en-US" sz="3600" i="1" dirty="0">
                <a:latin typeface="+mj-lt"/>
              </a:rPr>
              <a:t>Cloud </a:t>
            </a:r>
            <a:r>
              <a:rPr lang="en-US" sz="3600" i="1" dirty="0" err="1">
                <a:latin typeface="+mj-lt"/>
              </a:rPr>
              <a:t>cOmputing</a:t>
            </a:r>
            <a:r>
              <a:rPr lang="en-US" sz="3600" i="1" dirty="0">
                <a:latin typeface="+mj-lt"/>
              </a:rPr>
              <a:t> for Digital Education </a:t>
            </a:r>
            <a:r>
              <a:rPr lang="en-US" sz="3600" i="1" dirty="0" err="1">
                <a:latin typeface="+mj-lt"/>
              </a:rPr>
              <a:t>INnovation</a:t>
            </a:r>
            <a:r>
              <a:rPr lang="hr-HR" sz="3600" dirty="0" smtClean="0">
                <a:latin typeface="+mj-lt"/>
              </a:rPr>
              <a:t>)</a:t>
            </a:r>
          </a:p>
          <a:p>
            <a:pPr lvl="0"/>
            <a:r>
              <a:rPr lang="en-US" sz="3600" dirty="0">
                <a:latin typeface="+mj-lt"/>
              </a:rPr>
              <a:t>It contains a total of ten teaching </a:t>
            </a:r>
            <a:r>
              <a:rPr lang="en-US" sz="3600" dirty="0" smtClean="0">
                <a:latin typeface="+mj-lt"/>
              </a:rPr>
              <a:t>topics</a:t>
            </a:r>
            <a:endParaRPr lang="hr-HR" sz="3600" dirty="0" smtClean="0">
              <a:latin typeface="+mj-lt"/>
            </a:endParaRPr>
          </a:p>
          <a:p>
            <a:pPr lvl="0"/>
            <a:r>
              <a:rPr lang="en-US" sz="3600" dirty="0" smtClean="0">
                <a:latin typeface="+mj-lt"/>
              </a:rPr>
              <a:t>All </a:t>
            </a:r>
            <a:r>
              <a:rPr lang="en-US" sz="3600" dirty="0">
                <a:latin typeface="+mj-lt"/>
              </a:rPr>
              <a:t>you need </a:t>
            </a:r>
            <a:r>
              <a:rPr lang="hr-HR" sz="3600" dirty="0" smtClean="0">
                <a:latin typeface="+mj-lt"/>
              </a:rPr>
              <a:t>for</a:t>
            </a:r>
            <a:r>
              <a:rPr lang="en-US" sz="3600" dirty="0" smtClean="0">
                <a:latin typeface="+mj-lt"/>
              </a:rPr>
              <a:t> learn</a:t>
            </a:r>
            <a:r>
              <a:rPr lang="hr-HR" sz="3600" dirty="0" smtClean="0">
                <a:latin typeface="+mj-lt"/>
              </a:rPr>
              <a:t>ing</a:t>
            </a:r>
            <a:r>
              <a:rPr lang="en-US" sz="3600" dirty="0" smtClean="0">
                <a:latin typeface="+mj-lt"/>
              </a:rPr>
              <a:t> </a:t>
            </a:r>
            <a:r>
              <a:rPr lang="en-US" sz="3600" dirty="0">
                <a:latin typeface="+mj-lt"/>
              </a:rPr>
              <a:t>is internet </a:t>
            </a:r>
            <a:r>
              <a:rPr lang="en-US" sz="3600" dirty="0" smtClean="0">
                <a:latin typeface="+mj-lt"/>
              </a:rPr>
              <a:t>access</a:t>
            </a:r>
            <a:r>
              <a:rPr lang="hr-HR" sz="3600" dirty="0" smtClean="0">
                <a:latin typeface="+mj-lt"/>
              </a:rPr>
              <a:t> </a:t>
            </a:r>
          </a:p>
          <a:p>
            <a:pPr marL="0" lvl="0" indent="0">
              <a:buNone/>
            </a:pPr>
            <a:endParaRPr lang="hr-HR" sz="3600" dirty="0" smtClean="0">
              <a:latin typeface="+mj-lt"/>
            </a:endParaRPr>
          </a:p>
          <a:p>
            <a:pPr lvl="0"/>
            <a:endParaRPr lang="pl-PL" dirty="0">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r>
              <a:rPr lang="hr-HR" b="1" dirty="0" err="1"/>
              <a:t>High</a:t>
            </a:r>
            <a:r>
              <a:rPr lang="hr-HR" b="1" dirty="0"/>
              <a:t> </a:t>
            </a:r>
            <a:r>
              <a:rPr lang="hr-HR" b="1" dirty="0" err="1"/>
              <a:t>Availability</a:t>
            </a:r>
            <a:endParaRPr lang="pl-PL"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2032" y="1690688"/>
            <a:ext cx="7043894" cy="5167312"/>
          </a:xfrm>
        </p:spPr>
        <p:txBody>
          <a:bodyPr>
            <a:normAutofit/>
          </a:bodyPr>
          <a:lstStyle/>
          <a:p>
            <a:r>
              <a:rPr lang="hr-HR" sz="3600" dirty="0" smtClean="0">
                <a:latin typeface="+mj-lt"/>
              </a:rPr>
              <a:t>c</a:t>
            </a:r>
            <a:r>
              <a:rPr lang="en-US" sz="3600" dirty="0" err="1" smtClean="0">
                <a:latin typeface="+mj-lt"/>
              </a:rPr>
              <a:t>omputing</a:t>
            </a:r>
            <a:r>
              <a:rPr lang="en-US" sz="3600" dirty="0" smtClean="0">
                <a:latin typeface="+mj-lt"/>
              </a:rPr>
              <a:t> </a:t>
            </a:r>
            <a:r>
              <a:rPr lang="en-US" sz="3600" dirty="0">
                <a:latin typeface="+mj-lt"/>
              </a:rPr>
              <a:t>environments configured to </a:t>
            </a:r>
            <a:r>
              <a:rPr lang="en-US" sz="3600" dirty="0" smtClean="0">
                <a:latin typeface="+mj-lt"/>
              </a:rPr>
              <a:t>provide</a:t>
            </a:r>
            <a:r>
              <a:rPr lang="hr-HR" sz="3600" dirty="0" smtClean="0">
                <a:latin typeface="+mj-lt"/>
              </a:rPr>
              <a:t> </a:t>
            </a:r>
            <a:r>
              <a:rPr lang="en-US" sz="3600" dirty="0" smtClean="0">
                <a:latin typeface="+mj-lt"/>
              </a:rPr>
              <a:t>nearly </a:t>
            </a:r>
            <a:r>
              <a:rPr lang="en-US" sz="3600" dirty="0">
                <a:latin typeface="+mj-lt"/>
              </a:rPr>
              <a:t>full time availability are known as </a:t>
            </a:r>
            <a:r>
              <a:rPr lang="en-US" sz="3600" dirty="0" smtClean="0">
                <a:latin typeface="+mj-lt"/>
              </a:rPr>
              <a:t>high</a:t>
            </a:r>
            <a:r>
              <a:rPr lang="hr-HR" sz="3600" dirty="0" smtClean="0">
                <a:latin typeface="+mj-lt"/>
              </a:rPr>
              <a:t> </a:t>
            </a:r>
            <a:r>
              <a:rPr lang="en-US" sz="3600" dirty="0" smtClean="0">
                <a:latin typeface="+mj-lt"/>
              </a:rPr>
              <a:t>availability </a:t>
            </a:r>
            <a:r>
              <a:rPr lang="en-US" sz="3600" dirty="0">
                <a:latin typeface="+mj-lt"/>
              </a:rPr>
              <a:t>systems</a:t>
            </a:r>
          </a:p>
          <a:p>
            <a:r>
              <a:rPr lang="hr-HR" sz="3600" dirty="0">
                <a:latin typeface="+mj-lt"/>
              </a:rPr>
              <a:t>s</a:t>
            </a:r>
            <a:r>
              <a:rPr lang="en-US" sz="3600" dirty="0" err="1" smtClean="0">
                <a:latin typeface="+mj-lt"/>
              </a:rPr>
              <a:t>uch</a:t>
            </a:r>
            <a:r>
              <a:rPr lang="en-US" sz="3600" dirty="0" smtClean="0">
                <a:latin typeface="+mj-lt"/>
              </a:rPr>
              <a:t> </a:t>
            </a:r>
            <a:r>
              <a:rPr lang="en-US" sz="3600" dirty="0">
                <a:latin typeface="+mj-lt"/>
              </a:rPr>
              <a:t>systems typically have redundant hardware </a:t>
            </a:r>
            <a:r>
              <a:rPr lang="en-US" sz="3600" dirty="0" smtClean="0">
                <a:latin typeface="+mj-lt"/>
              </a:rPr>
              <a:t>and</a:t>
            </a:r>
            <a:r>
              <a:rPr lang="hr-HR" sz="3600" dirty="0" smtClean="0">
                <a:latin typeface="+mj-lt"/>
              </a:rPr>
              <a:t> </a:t>
            </a:r>
            <a:r>
              <a:rPr lang="en-US" sz="3600" dirty="0" smtClean="0">
                <a:latin typeface="+mj-lt"/>
              </a:rPr>
              <a:t>software </a:t>
            </a:r>
            <a:r>
              <a:rPr lang="en-US" sz="3600" dirty="0">
                <a:latin typeface="+mj-lt"/>
              </a:rPr>
              <a:t>that makes the system available </a:t>
            </a:r>
            <a:r>
              <a:rPr lang="en-US" sz="3600" dirty="0" smtClean="0">
                <a:latin typeface="+mj-lt"/>
              </a:rPr>
              <a:t>despite</a:t>
            </a:r>
            <a:r>
              <a:rPr lang="hr-HR" sz="3600" dirty="0" smtClean="0">
                <a:latin typeface="+mj-lt"/>
              </a:rPr>
              <a:t> </a:t>
            </a:r>
            <a:r>
              <a:rPr lang="en-US" sz="3600" dirty="0" smtClean="0">
                <a:latin typeface="+mj-lt"/>
              </a:rPr>
              <a:t>failures</a:t>
            </a:r>
            <a:endParaRPr lang="en-US" sz="3600" dirty="0">
              <a:latin typeface="+mj-lt"/>
            </a:endParaRPr>
          </a:p>
        </p:txBody>
      </p:sp>
      <p:pic>
        <p:nvPicPr>
          <p:cNvPr id="4" name="Picture 3"/>
          <p:cNvPicPr>
            <a:picLocks noChangeAspect="1"/>
          </p:cNvPicPr>
          <p:nvPr/>
        </p:nvPicPr>
        <p:blipFill>
          <a:blip r:embed="rId3"/>
          <a:stretch>
            <a:fillRect/>
          </a:stretch>
        </p:blipFill>
        <p:spPr>
          <a:xfrm>
            <a:off x="7654750" y="2189741"/>
            <a:ext cx="3197469" cy="3894353"/>
          </a:xfrm>
          <a:prstGeom prst="rect">
            <a:avLst/>
          </a:prstGeom>
        </p:spPr>
      </p:pic>
    </p:spTree>
    <p:extLst>
      <p:ext uri="{BB962C8B-B14F-4D97-AF65-F5344CB8AC3E}">
        <p14:creationId xmlns:p14="http://schemas.microsoft.com/office/powerpoint/2010/main" val="5950107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r>
              <a:rPr lang="hr-HR" b="1" dirty="0" smtClean="0"/>
              <a:t>Overview </a:t>
            </a:r>
            <a:r>
              <a:rPr lang="hr-HR" b="1" dirty="0" err="1"/>
              <a:t>of</a:t>
            </a:r>
            <a:r>
              <a:rPr lang="hr-HR" b="1" dirty="0"/>
              <a:t> </a:t>
            </a:r>
            <a:r>
              <a:rPr lang="hr-HR" b="1" dirty="0" err="1"/>
              <a:t>load</a:t>
            </a:r>
            <a:r>
              <a:rPr lang="hr-HR" b="1" dirty="0"/>
              <a:t> </a:t>
            </a:r>
            <a:r>
              <a:rPr lang="hr-HR" b="1" dirty="0" err="1"/>
              <a:t>balancing</a:t>
            </a:r>
            <a:endParaRPr lang="pl-PL"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80870" y="1539963"/>
            <a:ext cx="7855753" cy="5167312"/>
          </a:xfrm>
        </p:spPr>
        <p:txBody>
          <a:bodyPr>
            <a:normAutofit/>
          </a:bodyPr>
          <a:lstStyle/>
          <a:p>
            <a:pPr marL="0" indent="0">
              <a:buNone/>
            </a:pPr>
            <a:r>
              <a:rPr lang="hr-HR" sz="3600" dirty="0" smtClean="0">
                <a:latin typeface="+mj-lt"/>
              </a:rPr>
              <a:t>L</a:t>
            </a:r>
            <a:r>
              <a:rPr lang="en-US" sz="3600" dirty="0" err="1" smtClean="0">
                <a:latin typeface="+mj-lt"/>
              </a:rPr>
              <a:t>oad</a:t>
            </a:r>
            <a:r>
              <a:rPr lang="en-US" sz="3600" dirty="0" smtClean="0">
                <a:latin typeface="+mj-lt"/>
              </a:rPr>
              <a:t> </a:t>
            </a:r>
            <a:r>
              <a:rPr lang="en-US" sz="3600" dirty="0">
                <a:latin typeface="+mj-lt"/>
              </a:rPr>
              <a:t>balancer </a:t>
            </a:r>
            <a:r>
              <a:rPr lang="en-US" sz="3600" dirty="0" smtClean="0">
                <a:latin typeface="+mj-lt"/>
              </a:rPr>
              <a:t>sits </a:t>
            </a:r>
            <a:r>
              <a:rPr lang="en-US" sz="3600" dirty="0">
                <a:latin typeface="+mj-lt"/>
              </a:rPr>
              <a:t>between the clients and the </a:t>
            </a:r>
            <a:r>
              <a:rPr lang="en-US" sz="3600" dirty="0" err="1">
                <a:latin typeface="+mj-lt"/>
              </a:rPr>
              <a:t>backends</a:t>
            </a:r>
            <a:r>
              <a:rPr lang="en-US" sz="3600" dirty="0">
                <a:latin typeface="+mj-lt"/>
              </a:rPr>
              <a:t> </a:t>
            </a:r>
            <a:r>
              <a:rPr lang="hr-HR" sz="3600" dirty="0" err="1" smtClean="0">
                <a:latin typeface="+mj-lt"/>
              </a:rPr>
              <a:t>and</a:t>
            </a:r>
            <a:r>
              <a:rPr lang="hr-HR" sz="3600" dirty="0" smtClean="0">
                <a:latin typeface="+mj-lt"/>
              </a:rPr>
              <a:t> </a:t>
            </a:r>
            <a:r>
              <a:rPr lang="en-US" sz="3600" dirty="0" smtClean="0">
                <a:latin typeface="+mj-lt"/>
              </a:rPr>
              <a:t>performs </a:t>
            </a:r>
            <a:r>
              <a:rPr lang="en-US" sz="3600" dirty="0">
                <a:latin typeface="+mj-lt"/>
              </a:rPr>
              <a:t>tasks such as:</a:t>
            </a:r>
          </a:p>
          <a:p>
            <a:pPr lvl="1"/>
            <a:r>
              <a:rPr lang="en-US" sz="3200" dirty="0" smtClean="0">
                <a:latin typeface="+mj-lt"/>
              </a:rPr>
              <a:t>Service Discovery</a:t>
            </a:r>
            <a:endParaRPr lang="hr-HR" sz="3200" dirty="0" smtClean="0">
              <a:latin typeface="+mj-lt"/>
            </a:endParaRPr>
          </a:p>
          <a:p>
            <a:pPr lvl="1"/>
            <a:r>
              <a:rPr lang="en-US" sz="3200" dirty="0" smtClean="0">
                <a:latin typeface="+mj-lt"/>
              </a:rPr>
              <a:t>Health Check</a:t>
            </a:r>
            <a:endParaRPr lang="hr-HR" sz="3200" dirty="0" smtClean="0">
              <a:latin typeface="+mj-lt"/>
            </a:endParaRPr>
          </a:p>
          <a:p>
            <a:pPr lvl="1"/>
            <a:r>
              <a:rPr lang="en-US" sz="3200" dirty="0" smtClean="0">
                <a:latin typeface="+mj-lt"/>
              </a:rPr>
              <a:t>Algorithm</a:t>
            </a:r>
          </a:p>
          <a:p>
            <a:pPr marL="0" indent="0">
              <a:buNone/>
            </a:pPr>
            <a:r>
              <a:rPr lang="hr-HR" sz="3600" dirty="0" err="1" smtClean="0">
                <a:latin typeface="+mj-lt"/>
              </a:rPr>
              <a:t>Main</a:t>
            </a:r>
            <a:r>
              <a:rPr lang="hr-HR" sz="3600" dirty="0" smtClean="0">
                <a:latin typeface="+mj-lt"/>
              </a:rPr>
              <a:t> </a:t>
            </a:r>
            <a:r>
              <a:rPr lang="hr-HR" sz="3600" dirty="0" err="1" smtClean="0">
                <a:latin typeface="+mj-lt"/>
              </a:rPr>
              <a:t>benefits</a:t>
            </a:r>
            <a:r>
              <a:rPr lang="hr-HR" sz="3600" dirty="0" smtClean="0">
                <a:latin typeface="+mj-lt"/>
              </a:rPr>
              <a:t>:</a:t>
            </a:r>
          </a:p>
          <a:p>
            <a:pPr lvl="1"/>
            <a:r>
              <a:rPr lang="hr-HR" sz="3200" dirty="0" err="1">
                <a:latin typeface="+mj-lt"/>
              </a:rPr>
              <a:t>Fault</a:t>
            </a:r>
            <a:r>
              <a:rPr lang="hr-HR" sz="3200" dirty="0">
                <a:latin typeface="+mj-lt"/>
              </a:rPr>
              <a:t> </a:t>
            </a:r>
            <a:r>
              <a:rPr lang="hr-HR" sz="3200" dirty="0" err="1">
                <a:latin typeface="+mj-lt"/>
              </a:rPr>
              <a:t>tolerance</a:t>
            </a:r>
            <a:r>
              <a:rPr lang="hr-HR" sz="3200" dirty="0">
                <a:latin typeface="+mj-lt"/>
              </a:rPr>
              <a:t> </a:t>
            </a:r>
            <a:r>
              <a:rPr lang="hr-HR" sz="3200" dirty="0" err="1">
                <a:latin typeface="+mj-lt"/>
              </a:rPr>
              <a:t>and</a:t>
            </a:r>
            <a:r>
              <a:rPr lang="hr-HR" sz="3200" dirty="0">
                <a:latin typeface="+mj-lt"/>
              </a:rPr>
              <a:t> </a:t>
            </a:r>
            <a:r>
              <a:rPr lang="hr-HR" sz="3200" dirty="0" err="1" smtClean="0">
                <a:latin typeface="+mj-lt"/>
              </a:rPr>
              <a:t>high</a:t>
            </a:r>
            <a:r>
              <a:rPr lang="hr-HR" sz="3200" dirty="0" smtClean="0">
                <a:latin typeface="+mj-lt"/>
              </a:rPr>
              <a:t> </a:t>
            </a:r>
            <a:r>
              <a:rPr lang="hr-HR" sz="3200" dirty="0" err="1" smtClean="0">
                <a:latin typeface="+mj-lt"/>
              </a:rPr>
              <a:t>availability</a:t>
            </a:r>
            <a:endParaRPr lang="hr-HR" sz="3200" dirty="0" smtClean="0">
              <a:latin typeface="+mj-lt"/>
            </a:endParaRPr>
          </a:p>
          <a:p>
            <a:pPr lvl="1"/>
            <a:r>
              <a:rPr lang="hr-HR" sz="3200" dirty="0" err="1" smtClean="0">
                <a:latin typeface="+mj-lt"/>
              </a:rPr>
              <a:t>Scaling</a:t>
            </a:r>
            <a:endParaRPr lang="hr-HR" sz="3200" dirty="0">
              <a:latin typeface="+mj-lt"/>
            </a:endParaRPr>
          </a:p>
        </p:txBody>
      </p:sp>
      <p:pic>
        <p:nvPicPr>
          <p:cNvPr id="4" name="Picture 3"/>
          <p:cNvPicPr>
            <a:picLocks noChangeAspect="1"/>
          </p:cNvPicPr>
          <p:nvPr/>
        </p:nvPicPr>
        <p:blipFill>
          <a:blip r:embed="rId3"/>
          <a:stretch>
            <a:fillRect/>
          </a:stretch>
        </p:blipFill>
        <p:spPr>
          <a:xfrm>
            <a:off x="8348123" y="2836019"/>
            <a:ext cx="2529600" cy="2575200"/>
          </a:xfrm>
          <a:prstGeom prst="rect">
            <a:avLst/>
          </a:prstGeom>
        </p:spPr>
      </p:pic>
    </p:spTree>
    <p:extLst>
      <p:ext uri="{BB962C8B-B14F-4D97-AF65-F5344CB8AC3E}">
        <p14:creationId xmlns:p14="http://schemas.microsoft.com/office/powerpoint/2010/main" val="28218784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r>
              <a:rPr lang="hr-HR" b="1" dirty="0" err="1" smtClean="0"/>
              <a:t>Load</a:t>
            </a:r>
            <a:r>
              <a:rPr lang="hr-HR" b="1" dirty="0" smtClean="0"/>
              <a:t> </a:t>
            </a:r>
            <a:r>
              <a:rPr lang="hr-HR" b="1" dirty="0" err="1" smtClean="0"/>
              <a:t>balancing</a:t>
            </a:r>
            <a:r>
              <a:rPr lang="hr-HR" b="1" dirty="0" smtClean="0"/>
              <a:t> - </a:t>
            </a:r>
            <a:r>
              <a:rPr lang="hr-HR" b="1" dirty="0" err="1" smtClean="0"/>
              <a:t>concepts</a:t>
            </a:r>
            <a:endParaRPr lang="pl-PL"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80871" y="1539963"/>
            <a:ext cx="6913266" cy="5167312"/>
          </a:xfrm>
        </p:spPr>
        <p:txBody>
          <a:bodyPr>
            <a:normAutofit lnSpcReduction="10000"/>
          </a:bodyPr>
          <a:lstStyle/>
          <a:p>
            <a:r>
              <a:rPr lang="en-US" sz="3200" b="1" dirty="0">
                <a:latin typeface="+mj-lt"/>
              </a:rPr>
              <a:t>Load Balancing Policy </a:t>
            </a:r>
            <a:r>
              <a:rPr lang="en-US" sz="3200" dirty="0">
                <a:latin typeface="+mj-lt"/>
              </a:rPr>
              <a:t>–tells the load balancer how to distribute incoming traffic to the backend </a:t>
            </a:r>
            <a:r>
              <a:rPr lang="en-US" sz="3200" dirty="0" smtClean="0">
                <a:latin typeface="+mj-lt"/>
              </a:rPr>
              <a:t>servers</a:t>
            </a:r>
            <a:endParaRPr lang="hr-HR" sz="3200" dirty="0" smtClean="0">
              <a:latin typeface="+mj-lt"/>
            </a:endParaRPr>
          </a:p>
          <a:p>
            <a:r>
              <a:rPr lang="en-US" sz="3200" b="1" dirty="0">
                <a:latin typeface="+mj-lt"/>
              </a:rPr>
              <a:t>Backend Server </a:t>
            </a:r>
            <a:r>
              <a:rPr lang="en-US" sz="3200" dirty="0">
                <a:latin typeface="+mj-lt"/>
              </a:rPr>
              <a:t>–application server responsible for generating content in reply to the </a:t>
            </a:r>
            <a:r>
              <a:rPr lang="en-US" sz="3200" dirty="0" smtClean="0">
                <a:latin typeface="+mj-lt"/>
              </a:rPr>
              <a:t>incoming </a:t>
            </a:r>
            <a:r>
              <a:rPr lang="en-US" sz="3200" dirty="0">
                <a:latin typeface="+mj-lt"/>
              </a:rPr>
              <a:t>TCP or HTTP </a:t>
            </a:r>
            <a:r>
              <a:rPr lang="en-US" sz="3200" dirty="0" smtClean="0">
                <a:latin typeface="+mj-lt"/>
              </a:rPr>
              <a:t>traffic</a:t>
            </a:r>
            <a:endParaRPr lang="hr-HR" sz="3200" dirty="0" smtClean="0">
              <a:latin typeface="+mj-lt"/>
            </a:endParaRPr>
          </a:p>
          <a:p>
            <a:r>
              <a:rPr lang="en-US" sz="3200" b="1" dirty="0">
                <a:latin typeface="+mj-lt"/>
              </a:rPr>
              <a:t>Health Checks </a:t>
            </a:r>
            <a:r>
              <a:rPr lang="en-US" sz="3200" dirty="0">
                <a:latin typeface="+mj-lt"/>
              </a:rPr>
              <a:t>–a test to confirm the availability of backend </a:t>
            </a:r>
            <a:r>
              <a:rPr lang="en-US" sz="3200" dirty="0" smtClean="0">
                <a:latin typeface="+mj-lt"/>
              </a:rPr>
              <a:t>servers</a:t>
            </a:r>
            <a:endParaRPr lang="hr-HR" sz="3200" dirty="0" smtClean="0">
              <a:latin typeface="+mj-lt"/>
            </a:endParaRPr>
          </a:p>
          <a:p>
            <a:r>
              <a:rPr lang="en-US" sz="3200" b="1" dirty="0" smtClean="0">
                <a:latin typeface="+mj-lt"/>
              </a:rPr>
              <a:t>Listener</a:t>
            </a:r>
            <a:r>
              <a:rPr lang="hr-HR" sz="3200" dirty="0" smtClean="0">
                <a:latin typeface="+mj-lt"/>
              </a:rPr>
              <a:t> </a:t>
            </a:r>
            <a:r>
              <a:rPr lang="en-US" sz="3200" dirty="0" smtClean="0">
                <a:latin typeface="+mj-lt"/>
              </a:rPr>
              <a:t>–</a:t>
            </a:r>
            <a:r>
              <a:rPr lang="hr-HR" sz="3200" dirty="0" smtClean="0">
                <a:latin typeface="+mj-lt"/>
              </a:rPr>
              <a:t> </a:t>
            </a:r>
            <a:r>
              <a:rPr lang="en-US" sz="3200" dirty="0" smtClean="0">
                <a:latin typeface="+mj-lt"/>
              </a:rPr>
              <a:t>entity </a:t>
            </a:r>
            <a:r>
              <a:rPr lang="en-US" sz="3200" dirty="0">
                <a:latin typeface="+mj-lt"/>
              </a:rPr>
              <a:t>that checks for incoming traffic on the load balancer's </a:t>
            </a:r>
            <a:r>
              <a:rPr lang="en-US" sz="3200" dirty="0" smtClean="0">
                <a:latin typeface="+mj-lt"/>
              </a:rPr>
              <a:t>IP</a:t>
            </a:r>
            <a:r>
              <a:rPr lang="hr-HR" sz="3200" dirty="0" smtClean="0">
                <a:latin typeface="+mj-lt"/>
              </a:rPr>
              <a:t> </a:t>
            </a:r>
            <a:r>
              <a:rPr lang="en-US" sz="3200" dirty="0" smtClean="0">
                <a:latin typeface="+mj-lt"/>
              </a:rPr>
              <a:t>address</a:t>
            </a:r>
            <a:endParaRPr lang="hr-HR" sz="3200" dirty="0" smtClean="0">
              <a:latin typeface="+mj-lt"/>
            </a:endParaRPr>
          </a:p>
          <a:p>
            <a:pPr marL="0" indent="0">
              <a:buNone/>
            </a:pPr>
            <a:endParaRPr lang="hr-HR" sz="3200" dirty="0">
              <a:latin typeface="+mj-lt"/>
            </a:endParaRPr>
          </a:p>
        </p:txBody>
      </p:sp>
      <p:pic>
        <p:nvPicPr>
          <p:cNvPr id="5" name="Picture 4"/>
          <p:cNvPicPr>
            <a:picLocks noChangeAspect="1"/>
          </p:cNvPicPr>
          <p:nvPr/>
        </p:nvPicPr>
        <p:blipFill>
          <a:blip r:embed="rId3"/>
          <a:stretch>
            <a:fillRect/>
          </a:stretch>
        </p:blipFill>
        <p:spPr>
          <a:xfrm>
            <a:off x="6786666" y="1364179"/>
            <a:ext cx="5405334" cy="4494010"/>
          </a:xfrm>
          <a:prstGeom prst="rect">
            <a:avLst/>
          </a:prstGeom>
        </p:spPr>
      </p:pic>
    </p:spTree>
    <p:extLst>
      <p:ext uri="{BB962C8B-B14F-4D97-AF65-F5344CB8AC3E}">
        <p14:creationId xmlns:p14="http://schemas.microsoft.com/office/powerpoint/2010/main" val="33956585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r>
              <a:rPr lang="hr-HR" b="1" dirty="0" err="1" smtClean="0"/>
              <a:t>Public</a:t>
            </a:r>
            <a:r>
              <a:rPr lang="hr-HR" b="1" dirty="0" smtClean="0"/>
              <a:t> </a:t>
            </a:r>
            <a:r>
              <a:rPr lang="hr-HR" b="1" dirty="0" err="1"/>
              <a:t>load</a:t>
            </a:r>
            <a:r>
              <a:rPr lang="hr-HR" b="1" dirty="0"/>
              <a:t> </a:t>
            </a:r>
            <a:r>
              <a:rPr lang="hr-HR" b="1" dirty="0" err="1"/>
              <a:t>balancer</a:t>
            </a:r>
            <a:endParaRPr lang="pl-PL"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31596" y="1426865"/>
            <a:ext cx="5506496" cy="4843306"/>
          </a:xfrm>
        </p:spPr>
        <p:txBody>
          <a:bodyPr>
            <a:normAutofit/>
          </a:bodyPr>
          <a:lstStyle/>
          <a:p>
            <a:r>
              <a:rPr lang="en-US" sz="3600" dirty="0">
                <a:latin typeface="+mj-lt"/>
              </a:rPr>
              <a:t>Accepts traffic from the </a:t>
            </a:r>
            <a:r>
              <a:rPr lang="en-US" sz="3600" dirty="0" smtClean="0">
                <a:latin typeface="+mj-lt"/>
              </a:rPr>
              <a:t>Internet</a:t>
            </a:r>
            <a:r>
              <a:rPr lang="hr-HR" sz="3600" dirty="0" smtClean="0">
                <a:latin typeface="+mj-lt"/>
              </a:rPr>
              <a:t> – </a:t>
            </a:r>
            <a:r>
              <a:rPr lang="hr-HR" sz="3600" dirty="0" err="1" smtClean="0">
                <a:latin typeface="+mj-lt"/>
              </a:rPr>
              <a:t>regional</a:t>
            </a:r>
            <a:r>
              <a:rPr lang="hr-HR" sz="3600" dirty="0" smtClean="0">
                <a:latin typeface="+mj-lt"/>
              </a:rPr>
              <a:t> </a:t>
            </a:r>
            <a:r>
              <a:rPr lang="hr-HR" sz="3600" dirty="0" err="1" smtClean="0">
                <a:latin typeface="+mj-lt"/>
              </a:rPr>
              <a:t>service</a:t>
            </a:r>
            <a:endParaRPr lang="hr-HR" sz="3600" dirty="0" smtClean="0">
              <a:latin typeface="+mj-lt"/>
            </a:endParaRPr>
          </a:p>
          <a:p>
            <a:r>
              <a:rPr lang="hr-HR" sz="3600" dirty="0" err="1" smtClean="0">
                <a:latin typeface="+mj-lt"/>
              </a:rPr>
              <a:t>Recommended</a:t>
            </a:r>
            <a:r>
              <a:rPr lang="hr-HR" sz="3600" dirty="0" smtClean="0">
                <a:latin typeface="+mj-lt"/>
              </a:rPr>
              <a:t> </a:t>
            </a:r>
            <a:r>
              <a:rPr lang="hr-HR" sz="3600" dirty="0" err="1" smtClean="0">
                <a:latin typeface="+mj-lt"/>
              </a:rPr>
              <a:t>configuration</a:t>
            </a:r>
            <a:r>
              <a:rPr lang="hr-HR" sz="3600" dirty="0" smtClean="0">
                <a:latin typeface="+mj-lt"/>
              </a:rPr>
              <a:t> – </a:t>
            </a:r>
            <a:r>
              <a:rPr lang="hr-HR" sz="3600" dirty="0" err="1" smtClean="0">
                <a:latin typeface="+mj-lt"/>
              </a:rPr>
              <a:t>pair</a:t>
            </a:r>
            <a:r>
              <a:rPr lang="hr-HR" sz="3600" dirty="0" smtClean="0">
                <a:latin typeface="+mj-lt"/>
              </a:rPr>
              <a:t> </a:t>
            </a:r>
            <a:r>
              <a:rPr lang="hr-HR" sz="3600" dirty="0" err="1" smtClean="0">
                <a:latin typeface="+mj-lt"/>
              </a:rPr>
              <a:t>of</a:t>
            </a:r>
            <a:r>
              <a:rPr lang="hr-HR" sz="3600" dirty="0" smtClean="0">
                <a:latin typeface="+mj-lt"/>
              </a:rPr>
              <a:t> </a:t>
            </a:r>
            <a:r>
              <a:rPr lang="hr-HR" sz="3600" dirty="0" err="1" smtClean="0">
                <a:latin typeface="+mj-lt"/>
              </a:rPr>
              <a:t>load</a:t>
            </a:r>
            <a:r>
              <a:rPr lang="hr-HR" sz="3600" dirty="0" smtClean="0">
                <a:latin typeface="+mj-lt"/>
              </a:rPr>
              <a:t> </a:t>
            </a:r>
            <a:r>
              <a:rPr lang="hr-HR" sz="3600" dirty="0" err="1" smtClean="0">
                <a:latin typeface="+mj-lt"/>
              </a:rPr>
              <a:t>balancers</a:t>
            </a:r>
            <a:r>
              <a:rPr lang="hr-HR" sz="3600" dirty="0">
                <a:latin typeface="+mj-lt"/>
              </a:rPr>
              <a:t> - </a:t>
            </a:r>
            <a:r>
              <a:rPr lang="hr-HR" sz="3600" dirty="0" err="1" smtClean="0">
                <a:latin typeface="+mj-lt"/>
              </a:rPr>
              <a:t>supports</a:t>
            </a:r>
            <a:r>
              <a:rPr lang="hr-HR" sz="3600" dirty="0" smtClean="0">
                <a:latin typeface="+mj-lt"/>
              </a:rPr>
              <a:t> </a:t>
            </a:r>
            <a:r>
              <a:rPr lang="hr-HR" sz="3600" dirty="0">
                <a:latin typeface="+mj-lt"/>
              </a:rPr>
              <a:t>AD </a:t>
            </a:r>
            <a:r>
              <a:rPr lang="hr-HR" sz="3600" dirty="0" err="1">
                <a:latin typeface="+mj-lt"/>
              </a:rPr>
              <a:t>failover</a:t>
            </a:r>
            <a:endParaRPr lang="hr-HR" sz="3600" dirty="0">
              <a:latin typeface="+mj-lt"/>
            </a:endParaRPr>
          </a:p>
          <a:p>
            <a:endParaRPr lang="en-US" sz="3600" dirty="0">
              <a:latin typeface="+mj-lt"/>
            </a:endParaRPr>
          </a:p>
        </p:txBody>
      </p:sp>
      <p:pic>
        <p:nvPicPr>
          <p:cNvPr id="4" name="Picture 3"/>
          <p:cNvPicPr>
            <a:picLocks noChangeAspect="1"/>
          </p:cNvPicPr>
          <p:nvPr/>
        </p:nvPicPr>
        <p:blipFill>
          <a:blip r:embed="rId3"/>
          <a:stretch>
            <a:fillRect/>
          </a:stretch>
        </p:blipFill>
        <p:spPr>
          <a:xfrm>
            <a:off x="5927831" y="1215849"/>
            <a:ext cx="6079270" cy="5054322"/>
          </a:xfrm>
          <a:prstGeom prst="rect">
            <a:avLst/>
          </a:prstGeom>
        </p:spPr>
      </p:pic>
    </p:spTree>
    <p:extLst>
      <p:ext uri="{BB962C8B-B14F-4D97-AF65-F5344CB8AC3E}">
        <p14:creationId xmlns:p14="http://schemas.microsoft.com/office/powerpoint/2010/main" val="21567434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r>
              <a:rPr lang="hr-HR" b="1" dirty="0" smtClean="0"/>
              <a:t>Private </a:t>
            </a:r>
            <a:r>
              <a:rPr lang="hr-HR" b="1" dirty="0" err="1"/>
              <a:t>load</a:t>
            </a:r>
            <a:r>
              <a:rPr lang="hr-HR" b="1" dirty="0"/>
              <a:t> </a:t>
            </a:r>
            <a:r>
              <a:rPr lang="hr-HR" b="1" dirty="0" err="1"/>
              <a:t>balancer</a:t>
            </a:r>
            <a:endParaRPr lang="pl-PL"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2032" y="1690688"/>
            <a:ext cx="5265336" cy="5167312"/>
          </a:xfrm>
        </p:spPr>
        <p:txBody>
          <a:bodyPr>
            <a:normAutofit/>
          </a:bodyPr>
          <a:lstStyle/>
          <a:p>
            <a:r>
              <a:rPr lang="hr-HR" sz="3600" dirty="0" smtClean="0">
                <a:latin typeface="+mj-lt"/>
              </a:rPr>
              <a:t>same </a:t>
            </a:r>
            <a:r>
              <a:rPr lang="hr-HR" sz="3600" dirty="0" err="1" smtClean="0">
                <a:latin typeface="+mj-lt"/>
              </a:rPr>
              <a:t>concept</a:t>
            </a:r>
            <a:r>
              <a:rPr lang="hr-HR" sz="3600" dirty="0" smtClean="0">
                <a:latin typeface="+mj-lt"/>
              </a:rPr>
              <a:t> as </a:t>
            </a:r>
            <a:r>
              <a:rPr lang="hr-HR" sz="3600" dirty="0" err="1" smtClean="0">
                <a:latin typeface="+mj-lt"/>
              </a:rPr>
              <a:t>public</a:t>
            </a:r>
            <a:r>
              <a:rPr lang="hr-HR" sz="3600" dirty="0" smtClean="0">
                <a:latin typeface="+mj-lt"/>
              </a:rPr>
              <a:t> </a:t>
            </a:r>
            <a:r>
              <a:rPr lang="hr-HR" sz="3600" dirty="0" err="1" smtClean="0">
                <a:latin typeface="+mj-lt"/>
              </a:rPr>
              <a:t>load</a:t>
            </a:r>
            <a:r>
              <a:rPr lang="hr-HR" sz="3600" dirty="0" smtClean="0">
                <a:latin typeface="+mj-lt"/>
              </a:rPr>
              <a:t> </a:t>
            </a:r>
            <a:r>
              <a:rPr lang="hr-HR" sz="3600" dirty="0" err="1" smtClean="0">
                <a:latin typeface="+mj-lt"/>
              </a:rPr>
              <a:t>balancer</a:t>
            </a:r>
            <a:endParaRPr lang="hr-HR" sz="3600" dirty="0">
              <a:latin typeface="+mj-lt"/>
            </a:endParaRPr>
          </a:p>
          <a:p>
            <a:r>
              <a:rPr lang="hr-HR" sz="3600" dirty="0" err="1" smtClean="0">
                <a:latin typeface="+mj-lt"/>
              </a:rPr>
              <a:t>private</a:t>
            </a:r>
            <a:r>
              <a:rPr lang="en-US" sz="3600" dirty="0" smtClean="0">
                <a:latin typeface="+mj-lt"/>
              </a:rPr>
              <a:t> </a:t>
            </a:r>
            <a:r>
              <a:rPr lang="en-US" sz="3600" dirty="0">
                <a:latin typeface="+mj-lt"/>
              </a:rPr>
              <a:t>load balancer is </a:t>
            </a:r>
            <a:r>
              <a:rPr lang="en-US" sz="3600" u="sng" dirty="0">
                <a:latin typeface="+mj-lt"/>
              </a:rPr>
              <a:t>accessible only from within the </a:t>
            </a:r>
            <a:r>
              <a:rPr lang="en-US" sz="3600" u="sng" dirty="0" smtClean="0">
                <a:latin typeface="+mj-lt"/>
              </a:rPr>
              <a:t>VCN</a:t>
            </a:r>
            <a:endParaRPr lang="hr-HR" sz="3600" u="sng" dirty="0" smtClean="0">
              <a:latin typeface="+mj-lt"/>
            </a:endParaRPr>
          </a:p>
          <a:p>
            <a:endParaRPr lang="hr-HR" sz="3600" u="sng" dirty="0" smtClean="0">
              <a:latin typeface="+mj-lt"/>
            </a:endParaRPr>
          </a:p>
          <a:p>
            <a:endParaRPr lang="en-US" sz="3600" u="sng" dirty="0">
              <a:latin typeface="+mj-lt"/>
            </a:endParaRPr>
          </a:p>
        </p:txBody>
      </p:sp>
      <p:pic>
        <p:nvPicPr>
          <p:cNvPr id="4" name="Picture 3"/>
          <p:cNvPicPr>
            <a:picLocks noChangeAspect="1"/>
          </p:cNvPicPr>
          <p:nvPr/>
        </p:nvPicPr>
        <p:blipFill>
          <a:blip r:embed="rId3"/>
          <a:stretch>
            <a:fillRect/>
          </a:stretch>
        </p:blipFill>
        <p:spPr>
          <a:xfrm>
            <a:off x="5687368" y="1509817"/>
            <a:ext cx="5790226" cy="4719637"/>
          </a:xfrm>
          <a:prstGeom prst="rect">
            <a:avLst/>
          </a:prstGeom>
        </p:spPr>
      </p:pic>
    </p:spTree>
    <p:extLst>
      <p:ext uri="{BB962C8B-B14F-4D97-AF65-F5344CB8AC3E}">
        <p14:creationId xmlns:p14="http://schemas.microsoft.com/office/powerpoint/2010/main" val="32940253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r>
              <a:rPr lang="hr-HR" b="1" dirty="0"/>
              <a:t>Load </a:t>
            </a:r>
            <a:r>
              <a:rPr lang="hr-HR" b="1" dirty="0" err="1"/>
              <a:t>Balancing</a:t>
            </a:r>
            <a:r>
              <a:rPr lang="hr-HR" b="1" dirty="0"/>
              <a:t> Policies</a:t>
            </a:r>
            <a:endParaRPr lang="pl-PL"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2031" y="1690688"/>
            <a:ext cx="11394831" cy="5167312"/>
          </a:xfrm>
        </p:spPr>
        <p:txBody>
          <a:bodyPr>
            <a:normAutofit/>
          </a:bodyPr>
          <a:lstStyle/>
          <a:p>
            <a:r>
              <a:rPr lang="en-US" sz="3600" b="1" dirty="0" smtClean="0">
                <a:latin typeface="+mj-lt"/>
              </a:rPr>
              <a:t>Round Robin</a:t>
            </a:r>
            <a:r>
              <a:rPr lang="hr-HR" sz="3600" b="1" dirty="0">
                <a:latin typeface="+mj-lt"/>
              </a:rPr>
              <a:t> </a:t>
            </a:r>
            <a:r>
              <a:rPr lang="hr-HR" sz="3600" dirty="0">
                <a:latin typeface="+mj-lt"/>
              </a:rPr>
              <a:t>- </a:t>
            </a:r>
            <a:r>
              <a:rPr lang="hr-HR" sz="3600" dirty="0" err="1">
                <a:latin typeface="+mj-lt"/>
              </a:rPr>
              <a:t>usually</a:t>
            </a:r>
            <a:r>
              <a:rPr lang="en-US" sz="3600" dirty="0" smtClean="0">
                <a:latin typeface="+mj-lt"/>
              </a:rPr>
              <a:t> </a:t>
            </a:r>
            <a:r>
              <a:rPr lang="en-US" sz="3600" dirty="0">
                <a:latin typeface="+mj-lt"/>
              </a:rPr>
              <a:t>default policy, distributes incoming traffic sequentially to each server in a backend </a:t>
            </a:r>
            <a:r>
              <a:rPr lang="en-US" sz="3600" dirty="0" smtClean="0">
                <a:latin typeface="+mj-lt"/>
              </a:rPr>
              <a:t>set</a:t>
            </a:r>
            <a:endParaRPr lang="hr-HR" sz="3600" dirty="0" smtClean="0">
              <a:latin typeface="+mj-lt"/>
            </a:endParaRPr>
          </a:p>
          <a:p>
            <a:r>
              <a:rPr lang="en-US" sz="3600" b="1" dirty="0" smtClean="0">
                <a:latin typeface="+mj-lt"/>
              </a:rPr>
              <a:t>Least Connection</a:t>
            </a:r>
            <a:r>
              <a:rPr lang="hr-HR" sz="3600" b="1" dirty="0" smtClean="0">
                <a:latin typeface="+mj-lt"/>
              </a:rPr>
              <a:t> </a:t>
            </a:r>
            <a:r>
              <a:rPr lang="hr-HR" sz="3600" dirty="0" smtClean="0">
                <a:latin typeface="+mj-lt"/>
              </a:rPr>
              <a:t>-</a:t>
            </a:r>
            <a:r>
              <a:rPr lang="en-US" sz="3600" dirty="0" smtClean="0">
                <a:latin typeface="+mj-lt"/>
              </a:rPr>
              <a:t> </a:t>
            </a:r>
            <a:r>
              <a:rPr lang="en-US" sz="3600" dirty="0">
                <a:latin typeface="+mj-lt"/>
              </a:rPr>
              <a:t>routes </a:t>
            </a:r>
            <a:r>
              <a:rPr lang="en-US" sz="3600" dirty="0" smtClean="0">
                <a:latin typeface="+mj-lt"/>
              </a:rPr>
              <a:t>incoming </a:t>
            </a:r>
            <a:r>
              <a:rPr lang="en-US" sz="3600" dirty="0">
                <a:latin typeface="+mj-lt"/>
              </a:rPr>
              <a:t>traffic to the backend server with the fewest active </a:t>
            </a:r>
            <a:r>
              <a:rPr lang="en-US" sz="3600" dirty="0" smtClean="0">
                <a:latin typeface="+mj-lt"/>
              </a:rPr>
              <a:t>connections</a:t>
            </a:r>
            <a:endParaRPr lang="hr-HR" sz="3600" dirty="0" smtClean="0">
              <a:latin typeface="+mj-lt"/>
            </a:endParaRPr>
          </a:p>
          <a:p>
            <a:r>
              <a:rPr lang="en-US" sz="3600" b="1" dirty="0">
                <a:latin typeface="+mj-lt"/>
              </a:rPr>
              <a:t>IP Hash</a:t>
            </a:r>
            <a:r>
              <a:rPr lang="hr-HR" sz="3600" b="1" dirty="0">
                <a:latin typeface="+mj-lt"/>
              </a:rPr>
              <a:t> </a:t>
            </a:r>
            <a:r>
              <a:rPr lang="hr-HR" sz="3600" dirty="0">
                <a:latin typeface="+mj-lt"/>
              </a:rPr>
              <a:t>- </a:t>
            </a:r>
            <a:r>
              <a:rPr lang="en-US" sz="3600" dirty="0">
                <a:latin typeface="+mj-lt"/>
              </a:rPr>
              <a:t>ensures that requests from a particular client are always directed to the same backend server, as long as the backend server is available</a:t>
            </a:r>
            <a:endParaRPr lang="hr-HR" sz="3600" dirty="0">
              <a:latin typeface="+mj-lt"/>
            </a:endParaRPr>
          </a:p>
          <a:p>
            <a:endParaRPr lang="en-US" sz="3600" dirty="0">
              <a:latin typeface="+mj-lt"/>
            </a:endParaRPr>
          </a:p>
        </p:txBody>
      </p:sp>
    </p:spTree>
    <p:extLst>
      <p:ext uri="{BB962C8B-B14F-4D97-AF65-F5344CB8AC3E}">
        <p14:creationId xmlns:p14="http://schemas.microsoft.com/office/powerpoint/2010/main" val="11242685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r>
              <a:rPr lang="hr-HR" b="1" dirty="0"/>
              <a:t>Health </a:t>
            </a:r>
            <a:r>
              <a:rPr lang="hr-HR" b="1" dirty="0" err="1" smtClean="0"/>
              <a:t>Checks</a:t>
            </a:r>
            <a:endParaRPr lang="pl-PL"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2032" y="1690688"/>
            <a:ext cx="4752870" cy="5167312"/>
          </a:xfrm>
        </p:spPr>
        <p:txBody>
          <a:bodyPr>
            <a:normAutofit/>
          </a:bodyPr>
          <a:lstStyle/>
          <a:p>
            <a:r>
              <a:rPr lang="hr-HR" sz="3600" dirty="0">
                <a:latin typeface="+mj-lt"/>
              </a:rPr>
              <a:t>h</a:t>
            </a:r>
            <a:r>
              <a:rPr lang="en-US" sz="3600" dirty="0" err="1" smtClean="0">
                <a:latin typeface="+mj-lt"/>
              </a:rPr>
              <a:t>ealth</a:t>
            </a:r>
            <a:r>
              <a:rPr lang="en-US" sz="3600" dirty="0" smtClean="0">
                <a:latin typeface="+mj-lt"/>
              </a:rPr>
              <a:t> </a:t>
            </a:r>
            <a:r>
              <a:rPr lang="en-US" sz="3600" dirty="0">
                <a:latin typeface="+mj-lt"/>
              </a:rPr>
              <a:t>check is a test to confirm the availability of backend </a:t>
            </a:r>
            <a:r>
              <a:rPr lang="en-US" sz="3600" dirty="0" smtClean="0">
                <a:latin typeface="+mj-lt"/>
              </a:rPr>
              <a:t>servers</a:t>
            </a:r>
            <a:endParaRPr lang="hr-HR" sz="3600" dirty="0">
              <a:latin typeface="+mj-lt"/>
            </a:endParaRPr>
          </a:p>
          <a:p>
            <a:r>
              <a:rPr lang="hr-HR" sz="3600" dirty="0">
                <a:latin typeface="+mj-lt"/>
              </a:rPr>
              <a:t>b</a:t>
            </a:r>
            <a:r>
              <a:rPr lang="en-US" sz="3600" dirty="0" err="1" smtClean="0">
                <a:latin typeface="+mj-lt"/>
              </a:rPr>
              <a:t>ased</a:t>
            </a:r>
            <a:r>
              <a:rPr lang="en-US" sz="3600" dirty="0" smtClean="0">
                <a:latin typeface="+mj-lt"/>
              </a:rPr>
              <a:t> </a:t>
            </a:r>
            <a:r>
              <a:rPr lang="en-US" sz="3600" dirty="0">
                <a:latin typeface="+mj-lt"/>
              </a:rPr>
              <a:t>on </a:t>
            </a:r>
            <a:r>
              <a:rPr lang="hr-HR" sz="3600" dirty="0" err="1" smtClean="0">
                <a:latin typeface="+mj-lt"/>
              </a:rPr>
              <a:t>the</a:t>
            </a:r>
            <a:r>
              <a:rPr lang="hr-HR" sz="3600" dirty="0" smtClean="0">
                <a:latin typeface="+mj-lt"/>
              </a:rPr>
              <a:t> </a:t>
            </a:r>
            <a:r>
              <a:rPr lang="hr-HR" sz="3600" dirty="0" err="1" smtClean="0">
                <a:latin typeface="+mj-lt"/>
              </a:rPr>
              <a:t>specified</a:t>
            </a:r>
            <a:r>
              <a:rPr lang="hr-HR" sz="3600" dirty="0" smtClean="0">
                <a:latin typeface="+mj-lt"/>
              </a:rPr>
              <a:t> </a:t>
            </a:r>
            <a:r>
              <a:rPr lang="en-US" sz="3600" dirty="0" smtClean="0">
                <a:latin typeface="+mj-lt"/>
              </a:rPr>
              <a:t>time interval, </a:t>
            </a:r>
            <a:r>
              <a:rPr lang="en-US" sz="3600" dirty="0">
                <a:latin typeface="+mj-lt"/>
              </a:rPr>
              <a:t>the load balancer applies the health check policy to </a:t>
            </a:r>
            <a:r>
              <a:rPr lang="en-US" sz="3600" dirty="0" smtClean="0">
                <a:latin typeface="+mj-lt"/>
              </a:rPr>
              <a:t>monitor </a:t>
            </a:r>
            <a:r>
              <a:rPr lang="en-US" sz="3600" dirty="0">
                <a:latin typeface="+mj-lt"/>
              </a:rPr>
              <a:t>backend </a:t>
            </a:r>
            <a:r>
              <a:rPr lang="en-US" sz="3600" dirty="0" smtClean="0">
                <a:latin typeface="+mj-lt"/>
              </a:rPr>
              <a:t>servers</a:t>
            </a:r>
            <a:endParaRPr lang="hr-HR" sz="3600" dirty="0" smtClean="0">
              <a:latin typeface="+mj-lt"/>
            </a:endParaRPr>
          </a:p>
          <a:p>
            <a:endParaRPr lang="hr-HR" sz="3600" dirty="0">
              <a:latin typeface="+mj-lt"/>
            </a:endParaRPr>
          </a:p>
          <a:p>
            <a:endParaRPr lang="hr-HR" sz="3600" dirty="0" smtClean="0">
              <a:latin typeface="+mj-lt"/>
            </a:endParaRPr>
          </a:p>
          <a:p>
            <a:endParaRPr lang="hr-HR" sz="3600" dirty="0" smtClean="0">
              <a:latin typeface="+mj-lt"/>
            </a:endParaRPr>
          </a:p>
        </p:txBody>
      </p:sp>
      <p:pic>
        <p:nvPicPr>
          <p:cNvPr id="1026" name="Picture 2" descr="https://www.gokhan-gokalp.com/wp-content/uploads/2020/04/load-balancer-g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46048" y="2516416"/>
            <a:ext cx="6745952" cy="31508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394968"/>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2.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customXml/itemProps3.xml><?xml version="1.0" encoding="utf-8"?>
<ds:datastoreItem xmlns:ds="http://schemas.openxmlformats.org/officeDocument/2006/customXml" ds:itemID="{92EDB794-078E-496E-A6F1-6DEDFB537C2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3368</TotalTime>
  <Words>1018</Words>
  <Application>Microsoft Office PowerPoint</Application>
  <PresentationFormat>Widescreen</PresentationFormat>
  <Paragraphs>71</Paragraphs>
  <Slides>10</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Motyw pakietu Office</vt:lpstr>
      <vt:lpstr>O3 - Distance learning curricula in Cloud Computing  8 -  Load balancing</vt:lpstr>
      <vt:lpstr>Introduction to the Cloud Computing course</vt:lpstr>
      <vt:lpstr>High Availability</vt:lpstr>
      <vt:lpstr>Overview of load balancing</vt:lpstr>
      <vt:lpstr>Load balancing - concepts</vt:lpstr>
      <vt:lpstr>Public load balancer</vt:lpstr>
      <vt:lpstr>Private load balancer</vt:lpstr>
      <vt:lpstr>Load Balancing Policies</vt:lpstr>
      <vt:lpstr>Health Checks</vt:lpstr>
      <vt:lpstr>Study and review the following online 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198</cp:revision>
  <dcterms:created xsi:type="dcterms:W3CDTF">2021-12-08T08:56:03Z</dcterms:created>
  <dcterms:modified xsi:type="dcterms:W3CDTF">2024-02-23T13:29:27Z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