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85" r:id="rId7"/>
    <p:sldId id="284" r:id="rId8"/>
    <p:sldId id="278" r:id="rId9"/>
    <p:sldId id="279" r:id="rId10"/>
    <p:sldId id="280" r:id="rId11"/>
    <p:sldId id="281" r:id="rId12"/>
    <p:sldId id="283" r:id="rId13"/>
    <p:sldId id="286" r:id="rId14"/>
    <p:sldId id="277" r:id="rId1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network.</a:t>
            </a:r>
            <a:endParaRPr lang="hr-HR" sz="12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Classless</a:t>
            </a:r>
            <a:r>
              <a:rPr lang="hr-HR" sz="1200" kern="1200" dirty="0" smtClean="0">
                <a:solidFill>
                  <a:schemeClr val="tx1"/>
                </a:solidFill>
                <a:effectLst/>
                <a:latin typeface="+mn-lt"/>
                <a:ea typeface="+mn-ea"/>
                <a:cs typeface="+mn-cs"/>
              </a:rPr>
              <a:t> Inter-</a:t>
            </a:r>
            <a:r>
              <a:rPr lang="hr-HR" sz="1200" kern="1200" dirty="0" err="1" smtClean="0">
                <a:solidFill>
                  <a:schemeClr val="tx1"/>
                </a:solidFill>
                <a:effectLst/>
                <a:latin typeface="+mn-lt"/>
                <a:ea typeface="+mn-ea"/>
                <a:cs typeface="+mn-cs"/>
              </a:rPr>
              <a:t>Domain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Routing</a:t>
            </a:r>
            <a:r>
              <a:rPr lang="hr-HR" sz="1200" kern="1200" dirty="0" smtClean="0">
                <a:solidFill>
                  <a:schemeClr val="tx1"/>
                </a:solidFill>
                <a:effectLst/>
                <a:latin typeface="+mn-lt"/>
                <a:ea typeface="+mn-ea"/>
                <a:cs typeface="+mn-cs"/>
              </a:rPr>
              <a:t> (CIDR)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method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allocating</a:t>
            </a:r>
            <a:r>
              <a:rPr lang="hr-HR" sz="1200" kern="1200" dirty="0" smtClean="0">
                <a:solidFill>
                  <a:schemeClr val="tx1"/>
                </a:solidFill>
                <a:effectLst/>
                <a:latin typeface="+mn-lt"/>
                <a:ea typeface="+mn-ea"/>
                <a:cs typeface="+mn-cs"/>
              </a:rPr>
              <a:t> IP </a:t>
            </a:r>
            <a:r>
              <a:rPr lang="hr-HR" sz="1200" kern="1200" dirty="0" err="1" smtClean="0">
                <a:solidFill>
                  <a:schemeClr val="tx1"/>
                </a:solidFill>
                <a:effectLst/>
                <a:latin typeface="+mn-lt"/>
                <a:ea typeface="+mn-ea"/>
                <a:cs typeface="+mn-cs"/>
              </a:rPr>
              <a:t>addresses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for IP </a:t>
            </a:r>
            <a:r>
              <a:rPr lang="hr-HR" sz="1200" kern="1200" dirty="0" err="1" smtClean="0">
                <a:solidFill>
                  <a:schemeClr val="tx1"/>
                </a:solidFill>
                <a:effectLst/>
                <a:latin typeface="+mn-lt"/>
                <a:ea typeface="+mn-ea"/>
                <a:cs typeface="+mn-cs"/>
              </a:rPr>
              <a:t>routing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marking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possible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define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divide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traffic</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one </a:t>
            </a:r>
            <a:r>
              <a:rPr lang="hr-HR" sz="1200" kern="1200" dirty="0" err="1" smtClean="0">
                <a:solidFill>
                  <a:schemeClr val="tx1"/>
                </a:solidFill>
                <a:effectLst/>
                <a:latin typeface="+mn-lt"/>
                <a:ea typeface="+mn-ea"/>
                <a:cs typeface="+mn-cs"/>
              </a:rPr>
              <a:t>group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IP </a:t>
            </a:r>
            <a:r>
              <a:rPr lang="hr-HR" sz="1200" kern="1200" dirty="0" err="1" smtClean="0">
                <a:solidFill>
                  <a:schemeClr val="tx1"/>
                </a:solidFill>
                <a:effectLst/>
                <a:latin typeface="+mn-lt"/>
                <a:ea typeface="+mn-ea"/>
                <a:cs typeface="+mn-cs"/>
              </a:rPr>
              <a:t>addresses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several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subnets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do </a:t>
            </a:r>
            <a:r>
              <a:rPr lang="hr-HR" sz="1200" kern="1200" dirty="0" err="1" smtClean="0">
                <a:solidFill>
                  <a:schemeClr val="tx1"/>
                </a:solidFill>
                <a:effectLst/>
                <a:latin typeface="+mn-lt"/>
                <a:ea typeface="+mn-ea"/>
                <a:cs typeface="+mn-cs"/>
              </a:rPr>
              <a:t>not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interfere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analogy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imagine</a:t>
            </a:r>
            <a:r>
              <a:rPr lang="hr-HR" sz="1200" kern="1200" dirty="0" smtClean="0">
                <a:solidFill>
                  <a:schemeClr val="tx1"/>
                </a:solidFill>
                <a:effectLst/>
                <a:latin typeface="+mn-lt"/>
                <a:ea typeface="+mn-ea"/>
                <a:cs typeface="+mn-cs"/>
              </a:rPr>
              <a:t> a single room;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room are </a:t>
            </a:r>
            <a:r>
              <a:rPr lang="hr-HR" sz="1200" kern="1200" dirty="0" err="1" smtClean="0">
                <a:solidFill>
                  <a:schemeClr val="tx1"/>
                </a:solidFill>
                <a:effectLst/>
                <a:latin typeface="+mn-lt"/>
                <a:ea typeface="+mn-ea"/>
                <a:cs typeface="+mn-cs"/>
              </a:rPr>
              <a:t>five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different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groups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people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imagine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single room </a:t>
            </a:r>
            <a:r>
              <a:rPr lang="hr-HR" sz="1200" kern="1200" dirty="0" err="1" smtClean="0">
                <a:solidFill>
                  <a:schemeClr val="tx1"/>
                </a:solidFill>
                <a:effectLst/>
                <a:latin typeface="+mn-lt"/>
                <a:ea typeface="+mn-ea"/>
                <a:cs typeface="+mn-cs"/>
              </a:rPr>
              <a:t>being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separated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smaller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rooms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group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own</a:t>
            </a:r>
            <a:r>
              <a:rPr lang="hr-HR" sz="1200" kern="1200" dirty="0" smtClean="0">
                <a:solidFill>
                  <a:schemeClr val="tx1"/>
                </a:solidFill>
                <a:effectLst/>
                <a:latin typeface="+mn-lt"/>
                <a:ea typeface="+mn-ea"/>
                <a:cs typeface="+mn-cs"/>
              </a:rPr>
              <a:t> room </a:t>
            </a:r>
            <a:r>
              <a:rPr lang="hr-HR" sz="1200" kern="1200" dirty="0" err="1" smtClean="0">
                <a:solidFill>
                  <a:schemeClr val="tx1"/>
                </a:solidFill>
                <a:effectLst/>
                <a:latin typeface="+mn-lt"/>
                <a:ea typeface="+mn-ea"/>
                <a:cs typeface="+mn-cs"/>
              </a:rPr>
              <a:t>with</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door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communicate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without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competing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groups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person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hear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concentrate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better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more </a:t>
            </a:r>
            <a:r>
              <a:rPr lang="hr-HR" sz="1200" kern="1200" dirty="0" err="1" smtClean="0">
                <a:solidFill>
                  <a:schemeClr val="tx1"/>
                </a:solidFill>
                <a:effectLst/>
                <a:latin typeface="+mn-lt"/>
                <a:ea typeface="+mn-ea"/>
                <a:cs typeface="+mn-cs"/>
              </a:rPr>
              <a:t>easily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keep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confidential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information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group</a:t>
            </a:r>
            <a:r>
              <a:rPr lang="hr-HR" sz="1200" kern="1200" dirty="0" smtClean="0">
                <a:solidFill>
                  <a:schemeClr val="tx1"/>
                </a:solidFill>
                <a:effectLst/>
                <a:latin typeface="+mn-lt"/>
                <a:ea typeface="+mn-ea"/>
                <a:cs typeface="+mn-cs"/>
              </a:rPr>
              <a:t>.</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180519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 logic of setting up subnets starts from real needs. For example, imagine that you are arranging an office building, and you need to decide whether you need a lot of small offices or just a few large co-working spaces for many people. If we need to accommodate many instances in the subnet, we will increase the number of bits for hosts. Otherwise, if we need a larger grouping of instances, we will increase the number of network bits.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556102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A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VCN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 software-</a:t>
            </a:r>
            <a:r>
              <a:rPr lang="hr-HR" sz="1200" kern="1200" dirty="0" err="1" smtClean="0">
                <a:solidFill>
                  <a:schemeClr val="tx1"/>
                </a:solidFill>
                <a:effectLst/>
                <a:latin typeface="+mn-lt"/>
                <a:ea typeface="+mn-ea"/>
                <a:cs typeface="+mn-cs"/>
              </a:rPr>
              <a:t>defined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private</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set </a:t>
            </a:r>
            <a:r>
              <a:rPr lang="hr-HR" sz="1200" kern="1200" dirty="0" err="1" smtClean="0">
                <a:solidFill>
                  <a:schemeClr val="tx1"/>
                </a:solidFill>
                <a:effectLst/>
                <a:latin typeface="+mn-lt"/>
                <a:ea typeface="+mn-ea"/>
                <a:cs typeface="+mn-cs"/>
              </a:rPr>
              <a:t>up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compute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instances</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located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private</a:t>
            </a:r>
            <a:r>
              <a:rPr lang="hr-HR" sz="1200" kern="1200" dirty="0" smtClean="0">
                <a:solidFill>
                  <a:schemeClr val="tx1"/>
                </a:solidFill>
                <a:effectLst/>
                <a:latin typeface="+mn-lt"/>
                <a:ea typeface="+mn-ea"/>
                <a:cs typeface="+mn-cs"/>
              </a:rPr>
              <a:t> network to </a:t>
            </a:r>
            <a:r>
              <a:rPr lang="hr-HR" sz="1200" kern="1200" dirty="0" err="1" smtClean="0">
                <a:solidFill>
                  <a:schemeClr val="tx1"/>
                </a:solidFill>
                <a:effectLst/>
                <a:latin typeface="+mn-lt"/>
                <a:ea typeface="+mn-ea"/>
                <a:cs typeface="+mn-cs"/>
              </a:rPr>
              <a:t>communicate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securely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Internet, </a:t>
            </a:r>
            <a:r>
              <a:rPr lang="hr-HR" sz="1200" kern="1200" dirty="0" err="1" smtClean="0">
                <a:solidFill>
                  <a:schemeClr val="tx1"/>
                </a:solidFill>
                <a:effectLst/>
                <a:latin typeface="+mn-lt"/>
                <a:ea typeface="+mn-ea"/>
                <a:cs typeface="+mn-cs"/>
              </a:rPr>
              <a:t>others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on-</a:t>
            </a:r>
            <a:r>
              <a:rPr lang="hr-HR" sz="1200" kern="1200" dirty="0" err="1" smtClean="0">
                <a:solidFill>
                  <a:schemeClr val="tx1"/>
                </a:solidFill>
                <a:effectLst/>
                <a:latin typeface="+mn-lt"/>
                <a:ea typeface="+mn-ea"/>
                <a:cs typeface="+mn-cs"/>
              </a:rPr>
              <a:t>premises</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centers</a:t>
            </a:r>
            <a:r>
              <a:rPr lang="hr-HR" sz="1200" kern="1200" dirty="0" smtClean="0">
                <a:solidFill>
                  <a:schemeClr val="tx1"/>
                </a:solidFill>
                <a:effectLst/>
                <a:latin typeface="+mn-lt"/>
                <a:ea typeface="+mn-ea"/>
                <a:cs typeface="+mn-cs"/>
              </a:rPr>
              <a:t>.</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106872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additional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resource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VCN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assigned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private</a:t>
            </a:r>
            <a:r>
              <a:rPr lang="hr-HR" sz="1200" kern="1200" dirty="0" smtClean="0">
                <a:solidFill>
                  <a:schemeClr val="tx1"/>
                </a:solidFill>
                <a:effectLst/>
                <a:latin typeface="+mn-lt"/>
                <a:ea typeface="+mn-ea"/>
                <a:cs typeface="+mn-cs"/>
              </a:rPr>
              <a:t> IP </a:t>
            </a:r>
            <a:r>
              <a:rPr lang="hr-HR" sz="1200" kern="1200" dirty="0" err="1" smtClean="0">
                <a:solidFill>
                  <a:schemeClr val="tx1"/>
                </a:solidFill>
                <a:effectLst/>
                <a:latin typeface="+mn-lt"/>
                <a:ea typeface="+mn-ea"/>
                <a:cs typeface="+mn-cs"/>
              </a:rPr>
              <a:t>address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from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address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pool</a:t>
            </a:r>
            <a:r>
              <a:rPr lang="hr-H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You can also further organize instances by using subnets. For example, we can mention the case where you want to isolate servers with databases so that they cannot be accessed over the Internet, but they communicate internally with web servers that are accessible over the Internet.</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3173673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Common business scenarios involve the use of two types of Internet gateways. The first is the so-called Internet gateway through which instances with public IP addresses are available (e.g., web servers registered in the public DNS space). However, instances that remain in the private IP address space will still sometimes need Internet access, for example, for upgrades. Such instances use the so-called Network address translation (or NAT) Internet access method where all outgoing traffic is allowed, and connections initiated from the Internet are blocked by default.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68123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a case where you have the infrastructure of two companies you set up within the same region and want them to exchange data. You may also want to place backup infrastructure in another region to be resilient against major natural disasters such as earthquakes. In such and similar cases, VCNs are interconnected with the so-called peering connections.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389805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It is common in a real business environment that any part of the network must have access rights to specific information resources. VCN cloud networks regulate such rules by the so-called security lists.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193084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In the specific example, the security list allows all incoming traffic from the Internet gateway to TCP port 80 (web servers). At the same time, it allows local traffic between private addresses on TCP port 1521 (required for the internal web server to communicate with the database).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3694907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s://d12vzecr6ihe4p.cloudfront.net/media/966010/wp-subnetting-an-ip-addres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watch?v=Kza0WSjfwiY" TargetMode="External"/><Relationship Id="rId4" Type="http://schemas.openxmlformats.org/officeDocument/2006/relationships/hyperlink" Target="https://www.calculator.net/ip-subnet-calculator.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smtClean="0"/>
              <a:t>2- </a:t>
            </a:r>
            <a:r>
              <a:rPr lang="en-US" dirty="0"/>
              <a:t>Virtual (cloud) network</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8248" y="-796"/>
            <a:ext cx="10515600" cy="1325563"/>
          </a:xfrm>
        </p:spPr>
        <p:txBody>
          <a:bodyPr/>
          <a:lstStyle/>
          <a:p>
            <a:pPr algn="ctr"/>
            <a:r>
              <a:rPr lang="en-US" b="1" dirty="0" smtClean="0"/>
              <a:t>Security</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7"/>
            <a:ext cx="6501283" cy="5023749"/>
          </a:xfrm>
        </p:spPr>
        <p:txBody>
          <a:bodyPr>
            <a:normAutofit/>
          </a:bodyPr>
          <a:lstStyle/>
          <a:p>
            <a:r>
              <a:rPr lang="hr-HR" sz="3600" dirty="0" err="1" smtClean="0">
                <a:latin typeface="+mj-lt"/>
              </a:rPr>
              <a:t>Example</a:t>
            </a:r>
            <a:endParaRPr lang="hr-HR" sz="3600" dirty="0">
              <a:latin typeface="+mj-lt"/>
            </a:endParaRPr>
          </a:p>
          <a:p>
            <a:endParaRPr lang="hr-HR" sz="3600" dirty="0" smtClean="0">
              <a:latin typeface="+mj-lt"/>
            </a:endParaRPr>
          </a:p>
          <a:p>
            <a:endParaRPr lang="en-US" sz="3600" dirty="0">
              <a:latin typeface="+mj-lt"/>
            </a:endParaRPr>
          </a:p>
          <a:p>
            <a:pPr marL="0" lvl="0" indent="0">
              <a:buNone/>
            </a:pPr>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pic>
        <p:nvPicPr>
          <p:cNvPr id="5" name="Picture 4"/>
          <p:cNvPicPr>
            <a:picLocks noChangeAspect="1"/>
          </p:cNvPicPr>
          <p:nvPr/>
        </p:nvPicPr>
        <p:blipFill>
          <a:blip r:embed="rId4"/>
          <a:stretch>
            <a:fillRect/>
          </a:stretch>
        </p:blipFill>
        <p:spPr>
          <a:xfrm>
            <a:off x="5651515" y="2622620"/>
            <a:ext cx="6772275" cy="1704975"/>
          </a:xfrm>
          <a:prstGeom prst="rect">
            <a:avLst/>
          </a:prstGeom>
        </p:spPr>
      </p:pic>
      <p:sp>
        <p:nvSpPr>
          <p:cNvPr id="6" name="Oval Callout 5"/>
          <p:cNvSpPr/>
          <p:nvPr/>
        </p:nvSpPr>
        <p:spPr>
          <a:xfrm>
            <a:off x="8608506" y="813916"/>
            <a:ext cx="3436537" cy="1395107"/>
          </a:xfrm>
          <a:prstGeom prst="wedgeEllipseCallout">
            <a:avLst>
              <a:gd name="adj1" fmla="val -68786"/>
              <a:gd name="adj2" fmla="val 1556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err="1" smtClean="0"/>
              <a:t>Allow</a:t>
            </a:r>
            <a:r>
              <a:rPr lang="hr-HR" sz="2000" dirty="0" smtClean="0"/>
              <a:t> </a:t>
            </a:r>
            <a:r>
              <a:rPr lang="hr-HR" sz="2000" dirty="0" err="1" smtClean="0"/>
              <a:t>all</a:t>
            </a:r>
            <a:r>
              <a:rPr lang="hr-HR" sz="2000" dirty="0" smtClean="0"/>
              <a:t> </a:t>
            </a:r>
            <a:r>
              <a:rPr lang="hr-HR" sz="2000" dirty="0" err="1" smtClean="0"/>
              <a:t>incoming</a:t>
            </a:r>
            <a:r>
              <a:rPr lang="hr-HR" sz="2000" dirty="0" smtClean="0"/>
              <a:t> (</a:t>
            </a:r>
            <a:r>
              <a:rPr lang="hr-HR" sz="2000" dirty="0" err="1" smtClean="0"/>
              <a:t>ingress</a:t>
            </a:r>
            <a:r>
              <a:rPr lang="hr-HR" sz="2000" dirty="0" smtClean="0"/>
              <a:t>) Internet </a:t>
            </a:r>
            <a:r>
              <a:rPr lang="hr-HR" sz="2000" dirty="0" err="1" smtClean="0"/>
              <a:t>traffic</a:t>
            </a:r>
            <a:r>
              <a:rPr lang="hr-HR" sz="2000" dirty="0" smtClean="0"/>
              <a:t> on </a:t>
            </a:r>
            <a:r>
              <a:rPr lang="hr-HR" sz="2000" dirty="0" err="1" smtClean="0"/>
              <a:t>port</a:t>
            </a:r>
            <a:r>
              <a:rPr lang="hr-HR" sz="2000" dirty="0" smtClean="0"/>
              <a:t> 80 (web server) </a:t>
            </a:r>
            <a:endParaRPr lang="hr-HR" sz="2000" dirty="0"/>
          </a:p>
        </p:txBody>
      </p:sp>
      <p:sp>
        <p:nvSpPr>
          <p:cNvPr id="7" name="Oval Callout 6"/>
          <p:cNvSpPr/>
          <p:nvPr/>
        </p:nvSpPr>
        <p:spPr>
          <a:xfrm>
            <a:off x="9169959" y="4473559"/>
            <a:ext cx="2982686" cy="1686081"/>
          </a:xfrm>
          <a:prstGeom prst="wedgeEllipseCallout">
            <a:avLst>
              <a:gd name="adj1" fmla="val -88884"/>
              <a:gd name="adj2" fmla="val -741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err="1"/>
              <a:t>Allow</a:t>
            </a:r>
            <a:r>
              <a:rPr lang="hr-HR" sz="2000" dirty="0"/>
              <a:t> </a:t>
            </a:r>
            <a:r>
              <a:rPr lang="hr-HR" sz="2000" dirty="0" err="1"/>
              <a:t>all</a:t>
            </a:r>
            <a:r>
              <a:rPr lang="hr-HR" sz="2000" dirty="0"/>
              <a:t> </a:t>
            </a:r>
            <a:r>
              <a:rPr lang="hr-HR" sz="2000" dirty="0" err="1"/>
              <a:t>outgoing</a:t>
            </a:r>
            <a:r>
              <a:rPr lang="hr-HR" sz="2000" dirty="0"/>
              <a:t> (</a:t>
            </a:r>
            <a:r>
              <a:rPr lang="hr-HR" sz="2000" dirty="0" err="1"/>
              <a:t>egress</a:t>
            </a:r>
            <a:r>
              <a:rPr lang="hr-HR" sz="2000" dirty="0"/>
              <a:t>) </a:t>
            </a:r>
            <a:r>
              <a:rPr lang="hr-HR" sz="2000" dirty="0" err="1" smtClean="0"/>
              <a:t>traffic</a:t>
            </a:r>
            <a:r>
              <a:rPr lang="hr-HR" sz="2000" dirty="0" smtClean="0"/>
              <a:t> </a:t>
            </a:r>
            <a:r>
              <a:rPr lang="hr-HR" sz="2000" dirty="0"/>
              <a:t>on </a:t>
            </a:r>
            <a:r>
              <a:rPr lang="hr-HR" sz="2000" dirty="0" err="1"/>
              <a:t>port</a:t>
            </a:r>
            <a:r>
              <a:rPr lang="hr-HR" sz="2000" dirty="0"/>
              <a:t> 1521 </a:t>
            </a:r>
            <a:r>
              <a:rPr lang="hr-HR" sz="2000" dirty="0" err="1"/>
              <a:t>between</a:t>
            </a:r>
            <a:r>
              <a:rPr lang="hr-HR" sz="2000" dirty="0"/>
              <a:t> </a:t>
            </a:r>
            <a:r>
              <a:rPr lang="hr-HR" sz="2000" dirty="0" err="1"/>
              <a:t>VCN’s</a:t>
            </a:r>
            <a:endParaRPr lang="en-US" sz="2000" dirty="0"/>
          </a:p>
        </p:txBody>
      </p:sp>
    </p:spTree>
    <p:extLst>
      <p:ext uri="{BB962C8B-B14F-4D97-AF65-F5344CB8AC3E}">
        <p14:creationId xmlns:p14="http://schemas.microsoft.com/office/powerpoint/2010/main" val="396978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paper</a:t>
            </a:r>
            <a:r>
              <a:rPr lang="hr-HR" b="1" dirty="0" smtClean="0">
                <a:latin typeface="+mj-lt"/>
              </a:rPr>
              <a:t>:</a:t>
            </a:r>
          </a:p>
          <a:p>
            <a:pPr algn="just"/>
            <a:r>
              <a:rPr lang="en-US" dirty="0">
                <a:latin typeface="+mj-lt"/>
                <a:hlinkClick r:id="rId3"/>
              </a:rPr>
              <a:t>https://</a:t>
            </a:r>
            <a:r>
              <a:rPr lang="en-US" dirty="0" smtClean="0">
                <a:latin typeface="+mj-lt"/>
                <a:hlinkClick r:id="rId3"/>
              </a:rPr>
              <a:t>d12vzecr6ihe4p.cloudfront.net/media/966010/wp-subnetting-an-ip-address.pdf</a:t>
            </a:r>
            <a:endParaRPr lang="hr-HR" dirty="0" smtClean="0">
              <a:latin typeface="+mj-lt"/>
            </a:endParaRPr>
          </a:p>
          <a:p>
            <a:pPr marL="0" indent="0" algn="just">
              <a:buNone/>
            </a:pPr>
            <a:r>
              <a:rPr lang="en-US" b="1" dirty="0">
                <a:latin typeface="+mj-lt"/>
              </a:rPr>
              <a:t>Try different subnets on the following online </a:t>
            </a:r>
            <a:r>
              <a:rPr lang="en-US" b="1" dirty="0" smtClean="0">
                <a:latin typeface="+mj-lt"/>
              </a:rPr>
              <a:t>calculator</a:t>
            </a:r>
            <a:r>
              <a:rPr lang="hr-HR" b="1" dirty="0" smtClean="0">
                <a:latin typeface="+mj-lt"/>
              </a:rPr>
              <a:t>:</a:t>
            </a:r>
          </a:p>
          <a:p>
            <a:pPr algn="just"/>
            <a:r>
              <a:rPr lang="en-US" dirty="0" smtClean="0">
                <a:latin typeface="+mj-lt"/>
                <a:hlinkClick r:id="rId4"/>
              </a:rPr>
              <a:t>https</a:t>
            </a:r>
            <a:r>
              <a:rPr lang="en-US" dirty="0">
                <a:latin typeface="+mj-lt"/>
                <a:hlinkClick r:id="rId4"/>
              </a:rPr>
              <a:t>://</a:t>
            </a:r>
            <a:r>
              <a:rPr lang="en-US" dirty="0" smtClean="0">
                <a:latin typeface="+mj-lt"/>
                <a:hlinkClick r:id="rId4"/>
              </a:rPr>
              <a:t>www.calculator.net/ip-subnet-calculator.html</a:t>
            </a:r>
            <a:endParaRPr lang="hr-HR"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a:latin typeface="+mj-lt"/>
              </a:rPr>
              <a:t>this</a:t>
            </a:r>
            <a:r>
              <a:rPr lang="hr-HR" b="1" dirty="0">
                <a:latin typeface="+mj-lt"/>
              </a:rPr>
              <a:t> </a:t>
            </a:r>
            <a:r>
              <a:rPr lang="hr-HR" b="1" dirty="0" smtClean="0">
                <a:latin typeface="+mj-lt"/>
              </a:rPr>
              <a:t>video:</a:t>
            </a:r>
            <a:endParaRPr lang="hr-HR" b="1" dirty="0">
              <a:latin typeface="+mj-lt"/>
            </a:endParaRPr>
          </a:p>
          <a:p>
            <a:pPr algn="just"/>
            <a:r>
              <a:rPr lang="hr-HR" dirty="0">
                <a:latin typeface="+mj-lt"/>
                <a:hlinkClick r:id="rId5"/>
              </a:rPr>
              <a:t>https://</a:t>
            </a:r>
            <a:r>
              <a:rPr lang="hr-HR" dirty="0" smtClean="0">
                <a:latin typeface="+mj-lt"/>
                <a:hlinkClick r:id="rId5"/>
              </a:rPr>
              <a:t>www.youtube.com/watch?v=Kza0WSjfwiY</a:t>
            </a:r>
            <a:r>
              <a:rPr lang="hr-HR" dirty="0" smtClean="0">
                <a:latin typeface="+mj-lt"/>
              </a:rPr>
              <a:t> </a:t>
            </a: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second</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CIDR (</a:t>
            </a:r>
            <a:r>
              <a:rPr lang="hr-HR" b="1" dirty="0" err="1"/>
              <a:t>classes</a:t>
            </a:r>
            <a:r>
              <a:rPr lang="hr-HR" b="1" dirty="0"/>
              <a:t> </a:t>
            </a:r>
            <a:r>
              <a:rPr lang="hr-HR" b="1" dirty="0" err="1"/>
              <a:t>inter-domain</a:t>
            </a:r>
            <a:r>
              <a:rPr lang="hr-HR" b="1" dirty="0"/>
              <a:t> </a:t>
            </a:r>
            <a:r>
              <a:rPr lang="hr-HR" b="1" dirty="0" err="1"/>
              <a:t>routing</a:t>
            </a:r>
            <a:r>
              <a:rPr lang="hr-HR" b="1" dirty="0"/>
              <a:t>) </a:t>
            </a:r>
            <a:r>
              <a:rPr lang="hr-HR" b="1" dirty="0" err="1"/>
              <a:t>basics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Notation </a:t>
            </a:r>
            <a:r>
              <a:rPr lang="en-US" sz="3600" dirty="0" smtClean="0">
                <a:latin typeface="+mj-lt"/>
              </a:rPr>
              <a:t>constructed </a:t>
            </a:r>
            <a:r>
              <a:rPr lang="en-US" sz="3600" dirty="0">
                <a:latin typeface="+mj-lt"/>
              </a:rPr>
              <a:t>from an IP address, a'/' character, and a decimal number. </a:t>
            </a:r>
            <a:r>
              <a:rPr lang="en-US" sz="3600" dirty="0" err="1">
                <a:latin typeface="+mj-lt"/>
              </a:rPr>
              <a:t>xxx.xxx.xxx.xxx</a:t>
            </a:r>
            <a:r>
              <a:rPr lang="en-US" sz="3600" dirty="0">
                <a:latin typeface="+mj-lt"/>
              </a:rPr>
              <a:t>/n, where n is the number of bits used for subnet mask. </a:t>
            </a:r>
            <a:endParaRPr lang="hr-HR" sz="3600" dirty="0" smtClean="0">
              <a:latin typeface="+mj-lt"/>
            </a:endParaRPr>
          </a:p>
          <a:p>
            <a:pPr marL="0" lvl="0" indent="0">
              <a:buNone/>
            </a:pPr>
            <a:r>
              <a:rPr lang="hr-HR" sz="3600" dirty="0" smtClean="0">
                <a:latin typeface="+mj-lt"/>
              </a:rPr>
              <a:t>	</a:t>
            </a:r>
            <a:r>
              <a:rPr lang="en-US" sz="3600" dirty="0" smtClean="0">
                <a:latin typeface="+mj-lt"/>
              </a:rPr>
              <a:t>192.168.1.0/24</a:t>
            </a:r>
            <a:endParaRPr lang="hr-HR" sz="3600" dirty="0" smtClean="0">
              <a:latin typeface="+mj-lt"/>
            </a:endParaRPr>
          </a:p>
          <a:p>
            <a:pPr marL="0" lvl="0" indent="0">
              <a:buNone/>
            </a:pPr>
            <a:endParaRPr lang="hr-HR" sz="3600" dirty="0" smtClean="0">
              <a:latin typeface="+mj-lt"/>
            </a:endParaRPr>
          </a:p>
          <a:p>
            <a:pPr lvl="0"/>
            <a:endParaRPr lang="pl-PL" dirty="0">
              <a:latin typeface="+mj-lt"/>
            </a:endParaRPr>
          </a:p>
        </p:txBody>
      </p:sp>
      <p:sp>
        <p:nvSpPr>
          <p:cNvPr id="4" name="Rectangle 3"/>
          <p:cNvSpPr/>
          <p:nvPr/>
        </p:nvSpPr>
        <p:spPr>
          <a:xfrm>
            <a:off x="1756043" y="3511438"/>
            <a:ext cx="2283393"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39921" y="3511438"/>
            <a:ext cx="683288"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loud Callout 5"/>
          <p:cNvSpPr/>
          <p:nvPr/>
        </p:nvSpPr>
        <p:spPr>
          <a:xfrm>
            <a:off x="1636016" y="4978651"/>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IP ADDRESS</a:t>
            </a:r>
            <a:endParaRPr lang="en-US" dirty="0"/>
          </a:p>
        </p:txBody>
      </p:sp>
      <p:sp>
        <p:nvSpPr>
          <p:cNvPr id="7" name="Cloud Callout 6"/>
          <p:cNvSpPr/>
          <p:nvPr/>
        </p:nvSpPr>
        <p:spPr>
          <a:xfrm>
            <a:off x="4346533" y="4978651"/>
            <a:ext cx="2403420" cy="812523"/>
          </a:xfrm>
          <a:prstGeom prst="cloudCallout">
            <a:avLst>
              <a:gd name="adj1" fmla="val -38982"/>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SUBNET MASK</a:t>
            </a:r>
            <a:endParaRPr lang="en-US" dirty="0"/>
          </a:p>
        </p:txBody>
      </p:sp>
    </p:spTree>
    <p:extLst>
      <p:ext uri="{BB962C8B-B14F-4D97-AF65-F5344CB8AC3E}">
        <p14:creationId xmlns:p14="http://schemas.microsoft.com/office/powerpoint/2010/main" val="3999862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CIDR </a:t>
            </a:r>
            <a:r>
              <a:rPr lang="hr-HR" b="1" dirty="0"/>
              <a:t>(</a:t>
            </a:r>
            <a:r>
              <a:rPr lang="hr-HR" b="1" dirty="0" err="1"/>
              <a:t>classes</a:t>
            </a:r>
            <a:r>
              <a:rPr lang="hr-HR" b="1" dirty="0"/>
              <a:t> </a:t>
            </a:r>
            <a:r>
              <a:rPr lang="hr-HR" b="1" dirty="0" err="1"/>
              <a:t>inter-domain</a:t>
            </a:r>
            <a:r>
              <a:rPr lang="hr-HR" b="1" dirty="0"/>
              <a:t> </a:t>
            </a:r>
            <a:r>
              <a:rPr lang="hr-HR" b="1" dirty="0" err="1"/>
              <a:t>routing</a:t>
            </a:r>
            <a:r>
              <a:rPr lang="hr-HR" b="1" dirty="0"/>
              <a:t>) </a:t>
            </a:r>
            <a:r>
              <a:rPr lang="hr-HR" b="1" dirty="0" err="1"/>
              <a:t>basics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marL="0" lvl="0" indent="0">
              <a:buNone/>
            </a:pPr>
            <a:endParaRPr lang="en-US" sz="3600" dirty="0">
              <a:latin typeface="+mj-lt"/>
            </a:endParaRPr>
          </a:p>
          <a:p>
            <a:pPr lvl="0"/>
            <a:endParaRPr lang="hr-HR" sz="3600" dirty="0" smtClean="0">
              <a:latin typeface="+mj-lt"/>
            </a:endParaRPr>
          </a:p>
          <a:p>
            <a:pPr lvl="0"/>
            <a:endParaRPr lang="hr-HR" sz="3600" dirty="0">
              <a:latin typeface="+mj-lt"/>
            </a:endParaRPr>
          </a:p>
          <a:p>
            <a:pPr lvl="0"/>
            <a:endParaRPr lang="pl-PL" dirty="0">
              <a:latin typeface="+mj-lt"/>
            </a:endParaRPr>
          </a:p>
        </p:txBody>
      </p:sp>
      <p:pic>
        <p:nvPicPr>
          <p:cNvPr id="5" name="Picture 4"/>
          <p:cNvPicPr>
            <a:picLocks noChangeAspect="1"/>
          </p:cNvPicPr>
          <p:nvPr/>
        </p:nvPicPr>
        <p:blipFill>
          <a:blip r:embed="rId3"/>
          <a:stretch>
            <a:fillRect/>
          </a:stretch>
        </p:blipFill>
        <p:spPr>
          <a:xfrm>
            <a:off x="925934" y="1690688"/>
            <a:ext cx="10078876" cy="1568800"/>
          </a:xfrm>
          <a:prstGeom prst="rect">
            <a:avLst/>
          </a:prstGeom>
        </p:spPr>
      </p:pic>
      <p:pic>
        <p:nvPicPr>
          <p:cNvPr id="6" name="Picture 5"/>
          <p:cNvPicPr>
            <a:picLocks noChangeAspect="1"/>
          </p:cNvPicPr>
          <p:nvPr/>
        </p:nvPicPr>
        <p:blipFill>
          <a:blip r:embed="rId4"/>
          <a:stretch>
            <a:fillRect/>
          </a:stretch>
        </p:blipFill>
        <p:spPr>
          <a:xfrm>
            <a:off x="925934" y="4072011"/>
            <a:ext cx="10039351" cy="1628000"/>
          </a:xfrm>
          <a:prstGeom prst="rect">
            <a:avLst/>
          </a:prstGeom>
        </p:spPr>
      </p:pic>
      <p:sp>
        <p:nvSpPr>
          <p:cNvPr id="7" name="Rectangle 6"/>
          <p:cNvSpPr/>
          <p:nvPr/>
        </p:nvSpPr>
        <p:spPr>
          <a:xfrm>
            <a:off x="852986" y="3209744"/>
            <a:ext cx="6096000" cy="800219"/>
          </a:xfrm>
          <a:prstGeom prst="rect">
            <a:avLst/>
          </a:prstGeom>
        </p:spPr>
        <p:txBody>
          <a:bodyPr>
            <a:spAutoFit/>
          </a:bodyPr>
          <a:lstStyle/>
          <a:p>
            <a:endParaRPr lang="en-US" sz="1000" dirty="0">
              <a:solidFill>
                <a:srgbClr val="000000"/>
              </a:solidFill>
              <a:latin typeface="Calibri" panose="020F0502020204030204" pitchFamily="34" charset="0"/>
            </a:endParaRPr>
          </a:p>
          <a:p>
            <a:r>
              <a:rPr lang="hr-HR" dirty="0" smtClean="0"/>
              <a:t>IP RANGE: </a:t>
            </a:r>
            <a:r>
              <a:rPr lang="en-US" dirty="0" smtClean="0"/>
              <a:t>192.168.1.0 </a:t>
            </a:r>
            <a:r>
              <a:rPr lang="en-US" dirty="0"/>
              <a:t>–</a:t>
            </a:r>
            <a:r>
              <a:rPr lang="en-US" dirty="0" smtClean="0"/>
              <a:t>192.168.1.255</a:t>
            </a:r>
            <a:endParaRPr lang="hr-HR" dirty="0" smtClean="0"/>
          </a:p>
          <a:p>
            <a:r>
              <a:rPr lang="hr-HR" dirty="0" smtClean="0"/>
              <a:t>SUBNETS: 0</a:t>
            </a:r>
            <a:endParaRPr lang="en-US" dirty="0"/>
          </a:p>
        </p:txBody>
      </p:sp>
      <p:sp>
        <p:nvSpPr>
          <p:cNvPr id="8" name="Rectangle 7"/>
          <p:cNvSpPr/>
          <p:nvPr/>
        </p:nvSpPr>
        <p:spPr>
          <a:xfrm>
            <a:off x="838200" y="5573338"/>
            <a:ext cx="6096000" cy="1077218"/>
          </a:xfrm>
          <a:prstGeom prst="rect">
            <a:avLst/>
          </a:prstGeom>
        </p:spPr>
        <p:txBody>
          <a:bodyPr>
            <a:spAutoFit/>
          </a:bodyPr>
          <a:lstStyle/>
          <a:p>
            <a:endParaRPr lang="en-US" sz="1000" dirty="0">
              <a:solidFill>
                <a:srgbClr val="000000"/>
              </a:solidFill>
              <a:latin typeface="Calibri" panose="020F0502020204030204" pitchFamily="34" charset="0"/>
            </a:endParaRPr>
          </a:p>
          <a:p>
            <a:r>
              <a:rPr lang="hr-HR" dirty="0" smtClean="0"/>
              <a:t>IP RANGE : </a:t>
            </a:r>
            <a:r>
              <a:rPr lang="en-US" dirty="0"/>
              <a:t>192.168.1.0 –</a:t>
            </a:r>
            <a:r>
              <a:rPr lang="en-US" dirty="0" smtClean="0"/>
              <a:t>192.168.1.</a:t>
            </a:r>
            <a:r>
              <a:rPr lang="hr-HR" dirty="0" smtClean="0"/>
              <a:t>31</a:t>
            </a:r>
          </a:p>
          <a:p>
            <a:r>
              <a:rPr lang="hr-HR" dirty="0"/>
              <a:t>SUBNETS: </a:t>
            </a:r>
            <a:r>
              <a:rPr lang="hr-HR" dirty="0" smtClean="0"/>
              <a:t>2x2x2 = 8</a:t>
            </a:r>
            <a:endParaRPr lang="en-US" dirty="0"/>
          </a:p>
          <a:p>
            <a:endParaRPr lang="en-US" dirty="0"/>
          </a:p>
        </p:txBody>
      </p:sp>
      <p:sp>
        <p:nvSpPr>
          <p:cNvPr id="12" name="Rectangle 11"/>
          <p:cNvSpPr/>
          <p:nvPr/>
        </p:nvSpPr>
        <p:spPr>
          <a:xfrm>
            <a:off x="8963643" y="2270353"/>
            <a:ext cx="1918722"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728992" y="4681276"/>
            <a:ext cx="1153373" cy="40947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loud Callout 13"/>
          <p:cNvSpPr/>
          <p:nvPr/>
        </p:nvSpPr>
        <p:spPr>
          <a:xfrm>
            <a:off x="9632106" y="3280480"/>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HOST BITS = 0</a:t>
            </a:r>
            <a:endParaRPr lang="en-US" dirty="0"/>
          </a:p>
        </p:txBody>
      </p:sp>
      <p:sp>
        <p:nvSpPr>
          <p:cNvPr id="15" name="Cloud Callout 14"/>
          <p:cNvSpPr/>
          <p:nvPr/>
        </p:nvSpPr>
        <p:spPr>
          <a:xfrm>
            <a:off x="9907675" y="5518000"/>
            <a:ext cx="2284325" cy="812523"/>
          </a:xfrm>
          <a:prstGeom prst="cloudCallout">
            <a:avLst>
              <a:gd name="adj1" fmla="val -34745"/>
              <a:gd name="adj2" fmla="val -9972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HOST BITS = 0</a:t>
            </a:r>
            <a:endParaRPr lang="en-US" dirty="0"/>
          </a:p>
        </p:txBody>
      </p:sp>
      <p:sp>
        <p:nvSpPr>
          <p:cNvPr id="16" name="Rectangle 15"/>
          <p:cNvSpPr/>
          <p:nvPr/>
        </p:nvSpPr>
        <p:spPr>
          <a:xfrm>
            <a:off x="3048000" y="2270353"/>
            <a:ext cx="581464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038286" y="4662597"/>
            <a:ext cx="660778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loud Callout 17"/>
          <p:cNvSpPr/>
          <p:nvPr/>
        </p:nvSpPr>
        <p:spPr>
          <a:xfrm>
            <a:off x="6868669" y="3192019"/>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NETWORK BITS = 1</a:t>
            </a:r>
            <a:endParaRPr lang="en-US" dirty="0"/>
          </a:p>
        </p:txBody>
      </p:sp>
      <p:sp>
        <p:nvSpPr>
          <p:cNvPr id="19" name="Cloud Callout 18"/>
          <p:cNvSpPr/>
          <p:nvPr/>
        </p:nvSpPr>
        <p:spPr>
          <a:xfrm>
            <a:off x="7159680" y="5963934"/>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NETWORK BITS = 1</a:t>
            </a:r>
            <a:endParaRPr lang="en-US" dirty="0"/>
          </a:p>
        </p:txBody>
      </p:sp>
    </p:spTree>
    <p:extLst>
      <p:ext uri="{BB962C8B-B14F-4D97-AF65-F5344CB8AC3E}">
        <p14:creationId xmlns:p14="http://schemas.microsoft.com/office/powerpoint/2010/main" val="1016611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51226"/>
            <a:ext cx="10515600" cy="1325563"/>
          </a:xfrm>
        </p:spPr>
        <p:txBody>
          <a:bodyPr/>
          <a:lstStyle/>
          <a:p>
            <a:pPr algn="ctr"/>
            <a:r>
              <a:rPr lang="en-US" b="1" dirty="0" smtClean="0"/>
              <a:t>Virtual </a:t>
            </a:r>
            <a:r>
              <a:rPr lang="en-US" b="1" dirty="0"/>
              <a:t>Cloud Network (VCN) concepts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endParaRPr lang="hr-HR" sz="3600" dirty="0" smtClean="0">
              <a:latin typeface="+mj-lt"/>
            </a:endParaRPr>
          </a:p>
          <a:p>
            <a:pPr lvl="0"/>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532561" y="1499498"/>
            <a:ext cx="4810139" cy="4740528"/>
          </a:xfrm>
          <a:prstGeom prst="rect">
            <a:avLst/>
          </a:prstGeom>
        </p:spPr>
      </p:pic>
      <p:sp>
        <p:nvSpPr>
          <p:cNvPr id="5" name="TextBox 4"/>
          <p:cNvSpPr txBox="1"/>
          <p:nvPr/>
        </p:nvSpPr>
        <p:spPr>
          <a:xfrm>
            <a:off x="5648339" y="1576789"/>
            <a:ext cx="6319248" cy="5016758"/>
          </a:xfrm>
          <a:prstGeom prst="rect">
            <a:avLst/>
          </a:prstGeom>
          <a:noFill/>
        </p:spPr>
        <p:txBody>
          <a:bodyPr wrap="square" rtlCol="0">
            <a:spAutoFit/>
          </a:bodyPr>
          <a:lstStyle/>
          <a:p>
            <a:pPr marL="285750" indent="-285750" algn="just">
              <a:buFont typeface="Arial" panose="020B0604020202020204" pitchFamily="34" charset="0"/>
              <a:buChar char="•"/>
            </a:pPr>
            <a:r>
              <a:rPr lang="en-US" sz="3200" dirty="0">
                <a:latin typeface="+mj-lt"/>
              </a:rPr>
              <a:t>Software defined </a:t>
            </a:r>
            <a:r>
              <a:rPr lang="en-US" sz="3200" dirty="0" smtClean="0">
                <a:latin typeface="+mj-lt"/>
              </a:rPr>
              <a:t>private</a:t>
            </a:r>
            <a:r>
              <a:rPr lang="hr-HR" sz="3200" dirty="0" smtClean="0">
                <a:latin typeface="+mj-lt"/>
              </a:rPr>
              <a:t> </a:t>
            </a:r>
            <a:r>
              <a:rPr lang="en-US" sz="3200" dirty="0" smtClean="0">
                <a:latin typeface="+mj-lt"/>
              </a:rPr>
              <a:t>network you </a:t>
            </a:r>
            <a:r>
              <a:rPr lang="en-US" sz="3200" dirty="0">
                <a:latin typeface="+mj-lt"/>
              </a:rPr>
              <a:t>set </a:t>
            </a:r>
            <a:r>
              <a:rPr lang="en-US" sz="3200" dirty="0" smtClean="0">
                <a:latin typeface="+mj-lt"/>
              </a:rPr>
              <a:t>up</a:t>
            </a:r>
            <a:r>
              <a:rPr lang="hr-HR" sz="3200" dirty="0" smtClean="0">
                <a:latin typeface="+mj-lt"/>
              </a:rPr>
              <a:t> </a:t>
            </a:r>
            <a:r>
              <a:rPr lang="en-US" sz="3200" dirty="0" smtClean="0">
                <a:latin typeface="+mj-lt"/>
              </a:rPr>
              <a:t>in </a:t>
            </a:r>
            <a:r>
              <a:rPr lang="hr-HR" sz="3200" dirty="0" err="1" smtClean="0">
                <a:latin typeface="+mj-lt"/>
              </a:rPr>
              <a:t>cloud</a:t>
            </a:r>
            <a:r>
              <a:rPr lang="hr-HR" sz="3200" dirty="0">
                <a:latin typeface="+mj-lt"/>
              </a:rPr>
              <a:t> </a:t>
            </a:r>
            <a:r>
              <a:rPr lang="hr-HR" sz="3200" dirty="0" smtClean="0">
                <a:latin typeface="+mj-lt"/>
              </a:rPr>
              <a:t>- VCN </a:t>
            </a:r>
          </a:p>
          <a:p>
            <a:pPr marL="285750" indent="-285750" algn="just">
              <a:buFont typeface="Arial" panose="020B0604020202020204" pitchFamily="34" charset="0"/>
              <a:buChar char="•"/>
            </a:pPr>
            <a:r>
              <a:rPr lang="en-US" sz="3200" dirty="0" smtClean="0">
                <a:latin typeface="+mj-lt"/>
              </a:rPr>
              <a:t>Enables </a:t>
            </a:r>
            <a:r>
              <a:rPr lang="hr-HR" sz="3200" dirty="0" err="1" smtClean="0">
                <a:latin typeface="+mj-lt"/>
              </a:rPr>
              <a:t>cloud</a:t>
            </a:r>
            <a:r>
              <a:rPr lang="en-US" sz="3200" dirty="0" smtClean="0">
                <a:latin typeface="+mj-lt"/>
              </a:rPr>
              <a:t> </a:t>
            </a:r>
            <a:r>
              <a:rPr lang="en-US" sz="3200" dirty="0">
                <a:latin typeface="+mj-lt"/>
              </a:rPr>
              <a:t>resources such as compute </a:t>
            </a:r>
            <a:r>
              <a:rPr lang="en-US" sz="3200" dirty="0" smtClean="0">
                <a:latin typeface="+mj-lt"/>
              </a:rPr>
              <a:t>instances</a:t>
            </a:r>
            <a:r>
              <a:rPr lang="hr-HR" sz="3200" dirty="0" smtClean="0">
                <a:latin typeface="+mj-lt"/>
              </a:rPr>
              <a:t> </a:t>
            </a:r>
            <a:r>
              <a:rPr lang="en-US" sz="3200" dirty="0" smtClean="0">
                <a:latin typeface="+mj-lt"/>
              </a:rPr>
              <a:t>to </a:t>
            </a:r>
            <a:r>
              <a:rPr lang="en-US" sz="3200" dirty="0">
                <a:latin typeface="+mj-lt"/>
              </a:rPr>
              <a:t>securely communicate with Internet, </a:t>
            </a:r>
            <a:r>
              <a:rPr lang="en-US" sz="3200" dirty="0" smtClean="0">
                <a:latin typeface="+mj-lt"/>
              </a:rPr>
              <a:t>other</a:t>
            </a:r>
            <a:r>
              <a:rPr lang="hr-HR" sz="3200" dirty="0" smtClean="0">
                <a:latin typeface="+mj-lt"/>
              </a:rPr>
              <a:t> </a:t>
            </a:r>
            <a:r>
              <a:rPr lang="en-US" sz="3200" dirty="0" smtClean="0">
                <a:latin typeface="+mj-lt"/>
              </a:rPr>
              <a:t>instances </a:t>
            </a:r>
            <a:r>
              <a:rPr lang="en-US" sz="3200" dirty="0">
                <a:latin typeface="+mj-lt"/>
              </a:rPr>
              <a:t>or on premises data centers</a:t>
            </a:r>
          </a:p>
          <a:p>
            <a:pPr marL="285750" indent="-285750" algn="just">
              <a:buFont typeface="Arial" panose="020B0604020202020204" pitchFamily="34" charset="0"/>
              <a:buChar char="•"/>
            </a:pPr>
            <a:r>
              <a:rPr lang="en-US" sz="3200" dirty="0">
                <a:latin typeface="+mj-lt"/>
              </a:rPr>
              <a:t>Lives in an </a:t>
            </a:r>
            <a:r>
              <a:rPr lang="hr-HR" sz="3200" dirty="0" err="1" smtClean="0">
                <a:latin typeface="+mj-lt"/>
              </a:rPr>
              <a:t>cloud</a:t>
            </a:r>
            <a:r>
              <a:rPr lang="en-US" sz="3200" dirty="0" smtClean="0">
                <a:latin typeface="+mj-lt"/>
              </a:rPr>
              <a:t> </a:t>
            </a:r>
            <a:r>
              <a:rPr lang="en-US" sz="3200" dirty="0">
                <a:latin typeface="+mj-lt"/>
              </a:rPr>
              <a:t>region</a:t>
            </a:r>
          </a:p>
          <a:p>
            <a:pPr marL="285750" indent="-285750" algn="just">
              <a:buFont typeface="Arial" panose="020B0604020202020204" pitchFamily="34" charset="0"/>
              <a:buChar char="•"/>
            </a:pPr>
            <a:r>
              <a:rPr lang="en-US" sz="3200" dirty="0">
                <a:latin typeface="+mj-lt"/>
              </a:rPr>
              <a:t>Highly Available, Scalable and Secure</a:t>
            </a:r>
          </a:p>
        </p:txBody>
      </p:sp>
    </p:spTree>
    <p:extLst>
      <p:ext uri="{BB962C8B-B14F-4D97-AF65-F5344CB8AC3E}">
        <p14:creationId xmlns:p14="http://schemas.microsoft.com/office/powerpoint/2010/main" val="16677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8296" y="111609"/>
            <a:ext cx="10515600" cy="1325563"/>
          </a:xfrm>
        </p:spPr>
        <p:txBody>
          <a:bodyPr/>
          <a:lstStyle/>
          <a:p>
            <a:pPr algn="ctr"/>
            <a:r>
              <a:rPr lang="en-US" b="1" dirty="0" smtClean="0"/>
              <a:t>IP </a:t>
            </a:r>
            <a:r>
              <a:rPr lang="en-US" b="1" dirty="0"/>
              <a:t>Addresses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617029" y="1336430"/>
            <a:ext cx="6339672" cy="5264964"/>
          </a:xfrm>
        </p:spPr>
        <p:txBody>
          <a:bodyPr>
            <a:noAutofit/>
          </a:bodyPr>
          <a:lstStyle/>
          <a:p>
            <a:pPr marL="0" lvl="0" indent="0">
              <a:buNone/>
            </a:pPr>
            <a:r>
              <a:rPr lang="en-US" sz="3200" dirty="0" smtClean="0">
                <a:latin typeface="+mj-lt"/>
              </a:rPr>
              <a:t>Every </a:t>
            </a:r>
            <a:r>
              <a:rPr lang="en-US" sz="3200" dirty="0">
                <a:latin typeface="+mj-lt"/>
              </a:rPr>
              <a:t>resource </a:t>
            </a:r>
            <a:r>
              <a:rPr lang="en-US" sz="3200" dirty="0" smtClean="0">
                <a:latin typeface="+mj-lt"/>
              </a:rPr>
              <a:t>connected </a:t>
            </a:r>
            <a:r>
              <a:rPr lang="en-US" sz="3200" dirty="0">
                <a:latin typeface="+mj-lt"/>
              </a:rPr>
              <a:t>to </a:t>
            </a:r>
            <a:r>
              <a:rPr lang="en-US" sz="3200" dirty="0" smtClean="0">
                <a:latin typeface="+mj-lt"/>
              </a:rPr>
              <a:t>VCN </a:t>
            </a:r>
            <a:r>
              <a:rPr lang="en-US" sz="3200" dirty="0">
                <a:latin typeface="+mj-lt"/>
              </a:rPr>
              <a:t>will </a:t>
            </a:r>
            <a:r>
              <a:rPr lang="en-US" sz="3200" dirty="0" smtClean="0">
                <a:latin typeface="+mj-lt"/>
              </a:rPr>
              <a:t>get</a:t>
            </a:r>
            <a:r>
              <a:rPr lang="hr-HR" sz="3200" dirty="0" smtClean="0">
                <a:latin typeface="+mj-lt"/>
              </a:rPr>
              <a:t> </a:t>
            </a:r>
            <a:r>
              <a:rPr lang="en-US" sz="3200" dirty="0" smtClean="0">
                <a:latin typeface="+mj-lt"/>
              </a:rPr>
              <a:t>its </a:t>
            </a:r>
            <a:r>
              <a:rPr lang="en-US" sz="3200" dirty="0">
                <a:latin typeface="+mj-lt"/>
              </a:rPr>
              <a:t>own unique private IP </a:t>
            </a:r>
            <a:r>
              <a:rPr lang="en-US" sz="3200" dirty="0" smtClean="0">
                <a:latin typeface="+mj-lt"/>
              </a:rPr>
              <a:t>address</a:t>
            </a:r>
            <a:r>
              <a:rPr lang="hr-HR" sz="3200" dirty="0" smtClean="0">
                <a:latin typeface="+mj-lt"/>
              </a:rPr>
              <a:t> </a:t>
            </a:r>
            <a:r>
              <a:rPr lang="hr-HR" sz="3200" dirty="0" err="1" smtClean="0">
                <a:latin typeface="+mj-lt"/>
              </a:rPr>
              <a:t>that</a:t>
            </a:r>
            <a:r>
              <a:rPr lang="hr-HR" sz="3200" dirty="0" smtClean="0">
                <a:latin typeface="+mj-lt"/>
              </a:rPr>
              <a:t> c</a:t>
            </a:r>
            <a:r>
              <a:rPr lang="en-US" sz="3200" dirty="0" err="1" smtClean="0">
                <a:latin typeface="+mj-lt"/>
              </a:rPr>
              <a:t>annot</a:t>
            </a:r>
            <a:r>
              <a:rPr lang="en-US" sz="3200" dirty="0" smtClean="0">
                <a:latin typeface="+mj-lt"/>
              </a:rPr>
              <a:t> </a:t>
            </a:r>
            <a:r>
              <a:rPr lang="en-US" sz="3200" dirty="0">
                <a:latin typeface="+mj-lt"/>
              </a:rPr>
              <a:t>be routed through the public </a:t>
            </a:r>
            <a:r>
              <a:rPr lang="en-US" sz="3200" dirty="0" smtClean="0">
                <a:latin typeface="+mj-lt"/>
              </a:rPr>
              <a:t>Internet</a:t>
            </a:r>
            <a:r>
              <a:rPr lang="hr-HR" sz="3200" dirty="0" smtClean="0">
                <a:latin typeface="+mj-lt"/>
              </a:rPr>
              <a:t> </a:t>
            </a:r>
          </a:p>
          <a:p>
            <a:pPr marL="0" lvl="0" indent="0">
              <a:buNone/>
            </a:pPr>
            <a:r>
              <a:rPr lang="en-US" sz="3200" dirty="0" smtClean="0">
                <a:latin typeface="+mj-lt"/>
              </a:rPr>
              <a:t>Subnets </a:t>
            </a:r>
            <a:r>
              <a:rPr lang="en-US" sz="3200" dirty="0">
                <a:latin typeface="+mj-lt"/>
              </a:rPr>
              <a:t>let you divide the VCN into one or </a:t>
            </a:r>
            <a:r>
              <a:rPr lang="en-US" sz="3200" dirty="0" smtClean="0">
                <a:latin typeface="+mj-lt"/>
              </a:rPr>
              <a:t>more</a:t>
            </a:r>
            <a:r>
              <a:rPr lang="hr-HR" sz="3200" dirty="0" smtClean="0">
                <a:latin typeface="+mj-lt"/>
              </a:rPr>
              <a:t> </a:t>
            </a:r>
            <a:r>
              <a:rPr lang="en-US" sz="3200" dirty="0" smtClean="0">
                <a:latin typeface="+mj-lt"/>
              </a:rPr>
              <a:t>sub </a:t>
            </a:r>
            <a:r>
              <a:rPr lang="en-US" sz="3200" dirty="0">
                <a:latin typeface="+mj-lt"/>
              </a:rPr>
              <a:t>networks</a:t>
            </a:r>
          </a:p>
          <a:p>
            <a:pPr marL="0" lvl="0" indent="0">
              <a:buNone/>
            </a:pPr>
            <a:r>
              <a:rPr lang="en-US" sz="3200" dirty="0" smtClean="0">
                <a:latin typeface="+mj-lt"/>
              </a:rPr>
              <a:t>E.g</a:t>
            </a:r>
            <a:r>
              <a:rPr lang="en-US" sz="3200" dirty="0">
                <a:latin typeface="+mj-lt"/>
              </a:rPr>
              <a:t>., 10.0.0.0/16 </a:t>
            </a:r>
            <a:r>
              <a:rPr lang="hr-HR" sz="3200" dirty="0" smtClean="0">
                <a:latin typeface="+mj-lt"/>
              </a:rPr>
              <a:t>, </a:t>
            </a:r>
            <a:r>
              <a:rPr lang="en-US" sz="3200" dirty="0" smtClean="0">
                <a:latin typeface="+mj-lt"/>
              </a:rPr>
              <a:t>10.0.1.0/24</a:t>
            </a:r>
            <a:r>
              <a:rPr lang="en-US" sz="3200" dirty="0">
                <a:latin typeface="+mj-lt"/>
              </a:rPr>
              <a:t>, 10.0.2.0/24..</a:t>
            </a:r>
          </a:p>
          <a:p>
            <a:pPr marL="0" lvl="0" indent="0">
              <a:buNone/>
            </a:pPr>
            <a:r>
              <a:rPr lang="en-US" sz="3200" dirty="0" smtClean="0">
                <a:latin typeface="+mj-lt"/>
              </a:rPr>
              <a:t>Compute </a:t>
            </a:r>
            <a:r>
              <a:rPr lang="en-US" sz="3200" dirty="0">
                <a:latin typeface="+mj-lt"/>
              </a:rPr>
              <a:t>instances are placed in </a:t>
            </a:r>
            <a:r>
              <a:rPr lang="en-US" sz="3200" dirty="0" smtClean="0">
                <a:latin typeface="+mj-lt"/>
              </a:rPr>
              <a:t>subnets</a:t>
            </a:r>
            <a:r>
              <a:rPr lang="hr-HR" sz="3200" dirty="0" smtClean="0">
                <a:latin typeface="+mj-lt"/>
              </a:rPr>
              <a:t> </a:t>
            </a:r>
            <a:r>
              <a:rPr lang="hr-HR" sz="3200" dirty="0" err="1" smtClean="0">
                <a:latin typeface="+mj-lt"/>
              </a:rPr>
              <a:t>that</a:t>
            </a:r>
            <a:r>
              <a:rPr lang="hr-HR" sz="3200" dirty="0" smtClean="0">
                <a:latin typeface="+mj-lt"/>
              </a:rPr>
              <a:t> </a:t>
            </a:r>
            <a:r>
              <a:rPr lang="en-US" sz="3200" dirty="0" smtClean="0">
                <a:latin typeface="+mj-lt"/>
              </a:rPr>
              <a:t>can </a:t>
            </a:r>
            <a:r>
              <a:rPr lang="en-US" sz="3200" dirty="0">
                <a:latin typeface="+mj-lt"/>
              </a:rPr>
              <a:t>be isolated and </a:t>
            </a:r>
            <a:r>
              <a:rPr lang="en-US" sz="3200" dirty="0" smtClean="0">
                <a:latin typeface="+mj-lt"/>
              </a:rPr>
              <a:t>secured</a:t>
            </a:r>
            <a:endParaRPr lang="pl-PL" dirty="0">
              <a:latin typeface="+mj-lt"/>
            </a:endParaRPr>
          </a:p>
        </p:txBody>
      </p:sp>
      <p:pic>
        <p:nvPicPr>
          <p:cNvPr id="6" name="Picture 5"/>
          <p:cNvPicPr>
            <a:picLocks noChangeAspect="1"/>
          </p:cNvPicPr>
          <p:nvPr/>
        </p:nvPicPr>
        <p:blipFill>
          <a:blip r:embed="rId3"/>
          <a:stretch>
            <a:fillRect/>
          </a:stretch>
        </p:blipFill>
        <p:spPr>
          <a:xfrm>
            <a:off x="235299" y="1437172"/>
            <a:ext cx="5055760" cy="5063479"/>
          </a:xfrm>
          <a:prstGeom prst="rect">
            <a:avLst/>
          </a:prstGeom>
        </p:spPr>
      </p:pic>
    </p:spTree>
    <p:extLst>
      <p:ext uri="{BB962C8B-B14F-4D97-AF65-F5344CB8AC3E}">
        <p14:creationId xmlns:p14="http://schemas.microsoft.com/office/powerpoint/2010/main" val="670208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smtClean="0"/>
              <a:t>Gateways </a:t>
            </a:r>
            <a:r>
              <a:rPr lang="en-US" b="1" dirty="0"/>
              <a:t>and routing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88817" y="1607736"/>
            <a:ext cx="5938575" cy="5063997"/>
          </a:xfrm>
        </p:spPr>
        <p:txBody>
          <a:bodyPr>
            <a:normAutofit/>
          </a:bodyPr>
          <a:lstStyle/>
          <a:p>
            <a:pPr lvl="0" algn="just"/>
            <a:r>
              <a:rPr lang="en-US" sz="3600" dirty="0">
                <a:latin typeface="+mj-lt"/>
              </a:rPr>
              <a:t>Internet </a:t>
            </a:r>
            <a:r>
              <a:rPr lang="hr-HR" sz="3600" dirty="0" smtClean="0">
                <a:latin typeface="+mj-lt"/>
              </a:rPr>
              <a:t>G</a:t>
            </a:r>
            <a:r>
              <a:rPr lang="en-US" sz="3600" dirty="0" err="1" smtClean="0">
                <a:latin typeface="+mj-lt"/>
              </a:rPr>
              <a:t>ateway</a:t>
            </a:r>
            <a:r>
              <a:rPr lang="en-US" sz="3600" dirty="0" smtClean="0">
                <a:latin typeface="+mj-lt"/>
              </a:rPr>
              <a:t> provides</a:t>
            </a:r>
            <a:r>
              <a:rPr lang="hr-HR" sz="3600" dirty="0" smtClean="0">
                <a:latin typeface="+mj-lt"/>
              </a:rPr>
              <a:t> </a:t>
            </a:r>
            <a:r>
              <a:rPr lang="en-US" sz="3600" dirty="0" smtClean="0">
                <a:latin typeface="+mj-lt"/>
              </a:rPr>
              <a:t>a </a:t>
            </a:r>
            <a:r>
              <a:rPr lang="en-US" sz="3600" dirty="0">
                <a:latin typeface="+mj-lt"/>
              </a:rPr>
              <a:t>path </a:t>
            </a:r>
            <a:r>
              <a:rPr lang="en-US" sz="3600" dirty="0" smtClean="0">
                <a:latin typeface="+mj-lt"/>
              </a:rPr>
              <a:t>for</a:t>
            </a:r>
            <a:r>
              <a:rPr lang="hr-HR" sz="3600" dirty="0" smtClean="0">
                <a:latin typeface="+mj-lt"/>
              </a:rPr>
              <a:t> </a:t>
            </a:r>
            <a:r>
              <a:rPr lang="en-US" sz="3600" dirty="0" smtClean="0">
                <a:latin typeface="+mj-lt"/>
              </a:rPr>
              <a:t>network </a:t>
            </a:r>
            <a:r>
              <a:rPr lang="en-US" sz="3600" dirty="0">
                <a:latin typeface="+mj-lt"/>
              </a:rPr>
              <a:t>traffic between your VCN and </a:t>
            </a:r>
            <a:r>
              <a:rPr lang="en-US" sz="3600" dirty="0" smtClean="0">
                <a:latin typeface="+mj-lt"/>
              </a:rPr>
              <a:t>the</a:t>
            </a:r>
            <a:r>
              <a:rPr lang="hr-HR" sz="3600" dirty="0" smtClean="0">
                <a:latin typeface="+mj-lt"/>
              </a:rPr>
              <a:t> </a:t>
            </a:r>
            <a:r>
              <a:rPr lang="en-US" sz="3600" dirty="0" smtClean="0">
                <a:latin typeface="+mj-lt"/>
              </a:rPr>
              <a:t>internet</a:t>
            </a:r>
            <a:endParaRPr lang="hr-HR" sz="3600" dirty="0" smtClean="0">
              <a:latin typeface="+mj-lt"/>
            </a:endParaRPr>
          </a:p>
          <a:p>
            <a:pPr lvl="0" algn="just"/>
            <a:r>
              <a:rPr lang="en-US" sz="3600" dirty="0">
                <a:latin typeface="+mj-lt"/>
              </a:rPr>
              <a:t>NAT Gateway enables </a:t>
            </a:r>
            <a:r>
              <a:rPr lang="en-US" sz="3600" dirty="0" smtClean="0">
                <a:latin typeface="+mj-lt"/>
              </a:rPr>
              <a:t>outbound</a:t>
            </a:r>
            <a:r>
              <a:rPr lang="hr-HR" sz="3600" dirty="0" smtClean="0">
                <a:latin typeface="+mj-lt"/>
              </a:rPr>
              <a:t> </a:t>
            </a:r>
            <a:r>
              <a:rPr lang="en-US" sz="3600" dirty="0" smtClean="0">
                <a:latin typeface="+mj-lt"/>
              </a:rPr>
              <a:t>connections to</a:t>
            </a:r>
            <a:r>
              <a:rPr lang="hr-HR" sz="3600" dirty="0" smtClean="0">
                <a:latin typeface="+mj-lt"/>
              </a:rPr>
              <a:t> </a:t>
            </a:r>
            <a:r>
              <a:rPr lang="en-US" sz="3600" dirty="0" smtClean="0">
                <a:latin typeface="+mj-lt"/>
              </a:rPr>
              <a:t>the </a:t>
            </a:r>
            <a:r>
              <a:rPr lang="en-US" sz="3600" dirty="0">
                <a:latin typeface="+mj-lt"/>
              </a:rPr>
              <a:t>internet, but blocks inbound </a:t>
            </a:r>
            <a:r>
              <a:rPr lang="en-US" sz="3600" dirty="0" smtClean="0">
                <a:latin typeface="+mj-lt"/>
              </a:rPr>
              <a:t>connections</a:t>
            </a:r>
            <a:r>
              <a:rPr lang="hr-HR" sz="3600" dirty="0" smtClean="0">
                <a:latin typeface="+mj-lt"/>
              </a:rPr>
              <a:t> </a:t>
            </a:r>
            <a:r>
              <a:rPr lang="en-US" sz="3600" dirty="0" smtClean="0">
                <a:latin typeface="+mj-lt"/>
              </a:rPr>
              <a:t>initiated </a:t>
            </a:r>
            <a:r>
              <a:rPr lang="en-US" sz="3600" dirty="0">
                <a:latin typeface="+mj-lt"/>
              </a:rPr>
              <a:t>from the internet</a:t>
            </a:r>
            <a:endParaRPr lang="hr-HR" sz="3600" dirty="0" smtClean="0">
              <a:latin typeface="+mj-lt"/>
            </a:endParaRPr>
          </a:p>
          <a:p>
            <a:pPr lvl="0" algn="just"/>
            <a:endParaRPr lang="hr-HR" sz="3600" dirty="0" smtClean="0">
              <a:latin typeface="+mj-lt"/>
            </a:endParaRPr>
          </a:p>
          <a:p>
            <a:pPr lvl="0"/>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319515" y="1396721"/>
            <a:ext cx="5348330" cy="5380892"/>
          </a:xfrm>
          <a:prstGeom prst="rect">
            <a:avLst/>
          </a:prstGeom>
        </p:spPr>
      </p:pic>
    </p:spTree>
    <p:extLst>
      <p:ext uri="{BB962C8B-B14F-4D97-AF65-F5344CB8AC3E}">
        <p14:creationId xmlns:p14="http://schemas.microsoft.com/office/powerpoint/2010/main" val="1733521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smtClean="0"/>
              <a:t>Peering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893169" y="1825625"/>
            <a:ext cx="5134708" cy="4846108"/>
          </a:xfrm>
        </p:spPr>
        <p:txBody>
          <a:bodyPr>
            <a:normAutofit/>
          </a:bodyPr>
          <a:lstStyle/>
          <a:p>
            <a:pPr lvl="0" algn="just"/>
            <a:r>
              <a:rPr lang="en-US" sz="3600" b="1" dirty="0" smtClean="0">
                <a:latin typeface="+mj-lt"/>
              </a:rPr>
              <a:t>Local</a:t>
            </a:r>
            <a:r>
              <a:rPr lang="hr-HR" sz="3600" b="1" dirty="0" smtClean="0">
                <a:latin typeface="+mj-lt"/>
              </a:rPr>
              <a:t> VCN </a:t>
            </a:r>
            <a:r>
              <a:rPr lang="en-US" sz="3600" b="1" dirty="0" smtClean="0">
                <a:latin typeface="+mj-lt"/>
              </a:rPr>
              <a:t>Peering </a:t>
            </a:r>
            <a:r>
              <a:rPr lang="hr-HR" sz="3600" dirty="0" smtClean="0">
                <a:latin typeface="+mj-lt"/>
              </a:rPr>
              <a:t>- </a:t>
            </a:r>
            <a:r>
              <a:rPr lang="en-US" sz="3600" dirty="0" smtClean="0">
                <a:latin typeface="+mj-lt"/>
              </a:rPr>
              <a:t>connecting </a:t>
            </a:r>
            <a:r>
              <a:rPr lang="en-US" sz="3600" dirty="0">
                <a:latin typeface="+mj-lt"/>
              </a:rPr>
              <a:t>two VCNs in the same </a:t>
            </a:r>
            <a:r>
              <a:rPr lang="en-US" sz="3600" dirty="0" smtClean="0">
                <a:latin typeface="+mj-lt"/>
              </a:rPr>
              <a:t>region</a:t>
            </a:r>
            <a:endParaRPr lang="hr-HR" sz="3600" dirty="0" smtClean="0">
              <a:latin typeface="+mj-lt"/>
            </a:endParaRPr>
          </a:p>
          <a:p>
            <a:pPr lvl="0"/>
            <a:r>
              <a:rPr lang="en-US" sz="3600" b="1" dirty="0">
                <a:latin typeface="+mj-lt"/>
              </a:rPr>
              <a:t>Remote </a:t>
            </a:r>
            <a:r>
              <a:rPr lang="en-US" sz="3600" b="1" dirty="0" smtClean="0">
                <a:latin typeface="+mj-lt"/>
              </a:rPr>
              <a:t>VCN</a:t>
            </a:r>
            <a:r>
              <a:rPr lang="hr-HR" sz="3600" b="1" dirty="0" smtClean="0">
                <a:latin typeface="+mj-lt"/>
              </a:rPr>
              <a:t> </a:t>
            </a:r>
            <a:r>
              <a:rPr lang="en-US" sz="3600" b="1" dirty="0" smtClean="0">
                <a:latin typeface="+mj-lt"/>
              </a:rPr>
              <a:t>Peering </a:t>
            </a:r>
            <a:r>
              <a:rPr lang="hr-HR" sz="3600" dirty="0">
                <a:latin typeface="+mj-lt"/>
              </a:rPr>
              <a:t>-</a:t>
            </a:r>
            <a:r>
              <a:rPr lang="en-US" sz="3600" dirty="0" smtClean="0">
                <a:latin typeface="+mj-lt"/>
              </a:rPr>
              <a:t> </a:t>
            </a:r>
            <a:r>
              <a:rPr lang="en-US" sz="3600" dirty="0">
                <a:latin typeface="+mj-lt"/>
              </a:rPr>
              <a:t>the process </a:t>
            </a:r>
            <a:r>
              <a:rPr lang="en-US" sz="3600" dirty="0" smtClean="0">
                <a:latin typeface="+mj-lt"/>
              </a:rPr>
              <a:t>of</a:t>
            </a:r>
            <a:r>
              <a:rPr lang="hr-HR" sz="3600" dirty="0" smtClean="0">
                <a:latin typeface="+mj-lt"/>
              </a:rPr>
              <a:t> </a:t>
            </a:r>
            <a:r>
              <a:rPr lang="en-US" sz="3600" dirty="0" smtClean="0">
                <a:latin typeface="+mj-lt"/>
              </a:rPr>
              <a:t>connecting </a:t>
            </a:r>
            <a:r>
              <a:rPr lang="en-US" sz="3600" dirty="0">
                <a:latin typeface="+mj-lt"/>
              </a:rPr>
              <a:t>two VCNs in different regions</a:t>
            </a:r>
            <a:endParaRPr lang="hr-HR" sz="3600" dirty="0" smtClean="0">
              <a:latin typeface="+mj-lt"/>
            </a:endParaRPr>
          </a:p>
          <a:p>
            <a:pPr lvl="0"/>
            <a:endParaRPr lang="hr-HR" sz="3600" dirty="0" smtClean="0">
              <a:latin typeface="+mj-lt"/>
            </a:endParaRPr>
          </a:p>
          <a:p>
            <a:pPr lvl="0"/>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0" y="1587639"/>
            <a:ext cx="6725431" cy="4898571"/>
          </a:xfrm>
          <a:prstGeom prst="rect">
            <a:avLst/>
          </a:prstGeom>
        </p:spPr>
      </p:pic>
    </p:spTree>
    <p:extLst>
      <p:ext uri="{BB962C8B-B14F-4D97-AF65-F5344CB8AC3E}">
        <p14:creationId xmlns:p14="http://schemas.microsoft.com/office/powerpoint/2010/main" val="2258046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smtClean="0"/>
              <a:t>Security</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8"/>
            <a:ext cx="6501283" cy="4846108"/>
          </a:xfrm>
        </p:spPr>
        <p:txBody>
          <a:bodyPr>
            <a:normAutofit/>
          </a:bodyPr>
          <a:lstStyle/>
          <a:p>
            <a:r>
              <a:rPr lang="hr-HR" sz="3600" dirty="0">
                <a:latin typeface="+mj-lt"/>
              </a:rPr>
              <a:t>R</a:t>
            </a:r>
            <a:r>
              <a:rPr lang="en-US" sz="3600" dirty="0" err="1" smtClean="0">
                <a:latin typeface="+mj-lt"/>
              </a:rPr>
              <a:t>ules</a:t>
            </a:r>
            <a:r>
              <a:rPr lang="en-US" sz="3600" dirty="0" smtClean="0">
                <a:latin typeface="+mj-lt"/>
              </a:rPr>
              <a:t> </a:t>
            </a:r>
            <a:r>
              <a:rPr lang="en-US" sz="3600" dirty="0">
                <a:latin typeface="+mj-lt"/>
              </a:rPr>
              <a:t>that specify the types of </a:t>
            </a:r>
            <a:r>
              <a:rPr lang="en-US" sz="3600" dirty="0" smtClean="0">
                <a:latin typeface="+mj-lt"/>
              </a:rPr>
              <a:t>traffic</a:t>
            </a:r>
            <a:r>
              <a:rPr lang="hr-HR" sz="3600" dirty="0" smtClean="0">
                <a:latin typeface="+mj-lt"/>
              </a:rPr>
              <a:t> </a:t>
            </a:r>
            <a:r>
              <a:rPr lang="en-US" sz="3600" dirty="0" smtClean="0">
                <a:latin typeface="+mj-lt"/>
              </a:rPr>
              <a:t>allowed </a:t>
            </a:r>
            <a:r>
              <a:rPr lang="en-US" sz="3600" dirty="0">
                <a:latin typeface="+mj-lt"/>
              </a:rPr>
              <a:t>in and out of the </a:t>
            </a:r>
            <a:r>
              <a:rPr lang="en-US" sz="3600" dirty="0" smtClean="0">
                <a:latin typeface="+mj-lt"/>
              </a:rPr>
              <a:t>subnet</a:t>
            </a:r>
            <a:r>
              <a:rPr lang="hr-HR" sz="3600" dirty="0" smtClean="0">
                <a:latin typeface="+mj-lt"/>
              </a:rPr>
              <a:t> - </a:t>
            </a:r>
            <a:r>
              <a:rPr lang="en-US" sz="3600" dirty="0"/>
              <a:t>Security </a:t>
            </a:r>
            <a:r>
              <a:rPr lang="en-US" sz="3600" dirty="0" smtClean="0"/>
              <a:t>list</a:t>
            </a:r>
            <a:endParaRPr lang="en-US" sz="3600" dirty="0">
              <a:latin typeface="+mj-lt"/>
            </a:endParaRPr>
          </a:p>
          <a:p>
            <a:r>
              <a:rPr lang="en-US" sz="3600" dirty="0" smtClean="0">
                <a:latin typeface="+mj-lt"/>
              </a:rPr>
              <a:t>Security </a:t>
            </a:r>
            <a:r>
              <a:rPr lang="en-US" sz="3600" dirty="0">
                <a:latin typeface="+mj-lt"/>
              </a:rPr>
              <a:t>list apply to a given instance whether it's </a:t>
            </a:r>
            <a:r>
              <a:rPr lang="en-US" sz="3600" dirty="0" smtClean="0">
                <a:latin typeface="+mj-lt"/>
              </a:rPr>
              <a:t>talking</a:t>
            </a:r>
            <a:r>
              <a:rPr lang="hr-HR" sz="3600" dirty="0" smtClean="0">
                <a:latin typeface="+mj-lt"/>
              </a:rPr>
              <a:t> </a:t>
            </a:r>
            <a:r>
              <a:rPr lang="en-US" sz="3600" dirty="0" smtClean="0">
                <a:latin typeface="+mj-lt"/>
              </a:rPr>
              <a:t>with </a:t>
            </a:r>
            <a:r>
              <a:rPr lang="en-US" sz="3600" dirty="0">
                <a:latin typeface="+mj-lt"/>
              </a:rPr>
              <a:t>another instance in the VCN or a host outside the VCN</a:t>
            </a:r>
          </a:p>
          <a:p>
            <a:pPr marL="0" lvl="0" indent="0">
              <a:buNone/>
            </a:pPr>
            <a:endParaRPr lang="en-US" sz="3600" dirty="0">
              <a:latin typeface="+mj-lt"/>
            </a:endParaRPr>
          </a:p>
          <a:p>
            <a:pPr marL="0" lvl="0" indent="0">
              <a:buNone/>
            </a:pPr>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spTree>
    <p:extLst>
      <p:ext uri="{BB962C8B-B14F-4D97-AF65-F5344CB8AC3E}">
        <p14:creationId xmlns:p14="http://schemas.microsoft.com/office/powerpoint/2010/main" val="254288886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9EBBAF6-ED50-49BA-85AE-D6D5081CC8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2643</TotalTime>
  <Words>1083</Words>
  <Application>Microsoft Office PowerPoint</Application>
  <PresentationFormat>Widescreen</PresentationFormat>
  <Paragraphs>82</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Motyw pakietu Office</vt:lpstr>
      <vt:lpstr>O3 - Distance learning curricula in Cloud Computing  2- Virtual (cloud) network</vt:lpstr>
      <vt:lpstr>Introduction to the Cloud Computing course</vt:lpstr>
      <vt:lpstr>CIDR (classes inter-domain routing) basics</vt:lpstr>
      <vt:lpstr>CIDR (classes inter-domain routing) basics</vt:lpstr>
      <vt:lpstr>Virtual Cloud Network (VCN) concepts</vt:lpstr>
      <vt:lpstr>IP Addresses</vt:lpstr>
      <vt:lpstr>Gateways and routing</vt:lpstr>
      <vt:lpstr>Peering</vt:lpstr>
      <vt:lpstr>Security</vt:lpstr>
      <vt:lpstr>Security</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105</cp:revision>
  <dcterms:created xsi:type="dcterms:W3CDTF">2021-12-08T08:56:03Z</dcterms:created>
  <dcterms:modified xsi:type="dcterms:W3CDTF">2024-02-23T13:27:51Z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