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sldIdLst>
    <p:sldId id="256" r:id="rId5"/>
    <p:sldId id="257" r:id="rId6"/>
    <p:sldId id="300" r:id="rId7"/>
    <p:sldId id="295" r:id="rId8"/>
    <p:sldId id="296" r:id="rId9"/>
    <p:sldId id="297" r:id="rId10"/>
    <p:sldId id="298" r:id="rId11"/>
    <p:sldId id="299" r:id="rId12"/>
    <p:sldId id="277" r:id="rId13"/>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2" autoAdjust="0"/>
    <p:restoredTop sz="82135" autoAdjust="0"/>
  </p:normalViewPr>
  <p:slideViewPr>
    <p:cSldViewPr snapToGrid="0">
      <p:cViewPr varScale="1">
        <p:scale>
          <a:sx n="91" d="100"/>
          <a:sy n="91" d="100"/>
        </p:scale>
        <p:origin x="115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smtClean="0">
                <a:solidFill>
                  <a:schemeClr val="tx1"/>
                </a:solidFill>
                <a:effectLst/>
                <a:latin typeface="+mn-lt"/>
                <a:ea typeface="+mn-ea"/>
                <a:cs typeface="+mn-cs"/>
              </a:rPr>
              <a:t>Good </a:t>
            </a:r>
            <a:r>
              <a:rPr lang="hr-HR" sz="1200" kern="1200" dirty="0" err="1" smtClean="0">
                <a:solidFill>
                  <a:schemeClr val="tx1"/>
                </a:solidFill>
                <a:effectLst/>
                <a:latin typeface="+mn-lt"/>
                <a:ea typeface="+mn-ea"/>
                <a:cs typeface="+mn-cs"/>
              </a:rPr>
              <a:t>afternoon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welcome</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Cloud </a:t>
            </a:r>
            <a:r>
              <a:rPr lang="hr-HR" sz="1200" kern="1200" dirty="0" err="1" smtClean="0">
                <a:solidFill>
                  <a:schemeClr val="tx1"/>
                </a:solidFill>
                <a:effectLst/>
                <a:latin typeface="+mn-lt"/>
                <a:ea typeface="+mn-ea"/>
                <a:cs typeface="+mn-cs"/>
              </a:rPr>
              <a:t>Computing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was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developed</a:t>
            </a:r>
            <a:r>
              <a:rPr lang="hr-HR" sz="1200" kern="1200" dirty="0" smtClean="0">
                <a:solidFill>
                  <a:schemeClr val="tx1"/>
                </a:solidFill>
                <a:effectLst/>
                <a:latin typeface="+mn-lt"/>
                <a:ea typeface="+mn-ea"/>
                <a:cs typeface="+mn-cs"/>
              </a:rPr>
              <a:t> as a </a:t>
            </a:r>
            <a:r>
              <a:rPr lang="hr-HR" sz="1200" kern="1200" dirty="0" err="1" smtClean="0">
                <a:solidFill>
                  <a:schemeClr val="tx1"/>
                </a:solidFill>
                <a:effectLst/>
                <a:latin typeface="+mn-lt"/>
                <a:ea typeface="+mn-ea"/>
                <a:cs typeface="+mn-cs"/>
              </a:rPr>
              <a:t>result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Erasmus+ </a:t>
            </a:r>
            <a:r>
              <a:rPr lang="hr-HR" sz="1200" kern="1200" dirty="0" err="1" smtClean="0">
                <a:solidFill>
                  <a:schemeClr val="tx1"/>
                </a:solidFill>
                <a:effectLst/>
                <a:latin typeface="+mn-lt"/>
                <a:ea typeface="+mn-ea"/>
                <a:cs typeface="+mn-cs"/>
              </a:rPr>
              <a:t>project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CodeIn</a:t>
            </a:r>
            <a:r>
              <a:rPr lang="hr-HR" sz="1200" kern="1200" dirty="0" smtClean="0">
                <a:solidFill>
                  <a:schemeClr val="tx1"/>
                </a:solidFill>
                <a:effectLst/>
                <a:latin typeface="+mn-lt"/>
                <a:ea typeface="+mn-ea"/>
                <a:cs typeface="+mn-cs"/>
              </a:rPr>
              <a:t>. All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need</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learning</a:t>
            </a:r>
            <a:r>
              <a:rPr lang="hr-HR" sz="1200" kern="1200" dirty="0" smtClean="0">
                <a:solidFill>
                  <a:schemeClr val="tx1"/>
                </a:solidFill>
                <a:effectLst/>
                <a:latin typeface="+mn-lt"/>
                <a:ea typeface="+mn-ea"/>
                <a:cs typeface="+mn-cs"/>
              </a:rPr>
              <a:t> is internet </a:t>
            </a:r>
            <a:r>
              <a:rPr lang="hr-HR" sz="1200" kern="1200" dirty="0" err="1" smtClean="0">
                <a:solidFill>
                  <a:schemeClr val="tx1"/>
                </a:solidFill>
                <a:effectLst/>
                <a:latin typeface="+mn-lt"/>
                <a:ea typeface="+mn-ea"/>
                <a:cs typeface="+mn-cs"/>
              </a:rPr>
              <a:t>access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computer</a:t>
            </a:r>
            <a:r>
              <a:rPr lang="hr-HR" sz="1200" kern="1200" dirty="0" smtClean="0">
                <a:solidFill>
                  <a:schemeClr val="tx1"/>
                </a:solidFill>
                <a:effectLst/>
                <a:latin typeface="+mn-lt"/>
                <a:ea typeface="+mn-ea"/>
                <a:cs typeface="+mn-cs"/>
              </a:rPr>
              <a:t>.</a:t>
            </a:r>
          </a:p>
          <a:p>
            <a:pPr>
              <a:lnSpc>
                <a:spcPct val="107000"/>
              </a:lnSpc>
              <a:spcAft>
                <a:spcPts val="800"/>
              </a:spcAft>
            </a:pPr>
            <a:r>
              <a:rPr lang="hr-HR" sz="1200" kern="1200" dirty="0" smtClean="0">
                <a:solidFill>
                  <a:schemeClr val="tx1"/>
                </a:solidFill>
                <a:effectLst/>
                <a:latin typeface="+mn-lt"/>
                <a:ea typeface="+mn-ea"/>
                <a:cs typeface="+mn-cs"/>
              </a:rPr>
              <a:t>The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contains</a:t>
            </a:r>
            <a:r>
              <a:rPr lang="hr-HR" sz="1200" kern="1200" dirty="0" smtClean="0">
                <a:solidFill>
                  <a:schemeClr val="tx1"/>
                </a:solidFill>
                <a:effectLst/>
                <a:latin typeface="+mn-lt"/>
                <a:ea typeface="+mn-ea"/>
                <a:cs typeface="+mn-cs"/>
              </a:rPr>
              <a:t> a total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ten </a:t>
            </a:r>
            <a:r>
              <a:rPr lang="hr-HR" sz="1200" kern="1200" dirty="0" err="1" smtClean="0">
                <a:solidFill>
                  <a:schemeClr val="tx1"/>
                </a:solidFill>
                <a:effectLst/>
                <a:latin typeface="+mn-lt"/>
                <a:ea typeface="+mn-ea"/>
                <a:cs typeface="+mn-cs"/>
              </a:rPr>
              <a:t>topics</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and</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i</a:t>
            </a:r>
            <a:r>
              <a:rPr lang="hr-HR" sz="1200" kern="1200" dirty="0" err="1" smtClean="0">
                <a:solidFill>
                  <a:schemeClr val="tx1"/>
                </a:solidFill>
                <a:effectLst/>
                <a:latin typeface="+mn-lt"/>
                <a:ea typeface="+mn-ea"/>
                <a:cs typeface="+mn-cs"/>
              </a:rPr>
              <a:t>n</a:t>
            </a:r>
            <a:r>
              <a:rPr lang="hr-HR"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this </a:t>
            </a:r>
            <a:r>
              <a:rPr lang="hr-HR" sz="1200" kern="1200" dirty="0" err="1" smtClean="0">
                <a:solidFill>
                  <a:schemeClr val="tx1"/>
                </a:solidFill>
                <a:effectLst/>
                <a:latin typeface="+mn-lt"/>
                <a:ea typeface="+mn-ea"/>
                <a:cs typeface="+mn-cs"/>
              </a:rPr>
              <a:t>topic</a:t>
            </a:r>
            <a:r>
              <a:rPr lang="en-US" sz="1200" kern="1200" dirty="0" smtClean="0">
                <a:solidFill>
                  <a:schemeClr val="tx1"/>
                </a:solidFill>
                <a:effectLst/>
                <a:latin typeface="+mn-lt"/>
                <a:ea typeface="+mn-ea"/>
                <a:cs typeface="+mn-cs"/>
              </a:rPr>
              <a:t> we will say something more about the </a:t>
            </a:r>
            <a:r>
              <a:rPr lang="hr-HR" sz="1200" kern="1200" dirty="0" err="1" smtClean="0">
                <a:solidFill>
                  <a:schemeClr val="tx1"/>
                </a:solidFill>
                <a:effectLst/>
                <a:latin typeface="+mn-lt"/>
                <a:ea typeface="+mn-ea"/>
                <a:cs typeface="+mn-cs"/>
              </a:rPr>
              <a:t>block</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or</a:t>
            </a:r>
            <a:r>
              <a:rPr lang="hr-HR" sz="1200" kern="1200" baseline="0" dirty="0" smtClean="0">
                <a:solidFill>
                  <a:schemeClr val="tx1"/>
                </a:solidFill>
                <a:effectLst/>
                <a:latin typeface="+mn-lt"/>
                <a:ea typeface="+mn-ea"/>
                <a:cs typeface="+mn-cs"/>
              </a:rPr>
              <a:t> disk) </a:t>
            </a:r>
            <a:r>
              <a:rPr lang="hr-HR" sz="1200" kern="1200" baseline="0" dirty="0" err="1" smtClean="0">
                <a:solidFill>
                  <a:schemeClr val="tx1"/>
                </a:solidFill>
                <a:effectLst/>
                <a:latin typeface="+mn-lt"/>
                <a:ea typeface="+mn-ea"/>
                <a:cs typeface="+mn-cs"/>
              </a:rPr>
              <a:t>storage</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services</a:t>
            </a:r>
            <a:r>
              <a:rPr lang="hr-HR" sz="1200" kern="1200" baseline="0" dirty="0" smtClean="0">
                <a:solidFill>
                  <a:schemeClr val="tx1"/>
                </a:solidFill>
                <a:effectLst/>
                <a:latin typeface="+mn-lt"/>
                <a:ea typeface="+mn-ea"/>
                <a:cs typeface="+mn-cs"/>
              </a:rPr>
              <a:t>.</a:t>
            </a:r>
            <a:endParaRPr lang="hr-HR" sz="1200" kern="1200" dirty="0" smtClean="0">
              <a:solidFill>
                <a:schemeClr val="tx1"/>
              </a:solidFill>
              <a:effectLst/>
              <a:latin typeface="+mn-lt"/>
              <a:ea typeface="+mn-ea"/>
              <a:cs typeface="+mn-cs"/>
            </a:endParaRP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Probably your first use of cloud computing services was a case of using File storage as a service. Today there are a bunch of </a:t>
            </a:r>
            <a:r>
              <a:rPr lang="hr-HR" dirty="0" err="1" smtClean="0"/>
              <a:t>vendors</a:t>
            </a:r>
            <a:r>
              <a:rPr lang="en-US" dirty="0" smtClean="0"/>
              <a:t> that provide such services. You probably use them for sharing files or backing up your data. However, the file storage service has a number of other applications that we will show in the rest of this course</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11302852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Before diving deeper into the service, let us first look at file storage. Simply put, file storage is a hierarchical collection of documents organized into named directories. All of us are familiar with it. Whether you're using Linux machines or Windows machines, you are familiar with how you organize your files into folders and directories, and several of them. Now the difference is that in the Cloud, we have distributed file systems. These are not local to your machine, and the two most common ones we use are NFS for Linux, network file system and server message block, and SMB for Windows. UNIX and Windows support the protocols and the standards, and many details around operating systems and hypervisors support this.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2114042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What are the use cases for file storage? The first use case is many enterprise applications that need shared files. The file storage service provides that. Many of us have used corporate directories where we have shared folders where we keep our content. That is an example of a general-purpose file system. </a:t>
            </a:r>
            <a:r>
              <a:rPr lang="en-US" dirty="0" err="1" smtClean="0"/>
              <a:t>Microservices</a:t>
            </a:r>
            <a:r>
              <a:rPr lang="en-US" dirty="0" smtClean="0"/>
              <a:t> and containers are typically stateless, and if you think about these architectures, there has to be a place where you maintain the state for these </a:t>
            </a:r>
            <a:r>
              <a:rPr lang="en-US" dirty="0" err="1" smtClean="0"/>
              <a:t>microservices</a:t>
            </a:r>
            <a:r>
              <a:rPr lang="en-US" dirty="0" smtClean="0"/>
              <a:t> and containers. Many times, users would use a shared file system to manage that state, and there are several other use cases like high-performance computing, scale-out applications, analytics, and many more, where you would use file storage service.</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2347180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In a nutshell, how does file storage work? As you can see in the picture, you have a single data center in a cloud region. You have a couple of compute instances. They are all talking to the shared file system, and that is your file storage service. It has shared storage for compute instances. Currently, NFS v.3 is a distributed file system standard.</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1167424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You can take a backup of the file system, which we call snapshots. That protects your data. If your folders or directories get deleted, you can always restore them from the snapshots. Additionally, data can be retrieved even if the instance cannot be started or has been deleted.</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24349624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There are several levels of security that can be applied to file storage. In general, it is possible to use standard services such as Identity and Access Management or Security lists that manage the lowest rights regarding mounting the target or accessing the mounted disk. More detailed editing of access rights is possible at the Export Option and Network File System level to control the rights to write, delete and change data.</a:t>
            </a:r>
          </a:p>
          <a:p>
            <a:r>
              <a:rPr lang="en-US" dirty="0" smtClean="0"/>
              <a:t>In addition, you have data-at-rest encryption, and in-transit encryption, meaning the traffic is encrypted when your compute instances are talking to the shared file system. </a:t>
            </a: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3875950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To complete this unit, </a:t>
            </a:r>
            <a:r>
              <a:rPr lang="hr-HR" sz="1200" kern="1200" dirty="0" smtClean="0">
                <a:solidFill>
                  <a:schemeClr val="tx1"/>
                </a:solidFill>
                <a:effectLst/>
                <a:latin typeface="+mn-lt"/>
                <a:ea typeface="+mn-ea"/>
                <a:cs typeface="+mn-cs"/>
              </a:rPr>
              <a:t>s</a:t>
            </a:r>
            <a:r>
              <a:rPr lang="en-US" sz="1200" kern="1200" dirty="0" err="1" smtClean="0">
                <a:solidFill>
                  <a:schemeClr val="tx1"/>
                </a:solidFill>
                <a:effectLst/>
                <a:latin typeface="+mn-lt"/>
                <a:ea typeface="+mn-ea"/>
                <a:cs typeface="+mn-cs"/>
              </a:rPr>
              <a:t>tudy</a:t>
            </a:r>
            <a:r>
              <a:rPr lang="en-US" sz="1200" kern="1200" dirty="0" smtClean="0">
                <a:solidFill>
                  <a:schemeClr val="tx1"/>
                </a:solidFill>
                <a:effectLst/>
                <a:latin typeface="+mn-lt"/>
                <a:ea typeface="+mn-ea"/>
                <a:cs typeface="+mn-cs"/>
              </a:rPr>
              <a:t> and review the following online resources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Thank</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attention</a:t>
            </a:r>
            <a:r>
              <a:rPr lang="hr-HR" sz="1200" kern="1200" dirty="0" smtClean="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aws.amazon.com/what-is/cloud-file-storage"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www.coursera.org/lecture/oracle-cloud-infrastructure-operations-associate/file-storage-utilization-snapshots-and-export-options-95ENk" TargetMode="External"/><Relationship Id="rId4" Type="http://schemas.openxmlformats.org/officeDocument/2006/relationships/hyperlink" Target="https://www.youtube.com/watch?v=PmxWTTpXNL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Cloud </a:t>
            </a:r>
            <a:r>
              <a:rPr lang="en-US" b="1" dirty="0" smtClean="0"/>
              <a:t>Computing</a:t>
            </a:r>
            <a:r>
              <a:rPr lang="hr-HR" b="1" dirty="0" smtClean="0"/>
              <a:t/>
            </a:r>
            <a:br>
              <a:rPr lang="hr-HR" b="1" dirty="0" smtClean="0"/>
            </a:br>
            <a:r>
              <a:rPr lang="hr-HR" dirty="0"/>
              <a:t/>
            </a:r>
            <a:br>
              <a:rPr lang="hr-HR" dirty="0"/>
            </a:br>
            <a:r>
              <a:rPr lang="hr-HR" dirty="0"/>
              <a:t>6- File </a:t>
            </a:r>
            <a:r>
              <a:rPr lang="hr-HR" dirty="0" err="1"/>
              <a:t>storage</a:t>
            </a:r>
            <a:endParaRPr lang="pl-PL" dirty="0"/>
          </a:p>
        </p:txBody>
      </p:sp>
    </p:spTree>
    <p:extLst>
      <p:ext uri="{BB962C8B-B14F-4D97-AF65-F5344CB8AC3E}">
        <p14:creationId xmlns:p14="http://schemas.microsoft.com/office/powerpoint/2010/main" val="750715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smtClean="0"/>
              <a:t>I</a:t>
            </a:r>
            <a:r>
              <a:rPr lang="en-US" b="1" dirty="0" err="1" smtClean="0"/>
              <a:t>ntroduction</a:t>
            </a:r>
            <a:r>
              <a:rPr lang="en-US" b="1" dirty="0" smtClean="0"/>
              <a:t> </a:t>
            </a:r>
            <a:r>
              <a:rPr lang="en-US" b="1" dirty="0"/>
              <a:t>to the Cloud Computing course</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r>
              <a:rPr lang="en-US" sz="3600" dirty="0">
                <a:latin typeface="+mj-lt"/>
              </a:rPr>
              <a:t>This course was developed as a result of the Erasmus+ project </a:t>
            </a:r>
            <a:r>
              <a:rPr lang="en-US" sz="3600" dirty="0" err="1" smtClean="0">
                <a:latin typeface="+mj-lt"/>
              </a:rPr>
              <a:t>CodeIn</a:t>
            </a:r>
            <a:r>
              <a:rPr lang="hr-HR" sz="3600" dirty="0" smtClean="0">
                <a:latin typeface="+mj-lt"/>
              </a:rPr>
              <a:t> (</a:t>
            </a:r>
            <a:r>
              <a:rPr lang="en-US" sz="3600" i="1" dirty="0">
                <a:latin typeface="+mj-lt"/>
              </a:rPr>
              <a:t>Cloud </a:t>
            </a:r>
            <a:r>
              <a:rPr lang="en-US" sz="3600" i="1" dirty="0" err="1">
                <a:latin typeface="+mj-lt"/>
              </a:rPr>
              <a:t>cOmputing</a:t>
            </a:r>
            <a:r>
              <a:rPr lang="en-US" sz="3600" i="1" dirty="0">
                <a:latin typeface="+mj-lt"/>
              </a:rPr>
              <a:t> for Digital Education </a:t>
            </a:r>
            <a:r>
              <a:rPr lang="en-US" sz="3600" i="1" dirty="0" err="1">
                <a:latin typeface="+mj-lt"/>
              </a:rPr>
              <a:t>INnovation</a:t>
            </a:r>
            <a:r>
              <a:rPr lang="hr-HR" sz="3600" dirty="0" smtClean="0">
                <a:latin typeface="+mj-lt"/>
              </a:rPr>
              <a:t>)</a:t>
            </a:r>
          </a:p>
          <a:p>
            <a:pPr lvl="0"/>
            <a:r>
              <a:rPr lang="en-US" sz="3600" dirty="0">
                <a:latin typeface="+mj-lt"/>
              </a:rPr>
              <a:t>It contains a total of ten teaching </a:t>
            </a:r>
            <a:r>
              <a:rPr lang="en-US" sz="3600" dirty="0" smtClean="0">
                <a:latin typeface="+mj-lt"/>
              </a:rPr>
              <a:t>topics</a:t>
            </a:r>
            <a:endParaRPr lang="hr-HR" sz="3600" dirty="0" smtClean="0">
              <a:latin typeface="+mj-lt"/>
            </a:endParaRPr>
          </a:p>
          <a:p>
            <a:pPr lvl="0"/>
            <a:r>
              <a:rPr lang="en-US" sz="3600" dirty="0" smtClean="0">
                <a:latin typeface="+mj-lt"/>
              </a:rPr>
              <a:t>All </a:t>
            </a:r>
            <a:r>
              <a:rPr lang="en-US" sz="3600" dirty="0">
                <a:latin typeface="+mj-lt"/>
              </a:rPr>
              <a:t>you need </a:t>
            </a:r>
            <a:r>
              <a:rPr lang="hr-HR" sz="3600" dirty="0" smtClean="0">
                <a:latin typeface="+mj-lt"/>
              </a:rPr>
              <a:t>for</a:t>
            </a:r>
            <a:r>
              <a:rPr lang="en-US" sz="3600" dirty="0" smtClean="0">
                <a:latin typeface="+mj-lt"/>
              </a:rPr>
              <a:t> learn</a:t>
            </a:r>
            <a:r>
              <a:rPr lang="hr-HR" sz="3600" dirty="0" smtClean="0">
                <a:latin typeface="+mj-lt"/>
              </a:rPr>
              <a:t>ing</a:t>
            </a:r>
            <a:r>
              <a:rPr lang="en-US" sz="3600" dirty="0" smtClean="0">
                <a:latin typeface="+mj-lt"/>
              </a:rPr>
              <a:t> </a:t>
            </a:r>
            <a:r>
              <a:rPr lang="en-US" sz="3600" dirty="0">
                <a:latin typeface="+mj-lt"/>
              </a:rPr>
              <a:t>is internet </a:t>
            </a:r>
            <a:r>
              <a:rPr lang="en-US" sz="3600" dirty="0" smtClean="0">
                <a:latin typeface="+mj-lt"/>
              </a:rPr>
              <a:t>access</a:t>
            </a:r>
            <a:r>
              <a:rPr lang="hr-HR" sz="3600" dirty="0" smtClean="0">
                <a:latin typeface="+mj-lt"/>
              </a:rPr>
              <a:t> </a:t>
            </a:r>
          </a:p>
          <a:p>
            <a:pPr marL="0" lvl="0" indent="0">
              <a:buNone/>
            </a:pPr>
            <a:endParaRPr lang="hr-HR" sz="3600" dirty="0" smtClean="0">
              <a:latin typeface="+mj-lt"/>
            </a:endParaRPr>
          </a:p>
          <a:p>
            <a:pPr lvl="0"/>
            <a:endParaRPr lang="pl-PL" dirty="0">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smtClean="0"/>
              <a:t>File </a:t>
            </a:r>
            <a:r>
              <a:rPr lang="hr-HR" b="1" dirty="0" err="1" smtClean="0"/>
              <a:t>storage</a:t>
            </a:r>
            <a:r>
              <a:rPr lang="hr-HR" b="1" dirty="0" smtClean="0"/>
              <a:t> as a </a:t>
            </a:r>
            <a:r>
              <a:rPr lang="hr-HR" b="1" dirty="0" err="1" smtClean="0"/>
              <a:t>service</a:t>
            </a:r>
            <a:endParaRPr lang="pl-PL" b="1" dirty="0"/>
          </a:p>
        </p:txBody>
      </p:sp>
      <p:pic>
        <p:nvPicPr>
          <p:cNvPr id="2051" name="Picture 3" descr="Microsoft OneDri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71" y="1426169"/>
            <a:ext cx="1143000" cy="6477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4"/>
          <p:cNvSpPr>
            <a:spLocks noChangeArrowheads="1"/>
          </p:cNvSpPr>
          <p:nvPr/>
        </p:nvSpPr>
        <p:spPr bwMode="auto">
          <a:xfrm>
            <a:off x="2796299" y="1463242"/>
            <a:ext cx="7295103"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400" i="0" u="none" strike="noStrike" cap="none" normalizeH="0" baseline="0" dirty="0" smtClean="0">
                <a:ln>
                  <a:noFill/>
                </a:ln>
                <a:solidFill>
                  <a:srgbClr val="292929"/>
                </a:solidFill>
                <a:effectLst/>
                <a:latin typeface="+mj-lt"/>
              </a:rPr>
              <a:t>Microsoft OneDrive – for Windows users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sr-Latn-RS" altLang="sr-Latn-RS" sz="1800" i="0" u="none" strike="noStrike" cap="none" normalizeH="0" baseline="0" dirty="0" smtClean="0">
              <a:ln>
                <a:noFill/>
              </a:ln>
              <a:solidFill>
                <a:schemeClr val="tx1"/>
              </a:solidFill>
              <a:effectLst/>
              <a:latin typeface="Arial" panose="020B0604020202020204" pitchFamily="34" charset="0"/>
            </a:endParaRPr>
          </a:p>
        </p:txBody>
      </p:sp>
      <p:pic>
        <p:nvPicPr>
          <p:cNvPr id="2054" name="Picture 6" descr="https://i.pcmag.com/imagery/reviews/0333NkfZrGoua687nkaStJP-24.fit_lim.size_120x68.v161254576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6071" y="2389275"/>
            <a:ext cx="114300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Google Driv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6071" y="3347707"/>
            <a:ext cx="114300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Dropbox"/>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6071" y="4304116"/>
            <a:ext cx="87630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iCloud Driv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9207" y="5260525"/>
            <a:ext cx="1143000" cy="64770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4"/>
          <p:cNvSpPr>
            <a:spLocks noChangeArrowheads="1"/>
          </p:cNvSpPr>
          <p:nvPr/>
        </p:nvSpPr>
        <p:spPr bwMode="auto">
          <a:xfrm>
            <a:off x="2793436" y="2389345"/>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sr-Latn-RS" altLang="sr-Latn-RS" sz="2400" dirty="0" smtClean="0">
                <a:solidFill>
                  <a:srgbClr val="292929"/>
                </a:solidFill>
                <a:latin typeface="+mj-lt"/>
              </a:rPr>
              <a:t>Idrive - low-cost backup </a:t>
            </a:r>
            <a:r>
              <a:rPr lang="sr-Latn-RS" altLang="sr-Latn-RS" sz="2400" dirty="0">
                <a:solidFill>
                  <a:srgbClr val="292929"/>
                </a:solidFill>
                <a:latin typeface="+mj-lt"/>
              </a:rPr>
              <a:t>and </a:t>
            </a:r>
            <a:r>
              <a:rPr lang="sr-Latn-RS" altLang="sr-Latn-RS" sz="2400" dirty="0" smtClean="0">
                <a:solidFill>
                  <a:srgbClr val="292929"/>
                </a:solidFill>
                <a:latin typeface="+mj-lt"/>
              </a:rPr>
              <a:t>syncing</a:t>
            </a:r>
            <a:endParaRPr kumimoji="0" lang="sr-Latn-RS" altLang="sr-Latn-RS" sz="1800" i="0" u="none" strike="noStrike" cap="none" normalizeH="0" baseline="0" dirty="0" smtClean="0">
              <a:ln>
                <a:noFill/>
              </a:ln>
              <a:solidFill>
                <a:schemeClr val="tx1"/>
              </a:solidFill>
              <a:effectLst/>
              <a:latin typeface="Arial" panose="020B0604020202020204" pitchFamily="34" charset="0"/>
            </a:endParaRPr>
          </a:p>
        </p:txBody>
      </p:sp>
      <p:sp>
        <p:nvSpPr>
          <p:cNvPr id="14" name="Rectangle 4"/>
          <p:cNvSpPr>
            <a:spLocks noChangeArrowheads="1"/>
          </p:cNvSpPr>
          <p:nvPr/>
        </p:nvSpPr>
        <p:spPr bwMode="auto">
          <a:xfrm>
            <a:off x="2793435" y="3346487"/>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sr-Latn-RS" altLang="sr-Latn-RS" sz="2400" dirty="0" smtClean="0">
                <a:solidFill>
                  <a:srgbClr val="292929"/>
                </a:solidFill>
                <a:latin typeface="+mj-lt"/>
              </a:rPr>
              <a:t>Google Drive - Google workspace users</a:t>
            </a:r>
            <a:endParaRPr kumimoji="0" lang="sr-Latn-RS" altLang="sr-Latn-RS" sz="1800" i="0" u="none" strike="noStrike" cap="none" normalizeH="0" baseline="0" dirty="0" smtClean="0">
              <a:ln>
                <a:noFill/>
              </a:ln>
              <a:solidFill>
                <a:schemeClr val="tx1"/>
              </a:solidFill>
              <a:effectLst/>
              <a:latin typeface="Arial" panose="020B0604020202020204" pitchFamily="34" charset="0"/>
            </a:endParaRPr>
          </a:p>
        </p:txBody>
      </p:sp>
      <p:sp>
        <p:nvSpPr>
          <p:cNvPr id="15" name="Rectangle 4"/>
          <p:cNvSpPr>
            <a:spLocks noChangeArrowheads="1"/>
          </p:cNvSpPr>
          <p:nvPr/>
        </p:nvSpPr>
        <p:spPr bwMode="auto">
          <a:xfrm>
            <a:off x="2793434" y="4275976"/>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sr-Latn-RS" altLang="sr-Latn-RS" sz="2400" dirty="0" smtClean="0">
                <a:solidFill>
                  <a:srgbClr val="292929"/>
                </a:solidFill>
                <a:latin typeface="+mj-lt"/>
              </a:rPr>
              <a:t>DropBox - integration with third-party services</a:t>
            </a:r>
            <a:endParaRPr kumimoji="0" lang="sr-Latn-RS" altLang="sr-Latn-RS" sz="1800" i="0" u="none" strike="noStrike" cap="none" normalizeH="0" baseline="0" dirty="0" smtClean="0">
              <a:ln>
                <a:noFill/>
              </a:ln>
              <a:solidFill>
                <a:schemeClr val="tx1"/>
              </a:solidFill>
              <a:effectLst/>
              <a:latin typeface="Arial" panose="020B0604020202020204" pitchFamily="34" charset="0"/>
            </a:endParaRPr>
          </a:p>
        </p:txBody>
      </p:sp>
      <p:sp>
        <p:nvSpPr>
          <p:cNvPr id="16" name="Rectangle 4"/>
          <p:cNvSpPr>
            <a:spLocks noChangeArrowheads="1"/>
          </p:cNvSpPr>
          <p:nvPr/>
        </p:nvSpPr>
        <p:spPr bwMode="auto">
          <a:xfrm>
            <a:off x="2793434" y="5205465"/>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sr-Latn-RS" altLang="sr-Latn-RS" sz="2400" dirty="0" smtClean="0">
                <a:solidFill>
                  <a:srgbClr val="292929"/>
                </a:solidFill>
                <a:latin typeface="+mj-lt"/>
              </a:rPr>
              <a:t>iCloud Drive - </a:t>
            </a:r>
            <a:r>
              <a:rPr lang="en-US" altLang="sr-Latn-RS" sz="2400" dirty="0">
                <a:solidFill>
                  <a:srgbClr val="292929"/>
                </a:solidFill>
                <a:latin typeface="+mj-lt"/>
              </a:rPr>
              <a:t>for Mac and iPhone users</a:t>
            </a:r>
            <a:endParaRPr kumimoji="0" lang="sr-Latn-RS" altLang="sr-Latn-RS" sz="1800" i="0" u="none" strike="noStrike" cap="none" normalizeH="0" baseline="0" dirty="0" smtClean="0">
              <a:ln>
                <a:noFill/>
              </a:ln>
              <a:solidFill>
                <a:schemeClr val="tx1"/>
              </a:solidFill>
              <a:effectLst/>
              <a:latin typeface="Arial" panose="020B0604020202020204" pitchFamily="34" charset="0"/>
            </a:endParaRPr>
          </a:p>
        </p:txBody>
      </p:sp>
      <p:sp>
        <p:nvSpPr>
          <p:cNvPr id="17" name="Rectangle 4"/>
          <p:cNvSpPr>
            <a:spLocks noChangeArrowheads="1"/>
          </p:cNvSpPr>
          <p:nvPr/>
        </p:nvSpPr>
        <p:spPr bwMode="auto">
          <a:xfrm>
            <a:off x="2793434" y="6101053"/>
            <a:ext cx="729510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sr-Latn-RS" sz="3200" dirty="0">
                <a:solidFill>
                  <a:srgbClr val="292929"/>
                </a:solidFill>
                <a:latin typeface="+mj-lt"/>
              </a:rPr>
              <a:t>and a bunch of other </a:t>
            </a:r>
            <a:r>
              <a:rPr lang="en-US" altLang="sr-Latn-RS" sz="3200" dirty="0" smtClean="0">
                <a:solidFill>
                  <a:srgbClr val="292929"/>
                </a:solidFill>
                <a:latin typeface="+mj-lt"/>
              </a:rPr>
              <a:t>vendors</a:t>
            </a:r>
            <a:r>
              <a:rPr lang="hr-HR" altLang="sr-Latn-RS" sz="3200" dirty="0" smtClean="0">
                <a:solidFill>
                  <a:srgbClr val="292929"/>
                </a:solidFill>
                <a:latin typeface="+mj-lt"/>
              </a:rPr>
              <a:t> ….</a:t>
            </a:r>
            <a:endParaRPr kumimoji="0" lang="sr-Latn-RS" altLang="sr-Latn-RS" sz="240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877493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smtClean="0"/>
              <a:t>What </a:t>
            </a:r>
            <a:r>
              <a:rPr lang="hr-HR" b="1" dirty="0" err="1" smtClean="0"/>
              <a:t>is</a:t>
            </a:r>
            <a:r>
              <a:rPr lang="hr-HR" b="1" dirty="0" smtClean="0"/>
              <a:t> file </a:t>
            </a:r>
            <a:r>
              <a:rPr lang="hr-HR" b="1" dirty="0" err="1" smtClean="0"/>
              <a:t>storage</a:t>
            </a:r>
            <a:r>
              <a:rPr lang="hr-HR" b="1" dirty="0" smtClean="0"/>
              <a:t> ?</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5184949" cy="5167312"/>
          </a:xfrm>
        </p:spPr>
        <p:txBody>
          <a:bodyPr>
            <a:normAutofit/>
          </a:bodyPr>
          <a:lstStyle/>
          <a:p>
            <a:r>
              <a:rPr lang="hr-HR" sz="3600" dirty="0">
                <a:latin typeface="+mj-lt"/>
              </a:rPr>
              <a:t>h</a:t>
            </a:r>
            <a:r>
              <a:rPr lang="en-US" sz="3600" dirty="0" err="1" smtClean="0">
                <a:latin typeface="+mj-lt"/>
              </a:rPr>
              <a:t>ierarchical</a:t>
            </a:r>
            <a:r>
              <a:rPr lang="en-US" sz="3600" dirty="0" smtClean="0">
                <a:latin typeface="+mj-lt"/>
              </a:rPr>
              <a:t> </a:t>
            </a:r>
            <a:r>
              <a:rPr lang="en-US" sz="3600" dirty="0">
                <a:latin typeface="+mj-lt"/>
              </a:rPr>
              <a:t>collection of documents organized into </a:t>
            </a:r>
            <a:r>
              <a:rPr lang="en-US" sz="3600" dirty="0" smtClean="0">
                <a:latin typeface="+mj-lt"/>
              </a:rPr>
              <a:t>named</a:t>
            </a:r>
            <a:r>
              <a:rPr lang="hr-HR" sz="3600" dirty="0" smtClean="0">
                <a:latin typeface="+mj-lt"/>
              </a:rPr>
              <a:t> </a:t>
            </a:r>
            <a:r>
              <a:rPr lang="en-US" sz="3600" dirty="0" smtClean="0">
                <a:latin typeface="+mj-lt"/>
              </a:rPr>
              <a:t>directories </a:t>
            </a:r>
            <a:r>
              <a:rPr lang="en-US" sz="3600" dirty="0">
                <a:latin typeface="+mj-lt"/>
              </a:rPr>
              <a:t>which are themselves structured files</a:t>
            </a:r>
          </a:p>
          <a:p>
            <a:r>
              <a:rPr lang="hr-HR" sz="3600" dirty="0">
                <a:latin typeface="+mj-lt"/>
              </a:rPr>
              <a:t>d</a:t>
            </a:r>
            <a:r>
              <a:rPr lang="en-US" sz="3600" dirty="0" err="1" smtClean="0">
                <a:latin typeface="+mj-lt"/>
              </a:rPr>
              <a:t>istributed</a:t>
            </a:r>
            <a:r>
              <a:rPr lang="en-US" sz="3600" dirty="0" smtClean="0">
                <a:latin typeface="+mj-lt"/>
              </a:rPr>
              <a:t> </a:t>
            </a:r>
            <a:r>
              <a:rPr lang="en-US" sz="3600" dirty="0">
                <a:latin typeface="+mj-lt"/>
              </a:rPr>
              <a:t>file systems make distributed look exactly like </a:t>
            </a:r>
            <a:r>
              <a:rPr lang="en-US" sz="3600" dirty="0" smtClean="0">
                <a:latin typeface="+mj-lt"/>
              </a:rPr>
              <a:t>local</a:t>
            </a:r>
            <a:r>
              <a:rPr lang="hr-HR" sz="3600" dirty="0" smtClean="0">
                <a:latin typeface="+mj-lt"/>
              </a:rPr>
              <a:t> </a:t>
            </a:r>
            <a:r>
              <a:rPr lang="en-US" sz="3600" dirty="0" smtClean="0">
                <a:latin typeface="+mj-lt"/>
              </a:rPr>
              <a:t>file systems</a:t>
            </a:r>
            <a:endParaRPr lang="en-US" sz="3600" dirty="0">
              <a:latin typeface="+mj-lt"/>
            </a:endParaRPr>
          </a:p>
        </p:txBody>
      </p:sp>
      <p:pic>
        <p:nvPicPr>
          <p:cNvPr id="4" name="Picture 3"/>
          <p:cNvPicPr>
            <a:picLocks noChangeAspect="1"/>
          </p:cNvPicPr>
          <p:nvPr/>
        </p:nvPicPr>
        <p:blipFill>
          <a:blip r:embed="rId3"/>
          <a:stretch>
            <a:fillRect/>
          </a:stretch>
        </p:blipFill>
        <p:spPr>
          <a:xfrm>
            <a:off x="5849133" y="1690688"/>
            <a:ext cx="5920835" cy="4498570"/>
          </a:xfrm>
          <a:prstGeom prst="rect">
            <a:avLst/>
          </a:prstGeom>
        </p:spPr>
      </p:pic>
    </p:spTree>
    <p:extLst>
      <p:ext uri="{BB962C8B-B14F-4D97-AF65-F5344CB8AC3E}">
        <p14:creationId xmlns:p14="http://schemas.microsoft.com/office/powerpoint/2010/main" val="2246152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smtClean="0"/>
              <a:t>File </a:t>
            </a:r>
            <a:r>
              <a:rPr lang="hr-HR" b="1" dirty="0" err="1" smtClean="0"/>
              <a:t>storage</a:t>
            </a:r>
            <a:r>
              <a:rPr lang="hr-HR" b="1" dirty="0" smtClean="0"/>
              <a:t> use </a:t>
            </a:r>
            <a:r>
              <a:rPr lang="hr-HR" b="1" dirty="0" err="1" smtClean="0"/>
              <a:t>cases</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10410092" cy="5167312"/>
          </a:xfrm>
        </p:spPr>
        <p:txBody>
          <a:bodyPr>
            <a:normAutofit/>
          </a:bodyPr>
          <a:lstStyle/>
          <a:p>
            <a:r>
              <a:rPr lang="en-US" sz="3600" dirty="0" smtClean="0">
                <a:latin typeface="+mj-lt"/>
              </a:rPr>
              <a:t>large </a:t>
            </a:r>
            <a:r>
              <a:rPr lang="en-US" sz="3600" dirty="0">
                <a:latin typeface="+mj-lt"/>
              </a:rPr>
              <a:t>content </a:t>
            </a:r>
            <a:r>
              <a:rPr lang="en-US" sz="3600" dirty="0" smtClean="0">
                <a:latin typeface="+mj-lt"/>
              </a:rPr>
              <a:t>repositories</a:t>
            </a:r>
            <a:endParaRPr lang="hr-HR" sz="3600" dirty="0" smtClean="0">
              <a:latin typeface="+mj-lt"/>
            </a:endParaRPr>
          </a:p>
          <a:p>
            <a:r>
              <a:rPr lang="en-US" sz="3600" dirty="0" smtClean="0">
                <a:latin typeface="+mj-lt"/>
              </a:rPr>
              <a:t>development environments</a:t>
            </a:r>
            <a:endParaRPr lang="hr-HR" sz="3600" dirty="0" smtClean="0">
              <a:latin typeface="+mj-lt"/>
            </a:endParaRPr>
          </a:p>
          <a:p>
            <a:r>
              <a:rPr lang="en-US" sz="3600" dirty="0" smtClean="0">
                <a:latin typeface="+mj-lt"/>
              </a:rPr>
              <a:t>media stores</a:t>
            </a:r>
            <a:endParaRPr lang="hr-HR" sz="3600" dirty="0" smtClean="0">
              <a:latin typeface="+mj-lt"/>
            </a:endParaRPr>
          </a:p>
          <a:p>
            <a:r>
              <a:rPr lang="en-US" sz="3600" dirty="0" smtClean="0">
                <a:latin typeface="+mj-lt"/>
              </a:rPr>
              <a:t>user </a:t>
            </a:r>
            <a:r>
              <a:rPr lang="en-US" sz="3600" dirty="0">
                <a:latin typeface="+mj-lt"/>
              </a:rPr>
              <a:t>home </a:t>
            </a:r>
            <a:r>
              <a:rPr lang="en-US" sz="3600" dirty="0" smtClean="0">
                <a:latin typeface="+mj-lt"/>
              </a:rPr>
              <a:t>directories</a:t>
            </a:r>
            <a:endParaRPr lang="hr-HR" sz="3600" dirty="0" smtClean="0">
              <a:latin typeface="+mj-lt"/>
            </a:endParaRPr>
          </a:p>
          <a:p>
            <a:r>
              <a:rPr lang="hr-HR" sz="3600" dirty="0" smtClean="0">
                <a:latin typeface="+mj-lt"/>
              </a:rPr>
              <a:t>b</a:t>
            </a:r>
            <a:r>
              <a:rPr lang="en-US" sz="3600" dirty="0" err="1" smtClean="0">
                <a:latin typeface="+mj-lt"/>
              </a:rPr>
              <a:t>ig</a:t>
            </a:r>
            <a:r>
              <a:rPr lang="en-US" sz="3600" dirty="0" smtClean="0">
                <a:latin typeface="+mj-lt"/>
              </a:rPr>
              <a:t> </a:t>
            </a:r>
            <a:r>
              <a:rPr lang="hr-HR" sz="3600" dirty="0" smtClean="0">
                <a:latin typeface="+mj-lt"/>
              </a:rPr>
              <a:t>d</a:t>
            </a:r>
            <a:r>
              <a:rPr lang="en-US" sz="3600" dirty="0" err="1" smtClean="0">
                <a:latin typeface="+mj-lt"/>
              </a:rPr>
              <a:t>ata</a:t>
            </a:r>
            <a:r>
              <a:rPr lang="en-US" sz="3600" dirty="0" smtClean="0">
                <a:latin typeface="+mj-lt"/>
              </a:rPr>
              <a:t> </a:t>
            </a:r>
            <a:r>
              <a:rPr lang="en-US" sz="3600" dirty="0">
                <a:latin typeface="+mj-lt"/>
              </a:rPr>
              <a:t>and </a:t>
            </a:r>
            <a:r>
              <a:rPr lang="hr-HR" sz="3600" dirty="0" smtClean="0">
                <a:latin typeface="+mj-lt"/>
              </a:rPr>
              <a:t>a</a:t>
            </a:r>
            <a:r>
              <a:rPr lang="en-US" sz="3600" dirty="0" err="1" smtClean="0">
                <a:latin typeface="+mj-lt"/>
              </a:rPr>
              <a:t>nalytics</a:t>
            </a:r>
            <a:endParaRPr lang="hr-HR" sz="3600" dirty="0" smtClean="0">
              <a:latin typeface="+mj-lt"/>
            </a:endParaRPr>
          </a:p>
          <a:p>
            <a:r>
              <a:rPr lang="hr-HR" sz="3600" dirty="0" smtClean="0">
                <a:latin typeface="+mj-lt"/>
              </a:rPr>
              <a:t>h</a:t>
            </a:r>
            <a:r>
              <a:rPr lang="en-US" sz="3600" dirty="0" err="1" smtClean="0">
                <a:latin typeface="+mj-lt"/>
              </a:rPr>
              <a:t>igh</a:t>
            </a:r>
            <a:r>
              <a:rPr lang="en-US" sz="3600" dirty="0" smtClean="0">
                <a:latin typeface="+mj-lt"/>
              </a:rPr>
              <a:t>-performance computing</a:t>
            </a:r>
            <a:r>
              <a:rPr lang="hr-HR" sz="3600" dirty="0" smtClean="0">
                <a:latin typeface="+mj-lt"/>
              </a:rPr>
              <a:t> (HPC)</a:t>
            </a:r>
          </a:p>
          <a:p>
            <a:r>
              <a:rPr lang="hr-HR" sz="3600" dirty="0" smtClean="0">
                <a:latin typeface="+mj-lt"/>
              </a:rPr>
              <a:t>e</a:t>
            </a:r>
            <a:r>
              <a:rPr lang="en-US" sz="3600" dirty="0" err="1" smtClean="0">
                <a:latin typeface="+mj-lt"/>
              </a:rPr>
              <a:t>nd</a:t>
            </a:r>
            <a:r>
              <a:rPr lang="en-US" sz="3600" dirty="0" smtClean="0">
                <a:latin typeface="+mj-lt"/>
              </a:rPr>
              <a:t> </a:t>
            </a:r>
            <a:r>
              <a:rPr lang="en-US" sz="3600" dirty="0">
                <a:latin typeface="+mj-lt"/>
              </a:rPr>
              <a:t>user </a:t>
            </a:r>
            <a:r>
              <a:rPr lang="en-US" sz="3600" dirty="0" smtClean="0">
                <a:latin typeface="+mj-lt"/>
              </a:rPr>
              <a:t>computing</a:t>
            </a:r>
            <a:endParaRPr lang="hr-HR" sz="3600" dirty="0" smtClean="0">
              <a:latin typeface="+mj-lt"/>
            </a:endParaRPr>
          </a:p>
          <a:p>
            <a:r>
              <a:rPr lang="hr-HR" sz="3600" dirty="0" err="1" smtClean="0">
                <a:latin typeface="+mj-lt"/>
              </a:rPr>
              <a:t>database</a:t>
            </a:r>
            <a:r>
              <a:rPr lang="hr-HR" sz="3600" dirty="0" smtClean="0">
                <a:latin typeface="+mj-lt"/>
              </a:rPr>
              <a:t> </a:t>
            </a:r>
            <a:r>
              <a:rPr lang="hr-HR" sz="3600" dirty="0" err="1" smtClean="0">
                <a:latin typeface="+mj-lt"/>
              </a:rPr>
              <a:t>backups</a:t>
            </a:r>
            <a:r>
              <a:rPr lang="hr-HR" sz="3600" dirty="0" smtClean="0">
                <a:latin typeface="+mj-lt"/>
              </a:rPr>
              <a:t> ….</a:t>
            </a:r>
            <a:endParaRPr lang="en-US" sz="3600" dirty="0">
              <a:latin typeface="+mj-lt"/>
            </a:endParaRPr>
          </a:p>
        </p:txBody>
      </p:sp>
      <p:pic>
        <p:nvPicPr>
          <p:cNvPr id="6" name="Picture 5"/>
          <p:cNvPicPr>
            <a:picLocks noChangeAspect="1"/>
          </p:cNvPicPr>
          <p:nvPr/>
        </p:nvPicPr>
        <p:blipFill>
          <a:blip r:embed="rId3"/>
          <a:stretch>
            <a:fillRect/>
          </a:stretch>
        </p:blipFill>
        <p:spPr>
          <a:xfrm>
            <a:off x="7033637" y="1834033"/>
            <a:ext cx="4230566" cy="2738330"/>
          </a:xfrm>
          <a:prstGeom prst="rect">
            <a:avLst/>
          </a:prstGeom>
        </p:spPr>
      </p:pic>
    </p:spTree>
    <p:extLst>
      <p:ext uri="{BB962C8B-B14F-4D97-AF65-F5344CB8AC3E}">
        <p14:creationId xmlns:p14="http://schemas.microsoft.com/office/powerpoint/2010/main" val="2733510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smtClean="0"/>
              <a:t>File </a:t>
            </a:r>
            <a:r>
              <a:rPr lang="hr-HR" b="1" dirty="0" err="1" smtClean="0"/>
              <a:t>storage</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86400" y="1544412"/>
            <a:ext cx="6705601" cy="5167312"/>
          </a:xfrm>
        </p:spPr>
        <p:txBody>
          <a:bodyPr>
            <a:normAutofit/>
          </a:bodyPr>
          <a:lstStyle/>
          <a:p>
            <a:r>
              <a:rPr lang="hr-HR" sz="3600" dirty="0" smtClean="0">
                <a:latin typeface="+mj-lt"/>
              </a:rPr>
              <a:t>shared </a:t>
            </a:r>
            <a:r>
              <a:rPr lang="hr-HR" sz="3600" dirty="0">
                <a:latin typeface="+mj-lt"/>
              </a:rPr>
              <a:t>file system </a:t>
            </a:r>
            <a:r>
              <a:rPr lang="hr-HR" sz="3600" dirty="0" err="1">
                <a:latin typeface="+mj-lt"/>
              </a:rPr>
              <a:t>storage</a:t>
            </a:r>
            <a:r>
              <a:rPr lang="hr-HR" sz="3600" dirty="0">
                <a:latin typeface="+mj-lt"/>
              </a:rPr>
              <a:t> for </a:t>
            </a:r>
            <a:r>
              <a:rPr lang="hr-HR" sz="3600" dirty="0" err="1">
                <a:latin typeface="+mj-lt"/>
              </a:rPr>
              <a:t>compute</a:t>
            </a:r>
            <a:r>
              <a:rPr lang="hr-HR" sz="3600" dirty="0">
                <a:latin typeface="+mj-lt"/>
              </a:rPr>
              <a:t> </a:t>
            </a:r>
            <a:r>
              <a:rPr lang="hr-HR" sz="3600" dirty="0" err="1" smtClean="0">
                <a:latin typeface="+mj-lt"/>
              </a:rPr>
              <a:t>instances</a:t>
            </a:r>
            <a:r>
              <a:rPr lang="hr-HR" sz="3600" dirty="0" smtClean="0">
                <a:latin typeface="+mj-lt"/>
              </a:rPr>
              <a:t> </a:t>
            </a:r>
            <a:endParaRPr lang="hr-HR" sz="3600" dirty="0">
              <a:latin typeface="+mj-lt"/>
            </a:endParaRPr>
          </a:p>
          <a:p>
            <a:r>
              <a:rPr lang="hr-HR" sz="3600" dirty="0" err="1" smtClean="0">
                <a:latin typeface="+mj-lt"/>
              </a:rPr>
              <a:t>distributed</a:t>
            </a:r>
            <a:r>
              <a:rPr lang="hr-HR" sz="3600" dirty="0" smtClean="0">
                <a:latin typeface="+mj-lt"/>
              </a:rPr>
              <a:t> </a:t>
            </a:r>
            <a:r>
              <a:rPr lang="hr-HR" sz="3600" dirty="0">
                <a:latin typeface="+mj-lt"/>
              </a:rPr>
              <a:t>file system</a:t>
            </a:r>
          </a:p>
          <a:p>
            <a:r>
              <a:rPr lang="hr-HR" sz="3600" dirty="0" smtClean="0">
                <a:latin typeface="+mj-lt"/>
              </a:rPr>
              <a:t>security</a:t>
            </a:r>
            <a:r>
              <a:rPr lang="hr-HR" sz="3600" dirty="0">
                <a:latin typeface="+mj-lt"/>
              </a:rPr>
              <a:t>: data </a:t>
            </a:r>
            <a:r>
              <a:rPr lang="hr-HR" sz="3600" dirty="0" err="1" smtClean="0">
                <a:latin typeface="+mj-lt"/>
              </a:rPr>
              <a:t>and</a:t>
            </a:r>
            <a:r>
              <a:rPr lang="hr-HR" sz="3600" dirty="0" smtClean="0">
                <a:latin typeface="+mj-lt"/>
              </a:rPr>
              <a:t> </a:t>
            </a:r>
            <a:r>
              <a:rPr lang="hr-HR" sz="3600" dirty="0" err="1" smtClean="0">
                <a:latin typeface="+mj-lt"/>
              </a:rPr>
              <a:t>transit</a:t>
            </a:r>
            <a:r>
              <a:rPr lang="hr-HR" sz="3600" dirty="0" smtClean="0">
                <a:latin typeface="+mj-lt"/>
              </a:rPr>
              <a:t> </a:t>
            </a:r>
            <a:r>
              <a:rPr lang="hr-HR" sz="3600" dirty="0" err="1" smtClean="0">
                <a:latin typeface="+mj-lt"/>
              </a:rPr>
              <a:t>encryption</a:t>
            </a:r>
            <a:endParaRPr lang="hr-HR" sz="3600" dirty="0">
              <a:latin typeface="+mj-lt"/>
            </a:endParaRPr>
          </a:p>
          <a:p>
            <a:r>
              <a:rPr lang="hr-HR" sz="3600" dirty="0" err="1" smtClean="0">
                <a:latin typeface="+mj-lt"/>
              </a:rPr>
              <a:t>different</a:t>
            </a:r>
            <a:r>
              <a:rPr lang="hr-HR" sz="3600" dirty="0" smtClean="0">
                <a:latin typeface="+mj-lt"/>
              </a:rPr>
              <a:t> </a:t>
            </a:r>
            <a:r>
              <a:rPr lang="hr-HR" sz="3600" dirty="0">
                <a:latin typeface="+mj-lt"/>
              </a:rPr>
              <a:t>file </a:t>
            </a:r>
            <a:r>
              <a:rPr lang="hr-HR" sz="3600" dirty="0" err="1">
                <a:latin typeface="+mj-lt"/>
              </a:rPr>
              <a:t>systems</a:t>
            </a:r>
            <a:r>
              <a:rPr lang="hr-HR" sz="3600" dirty="0">
                <a:latin typeface="+mj-lt"/>
              </a:rPr>
              <a:t> &amp; </a:t>
            </a:r>
            <a:r>
              <a:rPr lang="hr-HR" sz="3600" dirty="0" err="1">
                <a:latin typeface="+mj-lt"/>
              </a:rPr>
              <a:t>metadata</a:t>
            </a:r>
            <a:endParaRPr lang="en-US" sz="3600" dirty="0">
              <a:latin typeface="+mj-lt"/>
            </a:endParaRPr>
          </a:p>
        </p:txBody>
      </p:sp>
      <p:pic>
        <p:nvPicPr>
          <p:cNvPr id="4" name="Picture 3"/>
          <p:cNvPicPr>
            <a:picLocks noChangeAspect="1"/>
          </p:cNvPicPr>
          <p:nvPr/>
        </p:nvPicPr>
        <p:blipFill>
          <a:blip r:embed="rId3"/>
          <a:stretch>
            <a:fillRect/>
          </a:stretch>
        </p:blipFill>
        <p:spPr>
          <a:xfrm>
            <a:off x="144069" y="1346480"/>
            <a:ext cx="5081126" cy="5289306"/>
          </a:xfrm>
          <a:prstGeom prst="rect">
            <a:avLst/>
          </a:prstGeom>
        </p:spPr>
      </p:pic>
    </p:spTree>
    <p:extLst>
      <p:ext uri="{BB962C8B-B14F-4D97-AF65-F5344CB8AC3E}">
        <p14:creationId xmlns:p14="http://schemas.microsoft.com/office/powerpoint/2010/main" val="1760530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smtClean="0"/>
              <a:t>File </a:t>
            </a:r>
            <a:r>
              <a:rPr lang="hr-HR" b="1" dirty="0" err="1" smtClean="0"/>
              <a:t>storage</a:t>
            </a:r>
            <a:r>
              <a:rPr lang="hr-HR" b="1" dirty="0"/>
              <a:t> </a:t>
            </a:r>
            <a:r>
              <a:rPr lang="hr-HR" b="1" dirty="0" err="1" smtClean="0"/>
              <a:t>reliability</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7657995" y="1663108"/>
            <a:ext cx="4329689" cy="4586967"/>
          </a:xfrm>
        </p:spPr>
        <p:txBody>
          <a:bodyPr>
            <a:normAutofit/>
          </a:bodyPr>
          <a:lstStyle/>
          <a:p>
            <a:r>
              <a:rPr lang="hr-HR" sz="3600" dirty="0" err="1" smtClean="0">
                <a:latin typeface="+mj-lt"/>
              </a:rPr>
              <a:t>stores</a:t>
            </a:r>
            <a:r>
              <a:rPr lang="hr-HR" sz="3600" dirty="0" smtClean="0">
                <a:latin typeface="+mj-lt"/>
              </a:rPr>
              <a:t> </a:t>
            </a:r>
            <a:r>
              <a:rPr lang="hr-HR" sz="3600" dirty="0" err="1">
                <a:latin typeface="+mj-lt"/>
              </a:rPr>
              <a:t>replica</a:t>
            </a:r>
            <a:r>
              <a:rPr lang="hr-HR" sz="3600" dirty="0">
                <a:latin typeface="+mj-lt"/>
              </a:rPr>
              <a:t> </a:t>
            </a:r>
            <a:r>
              <a:rPr lang="hr-HR" sz="3600" dirty="0" err="1">
                <a:latin typeface="+mj-lt"/>
              </a:rPr>
              <a:t>of</a:t>
            </a:r>
            <a:r>
              <a:rPr lang="hr-HR" sz="3600" dirty="0">
                <a:latin typeface="+mj-lt"/>
              </a:rPr>
              <a:t> data </a:t>
            </a:r>
            <a:r>
              <a:rPr lang="hr-HR" sz="3600" dirty="0" err="1">
                <a:latin typeface="+mj-lt"/>
              </a:rPr>
              <a:t>in</a:t>
            </a:r>
            <a:r>
              <a:rPr lang="hr-HR" sz="3600" dirty="0">
                <a:latin typeface="+mj-lt"/>
              </a:rPr>
              <a:t> </a:t>
            </a:r>
            <a:r>
              <a:rPr lang="hr-HR" sz="3600" dirty="0" smtClean="0">
                <a:latin typeface="+mj-lt"/>
              </a:rPr>
              <a:t>3 separate </a:t>
            </a:r>
            <a:r>
              <a:rPr lang="hr-HR" sz="3600" dirty="0" err="1" smtClean="0">
                <a:latin typeface="+mj-lt"/>
              </a:rPr>
              <a:t>fault</a:t>
            </a:r>
            <a:r>
              <a:rPr lang="hr-HR" sz="3600" dirty="0" smtClean="0">
                <a:latin typeface="+mj-lt"/>
              </a:rPr>
              <a:t> </a:t>
            </a:r>
            <a:r>
              <a:rPr lang="hr-HR" sz="3600" dirty="0" err="1" smtClean="0">
                <a:latin typeface="+mj-lt"/>
              </a:rPr>
              <a:t>domains</a:t>
            </a:r>
            <a:endParaRPr lang="hr-HR" sz="3600" dirty="0" smtClean="0">
              <a:latin typeface="+mj-lt"/>
            </a:endParaRPr>
          </a:p>
          <a:p>
            <a:r>
              <a:rPr lang="en-US" sz="3600" dirty="0">
                <a:latin typeface="+mj-lt"/>
              </a:rPr>
              <a:t>data is safe even if all instances </a:t>
            </a:r>
            <a:r>
              <a:rPr lang="en-US" sz="3600" dirty="0" smtClean="0">
                <a:latin typeface="+mj-lt"/>
              </a:rPr>
              <a:t>fail</a:t>
            </a:r>
            <a:endParaRPr lang="hr-HR" sz="3600" dirty="0" smtClean="0">
              <a:latin typeface="+mj-lt"/>
            </a:endParaRPr>
          </a:p>
          <a:p>
            <a:r>
              <a:rPr lang="hr-HR" sz="3600" dirty="0">
                <a:latin typeface="+mj-lt"/>
              </a:rPr>
              <a:t>data </a:t>
            </a:r>
            <a:r>
              <a:rPr lang="hr-HR" sz="3600" dirty="0" err="1">
                <a:latin typeface="+mj-lt"/>
              </a:rPr>
              <a:t>protection</a:t>
            </a:r>
            <a:r>
              <a:rPr lang="hr-HR" sz="3600" dirty="0">
                <a:latin typeface="+mj-lt"/>
              </a:rPr>
              <a:t> </a:t>
            </a:r>
            <a:r>
              <a:rPr lang="hr-HR" sz="3600" dirty="0" err="1">
                <a:latin typeface="+mj-lt"/>
              </a:rPr>
              <a:t>with</a:t>
            </a:r>
            <a:r>
              <a:rPr lang="hr-HR" sz="3600" dirty="0">
                <a:latin typeface="+mj-lt"/>
              </a:rPr>
              <a:t> </a:t>
            </a:r>
            <a:r>
              <a:rPr lang="hr-HR" sz="3600" dirty="0" err="1" smtClean="0">
                <a:latin typeface="+mj-lt"/>
              </a:rPr>
              <a:t>snapshots</a:t>
            </a:r>
            <a:endParaRPr lang="hr-HR" sz="3600" dirty="0" smtClean="0">
              <a:latin typeface="+mj-lt"/>
            </a:endParaRPr>
          </a:p>
          <a:p>
            <a:endParaRPr lang="en-US" sz="3600" dirty="0">
              <a:latin typeface="+mj-lt"/>
            </a:endParaRPr>
          </a:p>
        </p:txBody>
      </p:sp>
      <p:pic>
        <p:nvPicPr>
          <p:cNvPr id="5" name="Picture 4"/>
          <p:cNvPicPr>
            <a:picLocks noChangeAspect="1"/>
          </p:cNvPicPr>
          <p:nvPr/>
        </p:nvPicPr>
        <p:blipFill>
          <a:blip r:embed="rId3"/>
          <a:stretch>
            <a:fillRect/>
          </a:stretch>
        </p:blipFill>
        <p:spPr>
          <a:xfrm>
            <a:off x="838200" y="2174178"/>
            <a:ext cx="6257925" cy="3019425"/>
          </a:xfrm>
          <a:prstGeom prst="rect">
            <a:avLst/>
          </a:prstGeom>
        </p:spPr>
      </p:pic>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838200" y="4564516"/>
            <a:ext cx="4329689" cy="168555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3600" dirty="0">
              <a:latin typeface="+mj-lt"/>
            </a:endParaRPr>
          </a:p>
        </p:txBody>
      </p:sp>
    </p:spTree>
    <p:extLst>
      <p:ext uri="{BB962C8B-B14F-4D97-AF65-F5344CB8AC3E}">
        <p14:creationId xmlns:p14="http://schemas.microsoft.com/office/powerpoint/2010/main" val="3641021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smtClean="0"/>
              <a:t>File </a:t>
            </a:r>
            <a:r>
              <a:rPr lang="hr-HR" b="1" dirty="0" err="1" smtClean="0"/>
              <a:t>storage</a:t>
            </a:r>
            <a:r>
              <a:rPr lang="hr-HR" b="1" dirty="0" smtClean="0"/>
              <a:t> security</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12467" y="1487156"/>
            <a:ext cx="11475218" cy="5174901"/>
          </a:xfrm>
        </p:spPr>
        <p:txBody>
          <a:bodyPr>
            <a:normAutofit lnSpcReduction="10000"/>
          </a:bodyPr>
          <a:lstStyle/>
          <a:p>
            <a:r>
              <a:rPr lang="en-US" sz="4000" dirty="0">
                <a:latin typeface="+mj-lt"/>
              </a:rPr>
              <a:t>Four layers of security are typically used:</a:t>
            </a:r>
          </a:p>
          <a:p>
            <a:pPr lvl="1"/>
            <a:r>
              <a:rPr lang="en-US" sz="3600" dirty="0" smtClean="0">
                <a:latin typeface="+mj-lt"/>
              </a:rPr>
              <a:t>Identity </a:t>
            </a:r>
            <a:r>
              <a:rPr lang="en-US" sz="3600" dirty="0">
                <a:latin typeface="+mj-lt"/>
              </a:rPr>
              <a:t>and Access Management (IAM) – controls creating, listing, and associating file systems and mount targets</a:t>
            </a:r>
          </a:p>
          <a:p>
            <a:pPr lvl="1"/>
            <a:r>
              <a:rPr lang="en-US" sz="3600" dirty="0">
                <a:latin typeface="+mj-lt"/>
              </a:rPr>
              <a:t>Security lists – enable or disable clients connecting to the mount target</a:t>
            </a:r>
          </a:p>
          <a:p>
            <a:pPr lvl="1"/>
            <a:r>
              <a:rPr lang="en-US" sz="3600" dirty="0">
                <a:latin typeface="+mj-lt"/>
              </a:rPr>
              <a:t>Export Option - limit clients' ability to connect to the file system and view or write data</a:t>
            </a:r>
          </a:p>
          <a:p>
            <a:pPr lvl="1"/>
            <a:r>
              <a:rPr lang="en-US" sz="3600" dirty="0">
                <a:latin typeface="+mj-lt"/>
              </a:rPr>
              <a:t>Network File System (NFS) - controls the writing files, file access security</a:t>
            </a:r>
          </a:p>
          <a:p>
            <a:endParaRPr lang="en-US" sz="3600" dirty="0">
              <a:latin typeface="+mj-lt"/>
            </a:endParaRP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838200" y="4564516"/>
            <a:ext cx="4329689" cy="168555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3600" dirty="0">
              <a:latin typeface="+mj-lt"/>
            </a:endParaRPr>
          </a:p>
        </p:txBody>
      </p:sp>
    </p:spTree>
    <p:extLst>
      <p:ext uri="{BB962C8B-B14F-4D97-AF65-F5344CB8AC3E}">
        <p14:creationId xmlns:p14="http://schemas.microsoft.com/office/powerpoint/2010/main" val="41212712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smtClean="0"/>
              <a:t>S</a:t>
            </a:r>
            <a:r>
              <a:rPr lang="en-US" b="1" dirty="0" err="1" smtClean="0"/>
              <a:t>tudy</a:t>
            </a:r>
            <a:r>
              <a:rPr lang="en-US" b="1" dirty="0" smtClean="0"/>
              <a:t> </a:t>
            </a:r>
            <a:r>
              <a:rPr lang="en-US" b="1" dirty="0"/>
              <a:t>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lnSpcReduction="10000"/>
          </a:bodyPr>
          <a:lstStyle/>
          <a:p>
            <a:pPr marL="0" lvl="0" indent="0" algn="just">
              <a:buNone/>
            </a:pPr>
            <a:r>
              <a:rPr lang="hr-HR" b="1" dirty="0" err="1" smtClean="0">
                <a:latin typeface="+mj-lt"/>
              </a:rPr>
              <a:t>Read</a:t>
            </a:r>
            <a:r>
              <a:rPr lang="hr-HR" b="1" dirty="0" smtClean="0">
                <a:latin typeface="+mj-lt"/>
              </a:rPr>
              <a:t> </a:t>
            </a:r>
            <a:r>
              <a:rPr lang="hr-HR" b="1" dirty="0" err="1" smtClean="0">
                <a:latin typeface="+mj-lt"/>
              </a:rPr>
              <a:t>this</a:t>
            </a:r>
            <a:r>
              <a:rPr lang="hr-HR" b="1" dirty="0" smtClean="0">
                <a:latin typeface="+mj-lt"/>
              </a:rPr>
              <a:t> :</a:t>
            </a:r>
          </a:p>
          <a:p>
            <a:pPr algn="just"/>
            <a:r>
              <a:rPr lang="en-US" dirty="0">
                <a:latin typeface="+mj-lt"/>
                <a:hlinkClick r:id="rId3"/>
              </a:rPr>
              <a:t>https://</a:t>
            </a:r>
            <a:r>
              <a:rPr lang="en-US" dirty="0" smtClean="0">
                <a:latin typeface="+mj-lt"/>
                <a:hlinkClick r:id="rId3"/>
              </a:rPr>
              <a:t>aws.amazon.com/what-is/cloud-file-storage</a:t>
            </a:r>
            <a:endParaRPr lang="hr-HR" dirty="0" smtClean="0">
              <a:latin typeface="+mj-lt"/>
            </a:endParaRPr>
          </a:p>
          <a:p>
            <a:pPr marL="0" indent="0" algn="just">
              <a:buNone/>
            </a:pPr>
            <a:endParaRPr lang="hr-HR" b="1" dirty="0" smtClean="0">
              <a:latin typeface="+mj-lt"/>
            </a:endParaRPr>
          </a:p>
          <a:p>
            <a:pPr marL="0" indent="0" algn="just">
              <a:buNone/>
            </a:pPr>
            <a:r>
              <a:rPr lang="hr-HR" b="1" dirty="0" err="1" smtClean="0">
                <a:latin typeface="+mj-lt"/>
              </a:rPr>
              <a:t>Watch</a:t>
            </a:r>
            <a:r>
              <a:rPr lang="hr-HR" b="1" dirty="0" smtClean="0">
                <a:latin typeface="+mj-lt"/>
              </a:rPr>
              <a:t> </a:t>
            </a:r>
            <a:r>
              <a:rPr lang="hr-HR" b="1" dirty="0" err="1" smtClean="0">
                <a:latin typeface="+mj-lt"/>
              </a:rPr>
              <a:t>this</a:t>
            </a:r>
            <a:r>
              <a:rPr lang="hr-HR" b="1" dirty="0" smtClean="0">
                <a:latin typeface="+mj-lt"/>
              </a:rPr>
              <a:t> </a:t>
            </a:r>
            <a:r>
              <a:rPr lang="hr-HR" b="1" dirty="0" err="1" smtClean="0">
                <a:latin typeface="+mj-lt"/>
              </a:rPr>
              <a:t>videos</a:t>
            </a:r>
            <a:r>
              <a:rPr lang="hr-HR" b="1" dirty="0" smtClean="0">
                <a:latin typeface="+mj-lt"/>
              </a:rPr>
              <a:t>:</a:t>
            </a:r>
          </a:p>
          <a:p>
            <a:pPr algn="just"/>
            <a:r>
              <a:rPr lang="hr-HR" dirty="0">
                <a:latin typeface="+mj-lt"/>
                <a:hlinkClick r:id="rId4"/>
              </a:rPr>
              <a:t>https://</a:t>
            </a:r>
            <a:r>
              <a:rPr lang="hr-HR" dirty="0" smtClean="0">
                <a:latin typeface="+mj-lt"/>
                <a:hlinkClick r:id="rId4"/>
              </a:rPr>
              <a:t>www.youtube.com/watch?v=PmxWTTpXNLI</a:t>
            </a:r>
            <a:r>
              <a:rPr lang="hr-HR" dirty="0" smtClean="0">
                <a:latin typeface="+mj-lt"/>
              </a:rPr>
              <a:t> </a:t>
            </a:r>
          </a:p>
          <a:p>
            <a:pPr algn="just"/>
            <a:r>
              <a:rPr lang="hr-HR" dirty="0">
                <a:latin typeface="+mj-lt"/>
                <a:hlinkClick r:id="rId5"/>
              </a:rPr>
              <a:t>https://</a:t>
            </a:r>
            <a:r>
              <a:rPr lang="hr-HR" dirty="0" smtClean="0">
                <a:latin typeface="+mj-lt"/>
                <a:hlinkClick r:id="rId5"/>
              </a:rPr>
              <a:t>www.coursera.org/lecture/oracle-cloud-infrastructure-operations-associate/file-storage-utilization-snapshots-and-export-options-95ENk</a:t>
            </a:r>
            <a:endParaRPr lang="hr-HR" dirty="0" smtClean="0">
              <a:latin typeface="+mj-lt"/>
            </a:endParaRPr>
          </a:p>
          <a:p>
            <a:pPr algn="just"/>
            <a:endParaRPr lang="hr-HR" dirty="0" smtClean="0">
              <a:latin typeface="+mj-lt"/>
            </a:endParaRPr>
          </a:p>
          <a:p>
            <a:pPr marL="0" indent="0" algn="just">
              <a:buNone/>
            </a:pPr>
            <a:r>
              <a:rPr lang="hr-HR" b="1" dirty="0" smtClean="0">
                <a:latin typeface="+mj-lt"/>
              </a:rPr>
              <a:t>Access </a:t>
            </a:r>
            <a:r>
              <a:rPr lang="en-US" b="1" dirty="0" smtClean="0">
                <a:latin typeface="+mj-lt"/>
              </a:rPr>
              <a:t>the Oracle Member Hub</a:t>
            </a:r>
            <a:r>
              <a:rPr lang="hr-HR" b="1" dirty="0" smtClean="0">
                <a:latin typeface="+mj-lt"/>
              </a:rPr>
              <a:t> </a:t>
            </a:r>
            <a:r>
              <a:rPr lang="hr-HR" b="1" dirty="0" err="1" smtClean="0">
                <a:latin typeface="+mj-lt"/>
              </a:rPr>
              <a:t>and</a:t>
            </a:r>
            <a:r>
              <a:rPr lang="hr-HR" b="1" dirty="0" smtClean="0">
                <a:latin typeface="+mj-lt"/>
              </a:rPr>
              <a:t> </a:t>
            </a:r>
            <a:r>
              <a:rPr lang="hr-HR" b="1" dirty="0" err="1" smtClean="0">
                <a:latin typeface="+mj-lt"/>
              </a:rPr>
              <a:t>finish</a:t>
            </a:r>
            <a:r>
              <a:rPr lang="hr-HR" b="1" dirty="0" smtClean="0">
                <a:latin typeface="+mj-lt"/>
              </a:rPr>
              <a:t> </a:t>
            </a:r>
            <a:r>
              <a:rPr lang="hr-HR" b="1" dirty="0" err="1" smtClean="0">
                <a:latin typeface="+mj-lt"/>
              </a:rPr>
              <a:t>the</a:t>
            </a:r>
            <a:r>
              <a:rPr lang="hr-HR" b="1" dirty="0" smtClean="0">
                <a:latin typeface="+mj-lt"/>
              </a:rPr>
              <a:t> </a:t>
            </a:r>
            <a:r>
              <a:rPr lang="hr-HR" b="1" dirty="0" err="1" smtClean="0">
                <a:latin typeface="+mj-lt"/>
              </a:rPr>
              <a:t>sixth</a:t>
            </a:r>
            <a:r>
              <a:rPr lang="hr-HR" b="1" dirty="0" smtClean="0">
                <a:latin typeface="+mj-lt"/>
              </a:rPr>
              <a:t> </a:t>
            </a:r>
            <a:r>
              <a:rPr lang="hr-HR" b="1" dirty="0" err="1" smtClean="0">
                <a:latin typeface="+mj-lt"/>
              </a:rPr>
              <a:t>topic</a:t>
            </a:r>
            <a:r>
              <a:rPr lang="hr-HR" b="1" dirty="0" smtClean="0">
                <a:latin typeface="+mj-lt"/>
              </a:rPr>
              <a:t>:</a:t>
            </a:r>
          </a:p>
          <a:p>
            <a:pPr marL="0" indent="0" algn="just">
              <a:buNone/>
            </a:pPr>
            <a:r>
              <a:rPr lang="hr-HR" dirty="0">
                <a:latin typeface="+mj-lt"/>
              </a:rPr>
              <a:t> </a:t>
            </a:r>
            <a:r>
              <a:rPr lang="hr-HR" dirty="0" smtClean="0">
                <a:latin typeface="+mj-lt"/>
              </a:rPr>
              <a:t>  academy.oracle.com</a:t>
            </a:r>
          </a:p>
          <a:p>
            <a:pPr marL="0" indent="0" algn="just">
              <a:buNone/>
            </a:pPr>
            <a:endParaRPr lang="hr-HR" dirty="0">
              <a:latin typeface="+mj-lt"/>
            </a:endParaRPr>
          </a:p>
          <a:p>
            <a:pPr marL="0" indent="0" algn="just">
              <a:buNone/>
            </a:pPr>
            <a:endParaRPr lang="hr-HR" dirty="0" smtClean="0">
              <a:latin typeface="+mj-lt"/>
            </a:endParaRPr>
          </a:p>
          <a:p>
            <a:pPr marL="0" indent="0" algn="just">
              <a:buNone/>
            </a:pPr>
            <a:endParaRPr lang="pl-PL" dirty="0" smtClean="0">
              <a:latin typeface="+mj-lt"/>
            </a:endParaRPr>
          </a:p>
          <a:p>
            <a:pPr algn="just"/>
            <a:endParaRPr lang="pl-PL" dirty="0">
              <a:latin typeface="+mj-lt"/>
            </a:endParaRPr>
          </a:p>
        </p:txBody>
      </p:sp>
    </p:spTree>
    <p:extLst>
      <p:ext uri="{BB962C8B-B14F-4D97-AF65-F5344CB8AC3E}">
        <p14:creationId xmlns:p14="http://schemas.microsoft.com/office/powerpoint/2010/main" val="380182012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C9204C4A-7CE5-4D74-B706-FD87C38DE27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3379</TotalTime>
  <Words>987</Words>
  <Application>Microsoft Office PowerPoint</Application>
  <PresentationFormat>Widescreen</PresentationFormat>
  <Paragraphs>69</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Motyw pakietu Office</vt:lpstr>
      <vt:lpstr>O3 - Distance learning curricula in Cloud Computing  6- File storage</vt:lpstr>
      <vt:lpstr>Introduction to the Cloud Computing course</vt:lpstr>
      <vt:lpstr>File storage as a service</vt:lpstr>
      <vt:lpstr>What is file storage ?</vt:lpstr>
      <vt:lpstr>File storage use cases</vt:lpstr>
      <vt:lpstr>File storage</vt:lpstr>
      <vt:lpstr>File storage reliability</vt:lpstr>
      <vt:lpstr>File storage security</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165</cp:revision>
  <dcterms:created xsi:type="dcterms:W3CDTF">2021-12-08T08:56:03Z</dcterms:created>
  <dcterms:modified xsi:type="dcterms:W3CDTF">2024-02-23T13:28:54Z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