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4"/>
  </p:notesMasterIdLst>
  <p:sldIdLst>
    <p:sldId id="256" r:id="rId5"/>
    <p:sldId id="257" r:id="rId6"/>
    <p:sldId id="285" r:id="rId7"/>
    <p:sldId id="286" r:id="rId8"/>
    <p:sldId id="287" r:id="rId9"/>
    <p:sldId id="288" r:id="rId10"/>
    <p:sldId id="290" r:id="rId11"/>
    <p:sldId id="289" r:id="rId12"/>
    <p:sldId id="277" r:id="rId13"/>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92" autoAdjust="0"/>
    <p:restoredTop sz="82135" autoAdjust="0"/>
  </p:normalViewPr>
  <p:slideViewPr>
    <p:cSldViewPr snapToGrid="0">
      <p:cViewPr varScale="1">
        <p:scale>
          <a:sx n="91" d="100"/>
          <a:sy n="91" d="100"/>
        </p:scale>
        <p:origin x="115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23.2.2024.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kern="1200" dirty="0" smtClean="0">
                <a:solidFill>
                  <a:schemeClr val="tx1"/>
                </a:solidFill>
                <a:effectLst/>
                <a:latin typeface="+mn-lt"/>
                <a:ea typeface="+mn-ea"/>
                <a:cs typeface="+mn-cs"/>
              </a:rPr>
              <a:t>Good </a:t>
            </a:r>
            <a:r>
              <a:rPr lang="hr-HR" sz="1200" kern="1200" dirty="0" err="1" smtClean="0">
                <a:solidFill>
                  <a:schemeClr val="tx1"/>
                </a:solidFill>
                <a:effectLst/>
                <a:latin typeface="+mn-lt"/>
                <a:ea typeface="+mn-ea"/>
                <a:cs typeface="+mn-cs"/>
              </a:rPr>
              <a:t>afternoon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welcome</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Cloud </a:t>
            </a:r>
            <a:r>
              <a:rPr lang="hr-HR" sz="1200" kern="1200" dirty="0" err="1" smtClean="0">
                <a:solidFill>
                  <a:schemeClr val="tx1"/>
                </a:solidFill>
                <a:effectLst/>
                <a:latin typeface="+mn-lt"/>
                <a:ea typeface="+mn-ea"/>
                <a:cs typeface="+mn-cs"/>
              </a:rPr>
              <a:t>Computing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course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course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was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developed</a:t>
            </a:r>
            <a:r>
              <a:rPr lang="hr-HR" sz="1200" kern="1200" dirty="0" smtClean="0">
                <a:solidFill>
                  <a:schemeClr val="tx1"/>
                </a:solidFill>
                <a:effectLst/>
                <a:latin typeface="+mn-lt"/>
                <a:ea typeface="+mn-ea"/>
                <a:cs typeface="+mn-cs"/>
              </a:rPr>
              <a:t> as a </a:t>
            </a:r>
            <a:r>
              <a:rPr lang="hr-HR" sz="1200" kern="1200" dirty="0" err="1" smtClean="0">
                <a:solidFill>
                  <a:schemeClr val="tx1"/>
                </a:solidFill>
                <a:effectLst/>
                <a:latin typeface="+mn-lt"/>
                <a:ea typeface="+mn-ea"/>
                <a:cs typeface="+mn-cs"/>
              </a:rPr>
              <a:t>result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Erasmus+ </a:t>
            </a:r>
            <a:r>
              <a:rPr lang="hr-HR" sz="1200" kern="1200" dirty="0" err="1" smtClean="0">
                <a:solidFill>
                  <a:schemeClr val="tx1"/>
                </a:solidFill>
                <a:effectLst/>
                <a:latin typeface="+mn-lt"/>
                <a:ea typeface="+mn-ea"/>
                <a:cs typeface="+mn-cs"/>
              </a:rPr>
              <a:t>project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CodeIn</a:t>
            </a:r>
            <a:r>
              <a:rPr lang="hr-HR" sz="1200" kern="1200" dirty="0" smtClean="0">
                <a:solidFill>
                  <a:schemeClr val="tx1"/>
                </a:solidFill>
                <a:effectLst/>
                <a:latin typeface="+mn-lt"/>
                <a:ea typeface="+mn-ea"/>
                <a:cs typeface="+mn-cs"/>
              </a:rPr>
              <a:t>. All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need</a:t>
            </a:r>
            <a:r>
              <a:rPr lang="hr-HR" sz="1200" kern="1200" dirty="0" smtClean="0">
                <a:solidFill>
                  <a:schemeClr val="tx1"/>
                </a:solidFill>
                <a:effectLst/>
                <a:latin typeface="+mn-lt"/>
                <a:ea typeface="+mn-ea"/>
                <a:cs typeface="+mn-cs"/>
              </a:rPr>
              <a:t> for </a:t>
            </a:r>
            <a:r>
              <a:rPr lang="hr-HR" sz="1200" kern="1200" dirty="0" err="1" smtClean="0">
                <a:solidFill>
                  <a:schemeClr val="tx1"/>
                </a:solidFill>
                <a:effectLst/>
                <a:latin typeface="+mn-lt"/>
                <a:ea typeface="+mn-ea"/>
                <a:cs typeface="+mn-cs"/>
              </a:rPr>
              <a:t>learning</a:t>
            </a:r>
            <a:r>
              <a:rPr lang="hr-HR" sz="1200" kern="1200" dirty="0" smtClean="0">
                <a:solidFill>
                  <a:schemeClr val="tx1"/>
                </a:solidFill>
                <a:effectLst/>
                <a:latin typeface="+mn-lt"/>
                <a:ea typeface="+mn-ea"/>
                <a:cs typeface="+mn-cs"/>
              </a:rPr>
              <a:t> is internet </a:t>
            </a:r>
            <a:r>
              <a:rPr lang="hr-HR" sz="1200" kern="1200" dirty="0" err="1" smtClean="0">
                <a:solidFill>
                  <a:schemeClr val="tx1"/>
                </a:solidFill>
                <a:effectLst/>
                <a:latin typeface="+mn-lt"/>
                <a:ea typeface="+mn-ea"/>
                <a:cs typeface="+mn-cs"/>
              </a:rPr>
              <a:t>access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 </a:t>
            </a:r>
            <a:r>
              <a:rPr lang="hr-HR" sz="1200" kern="1200" dirty="0" err="1" smtClean="0">
                <a:solidFill>
                  <a:schemeClr val="tx1"/>
                </a:solidFill>
                <a:effectLst/>
                <a:latin typeface="+mn-lt"/>
                <a:ea typeface="+mn-ea"/>
                <a:cs typeface="+mn-cs"/>
              </a:rPr>
              <a:t>computer</a:t>
            </a:r>
            <a:r>
              <a:rPr lang="hr-HR" sz="1200" kern="1200" dirty="0" smtClean="0">
                <a:solidFill>
                  <a:schemeClr val="tx1"/>
                </a:solidFill>
                <a:effectLst/>
                <a:latin typeface="+mn-lt"/>
                <a:ea typeface="+mn-ea"/>
                <a:cs typeface="+mn-cs"/>
              </a:rPr>
              <a:t>.</a:t>
            </a:r>
          </a:p>
          <a:p>
            <a:pPr>
              <a:lnSpc>
                <a:spcPct val="107000"/>
              </a:lnSpc>
              <a:spcAft>
                <a:spcPts val="800"/>
              </a:spcAft>
            </a:pPr>
            <a:r>
              <a:rPr lang="hr-HR" sz="1200" kern="1200" dirty="0" smtClean="0">
                <a:solidFill>
                  <a:schemeClr val="tx1"/>
                </a:solidFill>
                <a:effectLst/>
                <a:latin typeface="+mn-lt"/>
                <a:ea typeface="+mn-ea"/>
                <a:cs typeface="+mn-cs"/>
              </a:rPr>
              <a:t>The </a:t>
            </a:r>
            <a:r>
              <a:rPr lang="hr-HR" sz="1200" kern="1200" dirty="0" err="1" smtClean="0">
                <a:solidFill>
                  <a:schemeClr val="tx1"/>
                </a:solidFill>
                <a:effectLst/>
                <a:latin typeface="+mn-lt"/>
                <a:ea typeface="+mn-ea"/>
                <a:cs typeface="+mn-cs"/>
              </a:rPr>
              <a:t>course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contains</a:t>
            </a:r>
            <a:r>
              <a:rPr lang="hr-HR" sz="1200" kern="1200" dirty="0" smtClean="0">
                <a:solidFill>
                  <a:schemeClr val="tx1"/>
                </a:solidFill>
                <a:effectLst/>
                <a:latin typeface="+mn-lt"/>
                <a:ea typeface="+mn-ea"/>
                <a:cs typeface="+mn-cs"/>
              </a:rPr>
              <a:t> a total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ten </a:t>
            </a:r>
            <a:r>
              <a:rPr lang="hr-HR" sz="1200" kern="1200" dirty="0" err="1" smtClean="0">
                <a:solidFill>
                  <a:schemeClr val="tx1"/>
                </a:solidFill>
                <a:effectLst/>
                <a:latin typeface="+mn-lt"/>
                <a:ea typeface="+mn-ea"/>
                <a:cs typeface="+mn-cs"/>
              </a:rPr>
              <a:t>topics</a:t>
            </a:r>
            <a:r>
              <a:rPr lang="hr-HR" sz="1200" kern="1200" baseline="0" dirty="0" smtClean="0">
                <a:solidFill>
                  <a:schemeClr val="tx1"/>
                </a:solidFill>
                <a:effectLst/>
                <a:latin typeface="+mn-lt"/>
                <a:ea typeface="+mn-ea"/>
                <a:cs typeface="+mn-cs"/>
              </a:rPr>
              <a:t> </a:t>
            </a:r>
            <a:r>
              <a:rPr lang="hr-HR" sz="1200" kern="1200" baseline="0" dirty="0" err="1" smtClean="0">
                <a:solidFill>
                  <a:schemeClr val="tx1"/>
                </a:solidFill>
                <a:effectLst/>
                <a:latin typeface="+mn-lt"/>
                <a:ea typeface="+mn-ea"/>
                <a:cs typeface="+mn-cs"/>
              </a:rPr>
              <a:t>and</a:t>
            </a:r>
            <a:r>
              <a:rPr lang="hr-HR" sz="1200" kern="1200" baseline="0" dirty="0" smtClean="0">
                <a:solidFill>
                  <a:schemeClr val="tx1"/>
                </a:solidFill>
                <a:effectLst/>
                <a:latin typeface="+mn-lt"/>
                <a:ea typeface="+mn-ea"/>
                <a:cs typeface="+mn-cs"/>
              </a:rPr>
              <a:t> </a:t>
            </a:r>
            <a:r>
              <a:rPr lang="hr-HR" sz="1200" kern="1200" baseline="0" dirty="0" err="1" smtClean="0">
                <a:solidFill>
                  <a:schemeClr val="tx1"/>
                </a:solidFill>
                <a:effectLst/>
                <a:latin typeface="+mn-lt"/>
                <a:ea typeface="+mn-ea"/>
                <a:cs typeface="+mn-cs"/>
              </a:rPr>
              <a:t>i</a:t>
            </a:r>
            <a:r>
              <a:rPr lang="hr-HR" sz="1200" kern="1200" dirty="0" err="1" smtClean="0">
                <a:solidFill>
                  <a:schemeClr val="tx1"/>
                </a:solidFill>
                <a:effectLst/>
                <a:latin typeface="+mn-lt"/>
                <a:ea typeface="+mn-ea"/>
                <a:cs typeface="+mn-cs"/>
              </a:rPr>
              <a:t>n</a:t>
            </a:r>
            <a:r>
              <a:rPr lang="hr-HR"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this </a:t>
            </a:r>
            <a:r>
              <a:rPr lang="hr-HR" sz="1200" kern="1200" dirty="0" err="1" smtClean="0">
                <a:solidFill>
                  <a:schemeClr val="tx1"/>
                </a:solidFill>
                <a:effectLst/>
                <a:latin typeface="+mn-lt"/>
                <a:ea typeface="+mn-ea"/>
                <a:cs typeface="+mn-cs"/>
              </a:rPr>
              <a:t>topic</a:t>
            </a:r>
            <a:r>
              <a:rPr lang="en-US" sz="1200" kern="1200" dirty="0" smtClean="0">
                <a:solidFill>
                  <a:schemeClr val="tx1"/>
                </a:solidFill>
                <a:effectLst/>
                <a:latin typeface="+mn-lt"/>
                <a:ea typeface="+mn-ea"/>
                <a:cs typeface="+mn-cs"/>
              </a:rPr>
              <a:t> we will say something more about the </a:t>
            </a:r>
            <a:r>
              <a:rPr lang="hr-HR" sz="1200" kern="1200" dirty="0" err="1" smtClean="0">
                <a:solidFill>
                  <a:schemeClr val="tx1"/>
                </a:solidFill>
                <a:effectLst/>
                <a:latin typeface="+mn-lt"/>
                <a:ea typeface="+mn-ea"/>
                <a:cs typeface="+mn-cs"/>
              </a:rPr>
              <a:t>connectivity</a:t>
            </a:r>
            <a:r>
              <a:rPr lang="hr-HR" sz="1200" kern="1200" dirty="0" smtClean="0">
                <a:solidFill>
                  <a:schemeClr val="tx1"/>
                </a:solidFill>
                <a:effectLst/>
                <a:latin typeface="+mn-lt"/>
                <a:ea typeface="+mn-ea"/>
                <a:cs typeface="+mn-cs"/>
              </a:rPr>
              <a:t> to on-</a:t>
            </a:r>
            <a:r>
              <a:rPr lang="hr-HR" sz="1200" kern="1200" dirty="0" err="1" smtClean="0">
                <a:solidFill>
                  <a:schemeClr val="tx1"/>
                </a:solidFill>
                <a:effectLst/>
                <a:latin typeface="+mn-lt"/>
                <a:ea typeface="+mn-ea"/>
                <a:cs typeface="+mn-cs"/>
              </a:rPr>
              <a:t>premises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networks</a:t>
            </a:r>
            <a:r>
              <a:rPr lang="hr-HR" sz="1200" kern="1200" dirty="0" smtClean="0">
                <a:solidFill>
                  <a:schemeClr val="tx1"/>
                </a:solidFill>
                <a:effectLst/>
                <a:latin typeface="+mn-lt"/>
                <a:ea typeface="+mn-ea"/>
                <a:cs typeface="+mn-cs"/>
              </a:rPr>
              <a:t>.</a:t>
            </a:r>
          </a:p>
          <a:p>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a:p>
        </p:txBody>
      </p:sp>
    </p:spTree>
    <p:extLst>
      <p:ext uri="{BB962C8B-B14F-4D97-AF65-F5344CB8AC3E}">
        <p14:creationId xmlns:p14="http://schemas.microsoft.com/office/powerpoint/2010/main" val="4124911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term</a:t>
            </a:r>
            <a:r>
              <a:rPr lang="hr-HR" sz="1200" kern="1200" dirty="0" smtClean="0">
                <a:solidFill>
                  <a:schemeClr val="tx1"/>
                </a:solidFill>
                <a:effectLst/>
                <a:latin typeface="+mn-lt"/>
                <a:ea typeface="+mn-ea"/>
                <a:cs typeface="+mn-cs"/>
              </a:rPr>
              <a:t> on-</a:t>
            </a:r>
            <a:r>
              <a:rPr lang="hr-HR" sz="1200" kern="1200" dirty="0" err="1" smtClean="0">
                <a:solidFill>
                  <a:schemeClr val="tx1"/>
                </a:solidFill>
                <a:effectLst/>
                <a:latin typeface="+mn-lt"/>
                <a:ea typeface="+mn-ea"/>
                <a:cs typeface="+mn-cs"/>
              </a:rPr>
              <a:t>premises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refers</a:t>
            </a:r>
            <a:r>
              <a:rPr lang="hr-HR" sz="1200" kern="1200" dirty="0" smtClean="0">
                <a:solidFill>
                  <a:schemeClr val="tx1"/>
                </a:solidFill>
                <a:effectLst/>
                <a:latin typeface="+mn-lt"/>
                <a:ea typeface="+mn-ea"/>
                <a:cs typeface="+mn-cs"/>
              </a:rPr>
              <a:t> to hardware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software </a:t>
            </a:r>
            <a:r>
              <a:rPr lang="hr-HR" sz="1200" kern="1200" dirty="0" err="1" smtClean="0">
                <a:solidFill>
                  <a:schemeClr val="tx1"/>
                </a:solidFill>
                <a:effectLst/>
                <a:latin typeface="+mn-lt"/>
                <a:ea typeface="+mn-ea"/>
                <a:cs typeface="+mn-cs"/>
              </a:rPr>
              <a:t>applications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IT </a:t>
            </a:r>
            <a:r>
              <a:rPr lang="hr-HR" sz="1200" kern="1200" dirty="0" err="1" smtClean="0">
                <a:solidFill>
                  <a:schemeClr val="tx1"/>
                </a:solidFill>
                <a:effectLst/>
                <a:latin typeface="+mn-lt"/>
                <a:ea typeface="+mn-ea"/>
                <a:cs typeface="+mn-cs"/>
              </a:rPr>
              <a:t>infrastructure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located</a:t>
            </a:r>
            <a:r>
              <a:rPr lang="hr-HR" sz="1200" kern="1200" dirty="0" smtClean="0">
                <a:solidFill>
                  <a:schemeClr val="tx1"/>
                </a:solidFill>
                <a:effectLst/>
                <a:latin typeface="+mn-lt"/>
                <a:ea typeface="+mn-ea"/>
                <a:cs typeface="+mn-cs"/>
              </a:rPr>
              <a:t>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user's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location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concept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cloud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contrast</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such</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approach</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equipment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located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a:t>
            </a:r>
            <a:r>
              <a:rPr lang="hr-HR" sz="1200" kern="1200" dirty="0" smtClean="0">
                <a:solidFill>
                  <a:schemeClr val="tx1"/>
                </a:solidFill>
                <a:effectLst/>
                <a:latin typeface="+mn-lt"/>
                <a:ea typeface="+mn-ea"/>
                <a:cs typeface="+mn-cs"/>
              </a:rPr>
              <a:t> a </a:t>
            </a:r>
            <a:r>
              <a:rPr lang="hr-HR" sz="1200" kern="1200" dirty="0" err="1" smtClean="0">
                <a:solidFill>
                  <a:schemeClr val="tx1"/>
                </a:solidFill>
                <a:effectLst/>
                <a:latin typeface="+mn-lt"/>
                <a:ea typeface="+mn-ea"/>
                <a:cs typeface="+mn-cs"/>
              </a:rPr>
              <a:t>remote</a:t>
            </a:r>
            <a:r>
              <a:rPr lang="hr-HR" sz="1200" kern="1200" dirty="0" smtClean="0">
                <a:solidFill>
                  <a:schemeClr val="tx1"/>
                </a:solidFill>
                <a:effectLst/>
                <a:latin typeface="+mn-lt"/>
                <a:ea typeface="+mn-ea"/>
                <a:cs typeface="+mn-cs"/>
              </a:rPr>
              <a:t> data </a:t>
            </a:r>
            <a:r>
              <a:rPr lang="hr-HR" sz="1200" kern="1200" dirty="0" err="1" smtClean="0">
                <a:solidFill>
                  <a:schemeClr val="tx1"/>
                </a:solidFill>
                <a:effectLst/>
                <a:latin typeface="+mn-lt"/>
                <a:ea typeface="+mn-ea"/>
                <a:cs typeface="+mn-cs"/>
              </a:rPr>
              <a:t>center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owned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by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cloud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service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provider</a:t>
            </a:r>
            <a:r>
              <a:rPr lang="hr-HR" sz="1200" kern="1200" dirty="0" smtClean="0">
                <a:solidFill>
                  <a:schemeClr val="tx1"/>
                </a:solidFill>
                <a:effectLst/>
                <a:latin typeface="+mn-lt"/>
                <a:ea typeface="+mn-ea"/>
                <a:cs typeface="+mn-cs"/>
              </a:rPr>
              <a:t>. </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a:p>
        </p:txBody>
      </p:sp>
    </p:spTree>
    <p:extLst>
      <p:ext uri="{BB962C8B-B14F-4D97-AF65-F5344CB8AC3E}">
        <p14:creationId xmlns:p14="http://schemas.microsoft.com/office/powerpoint/2010/main" val="31805198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kern="1200" dirty="0" err="1" smtClean="0">
                <a:solidFill>
                  <a:schemeClr val="tx1"/>
                </a:solidFill>
                <a:effectLst/>
                <a:latin typeface="+mn-lt"/>
                <a:ea typeface="+mn-ea"/>
                <a:cs typeface="+mn-cs"/>
              </a:rPr>
              <a:t>However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there</a:t>
            </a:r>
            <a:r>
              <a:rPr lang="hr-HR" sz="1200" kern="1200" dirty="0" smtClean="0">
                <a:solidFill>
                  <a:schemeClr val="tx1"/>
                </a:solidFill>
                <a:effectLst/>
                <a:latin typeface="+mn-lt"/>
                <a:ea typeface="+mn-ea"/>
                <a:cs typeface="+mn-cs"/>
              </a:rPr>
              <a:t> are </a:t>
            </a:r>
            <a:r>
              <a:rPr lang="hr-HR" sz="1200" kern="1200" dirty="0" err="1" smtClean="0">
                <a:solidFill>
                  <a:schemeClr val="tx1"/>
                </a:solidFill>
                <a:effectLst/>
                <a:latin typeface="+mn-lt"/>
                <a:ea typeface="+mn-ea"/>
                <a:cs typeface="+mn-cs"/>
              </a:rPr>
              <a:t>cases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when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owner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information</a:t>
            </a:r>
            <a:r>
              <a:rPr lang="hr-HR" sz="1200" kern="1200" dirty="0" smtClean="0">
                <a:solidFill>
                  <a:schemeClr val="tx1"/>
                </a:solidFill>
                <a:effectLst/>
                <a:latin typeface="+mn-lt"/>
                <a:ea typeface="+mn-ea"/>
                <a:cs typeface="+mn-cs"/>
              </a:rPr>
              <a:t> system must </a:t>
            </a:r>
            <a:r>
              <a:rPr lang="hr-HR" sz="1200" kern="1200" dirty="0" err="1" smtClean="0">
                <a:solidFill>
                  <a:schemeClr val="tx1"/>
                </a:solidFill>
                <a:effectLst/>
                <a:latin typeface="+mn-lt"/>
                <a:ea typeface="+mn-ea"/>
                <a:cs typeface="+mn-cs"/>
              </a:rPr>
              <a:t>have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greater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control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over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IT </a:t>
            </a:r>
            <a:r>
              <a:rPr lang="hr-HR" sz="1200" kern="1200" dirty="0" err="1" smtClean="0">
                <a:solidFill>
                  <a:schemeClr val="tx1"/>
                </a:solidFill>
                <a:effectLst/>
                <a:latin typeface="+mn-lt"/>
                <a:ea typeface="+mn-ea"/>
                <a:cs typeface="+mn-cs"/>
              </a:rPr>
              <a:t>asset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context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maintaining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performance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security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maintenance</a:t>
            </a:r>
            <a:r>
              <a:rPr lang="hr-HR" sz="1200" kern="1200" dirty="0" smtClean="0">
                <a:solidFill>
                  <a:schemeClr val="tx1"/>
                </a:solidFill>
                <a:effectLst/>
                <a:latin typeface="+mn-lt"/>
                <a:ea typeface="+mn-ea"/>
                <a:cs typeface="+mn-cs"/>
              </a:rPr>
              <a:t>, as </a:t>
            </a:r>
            <a:r>
              <a:rPr lang="hr-HR" sz="1200" kern="1200" dirty="0" err="1" smtClean="0">
                <a:solidFill>
                  <a:schemeClr val="tx1"/>
                </a:solidFill>
                <a:effectLst/>
                <a:latin typeface="+mn-lt"/>
                <a:ea typeface="+mn-ea"/>
                <a:cs typeface="+mn-cs"/>
              </a:rPr>
              <a:t>well</a:t>
            </a:r>
            <a:r>
              <a:rPr lang="hr-HR" sz="1200" kern="1200" dirty="0" smtClean="0">
                <a:solidFill>
                  <a:schemeClr val="tx1"/>
                </a:solidFill>
                <a:effectLst/>
                <a:latin typeface="+mn-lt"/>
                <a:ea typeface="+mn-ea"/>
                <a:cs typeface="+mn-cs"/>
              </a:rPr>
              <a:t> as </a:t>
            </a:r>
            <a:r>
              <a:rPr lang="hr-HR" sz="1200" kern="1200" dirty="0" err="1" smtClean="0">
                <a:solidFill>
                  <a:schemeClr val="tx1"/>
                </a:solidFill>
                <a:effectLst/>
                <a:latin typeface="+mn-lt"/>
                <a:ea typeface="+mn-ea"/>
                <a:cs typeface="+mn-cs"/>
              </a:rPr>
              <a:t>control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physical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location</a:t>
            </a:r>
            <a:r>
              <a:rPr lang="hr-HR" sz="1200" kern="1200" dirty="0" smtClean="0">
                <a:solidFill>
                  <a:schemeClr val="tx1"/>
                </a:solidFill>
                <a:effectLst/>
                <a:latin typeface="+mn-lt"/>
                <a:ea typeface="+mn-ea"/>
                <a:cs typeface="+mn-cs"/>
              </a:rPr>
              <a:t> (a </a:t>
            </a:r>
            <a:r>
              <a:rPr lang="hr-HR" sz="1200" kern="1200" dirty="0" err="1" smtClean="0">
                <a:solidFill>
                  <a:schemeClr val="tx1"/>
                </a:solidFill>
                <a:effectLst/>
                <a:latin typeface="+mn-lt"/>
                <a:ea typeface="+mn-ea"/>
                <a:cs typeface="+mn-cs"/>
              </a:rPr>
              <a:t>typical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example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financial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institutions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critical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systems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that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manage</a:t>
            </a:r>
            <a:r>
              <a:rPr lang="hr-HR" sz="1200" kern="1200" dirty="0" smtClean="0">
                <a:solidFill>
                  <a:schemeClr val="tx1"/>
                </a:solidFill>
                <a:effectLst/>
                <a:latin typeface="+mn-lt"/>
                <a:ea typeface="+mn-ea"/>
                <a:cs typeface="+mn-cs"/>
              </a:rPr>
              <a:t> transport </a:t>
            </a:r>
            <a:r>
              <a:rPr lang="hr-HR" sz="1200" kern="1200" dirty="0" err="1" smtClean="0">
                <a:solidFill>
                  <a:schemeClr val="tx1"/>
                </a:solidFill>
                <a:effectLst/>
                <a:latin typeface="+mn-lt"/>
                <a:ea typeface="+mn-ea"/>
                <a:cs typeface="+mn-cs"/>
              </a:rPr>
              <a:t>infrastructure</a:t>
            </a:r>
            <a:r>
              <a:rPr lang="hr-HR" sz="1200" kern="1200" dirty="0" smtClean="0">
                <a:solidFill>
                  <a:schemeClr val="tx1"/>
                </a:solidFill>
                <a:effectLst/>
                <a:latin typeface="+mn-lt"/>
                <a:ea typeface="+mn-ea"/>
                <a:cs typeface="+mn-cs"/>
              </a:rPr>
              <a:t>). In </a:t>
            </a:r>
            <a:r>
              <a:rPr lang="hr-HR" sz="1200" kern="1200" dirty="0" err="1" smtClean="0">
                <a:solidFill>
                  <a:schemeClr val="tx1"/>
                </a:solidFill>
                <a:effectLst/>
                <a:latin typeface="+mn-lt"/>
                <a:ea typeface="+mn-ea"/>
                <a:cs typeface="+mn-cs"/>
              </a:rPr>
              <a:t>such</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cases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often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case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creating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hybrid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environments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that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connect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cloud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on-</a:t>
            </a:r>
            <a:r>
              <a:rPr lang="hr-HR" sz="1200" kern="1200" dirty="0" err="1" smtClean="0">
                <a:solidFill>
                  <a:schemeClr val="tx1"/>
                </a:solidFill>
                <a:effectLst/>
                <a:latin typeface="+mn-lt"/>
                <a:ea typeface="+mn-ea"/>
                <a:cs typeface="+mn-cs"/>
              </a:rPr>
              <a:t>premises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solutions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into</a:t>
            </a:r>
            <a:r>
              <a:rPr lang="hr-HR" sz="1200" kern="1200" dirty="0" smtClean="0">
                <a:solidFill>
                  <a:schemeClr val="tx1"/>
                </a:solidFill>
                <a:effectLst/>
                <a:latin typeface="+mn-lt"/>
                <a:ea typeface="+mn-ea"/>
                <a:cs typeface="+mn-cs"/>
              </a:rPr>
              <a:t> a one </a:t>
            </a:r>
            <a:r>
              <a:rPr lang="hr-HR" sz="1200" kern="1200" dirty="0" err="1" smtClean="0">
                <a:solidFill>
                  <a:schemeClr val="tx1"/>
                </a:solidFill>
                <a:effectLst/>
                <a:latin typeface="+mn-lt"/>
                <a:ea typeface="+mn-ea"/>
                <a:cs typeface="+mn-cs"/>
              </a:rPr>
              <a:t>information</a:t>
            </a:r>
            <a:r>
              <a:rPr lang="hr-HR" sz="1200" kern="1200" dirty="0" smtClean="0">
                <a:solidFill>
                  <a:schemeClr val="tx1"/>
                </a:solidFill>
                <a:effectLst/>
                <a:latin typeface="+mn-lt"/>
                <a:ea typeface="+mn-ea"/>
                <a:cs typeface="+mn-cs"/>
              </a:rPr>
              <a:t> system.</a:t>
            </a:r>
          </a:p>
          <a:p>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a:p>
        </p:txBody>
      </p:sp>
    </p:spTree>
    <p:extLst>
      <p:ext uri="{BB962C8B-B14F-4D97-AF65-F5344CB8AC3E}">
        <p14:creationId xmlns:p14="http://schemas.microsoft.com/office/powerpoint/2010/main" val="8210100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Connecting the on-premises location and the cloud depends on the actual needs. In more straightforward cases (for example. when cloud instances are used for backup data storage), it is possible to connect to the cloud using an existing public internet connection. However, if there are additional requirements on security or connection speed, then different approaches are used. For example, when communication security is critical, a VPN connection is used (to avoid someone from outside listening to the network traffic). In the case when high speeds must be achieved, special private connections are used.</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a:p>
        </p:txBody>
      </p:sp>
    </p:spTree>
    <p:extLst>
      <p:ext uri="{BB962C8B-B14F-4D97-AF65-F5344CB8AC3E}">
        <p14:creationId xmlns:p14="http://schemas.microsoft.com/office/powerpoint/2010/main" val="27136147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VPN </a:t>
            </a:r>
            <a:r>
              <a:rPr lang="hr-HR" dirty="0" err="1" smtClean="0"/>
              <a:t>is</a:t>
            </a:r>
            <a:r>
              <a:rPr lang="hr-HR" baseline="0" dirty="0" smtClean="0"/>
              <a:t> </a:t>
            </a:r>
            <a:r>
              <a:rPr lang="en-US" dirty="0" smtClean="0"/>
              <a:t>using a public network to make end to end connection between two private networks in a secure fashion</a:t>
            </a:r>
            <a:r>
              <a:rPr lang="hr-HR" dirty="0" smtClean="0"/>
              <a:t>. </a:t>
            </a:r>
            <a:r>
              <a:rPr lang="en-US" dirty="0" smtClean="0"/>
              <a:t>Think of an ordinary unencrypted network packet as a postcard. Anyone can read it before coming to your address. Another option would be to protect your message while sending it to the post office by putting it in an envelope. Your network packets are encrypted in the VPN tunnel and cannot be read from outside while traveling between networks. Therefore, it is possible to read the data only with authentication with the corresponding key (in this case, the keys are located in the VPN routers).</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a:p>
        </p:txBody>
      </p:sp>
    </p:spTree>
    <p:extLst>
      <p:ext uri="{BB962C8B-B14F-4D97-AF65-F5344CB8AC3E}">
        <p14:creationId xmlns:p14="http://schemas.microsoft.com/office/powerpoint/2010/main" val="7818090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Encrypted communication involves much negotiation before communication begins. That is why particular network protocols were developed as an upgrade to the TCP protocol for encrypted network communication between two sites. For the above, the most commonly used network protocol is IP</a:t>
            </a:r>
            <a:r>
              <a:rPr lang="hr-HR" dirty="0" smtClean="0"/>
              <a:t>s</a:t>
            </a:r>
            <a:r>
              <a:rPr lang="en-US" dirty="0" err="1" smtClean="0"/>
              <a:t>ec.</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a:p>
        </p:txBody>
      </p:sp>
    </p:spTree>
    <p:extLst>
      <p:ext uri="{BB962C8B-B14F-4D97-AF65-F5344CB8AC3E}">
        <p14:creationId xmlns:p14="http://schemas.microsoft.com/office/powerpoint/2010/main" val="14699449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Finally, sometimes we need dedicated and private connections with higher bandwidth options and a more reliable and consistent networking experience than internet-based. In such cases, cloud providers engage partner telecoms that establish a connection from the </a:t>
            </a:r>
            <a:r>
              <a:rPr lang="en-US" dirty="0" err="1" smtClean="0"/>
              <a:t>on-premise</a:t>
            </a:r>
            <a:r>
              <a:rPr lang="en-US" dirty="0" smtClean="0"/>
              <a:t> location to the data center.</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a:p>
        </p:txBody>
      </p:sp>
    </p:spTree>
    <p:extLst>
      <p:ext uri="{BB962C8B-B14F-4D97-AF65-F5344CB8AC3E}">
        <p14:creationId xmlns:p14="http://schemas.microsoft.com/office/powerpoint/2010/main" val="31695227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kern="1200" dirty="0" smtClean="0">
                <a:solidFill>
                  <a:schemeClr val="tx1"/>
                </a:solidFill>
                <a:effectLst/>
                <a:latin typeface="+mn-lt"/>
                <a:ea typeface="+mn-ea"/>
                <a:cs typeface="+mn-cs"/>
              </a:rPr>
              <a:t>To complete this unit, </a:t>
            </a:r>
            <a:r>
              <a:rPr lang="hr-HR" sz="1200" kern="1200" dirty="0" smtClean="0">
                <a:solidFill>
                  <a:schemeClr val="tx1"/>
                </a:solidFill>
                <a:effectLst/>
                <a:latin typeface="+mn-lt"/>
                <a:ea typeface="+mn-ea"/>
                <a:cs typeface="+mn-cs"/>
              </a:rPr>
              <a:t>s</a:t>
            </a:r>
            <a:r>
              <a:rPr lang="en-US" sz="1200" kern="1200" dirty="0" err="1" smtClean="0">
                <a:solidFill>
                  <a:schemeClr val="tx1"/>
                </a:solidFill>
                <a:effectLst/>
                <a:latin typeface="+mn-lt"/>
                <a:ea typeface="+mn-ea"/>
                <a:cs typeface="+mn-cs"/>
              </a:rPr>
              <a:t>tudy</a:t>
            </a:r>
            <a:r>
              <a:rPr lang="en-US" sz="1200" kern="1200" dirty="0" smtClean="0">
                <a:solidFill>
                  <a:schemeClr val="tx1"/>
                </a:solidFill>
                <a:effectLst/>
                <a:latin typeface="+mn-lt"/>
                <a:ea typeface="+mn-ea"/>
                <a:cs typeface="+mn-cs"/>
              </a:rPr>
              <a:t> and review the following online resources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Thank</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for </a:t>
            </a:r>
            <a:r>
              <a:rPr lang="hr-HR" sz="1200" kern="1200" dirty="0" err="1" smtClean="0">
                <a:solidFill>
                  <a:schemeClr val="tx1"/>
                </a:solidFill>
                <a:effectLst/>
                <a:latin typeface="+mn-lt"/>
                <a:ea typeface="+mn-ea"/>
                <a:cs typeface="+mn-cs"/>
              </a:rPr>
              <a:t>attention</a:t>
            </a:r>
            <a:r>
              <a:rPr lang="hr-HR" sz="1200" kern="1200" dirty="0" smtClean="0">
                <a:solidFill>
                  <a:schemeClr val="tx1"/>
                </a:solidFill>
                <a:effectLst/>
                <a:latin typeface="+mn-lt"/>
                <a:ea typeface="+mn-ea"/>
                <a:cs typeface="+mn-cs"/>
              </a:rPr>
              <a:t> !</a:t>
            </a:r>
            <a:endParaRPr lang="hr-HR" sz="1200" kern="1200" dirty="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a:p>
        </p:txBody>
      </p:sp>
    </p:spTree>
    <p:extLst>
      <p:ext uri="{BB962C8B-B14F-4D97-AF65-F5344CB8AC3E}">
        <p14:creationId xmlns:p14="http://schemas.microsoft.com/office/powerpoint/2010/main" val="1718706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techslang.com/definition/what-is-on-premises/"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s://www.coursera.org/learn/crypto?irclickid=ym5VFgSLCxyIUtwwCdSGbTdCUkDX8RXhBWhWSM0&amp;irgwc=1&amp;utm_medium=partners&amp;utm_source=impact&amp;utm_campaign=3030402&amp;utm_content=b2c" TargetMode="External"/><Relationship Id="rId4" Type="http://schemas.openxmlformats.org/officeDocument/2006/relationships/hyperlink" Target="https://www.youtube.com/watch?v=tuDVWQOG0C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lang="en-US" b="1" dirty="0"/>
              <a:t>O3 - Distance learning curricula in Cloud </a:t>
            </a:r>
            <a:r>
              <a:rPr lang="en-US" b="1" dirty="0" smtClean="0"/>
              <a:t>Computing</a:t>
            </a:r>
            <a:r>
              <a:rPr lang="hr-HR" b="1" dirty="0" smtClean="0"/>
              <a:t/>
            </a:r>
            <a:br>
              <a:rPr lang="hr-HR" b="1" dirty="0" smtClean="0"/>
            </a:br>
            <a:r>
              <a:rPr lang="hr-HR" dirty="0"/>
              <a:t/>
            </a:r>
            <a:br>
              <a:rPr lang="hr-HR" dirty="0"/>
            </a:br>
            <a:r>
              <a:rPr lang="hr-HR" dirty="0"/>
              <a:t>3</a:t>
            </a:r>
            <a:r>
              <a:rPr lang="hr-HR" dirty="0" smtClean="0"/>
              <a:t>- </a:t>
            </a:r>
            <a:r>
              <a:rPr lang="en-US" dirty="0"/>
              <a:t>Connectivity to on-premises networks</a:t>
            </a:r>
            <a:endParaRPr lang="pl-PL" dirty="0"/>
          </a:p>
        </p:txBody>
      </p:sp>
    </p:spTree>
    <p:extLst>
      <p:ext uri="{BB962C8B-B14F-4D97-AF65-F5344CB8AC3E}">
        <p14:creationId xmlns:p14="http://schemas.microsoft.com/office/powerpoint/2010/main" val="7507150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smtClean="0"/>
              <a:t>I</a:t>
            </a:r>
            <a:r>
              <a:rPr lang="en-US" b="1" dirty="0" err="1" smtClean="0"/>
              <a:t>ntroduction</a:t>
            </a:r>
            <a:r>
              <a:rPr lang="en-US" b="1" dirty="0" smtClean="0"/>
              <a:t> </a:t>
            </a:r>
            <a:r>
              <a:rPr lang="en-US" b="1" dirty="0"/>
              <a:t>to the Cloud Computing course</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r>
              <a:rPr lang="en-US" sz="3600" dirty="0">
                <a:latin typeface="+mj-lt"/>
              </a:rPr>
              <a:t>This course was developed as a result of the Erasmus+ project </a:t>
            </a:r>
            <a:r>
              <a:rPr lang="en-US" sz="3600" dirty="0" err="1" smtClean="0">
                <a:latin typeface="+mj-lt"/>
              </a:rPr>
              <a:t>CodeIn</a:t>
            </a:r>
            <a:r>
              <a:rPr lang="hr-HR" sz="3600" dirty="0" smtClean="0">
                <a:latin typeface="+mj-lt"/>
              </a:rPr>
              <a:t> (</a:t>
            </a:r>
            <a:r>
              <a:rPr lang="en-US" sz="3600" i="1" dirty="0">
                <a:latin typeface="+mj-lt"/>
              </a:rPr>
              <a:t>Cloud </a:t>
            </a:r>
            <a:r>
              <a:rPr lang="en-US" sz="3600" i="1" dirty="0" err="1">
                <a:latin typeface="+mj-lt"/>
              </a:rPr>
              <a:t>cOmputing</a:t>
            </a:r>
            <a:r>
              <a:rPr lang="en-US" sz="3600" i="1" dirty="0">
                <a:latin typeface="+mj-lt"/>
              </a:rPr>
              <a:t> for Digital Education </a:t>
            </a:r>
            <a:r>
              <a:rPr lang="en-US" sz="3600" i="1" dirty="0" err="1">
                <a:latin typeface="+mj-lt"/>
              </a:rPr>
              <a:t>INnovation</a:t>
            </a:r>
            <a:r>
              <a:rPr lang="hr-HR" sz="3600" dirty="0" smtClean="0">
                <a:latin typeface="+mj-lt"/>
              </a:rPr>
              <a:t>)</a:t>
            </a:r>
          </a:p>
          <a:p>
            <a:pPr lvl="0"/>
            <a:r>
              <a:rPr lang="en-US" sz="3600" dirty="0">
                <a:latin typeface="+mj-lt"/>
              </a:rPr>
              <a:t>It contains a total of ten teaching </a:t>
            </a:r>
            <a:r>
              <a:rPr lang="en-US" sz="3600" dirty="0" smtClean="0">
                <a:latin typeface="+mj-lt"/>
              </a:rPr>
              <a:t>topics</a:t>
            </a:r>
            <a:endParaRPr lang="hr-HR" sz="3600" dirty="0" smtClean="0">
              <a:latin typeface="+mj-lt"/>
            </a:endParaRPr>
          </a:p>
          <a:p>
            <a:pPr lvl="0"/>
            <a:r>
              <a:rPr lang="en-US" sz="3600" dirty="0" smtClean="0">
                <a:latin typeface="+mj-lt"/>
              </a:rPr>
              <a:t>All </a:t>
            </a:r>
            <a:r>
              <a:rPr lang="en-US" sz="3600" dirty="0">
                <a:latin typeface="+mj-lt"/>
              </a:rPr>
              <a:t>you need </a:t>
            </a:r>
            <a:r>
              <a:rPr lang="hr-HR" sz="3600" dirty="0" smtClean="0">
                <a:latin typeface="+mj-lt"/>
              </a:rPr>
              <a:t>for</a:t>
            </a:r>
            <a:r>
              <a:rPr lang="en-US" sz="3600" dirty="0" smtClean="0">
                <a:latin typeface="+mj-lt"/>
              </a:rPr>
              <a:t> learn</a:t>
            </a:r>
            <a:r>
              <a:rPr lang="hr-HR" sz="3600" dirty="0" smtClean="0">
                <a:latin typeface="+mj-lt"/>
              </a:rPr>
              <a:t>ing</a:t>
            </a:r>
            <a:r>
              <a:rPr lang="en-US" sz="3600" dirty="0" smtClean="0">
                <a:latin typeface="+mj-lt"/>
              </a:rPr>
              <a:t> </a:t>
            </a:r>
            <a:r>
              <a:rPr lang="en-US" sz="3600" dirty="0">
                <a:latin typeface="+mj-lt"/>
              </a:rPr>
              <a:t>is internet </a:t>
            </a:r>
            <a:r>
              <a:rPr lang="en-US" sz="3600" dirty="0" smtClean="0">
                <a:latin typeface="+mj-lt"/>
              </a:rPr>
              <a:t>access</a:t>
            </a:r>
            <a:r>
              <a:rPr lang="hr-HR" sz="3600" dirty="0" smtClean="0">
                <a:latin typeface="+mj-lt"/>
              </a:rPr>
              <a:t> </a:t>
            </a:r>
          </a:p>
          <a:p>
            <a:pPr marL="0" lvl="0" indent="0">
              <a:buNone/>
            </a:pPr>
            <a:endParaRPr lang="hr-HR" sz="3600" dirty="0" smtClean="0">
              <a:latin typeface="+mj-lt"/>
            </a:endParaRPr>
          </a:p>
          <a:p>
            <a:pPr lvl="0"/>
            <a:endParaRPr lang="pl-PL" dirty="0">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smtClean="0"/>
              <a:t>On-</a:t>
            </a:r>
            <a:r>
              <a:rPr lang="hr-HR" b="1" dirty="0" err="1" smtClean="0"/>
              <a:t>premises</a:t>
            </a:r>
            <a:r>
              <a:rPr lang="hr-HR" b="1" dirty="0" smtClean="0"/>
              <a:t> ?</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901069" y="1541721"/>
            <a:ext cx="5816009" cy="4635242"/>
          </a:xfrm>
        </p:spPr>
        <p:txBody>
          <a:bodyPr>
            <a:normAutofit/>
          </a:bodyPr>
          <a:lstStyle/>
          <a:p>
            <a:pPr lvl="0" algn="just"/>
            <a:r>
              <a:rPr lang="hr-HR" sz="3600" b="1" dirty="0" smtClean="0">
                <a:latin typeface="+mj-lt"/>
              </a:rPr>
              <a:t>On-</a:t>
            </a:r>
            <a:r>
              <a:rPr lang="hr-HR" sz="3600" b="1" dirty="0" err="1" smtClean="0">
                <a:latin typeface="+mj-lt"/>
              </a:rPr>
              <a:t>premises</a:t>
            </a:r>
            <a:r>
              <a:rPr lang="hr-HR" sz="3600" dirty="0" smtClean="0">
                <a:latin typeface="+mj-lt"/>
              </a:rPr>
              <a:t> - </a:t>
            </a:r>
            <a:r>
              <a:rPr lang="hr-HR" sz="3600" dirty="0" err="1" smtClean="0">
                <a:latin typeface="+mj-lt"/>
              </a:rPr>
              <a:t>everything</a:t>
            </a:r>
            <a:r>
              <a:rPr lang="hr-HR" sz="3600" dirty="0" smtClean="0">
                <a:latin typeface="+mj-lt"/>
              </a:rPr>
              <a:t> (hardware </a:t>
            </a:r>
            <a:r>
              <a:rPr lang="hr-HR" sz="3600" dirty="0" err="1" smtClean="0">
                <a:latin typeface="+mj-lt"/>
              </a:rPr>
              <a:t>and</a:t>
            </a:r>
            <a:r>
              <a:rPr lang="hr-HR" sz="3600" dirty="0" smtClean="0">
                <a:latin typeface="+mj-lt"/>
              </a:rPr>
              <a:t> software) </a:t>
            </a:r>
            <a:r>
              <a:rPr lang="hr-HR" sz="3600" dirty="0" err="1" smtClean="0">
                <a:latin typeface="+mj-lt"/>
              </a:rPr>
              <a:t>is</a:t>
            </a:r>
            <a:r>
              <a:rPr lang="hr-HR" sz="3600" dirty="0" smtClean="0">
                <a:latin typeface="+mj-lt"/>
              </a:rPr>
              <a:t> on </a:t>
            </a:r>
            <a:r>
              <a:rPr lang="hr-HR" sz="3600" dirty="0" err="1" smtClean="0">
                <a:latin typeface="+mj-lt"/>
              </a:rPr>
              <a:t>your</a:t>
            </a:r>
            <a:r>
              <a:rPr lang="hr-HR" sz="3600" dirty="0" smtClean="0">
                <a:latin typeface="+mj-lt"/>
              </a:rPr>
              <a:t> </a:t>
            </a:r>
            <a:r>
              <a:rPr lang="hr-HR" sz="3600" dirty="0" err="1" smtClean="0">
                <a:latin typeface="+mj-lt"/>
              </a:rPr>
              <a:t>location</a:t>
            </a:r>
            <a:endParaRPr lang="hr-HR" sz="3600" dirty="0" smtClean="0">
              <a:latin typeface="+mj-lt"/>
            </a:endParaRPr>
          </a:p>
          <a:p>
            <a:pPr lvl="0" algn="just"/>
            <a:r>
              <a:rPr lang="en-US" sz="3600" dirty="0">
                <a:latin typeface="+mj-lt"/>
              </a:rPr>
              <a:t>The traditional approach to IT system implementation</a:t>
            </a:r>
          </a:p>
          <a:p>
            <a:pPr lvl="0" algn="just"/>
            <a:r>
              <a:rPr lang="en-US" sz="3600" dirty="0">
                <a:latin typeface="+mj-lt"/>
              </a:rPr>
              <a:t>Different compared to the </a:t>
            </a:r>
            <a:r>
              <a:rPr lang="en-US" sz="3600" dirty="0" smtClean="0">
                <a:latin typeface="+mj-lt"/>
              </a:rPr>
              <a:t>cloud</a:t>
            </a:r>
            <a:endParaRPr lang="pl-PL" dirty="0">
              <a:latin typeface="+mj-lt"/>
            </a:endParaRPr>
          </a:p>
        </p:txBody>
      </p:sp>
      <p:pic>
        <p:nvPicPr>
          <p:cNvPr id="1026" name="Picture 2" descr="Oracle On Premise Vs Cloud Applications - YouTub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2520" y="1541721"/>
            <a:ext cx="5200453" cy="39003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98622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err="1" smtClean="0"/>
              <a:t>Hybrid</a:t>
            </a:r>
            <a:r>
              <a:rPr lang="hr-HR" b="1" dirty="0" smtClean="0"/>
              <a:t> </a:t>
            </a:r>
            <a:r>
              <a:rPr lang="hr-HR" b="1" dirty="0" err="1" smtClean="0"/>
              <a:t>cloud</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541721"/>
            <a:ext cx="10515600" cy="4635242"/>
          </a:xfrm>
        </p:spPr>
        <p:txBody>
          <a:bodyPr/>
          <a:lstStyle/>
          <a:p>
            <a:pPr marL="0" lvl="0" indent="0">
              <a:buNone/>
            </a:pPr>
            <a:r>
              <a:rPr lang="hr-HR" sz="3600" dirty="0" smtClean="0">
                <a:latin typeface="+mj-lt"/>
              </a:rPr>
              <a:t>	</a:t>
            </a:r>
          </a:p>
          <a:p>
            <a:pPr lvl="0"/>
            <a:endParaRPr lang="pl-PL" dirty="0">
              <a:latin typeface="+mj-lt"/>
            </a:endParaRPr>
          </a:p>
        </p:txBody>
      </p:sp>
      <p:pic>
        <p:nvPicPr>
          <p:cNvPr id="5" name="Picture 4"/>
          <p:cNvPicPr>
            <a:picLocks noChangeAspect="1"/>
          </p:cNvPicPr>
          <p:nvPr/>
        </p:nvPicPr>
        <p:blipFill>
          <a:blip r:embed="rId3"/>
          <a:stretch>
            <a:fillRect/>
          </a:stretch>
        </p:blipFill>
        <p:spPr>
          <a:xfrm>
            <a:off x="7614018" y="2416871"/>
            <a:ext cx="2603869" cy="3044525"/>
          </a:xfrm>
          <a:prstGeom prst="rect">
            <a:avLst/>
          </a:prstGeom>
        </p:spPr>
      </p:pic>
      <p:pic>
        <p:nvPicPr>
          <p:cNvPr id="6" name="Picture 5"/>
          <p:cNvPicPr>
            <a:picLocks noChangeAspect="1"/>
          </p:cNvPicPr>
          <p:nvPr/>
        </p:nvPicPr>
        <p:blipFill>
          <a:blip r:embed="rId4"/>
          <a:stretch>
            <a:fillRect/>
          </a:stretch>
        </p:blipFill>
        <p:spPr>
          <a:xfrm>
            <a:off x="1701210" y="2376376"/>
            <a:ext cx="2650218" cy="3085020"/>
          </a:xfrm>
          <a:prstGeom prst="rect">
            <a:avLst/>
          </a:prstGeom>
        </p:spPr>
      </p:pic>
      <p:sp>
        <p:nvSpPr>
          <p:cNvPr id="7" name="Left-Right Arrow 6"/>
          <p:cNvSpPr/>
          <p:nvPr/>
        </p:nvSpPr>
        <p:spPr>
          <a:xfrm>
            <a:off x="4625163" y="3115340"/>
            <a:ext cx="2817628" cy="92503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401981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smtClean="0"/>
              <a:t>Connectivity </a:t>
            </a:r>
            <a:r>
              <a:rPr lang="hr-HR" b="1" dirty="0" err="1" smtClean="0"/>
              <a:t>options</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10363" y="1541721"/>
            <a:ext cx="11206715" cy="4635242"/>
          </a:xfrm>
        </p:spPr>
        <p:txBody>
          <a:bodyPr>
            <a:normAutofit/>
          </a:bodyPr>
          <a:lstStyle/>
          <a:p>
            <a:pPr lvl="0" algn="just"/>
            <a:r>
              <a:rPr lang="hr-HR" sz="4000" b="1" dirty="0" err="1">
                <a:latin typeface="+mj-lt"/>
              </a:rPr>
              <a:t>Public</a:t>
            </a:r>
            <a:r>
              <a:rPr lang="hr-HR" sz="4000" b="1" dirty="0">
                <a:latin typeface="+mj-lt"/>
              </a:rPr>
              <a:t> </a:t>
            </a:r>
            <a:r>
              <a:rPr lang="hr-HR" sz="4000" b="1" dirty="0" smtClean="0">
                <a:latin typeface="+mj-lt"/>
              </a:rPr>
              <a:t>Internet </a:t>
            </a:r>
            <a:r>
              <a:rPr lang="hr-HR" sz="4000" dirty="0" smtClean="0">
                <a:latin typeface="+mj-lt"/>
              </a:rPr>
              <a:t>– </a:t>
            </a:r>
            <a:r>
              <a:rPr lang="hr-HR" sz="4000" dirty="0" err="1" smtClean="0">
                <a:latin typeface="+mj-lt"/>
              </a:rPr>
              <a:t>simple</a:t>
            </a:r>
            <a:r>
              <a:rPr lang="hr-HR" sz="4000" dirty="0" smtClean="0">
                <a:latin typeface="+mj-lt"/>
              </a:rPr>
              <a:t>, </a:t>
            </a:r>
            <a:r>
              <a:rPr lang="hr-HR" sz="4000" dirty="0" err="1" smtClean="0">
                <a:latin typeface="+mj-lt"/>
              </a:rPr>
              <a:t>not</a:t>
            </a:r>
            <a:r>
              <a:rPr lang="hr-HR" sz="4000" dirty="0">
                <a:latin typeface="+mj-lt"/>
              </a:rPr>
              <a:t> encrypted</a:t>
            </a:r>
            <a:endParaRPr lang="hr-HR" sz="4000" dirty="0" smtClean="0">
              <a:latin typeface="+mj-lt"/>
            </a:endParaRPr>
          </a:p>
          <a:p>
            <a:pPr lvl="0" algn="just"/>
            <a:r>
              <a:rPr lang="hr-HR" sz="4000" b="1" dirty="0" smtClean="0">
                <a:latin typeface="+mj-lt"/>
              </a:rPr>
              <a:t>Virtual </a:t>
            </a:r>
            <a:r>
              <a:rPr lang="hr-HR" sz="4000" b="1" dirty="0" err="1" smtClean="0">
                <a:latin typeface="+mj-lt"/>
              </a:rPr>
              <a:t>Private</a:t>
            </a:r>
            <a:r>
              <a:rPr lang="hr-HR" sz="4000" b="1" dirty="0" smtClean="0">
                <a:latin typeface="+mj-lt"/>
              </a:rPr>
              <a:t> Network </a:t>
            </a:r>
            <a:r>
              <a:rPr lang="hr-HR" sz="4000" dirty="0" smtClean="0">
                <a:latin typeface="+mj-lt"/>
              </a:rPr>
              <a:t>(</a:t>
            </a:r>
            <a:r>
              <a:rPr lang="en-US" sz="4000" dirty="0" smtClean="0">
                <a:latin typeface="+mj-lt"/>
              </a:rPr>
              <a:t>VPN</a:t>
            </a:r>
            <a:r>
              <a:rPr lang="hr-HR" sz="4000" dirty="0" smtClean="0">
                <a:latin typeface="+mj-lt"/>
              </a:rPr>
              <a:t>) - secure (encrypted), </a:t>
            </a:r>
            <a:r>
              <a:rPr lang="hr-HR" sz="4000" dirty="0" err="1" smtClean="0">
                <a:latin typeface="+mj-lt"/>
              </a:rPr>
              <a:t>speed</a:t>
            </a:r>
            <a:r>
              <a:rPr lang="hr-HR" sz="4000" dirty="0" smtClean="0">
                <a:latin typeface="+mj-lt"/>
              </a:rPr>
              <a:t> </a:t>
            </a:r>
            <a:r>
              <a:rPr lang="hr-HR" sz="4000" dirty="0" err="1" smtClean="0">
                <a:latin typeface="+mj-lt"/>
              </a:rPr>
              <a:t>limits</a:t>
            </a:r>
            <a:r>
              <a:rPr lang="hr-HR" sz="4000" dirty="0" smtClean="0">
                <a:latin typeface="+mj-lt"/>
              </a:rPr>
              <a:t> (</a:t>
            </a:r>
            <a:r>
              <a:rPr lang="hr-HR" sz="4000" dirty="0" err="1" smtClean="0">
                <a:latin typeface="+mj-lt"/>
              </a:rPr>
              <a:t>up</a:t>
            </a:r>
            <a:r>
              <a:rPr lang="hr-HR" sz="4000" dirty="0" smtClean="0">
                <a:latin typeface="+mj-lt"/>
              </a:rPr>
              <a:t> to 300 Mbps) </a:t>
            </a:r>
          </a:p>
          <a:p>
            <a:pPr lvl="0" algn="just"/>
            <a:r>
              <a:rPr lang="hr-HR" sz="4000" b="1" dirty="0" err="1" smtClean="0">
                <a:latin typeface="+mj-lt"/>
              </a:rPr>
              <a:t>Private</a:t>
            </a:r>
            <a:r>
              <a:rPr lang="hr-HR" sz="4000" b="1" dirty="0" smtClean="0">
                <a:latin typeface="+mj-lt"/>
              </a:rPr>
              <a:t> </a:t>
            </a:r>
            <a:r>
              <a:rPr lang="hr-HR" sz="4000" b="1" dirty="0" err="1" smtClean="0">
                <a:latin typeface="+mj-lt"/>
              </a:rPr>
              <a:t>connection</a:t>
            </a:r>
            <a:r>
              <a:rPr lang="hr-HR" sz="4000" b="1" dirty="0" smtClean="0">
                <a:latin typeface="+mj-lt"/>
              </a:rPr>
              <a:t> </a:t>
            </a:r>
            <a:r>
              <a:rPr lang="hr-HR" sz="4000" dirty="0" smtClean="0">
                <a:latin typeface="+mj-lt"/>
              </a:rPr>
              <a:t>(OCI – </a:t>
            </a:r>
            <a:r>
              <a:rPr lang="hr-HR" sz="4000" dirty="0" err="1" smtClean="0">
                <a:latin typeface="+mj-lt"/>
              </a:rPr>
              <a:t>FastConnect</a:t>
            </a:r>
            <a:r>
              <a:rPr lang="hr-HR" sz="4000" dirty="0" smtClean="0">
                <a:latin typeface="+mj-lt"/>
              </a:rPr>
              <a:t>, Azure – </a:t>
            </a:r>
            <a:r>
              <a:rPr lang="hr-HR" sz="4000" dirty="0" err="1" smtClean="0">
                <a:latin typeface="+mj-lt"/>
              </a:rPr>
              <a:t>ExpressRoute</a:t>
            </a:r>
            <a:r>
              <a:rPr lang="hr-HR" sz="4000" dirty="0">
                <a:latin typeface="+mj-lt"/>
              </a:rPr>
              <a:t>, </a:t>
            </a:r>
            <a:r>
              <a:rPr lang="hr-HR" sz="4000" dirty="0" smtClean="0">
                <a:latin typeface="+mj-lt"/>
              </a:rPr>
              <a:t>AWS -  </a:t>
            </a:r>
            <a:r>
              <a:rPr lang="hr-HR" sz="4000" dirty="0" err="1">
                <a:latin typeface="+mj-lt"/>
              </a:rPr>
              <a:t>Direct</a:t>
            </a:r>
            <a:r>
              <a:rPr lang="hr-HR" sz="4000" dirty="0">
                <a:latin typeface="+mj-lt"/>
              </a:rPr>
              <a:t> </a:t>
            </a:r>
            <a:r>
              <a:rPr lang="hr-HR" sz="4000" dirty="0" err="1" smtClean="0">
                <a:latin typeface="+mj-lt"/>
              </a:rPr>
              <a:t>Connect</a:t>
            </a:r>
            <a:r>
              <a:rPr lang="hr-HR" sz="4000" dirty="0" smtClean="0">
                <a:latin typeface="+mj-lt"/>
              </a:rPr>
              <a:t>, …) – </a:t>
            </a:r>
            <a:r>
              <a:rPr lang="hr-HR" sz="4000" dirty="0" err="1" smtClean="0">
                <a:latin typeface="+mj-lt"/>
              </a:rPr>
              <a:t>very</a:t>
            </a:r>
            <a:r>
              <a:rPr lang="hr-HR" sz="4000" dirty="0" smtClean="0">
                <a:latin typeface="+mj-lt"/>
              </a:rPr>
              <a:t> </a:t>
            </a:r>
            <a:r>
              <a:rPr lang="hr-HR" sz="4000" dirty="0" err="1" smtClean="0">
                <a:latin typeface="+mj-lt"/>
              </a:rPr>
              <a:t>fast</a:t>
            </a:r>
            <a:r>
              <a:rPr lang="hr-HR" sz="4000" dirty="0" smtClean="0">
                <a:latin typeface="+mj-lt"/>
              </a:rPr>
              <a:t> (</a:t>
            </a:r>
            <a:r>
              <a:rPr lang="hr-HR" sz="4000" dirty="0" err="1" smtClean="0">
                <a:latin typeface="+mj-lt"/>
              </a:rPr>
              <a:t>up</a:t>
            </a:r>
            <a:r>
              <a:rPr lang="hr-HR" sz="4000" dirty="0" smtClean="0">
                <a:latin typeface="+mj-lt"/>
              </a:rPr>
              <a:t> to 10Gbps), </a:t>
            </a:r>
            <a:r>
              <a:rPr lang="hr-HR" sz="4000" dirty="0" err="1" smtClean="0">
                <a:latin typeface="+mj-lt"/>
              </a:rPr>
              <a:t>possible</a:t>
            </a:r>
            <a:r>
              <a:rPr lang="hr-HR" sz="4000" dirty="0" smtClean="0">
                <a:latin typeface="+mj-lt"/>
              </a:rPr>
              <a:t> </a:t>
            </a:r>
            <a:r>
              <a:rPr lang="hr-HR" sz="4000" dirty="0" err="1" smtClean="0">
                <a:latin typeface="+mj-lt"/>
              </a:rPr>
              <a:t>encription</a:t>
            </a:r>
            <a:endParaRPr lang="pl-PL" sz="3200" dirty="0">
              <a:latin typeface="+mj-lt"/>
            </a:endParaRPr>
          </a:p>
        </p:txBody>
      </p:sp>
    </p:spTree>
    <p:extLst>
      <p:ext uri="{BB962C8B-B14F-4D97-AF65-F5344CB8AC3E}">
        <p14:creationId xmlns:p14="http://schemas.microsoft.com/office/powerpoint/2010/main" val="7600294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smtClean="0"/>
              <a:t>VPN </a:t>
            </a:r>
            <a:r>
              <a:rPr lang="hr-HR" b="1" dirty="0" err="1" smtClean="0"/>
              <a:t>basics</a:t>
            </a:r>
            <a:endParaRPr lang="pl-PL" dirty="0"/>
          </a:p>
        </p:txBody>
      </p:sp>
      <p:pic>
        <p:nvPicPr>
          <p:cNvPr id="9" name="Picture 8"/>
          <p:cNvPicPr>
            <a:picLocks noChangeAspect="1"/>
          </p:cNvPicPr>
          <p:nvPr/>
        </p:nvPicPr>
        <p:blipFill>
          <a:blip r:embed="rId3"/>
          <a:stretch>
            <a:fillRect/>
          </a:stretch>
        </p:blipFill>
        <p:spPr>
          <a:xfrm>
            <a:off x="125818" y="1541721"/>
            <a:ext cx="6889899" cy="3061368"/>
          </a:xfrm>
          <a:prstGeom prst="rect">
            <a:avLst/>
          </a:prstGeom>
        </p:spPr>
      </p:pic>
      <p:sp>
        <p:nvSpPr>
          <p:cNvPr id="10"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7251405" y="1286540"/>
            <a:ext cx="4465673" cy="5092995"/>
          </a:xfrm>
        </p:spPr>
        <p:txBody>
          <a:bodyPr>
            <a:normAutofit lnSpcReduction="10000"/>
          </a:bodyPr>
          <a:lstStyle/>
          <a:p>
            <a:pPr marL="0" lvl="0" indent="0" algn="just">
              <a:buNone/>
            </a:pPr>
            <a:r>
              <a:rPr lang="en-US" sz="3200" b="1" dirty="0" smtClean="0">
                <a:latin typeface="+mj-lt"/>
              </a:rPr>
              <a:t>Tunnel</a:t>
            </a:r>
            <a:r>
              <a:rPr lang="en-US" sz="3200" dirty="0" smtClean="0">
                <a:latin typeface="+mj-lt"/>
              </a:rPr>
              <a:t> </a:t>
            </a:r>
            <a:r>
              <a:rPr lang="en-US" sz="3200" dirty="0">
                <a:latin typeface="+mj-lt"/>
              </a:rPr>
              <a:t>– a way to deliver </a:t>
            </a:r>
            <a:r>
              <a:rPr lang="en-US" sz="3200" dirty="0" smtClean="0">
                <a:latin typeface="+mj-lt"/>
              </a:rPr>
              <a:t>packets</a:t>
            </a:r>
            <a:r>
              <a:rPr lang="hr-HR" sz="3200" dirty="0" smtClean="0">
                <a:latin typeface="+mj-lt"/>
              </a:rPr>
              <a:t> </a:t>
            </a:r>
            <a:r>
              <a:rPr lang="en-US" sz="3200" dirty="0" smtClean="0">
                <a:latin typeface="+mj-lt"/>
              </a:rPr>
              <a:t>through </a:t>
            </a:r>
            <a:r>
              <a:rPr lang="en-US" sz="3200" dirty="0">
                <a:latin typeface="+mj-lt"/>
              </a:rPr>
              <a:t>the internet to </a:t>
            </a:r>
            <a:r>
              <a:rPr lang="en-US" sz="3200" dirty="0" smtClean="0">
                <a:latin typeface="+mj-lt"/>
              </a:rPr>
              <a:t>private</a:t>
            </a:r>
            <a:r>
              <a:rPr lang="hr-HR" sz="3200" dirty="0" smtClean="0">
                <a:latin typeface="+mj-lt"/>
              </a:rPr>
              <a:t> </a:t>
            </a:r>
            <a:r>
              <a:rPr lang="en-US" sz="3200" dirty="0" smtClean="0">
                <a:latin typeface="+mj-lt"/>
              </a:rPr>
              <a:t>addresses</a:t>
            </a:r>
            <a:endParaRPr lang="en-US" sz="3200" dirty="0">
              <a:latin typeface="+mj-lt"/>
            </a:endParaRPr>
          </a:p>
          <a:p>
            <a:pPr marL="0" lvl="0" indent="0" algn="just">
              <a:buNone/>
            </a:pPr>
            <a:r>
              <a:rPr lang="en-US" sz="3200" b="1" dirty="0" smtClean="0">
                <a:latin typeface="+mj-lt"/>
              </a:rPr>
              <a:t>Authentication</a:t>
            </a:r>
            <a:r>
              <a:rPr lang="en-US" sz="3200" dirty="0" smtClean="0">
                <a:latin typeface="+mj-lt"/>
              </a:rPr>
              <a:t> </a:t>
            </a:r>
            <a:r>
              <a:rPr lang="en-US" sz="3200" dirty="0">
                <a:latin typeface="+mj-lt"/>
              </a:rPr>
              <a:t>– provides </a:t>
            </a:r>
            <a:r>
              <a:rPr lang="en-US" sz="3200" dirty="0" smtClean="0">
                <a:latin typeface="+mj-lt"/>
              </a:rPr>
              <a:t>a</a:t>
            </a:r>
            <a:r>
              <a:rPr lang="hr-HR" sz="3200" dirty="0" smtClean="0">
                <a:latin typeface="+mj-lt"/>
              </a:rPr>
              <a:t> </a:t>
            </a:r>
            <a:r>
              <a:rPr lang="en-US" sz="3200" dirty="0" smtClean="0">
                <a:latin typeface="+mj-lt"/>
              </a:rPr>
              <a:t>mechanism </a:t>
            </a:r>
            <a:r>
              <a:rPr lang="en-US" sz="3200" dirty="0">
                <a:latin typeface="+mj-lt"/>
              </a:rPr>
              <a:t>to authenticate </a:t>
            </a:r>
            <a:r>
              <a:rPr lang="en-US" sz="3200" dirty="0" smtClean="0">
                <a:latin typeface="+mj-lt"/>
              </a:rPr>
              <a:t>who</a:t>
            </a:r>
            <a:r>
              <a:rPr lang="hr-HR" sz="3200" dirty="0" smtClean="0">
                <a:latin typeface="+mj-lt"/>
              </a:rPr>
              <a:t> </a:t>
            </a:r>
            <a:r>
              <a:rPr lang="en-US" sz="3200" dirty="0" smtClean="0">
                <a:latin typeface="+mj-lt"/>
              </a:rPr>
              <a:t>you </a:t>
            </a:r>
            <a:r>
              <a:rPr lang="en-US" sz="3200" dirty="0">
                <a:latin typeface="+mj-lt"/>
              </a:rPr>
              <a:t>are</a:t>
            </a:r>
          </a:p>
          <a:p>
            <a:pPr marL="0" lvl="0" indent="0" algn="just">
              <a:buNone/>
            </a:pPr>
            <a:r>
              <a:rPr lang="en-US" sz="3200" b="1" dirty="0" smtClean="0">
                <a:latin typeface="+mj-lt"/>
              </a:rPr>
              <a:t>Encryption</a:t>
            </a:r>
            <a:r>
              <a:rPr lang="en-US" sz="3200" dirty="0" smtClean="0">
                <a:latin typeface="+mj-lt"/>
              </a:rPr>
              <a:t> </a:t>
            </a:r>
            <a:r>
              <a:rPr lang="en-US" sz="3200" dirty="0">
                <a:latin typeface="+mj-lt"/>
              </a:rPr>
              <a:t>– packets need to </a:t>
            </a:r>
            <a:r>
              <a:rPr lang="en-US" sz="3200" dirty="0" smtClean="0">
                <a:latin typeface="+mj-lt"/>
              </a:rPr>
              <a:t>be</a:t>
            </a:r>
            <a:r>
              <a:rPr lang="hr-HR" sz="3200" dirty="0" smtClean="0">
                <a:latin typeface="+mj-lt"/>
              </a:rPr>
              <a:t> </a:t>
            </a:r>
            <a:r>
              <a:rPr lang="en-US" sz="3200" dirty="0" smtClean="0">
                <a:latin typeface="+mj-lt"/>
              </a:rPr>
              <a:t>encrypted</a:t>
            </a:r>
            <a:r>
              <a:rPr lang="en-US" sz="3200" dirty="0">
                <a:latin typeface="+mj-lt"/>
              </a:rPr>
              <a:t>, so they cannot </a:t>
            </a:r>
            <a:r>
              <a:rPr lang="en-US" sz="3200" dirty="0" smtClean="0">
                <a:latin typeface="+mj-lt"/>
              </a:rPr>
              <a:t>be</a:t>
            </a:r>
            <a:r>
              <a:rPr lang="hr-HR" sz="3200" dirty="0" smtClean="0">
                <a:latin typeface="+mj-lt"/>
              </a:rPr>
              <a:t> </a:t>
            </a:r>
            <a:r>
              <a:rPr lang="en-US" sz="3200" dirty="0" smtClean="0">
                <a:latin typeface="+mj-lt"/>
              </a:rPr>
              <a:t>sniffed </a:t>
            </a:r>
            <a:r>
              <a:rPr lang="en-US" sz="3200" dirty="0">
                <a:latin typeface="+mj-lt"/>
              </a:rPr>
              <a:t>over the public internet</a:t>
            </a:r>
            <a:endParaRPr lang="pl-PL" sz="3200" dirty="0">
              <a:latin typeface="+mj-lt"/>
            </a:endParaRPr>
          </a:p>
        </p:txBody>
      </p:sp>
    </p:spTree>
    <p:extLst>
      <p:ext uri="{BB962C8B-B14F-4D97-AF65-F5344CB8AC3E}">
        <p14:creationId xmlns:p14="http://schemas.microsoft.com/office/powerpoint/2010/main" val="20585803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err="1" smtClean="0"/>
              <a:t>IPsec</a:t>
            </a:r>
            <a:r>
              <a:rPr lang="hr-HR" b="1" dirty="0" smtClean="0"/>
              <a:t> VPN </a:t>
            </a:r>
            <a:r>
              <a:rPr lang="hr-HR" b="1" dirty="0" err="1" smtClean="0"/>
              <a:t>connection</a:t>
            </a:r>
            <a:endParaRPr lang="pl-PL" dirty="0"/>
          </a:p>
        </p:txBody>
      </p:sp>
      <p:pic>
        <p:nvPicPr>
          <p:cNvPr id="4" name="Content Placeholder 3"/>
          <p:cNvPicPr>
            <a:picLocks noGrp="1" noChangeAspect="1"/>
          </p:cNvPicPr>
          <p:nvPr>
            <p:ph idx="1"/>
          </p:nvPr>
        </p:nvPicPr>
        <p:blipFill>
          <a:blip r:embed="rId3"/>
          <a:stretch>
            <a:fillRect/>
          </a:stretch>
        </p:blipFill>
        <p:spPr>
          <a:xfrm>
            <a:off x="492125" y="1436925"/>
            <a:ext cx="11207750" cy="4015237"/>
          </a:xfrm>
          <a:prstGeom prst="rect">
            <a:avLst/>
          </a:prstGeom>
        </p:spPr>
      </p:pic>
      <p:sp>
        <p:nvSpPr>
          <p:cNvPr id="5" name="Rectangular Callout 4"/>
          <p:cNvSpPr/>
          <p:nvPr/>
        </p:nvSpPr>
        <p:spPr>
          <a:xfrm>
            <a:off x="4518837" y="4933507"/>
            <a:ext cx="2052084" cy="1786270"/>
          </a:xfrm>
          <a:prstGeom prst="wedgeRectCallout">
            <a:avLst>
              <a:gd name="adj1" fmla="val 36159"/>
              <a:gd name="adj2" fmla="val -10833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IPsec </a:t>
            </a:r>
            <a:r>
              <a:rPr lang="hr-HR" b="1" dirty="0" smtClean="0"/>
              <a:t>- </a:t>
            </a:r>
            <a:r>
              <a:rPr lang="en-US" b="1" dirty="0" smtClean="0"/>
              <a:t> </a:t>
            </a:r>
            <a:r>
              <a:rPr lang="en-US" b="1" dirty="0"/>
              <a:t>group of protocols that are used together to </a:t>
            </a:r>
            <a:r>
              <a:rPr lang="en-US" b="1" dirty="0" smtClean="0"/>
              <a:t>set up </a:t>
            </a:r>
            <a:r>
              <a:rPr lang="en-US" b="1" dirty="0"/>
              <a:t>encrypted connections </a:t>
            </a:r>
            <a:r>
              <a:rPr lang="en-US" b="1" dirty="0" smtClean="0"/>
              <a:t>between</a:t>
            </a:r>
            <a:r>
              <a:rPr lang="hr-HR" b="1" dirty="0" smtClean="0"/>
              <a:t> </a:t>
            </a:r>
            <a:r>
              <a:rPr lang="hr-HR" b="1" dirty="0" err="1" smtClean="0"/>
              <a:t>networks</a:t>
            </a:r>
            <a:endParaRPr lang="en-US" dirty="0"/>
          </a:p>
        </p:txBody>
      </p:sp>
    </p:spTree>
    <p:extLst>
      <p:ext uri="{BB962C8B-B14F-4D97-AF65-F5344CB8AC3E}">
        <p14:creationId xmlns:p14="http://schemas.microsoft.com/office/powerpoint/2010/main" val="24226125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err="1" smtClean="0"/>
              <a:t>Private</a:t>
            </a:r>
            <a:r>
              <a:rPr lang="hr-HR" b="1" dirty="0" smtClean="0"/>
              <a:t> </a:t>
            </a:r>
            <a:r>
              <a:rPr lang="hr-HR" b="1" dirty="0" err="1" smtClean="0"/>
              <a:t>connection</a:t>
            </a:r>
            <a:endParaRPr lang="pl-PL" dirty="0"/>
          </a:p>
        </p:txBody>
      </p:sp>
      <p:pic>
        <p:nvPicPr>
          <p:cNvPr id="4" name="Content Placeholder 3"/>
          <p:cNvPicPr>
            <a:picLocks noGrp="1" noChangeAspect="1"/>
          </p:cNvPicPr>
          <p:nvPr>
            <p:ph idx="1"/>
          </p:nvPr>
        </p:nvPicPr>
        <p:blipFill>
          <a:blip r:embed="rId3"/>
          <a:stretch>
            <a:fillRect/>
          </a:stretch>
        </p:blipFill>
        <p:spPr>
          <a:xfrm>
            <a:off x="838200" y="1288856"/>
            <a:ext cx="10389781" cy="5062391"/>
          </a:xfrm>
          <a:prstGeom prst="rect">
            <a:avLst/>
          </a:prstGeom>
        </p:spPr>
      </p:pic>
      <p:sp>
        <p:nvSpPr>
          <p:cNvPr id="5" name="Rectangular Callout 4"/>
          <p:cNvSpPr/>
          <p:nvPr/>
        </p:nvSpPr>
        <p:spPr>
          <a:xfrm>
            <a:off x="2158409" y="4912242"/>
            <a:ext cx="1616149" cy="1148317"/>
          </a:xfrm>
          <a:prstGeom prst="wedgeRectCallout">
            <a:avLst>
              <a:gd name="adj1" fmla="val 57999"/>
              <a:gd name="adj2" fmla="val -7824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Customer (</a:t>
            </a:r>
            <a:r>
              <a:rPr lang="hr-HR" dirty="0" err="1" smtClean="0"/>
              <a:t>or</a:t>
            </a:r>
            <a:r>
              <a:rPr lang="hr-HR" dirty="0" smtClean="0"/>
              <a:t> </a:t>
            </a:r>
            <a:r>
              <a:rPr lang="hr-HR" dirty="0" err="1" smtClean="0"/>
              <a:t>cloud</a:t>
            </a:r>
            <a:r>
              <a:rPr lang="hr-HR" dirty="0" smtClean="0"/>
              <a:t> partner </a:t>
            </a:r>
            <a:r>
              <a:rPr lang="hr-HR" dirty="0" err="1" smtClean="0"/>
              <a:t>edge</a:t>
            </a:r>
            <a:r>
              <a:rPr lang="hr-HR" dirty="0" smtClean="0"/>
              <a:t>)</a:t>
            </a:r>
            <a:endParaRPr lang="en-US" dirty="0"/>
          </a:p>
        </p:txBody>
      </p:sp>
      <p:sp>
        <p:nvSpPr>
          <p:cNvPr id="6" name="Rectangular Callout 5"/>
          <p:cNvSpPr/>
          <p:nvPr/>
        </p:nvSpPr>
        <p:spPr>
          <a:xfrm>
            <a:off x="4969834" y="4912241"/>
            <a:ext cx="1616149" cy="1148317"/>
          </a:xfrm>
          <a:prstGeom prst="wedgeRectCallout">
            <a:avLst>
              <a:gd name="adj1" fmla="val -1870"/>
              <a:gd name="adj2" fmla="val -8935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err="1" smtClean="0"/>
              <a:t>Cloud</a:t>
            </a:r>
            <a:r>
              <a:rPr lang="hr-HR" dirty="0" smtClean="0"/>
              <a:t> </a:t>
            </a:r>
            <a:r>
              <a:rPr lang="hr-HR" dirty="0" err="1" smtClean="0"/>
              <a:t>provider</a:t>
            </a:r>
            <a:r>
              <a:rPr lang="hr-HR" dirty="0" smtClean="0"/>
              <a:t> </a:t>
            </a:r>
            <a:r>
              <a:rPr lang="hr-HR" dirty="0" err="1" smtClean="0"/>
              <a:t>edge</a:t>
            </a:r>
            <a:endParaRPr lang="en-US" dirty="0"/>
          </a:p>
        </p:txBody>
      </p:sp>
    </p:spTree>
    <p:extLst>
      <p:ext uri="{BB962C8B-B14F-4D97-AF65-F5344CB8AC3E}">
        <p14:creationId xmlns:p14="http://schemas.microsoft.com/office/powerpoint/2010/main" val="31077154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dirty="0" smtClean="0"/>
              <a:t>S</a:t>
            </a:r>
            <a:r>
              <a:rPr lang="en-US" b="1" dirty="0" err="1" smtClean="0"/>
              <a:t>tudy</a:t>
            </a:r>
            <a:r>
              <a:rPr lang="en-US" b="1" dirty="0" smtClean="0"/>
              <a:t> </a:t>
            </a:r>
            <a:r>
              <a:rPr lang="en-US" b="1" dirty="0"/>
              <a:t>and review the following online resources</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501422"/>
            <a:ext cx="10515600" cy="5185127"/>
          </a:xfrm>
        </p:spPr>
        <p:txBody>
          <a:bodyPr>
            <a:normAutofit lnSpcReduction="10000"/>
          </a:bodyPr>
          <a:lstStyle/>
          <a:p>
            <a:pPr marL="0" lvl="0" indent="0" algn="just">
              <a:buNone/>
            </a:pPr>
            <a:r>
              <a:rPr lang="hr-HR" b="1" dirty="0" err="1" smtClean="0">
                <a:latin typeface="+mj-lt"/>
              </a:rPr>
              <a:t>Read</a:t>
            </a:r>
            <a:r>
              <a:rPr lang="hr-HR" b="1" dirty="0" smtClean="0">
                <a:latin typeface="+mj-lt"/>
              </a:rPr>
              <a:t> </a:t>
            </a:r>
            <a:r>
              <a:rPr lang="hr-HR" b="1" dirty="0" err="1" smtClean="0">
                <a:latin typeface="+mj-lt"/>
              </a:rPr>
              <a:t>this</a:t>
            </a:r>
            <a:r>
              <a:rPr lang="hr-HR" b="1" dirty="0" smtClean="0">
                <a:latin typeface="+mj-lt"/>
              </a:rPr>
              <a:t> </a:t>
            </a:r>
            <a:r>
              <a:rPr lang="hr-HR" b="1" dirty="0" err="1" smtClean="0">
                <a:latin typeface="+mj-lt"/>
              </a:rPr>
              <a:t>paper</a:t>
            </a:r>
            <a:r>
              <a:rPr lang="hr-HR" b="1" dirty="0" smtClean="0">
                <a:latin typeface="+mj-lt"/>
              </a:rPr>
              <a:t>:</a:t>
            </a:r>
          </a:p>
          <a:p>
            <a:pPr algn="just"/>
            <a:r>
              <a:rPr lang="en-US" dirty="0">
                <a:latin typeface="+mj-lt"/>
                <a:hlinkClick r:id="rId3"/>
              </a:rPr>
              <a:t>https://www.techslang.com/definition/what-is-on-premises</a:t>
            </a:r>
            <a:r>
              <a:rPr lang="en-US" dirty="0" smtClean="0">
                <a:latin typeface="+mj-lt"/>
                <a:hlinkClick r:id="rId3"/>
              </a:rPr>
              <a:t>/</a:t>
            </a:r>
            <a:endParaRPr lang="hr-HR" dirty="0" smtClean="0">
              <a:latin typeface="+mj-lt"/>
            </a:endParaRPr>
          </a:p>
          <a:p>
            <a:pPr marL="0" indent="0" algn="just">
              <a:buNone/>
            </a:pPr>
            <a:endParaRPr lang="hr-HR" b="1" dirty="0" smtClean="0">
              <a:latin typeface="+mj-lt"/>
            </a:endParaRPr>
          </a:p>
          <a:p>
            <a:pPr marL="0" indent="0" algn="just">
              <a:buNone/>
            </a:pPr>
            <a:r>
              <a:rPr lang="hr-HR" b="1" dirty="0" err="1" smtClean="0">
                <a:latin typeface="+mj-lt"/>
              </a:rPr>
              <a:t>Watch</a:t>
            </a:r>
            <a:r>
              <a:rPr lang="hr-HR" b="1" dirty="0" smtClean="0">
                <a:latin typeface="+mj-lt"/>
              </a:rPr>
              <a:t> </a:t>
            </a:r>
            <a:r>
              <a:rPr lang="hr-HR" b="1" dirty="0" err="1" smtClean="0">
                <a:latin typeface="+mj-lt"/>
              </a:rPr>
              <a:t>this</a:t>
            </a:r>
            <a:r>
              <a:rPr lang="hr-HR" b="1" dirty="0" smtClean="0">
                <a:latin typeface="+mj-lt"/>
              </a:rPr>
              <a:t> video:</a:t>
            </a:r>
          </a:p>
          <a:p>
            <a:pPr algn="just"/>
            <a:r>
              <a:rPr lang="hr-HR" dirty="0">
                <a:latin typeface="+mj-lt"/>
                <a:hlinkClick r:id="rId4"/>
              </a:rPr>
              <a:t>https://</a:t>
            </a:r>
            <a:r>
              <a:rPr lang="hr-HR" dirty="0" smtClean="0">
                <a:latin typeface="+mj-lt"/>
                <a:hlinkClick r:id="rId4"/>
              </a:rPr>
              <a:t>www.youtube.com/watch?v=tuDVWQOG0C0</a:t>
            </a:r>
            <a:endParaRPr lang="hr-HR" dirty="0" smtClean="0">
              <a:latin typeface="+mj-lt"/>
            </a:endParaRPr>
          </a:p>
          <a:p>
            <a:pPr marL="0" indent="0" algn="just">
              <a:buNone/>
            </a:pPr>
            <a:endParaRPr lang="hr-HR" b="1" dirty="0" smtClean="0">
              <a:latin typeface="+mj-lt"/>
            </a:endParaRPr>
          </a:p>
          <a:p>
            <a:pPr marL="0" indent="0" algn="just">
              <a:buNone/>
            </a:pPr>
            <a:r>
              <a:rPr lang="hr-HR" b="1" dirty="0" smtClean="0">
                <a:latin typeface="+mj-lt"/>
              </a:rPr>
              <a:t>Access </a:t>
            </a:r>
            <a:r>
              <a:rPr lang="en-US" b="1" dirty="0" smtClean="0">
                <a:latin typeface="+mj-lt"/>
              </a:rPr>
              <a:t>the Oracle Member Hub</a:t>
            </a:r>
            <a:r>
              <a:rPr lang="hr-HR" b="1" dirty="0" smtClean="0">
                <a:latin typeface="+mj-lt"/>
              </a:rPr>
              <a:t> </a:t>
            </a:r>
            <a:r>
              <a:rPr lang="hr-HR" b="1" dirty="0" err="1" smtClean="0">
                <a:latin typeface="+mj-lt"/>
              </a:rPr>
              <a:t>and</a:t>
            </a:r>
            <a:r>
              <a:rPr lang="hr-HR" b="1" dirty="0" smtClean="0">
                <a:latin typeface="+mj-lt"/>
              </a:rPr>
              <a:t> </a:t>
            </a:r>
            <a:r>
              <a:rPr lang="hr-HR" b="1" dirty="0" err="1" smtClean="0">
                <a:latin typeface="+mj-lt"/>
              </a:rPr>
              <a:t>finish</a:t>
            </a:r>
            <a:r>
              <a:rPr lang="hr-HR" b="1" dirty="0" smtClean="0">
                <a:latin typeface="+mj-lt"/>
              </a:rPr>
              <a:t> </a:t>
            </a:r>
            <a:r>
              <a:rPr lang="hr-HR" b="1" dirty="0" err="1" smtClean="0">
                <a:latin typeface="+mj-lt"/>
              </a:rPr>
              <a:t>the</a:t>
            </a:r>
            <a:r>
              <a:rPr lang="hr-HR" b="1" dirty="0" smtClean="0">
                <a:latin typeface="+mj-lt"/>
              </a:rPr>
              <a:t> </a:t>
            </a:r>
            <a:r>
              <a:rPr lang="hr-HR" b="1" dirty="0" err="1" smtClean="0">
                <a:latin typeface="+mj-lt"/>
              </a:rPr>
              <a:t>third</a:t>
            </a:r>
            <a:r>
              <a:rPr lang="hr-HR" b="1" dirty="0" smtClean="0">
                <a:latin typeface="+mj-lt"/>
              </a:rPr>
              <a:t> </a:t>
            </a:r>
            <a:r>
              <a:rPr lang="hr-HR" b="1" dirty="0" err="1" smtClean="0">
                <a:latin typeface="+mj-lt"/>
              </a:rPr>
              <a:t>topic</a:t>
            </a:r>
            <a:r>
              <a:rPr lang="hr-HR" b="1" dirty="0" smtClean="0">
                <a:latin typeface="+mj-lt"/>
              </a:rPr>
              <a:t>:</a:t>
            </a:r>
          </a:p>
          <a:p>
            <a:pPr marL="0" indent="0" algn="just">
              <a:buNone/>
            </a:pPr>
            <a:r>
              <a:rPr lang="hr-HR" dirty="0">
                <a:latin typeface="+mj-lt"/>
              </a:rPr>
              <a:t> </a:t>
            </a:r>
            <a:r>
              <a:rPr lang="hr-HR" dirty="0" smtClean="0">
                <a:latin typeface="+mj-lt"/>
              </a:rPr>
              <a:t>  academy.oracle.com</a:t>
            </a:r>
          </a:p>
          <a:p>
            <a:pPr marL="0" indent="0" algn="just">
              <a:buNone/>
            </a:pPr>
            <a:endParaRPr lang="hr-HR" dirty="0">
              <a:latin typeface="+mj-lt"/>
            </a:endParaRPr>
          </a:p>
          <a:p>
            <a:pPr marL="0" indent="0" algn="just">
              <a:buNone/>
            </a:pPr>
            <a:r>
              <a:rPr lang="en-US" dirty="0"/>
              <a:t>For those who want to know more about cryptography, be sure to explore the </a:t>
            </a:r>
            <a:r>
              <a:rPr lang="en-US" dirty="0" smtClean="0">
                <a:hlinkClick r:id="rId5"/>
              </a:rPr>
              <a:t>following</a:t>
            </a:r>
            <a:r>
              <a:rPr lang="hr-HR" dirty="0"/>
              <a:t> </a:t>
            </a:r>
            <a:r>
              <a:rPr lang="hr-HR" dirty="0" smtClean="0"/>
              <a:t>on </a:t>
            </a:r>
            <a:r>
              <a:rPr lang="hr-HR" dirty="0" err="1" smtClean="0"/>
              <a:t>Coursera</a:t>
            </a:r>
            <a:r>
              <a:rPr lang="hr-HR" dirty="0" smtClean="0"/>
              <a:t>(</a:t>
            </a:r>
            <a:r>
              <a:rPr lang="hr-HR" dirty="0" err="1" smtClean="0"/>
              <a:t>Stanford</a:t>
            </a:r>
            <a:r>
              <a:rPr lang="hr-HR" dirty="0" smtClean="0"/>
              <a:t> University – </a:t>
            </a:r>
            <a:r>
              <a:rPr lang="hr-HR" dirty="0" err="1" smtClean="0"/>
              <a:t>Cryptography</a:t>
            </a:r>
            <a:r>
              <a:rPr lang="hr-HR" dirty="0" smtClean="0"/>
              <a:t> I)</a:t>
            </a:r>
            <a:endParaRPr lang="hr-HR" dirty="0"/>
          </a:p>
          <a:p>
            <a:pPr marL="0" indent="0" algn="just">
              <a:buNone/>
            </a:pPr>
            <a:endParaRPr lang="hr-HR" dirty="0" smtClean="0">
              <a:latin typeface="+mj-lt"/>
            </a:endParaRPr>
          </a:p>
          <a:p>
            <a:pPr marL="0" indent="0" algn="just">
              <a:buNone/>
            </a:pPr>
            <a:endParaRPr lang="pl-PL" dirty="0" smtClean="0">
              <a:latin typeface="+mj-lt"/>
            </a:endParaRPr>
          </a:p>
          <a:p>
            <a:pPr algn="just"/>
            <a:endParaRPr lang="pl-PL" dirty="0">
              <a:latin typeface="+mj-lt"/>
            </a:endParaRPr>
          </a:p>
        </p:txBody>
      </p:sp>
    </p:spTree>
    <p:extLst>
      <p:ext uri="{BB962C8B-B14F-4D97-AF65-F5344CB8AC3E}">
        <p14:creationId xmlns:p14="http://schemas.microsoft.com/office/powerpoint/2010/main" val="3801820129"/>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FF71AAC-32D8-42F1-8D7A-CD2AFA9E19F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3.xml><?xml version="1.0" encoding="utf-8"?>
<ds:datastoreItem xmlns:ds="http://schemas.openxmlformats.org/officeDocument/2006/customXml" ds:itemID="{648B904F-A7DC-4700-B550-EC2015A964C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2760</TotalTime>
  <Words>807</Words>
  <Application>Microsoft Office PowerPoint</Application>
  <PresentationFormat>Widescreen</PresentationFormat>
  <Paragraphs>53</Paragraphs>
  <Slides>9</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Motyw pakietu Office</vt:lpstr>
      <vt:lpstr>O3 - Distance learning curricula in Cloud Computing  3- Connectivity to on-premises networks</vt:lpstr>
      <vt:lpstr>Introduction to the Cloud Computing course</vt:lpstr>
      <vt:lpstr>On-premises ?</vt:lpstr>
      <vt:lpstr>Hybrid cloud</vt:lpstr>
      <vt:lpstr>Connectivity options</vt:lpstr>
      <vt:lpstr>VPN basics</vt:lpstr>
      <vt:lpstr>IPsec VPN connection</vt:lpstr>
      <vt:lpstr>Private connection</vt:lpstr>
      <vt:lpstr>Study and review the following online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116</cp:revision>
  <dcterms:created xsi:type="dcterms:W3CDTF">2021-12-08T08:56:03Z</dcterms:created>
  <dcterms:modified xsi:type="dcterms:W3CDTF">2024-02-23T13:28:05Z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