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6" r:id="rId5"/>
    <p:sldId id="257" r:id="rId6"/>
    <p:sldId id="295" r:id="rId7"/>
    <p:sldId id="296" r:id="rId8"/>
    <p:sldId id="298" r:id="rId9"/>
    <p:sldId id="297" r:id="rId10"/>
    <p:sldId id="277" r:id="rId1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object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storage</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What is c object storage? Well, it's an internet-scale, high-performance storage platform where the data is managed as objects irrespective of the kind of data you store. Therefore, it is ideal for unstructured data like your logs, videos, pictures, and text files. In addition, it is a regional and public service.</a:t>
            </a:r>
            <a:r>
              <a:rPr lang="hr-HR" dirty="0" smtClean="0"/>
              <a:t> </a:t>
            </a:r>
            <a:r>
              <a:rPr lang="en-US" dirty="0" smtClean="0"/>
              <a:t>Objects are stored in a bucket with a unique name within a tendency. The important thing to remember is that there is a flat hierarchy, and anytime you see a folder structure simulated by the object storage service using something called prefixes. So remember all the objects you stew just go in a flat hierarchy within the service.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Object storage is for the web and will be used for photos, videos, log files, text files, and any files you store on the web. Typically the way it is accessed is you have an Internet client who accesses these objects using simple and familiar HTTP verbs like put and get, put meaning you create an object, and get means you download an object. These are the primary storage services that exist within the cloud.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06143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So let us look at some of the tears. The first tear in object storage is called the standard tier. It's also referred to as the hot tier, where you keep all the critical data you want to retrieve instantaneously. The retrieval is fast, and it is also strongly consistent. So anytime you want to update the data you will be able to get the most recent copy of that data. There is a second tear which is called cold, and it is used for infrequent access. It means you have a copy of long-term critical data that you do not need immediately. So think about storing backups that you would infrequently access in this tear.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93109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 stored data is very secure because it is stored in a minimum of three physical locations within one AD. Data encryption is essential because you are storing sensitive data in the cloud. You want it to be safe, and data encryption is available by default. You cannot turn this off or bring your keys for very stringent requirements. You access all this data using a simple API call. You just call familiar HTTP verbs, and you can access this data.</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311552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loud.google.com/learn/what-is-object-storag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bject-storage/workshops/freetier/index.html#xd_co_f=NmEzYTk4MDUtZWQyMS00MDBmLThiMWEtZWFhMTNlMjEzODM3%7E" TargetMode="External"/><Relationship Id="rId4" Type="http://schemas.openxmlformats.org/officeDocument/2006/relationships/hyperlink" Target="https://www.youtube.com/watch?v=ZfTOQJlLs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smtClean="0"/>
              <a:t>7- </a:t>
            </a:r>
            <a:r>
              <a:rPr lang="hr-HR" dirty="0" err="1"/>
              <a:t>Object</a:t>
            </a:r>
            <a:r>
              <a:rPr lang="hr-HR" dirty="0"/>
              <a:t> </a:t>
            </a:r>
            <a:r>
              <a:rPr lang="hr-HR" dirty="0" err="1"/>
              <a:t>storage</a:t>
            </a:r>
            <a:endParaRPr lang="pl-PL"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What </a:t>
            </a:r>
            <a:r>
              <a:rPr lang="hr-HR" b="1" dirty="0" err="1" smtClean="0"/>
              <a:t>is</a:t>
            </a:r>
            <a:r>
              <a:rPr lang="hr-HR" b="1" dirty="0" smtClean="0"/>
              <a:t> </a:t>
            </a:r>
            <a:r>
              <a:rPr lang="hr-HR" b="1" dirty="0" err="1" smtClean="0"/>
              <a:t>object</a:t>
            </a:r>
            <a:r>
              <a:rPr lang="hr-HR" b="1" dirty="0" smtClean="0"/>
              <a:t> </a:t>
            </a:r>
            <a:r>
              <a:rPr lang="hr-HR" b="1" dirty="0" err="1" smtClean="0"/>
              <a:t>storage</a:t>
            </a:r>
            <a:r>
              <a:rPr lang="hr-HR" b="1" dirty="0" smtClean="0"/>
              <a:t> ?</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r>
              <a:rPr lang="hr-HR" sz="3600" dirty="0">
                <a:latin typeface="+mj-lt"/>
              </a:rPr>
              <a:t>a</a:t>
            </a:r>
            <a:r>
              <a:rPr lang="en-US" sz="3600" dirty="0" err="1" smtClean="0">
                <a:latin typeface="+mj-lt"/>
              </a:rPr>
              <a:t>ll</a:t>
            </a:r>
            <a:r>
              <a:rPr lang="en-US" sz="3600" dirty="0" smtClean="0">
                <a:latin typeface="+mj-lt"/>
              </a:rPr>
              <a:t> </a:t>
            </a:r>
            <a:r>
              <a:rPr lang="en-US" sz="3600" dirty="0">
                <a:latin typeface="+mj-lt"/>
              </a:rPr>
              <a:t>data, regardless of content </a:t>
            </a:r>
            <a:r>
              <a:rPr lang="en-US" sz="3600" dirty="0" smtClean="0">
                <a:latin typeface="+mj-lt"/>
              </a:rPr>
              <a:t>type</a:t>
            </a:r>
            <a:r>
              <a:rPr lang="hr-HR" sz="3600" dirty="0" smtClean="0">
                <a:latin typeface="+mj-lt"/>
              </a:rPr>
              <a:t> - </a:t>
            </a:r>
            <a:r>
              <a:rPr lang="en-US" sz="3600" dirty="0" smtClean="0">
                <a:latin typeface="+mj-lt"/>
              </a:rPr>
              <a:t>managed </a:t>
            </a:r>
            <a:r>
              <a:rPr lang="en-US" sz="3600" dirty="0">
                <a:latin typeface="+mj-lt"/>
              </a:rPr>
              <a:t>as </a:t>
            </a:r>
            <a:r>
              <a:rPr lang="en-US" sz="3600" dirty="0" smtClean="0">
                <a:latin typeface="+mj-lt"/>
              </a:rPr>
              <a:t>objects</a:t>
            </a:r>
            <a:endParaRPr lang="en-US" sz="3600" dirty="0">
              <a:latin typeface="+mj-lt"/>
            </a:endParaRPr>
          </a:p>
          <a:p>
            <a:r>
              <a:rPr lang="hr-HR" sz="3600" dirty="0">
                <a:latin typeface="+mj-lt"/>
              </a:rPr>
              <a:t>e</a:t>
            </a:r>
            <a:r>
              <a:rPr lang="en-US" sz="3600" dirty="0" smtClean="0">
                <a:latin typeface="+mj-lt"/>
              </a:rPr>
              <a:t>ach </a:t>
            </a:r>
            <a:r>
              <a:rPr lang="en-US" sz="3600" dirty="0">
                <a:latin typeface="+mj-lt"/>
              </a:rPr>
              <a:t>object is stored in a </a:t>
            </a:r>
            <a:r>
              <a:rPr lang="en-US" sz="3600" dirty="0" smtClean="0">
                <a:latin typeface="+mj-lt"/>
              </a:rPr>
              <a:t>bucket</a:t>
            </a:r>
            <a:endParaRPr lang="hr-HR" sz="3600" dirty="0" smtClean="0">
              <a:latin typeface="+mj-lt"/>
            </a:endParaRPr>
          </a:p>
          <a:p>
            <a:r>
              <a:rPr lang="hr-HR" sz="3600" dirty="0" smtClean="0">
                <a:latin typeface="+mj-lt"/>
              </a:rPr>
              <a:t>a</a:t>
            </a:r>
            <a:r>
              <a:rPr lang="en-US" sz="3600" dirty="0" smtClean="0">
                <a:latin typeface="+mj-lt"/>
              </a:rPr>
              <a:t> </a:t>
            </a:r>
            <a:r>
              <a:rPr lang="en-US" sz="3600" b="1" dirty="0" smtClean="0">
                <a:latin typeface="+mj-lt"/>
              </a:rPr>
              <a:t>bucket</a:t>
            </a:r>
            <a:r>
              <a:rPr lang="hr-HR" sz="3600" dirty="0" smtClean="0">
                <a:latin typeface="+mj-lt"/>
              </a:rPr>
              <a:t> - </a:t>
            </a:r>
            <a:r>
              <a:rPr lang="en-US" sz="3600" dirty="0" smtClean="0">
                <a:latin typeface="+mj-lt"/>
              </a:rPr>
              <a:t>logical </a:t>
            </a:r>
            <a:r>
              <a:rPr lang="en-US" sz="3600" dirty="0">
                <a:latin typeface="+mj-lt"/>
              </a:rPr>
              <a:t>container for </a:t>
            </a:r>
            <a:r>
              <a:rPr lang="en-US" sz="3600" dirty="0" smtClean="0">
                <a:latin typeface="+mj-lt"/>
              </a:rPr>
              <a:t>storing</a:t>
            </a:r>
            <a:r>
              <a:rPr lang="hr-HR" sz="3600" dirty="0" smtClean="0">
                <a:latin typeface="+mj-lt"/>
              </a:rPr>
              <a:t> </a:t>
            </a:r>
            <a:r>
              <a:rPr lang="en-US" sz="3600" dirty="0" smtClean="0">
                <a:latin typeface="+mj-lt"/>
              </a:rPr>
              <a:t>objects</a:t>
            </a:r>
            <a:endParaRPr lang="hr-HR" sz="3600" dirty="0" smtClean="0">
              <a:latin typeface="+mj-lt"/>
            </a:endParaRPr>
          </a:p>
          <a:p>
            <a:r>
              <a:rPr lang="hr-HR" sz="3600" dirty="0" smtClean="0">
                <a:latin typeface="+mj-lt"/>
              </a:rPr>
              <a:t>o</a:t>
            </a:r>
            <a:r>
              <a:rPr lang="en-US" sz="3600" dirty="0" err="1" smtClean="0">
                <a:latin typeface="+mj-lt"/>
              </a:rPr>
              <a:t>bjects</a:t>
            </a:r>
            <a:r>
              <a:rPr lang="en-US" sz="3600" dirty="0" smtClean="0">
                <a:latin typeface="+mj-lt"/>
              </a:rPr>
              <a:t> </a:t>
            </a:r>
            <a:r>
              <a:rPr lang="en-US" sz="3600" dirty="0">
                <a:latin typeface="+mj-lt"/>
              </a:rPr>
              <a:t>are stored in a single, flat structure without a folder </a:t>
            </a:r>
            <a:r>
              <a:rPr lang="en-US" sz="3600" dirty="0" smtClean="0">
                <a:latin typeface="+mj-lt"/>
              </a:rPr>
              <a:t>hierarchy</a:t>
            </a:r>
            <a:r>
              <a:rPr lang="hr-HR" sz="3600" dirty="0" smtClean="0">
                <a:latin typeface="+mj-lt"/>
              </a:rPr>
              <a:t> - </a:t>
            </a:r>
            <a:r>
              <a:rPr lang="en-US" sz="3600" dirty="0" smtClean="0">
                <a:latin typeface="+mj-lt"/>
              </a:rPr>
              <a:t>fast </a:t>
            </a:r>
            <a:r>
              <a:rPr lang="en-US" sz="3600" dirty="0">
                <a:latin typeface="+mj-lt"/>
              </a:rPr>
              <a:t>and </a:t>
            </a:r>
            <a:r>
              <a:rPr lang="en-US" sz="3600" dirty="0" smtClean="0">
                <a:latin typeface="+mj-lt"/>
              </a:rPr>
              <a:t>easy</a:t>
            </a:r>
            <a:r>
              <a:rPr lang="hr-HR" sz="3600" dirty="0" smtClean="0">
                <a:latin typeface="+mj-lt"/>
              </a:rPr>
              <a:t> </a:t>
            </a:r>
            <a:r>
              <a:rPr lang="hr-HR" sz="3600" dirty="0" err="1" smtClean="0">
                <a:latin typeface="+mj-lt"/>
              </a:rPr>
              <a:t>access</a:t>
            </a:r>
            <a:endParaRPr lang="en-US" sz="3600" dirty="0">
              <a:latin typeface="+mj-lt"/>
            </a:endParaRPr>
          </a:p>
        </p:txBody>
      </p:sp>
      <p:pic>
        <p:nvPicPr>
          <p:cNvPr id="5" name="Picture 4"/>
          <p:cNvPicPr>
            <a:picLocks noChangeAspect="1"/>
          </p:cNvPicPr>
          <p:nvPr/>
        </p:nvPicPr>
        <p:blipFill>
          <a:blip r:embed="rId3"/>
          <a:stretch>
            <a:fillRect/>
          </a:stretch>
        </p:blipFill>
        <p:spPr>
          <a:xfrm>
            <a:off x="4783276" y="4723091"/>
            <a:ext cx="2143125" cy="1933575"/>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Object</a:t>
            </a:r>
            <a:r>
              <a:rPr lang="hr-HR" b="1" dirty="0" smtClean="0"/>
              <a:t> </a:t>
            </a:r>
            <a:r>
              <a:rPr lang="hr-HR" b="1" dirty="0" err="1" smtClean="0"/>
              <a:t>Storage</a:t>
            </a:r>
            <a:r>
              <a:rPr lang="hr-HR" b="1" dirty="0" smtClean="0"/>
              <a:t> – use </a:t>
            </a:r>
            <a:r>
              <a:rPr lang="hr-HR" b="1" dirty="0" err="1" smtClean="0"/>
              <a:t>cases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8584" y="1690687"/>
            <a:ext cx="11394831" cy="4865861"/>
          </a:xfrm>
        </p:spPr>
        <p:txBody>
          <a:bodyPr>
            <a:normAutofit/>
          </a:bodyPr>
          <a:lstStyle/>
          <a:p>
            <a:r>
              <a:rPr lang="hr-HR" sz="3600" dirty="0" err="1">
                <a:latin typeface="+mj-lt"/>
              </a:rPr>
              <a:t>c</a:t>
            </a:r>
            <a:r>
              <a:rPr lang="hr-HR" sz="3600" dirty="0" err="1" smtClean="0">
                <a:latin typeface="+mj-lt"/>
              </a:rPr>
              <a:t>ontent</a:t>
            </a:r>
            <a:r>
              <a:rPr lang="hr-HR" sz="3600" dirty="0" smtClean="0">
                <a:latin typeface="+mj-lt"/>
              </a:rPr>
              <a:t> </a:t>
            </a:r>
            <a:r>
              <a:rPr lang="hr-HR" sz="3600" dirty="0" err="1">
                <a:latin typeface="+mj-lt"/>
              </a:rPr>
              <a:t>repository</a:t>
            </a:r>
            <a:r>
              <a:rPr lang="hr-HR" sz="3600" dirty="0">
                <a:latin typeface="+mj-lt"/>
              </a:rPr>
              <a:t> for data, </a:t>
            </a:r>
            <a:r>
              <a:rPr lang="hr-HR" sz="3600" dirty="0" err="1">
                <a:latin typeface="+mj-lt"/>
              </a:rPr>
              <a:t>images</a:t>
            </a:r>
            <a:r>
              <a:rPr lang="hr-HR" sz="3600" dirty="0">
                <a:latin typeface="+mj-lt"/>
              </a:rPr>
              <a:t>, </a:t>
            </a:r>
            <a:r>
              <a:rPr lang="hr-HR" sz="3600" dirty="0" err="1">
                <a:latin typeface="+mj-lt"/>
              </a:rPr>
              <a:t>logs</a:t>
            </a:r>
            <a:r>
              <a:rPr lang="hr-HR" sz="3600" dirty="0">
                <a:latin typeface="+mj-lt"/>
              </a:rPr>
              <a:t>, </a:t>
            </a:r>
            <a:r>
              <a:rPr lang="hr-HR" sz="3600" dirty="0" err="1">
                <a:latin typeface="+mj-lt"/>
              </a:rPr>
              <a:t>and</a:t>
            </a:r>
            <a:r>
              <a:rPr lang="hr-HR" sz="3600" dirty="0">
                <a:latin typeface="+mj-lt"/>
              </a:rPr>
              <a:t> video </a:t>
            </a:r>
            <a:r>
              <a:rPr lang="hr-HR" sz="3600" dirty="0" err="1">
                <a:latin typeface="+mj-lt"/>
              </a:rPr>
              <a:t>etc</a:t>
            </a:r>
            <a:r>
              <a:rPr lang="hr-HR" sz="3600" dirty="0">
                <a:latin typeface="+mj-lt"/>
              </a:rPr>
              <a:t>.</a:t>
            </a:r>
          </a:p>
          <a:p>
            <a:r>
              <a:rPr lang="hr-HR" sz="3600" dirty="0" err="1" smtClean="0">
                <a:latin typeface="+mj-lt"/>
              </a:rPr>
              <a:t>archive</a:t>
            </a:r>
            <a:r>
              <a:rPr lang="hr-HR" sz="3600" dirty="0" smtClean="0">
                <a:latin typeface="+mj-lt"/>
              </a:rPr>
              <a:t>/backup </a:t>
            </a:r>
            <a:r>
              <a:rPr lang="hr-HR" sz="3600" dirty="0">
                <a:latin typeface="+mj-lt"/>
              </a:rPr>
              <a:t>for </a:t>
            </a:r>
            <a:r>
              <a:rPr lang="hr-HR" sz="3600" dirty="0" err="1">
                <a:latin typeface="+mj-lt"/>
              </a:rPr>
              <a:t>longer</a:t>
            </a:r>
            <a:r>
              <a:rPr lang="hr-HR" sz="3600" dirty="0">
                <a:latin typeface="+mj-lt"/>
              </a:rPr>
              <a:t> </a:t>
            </a:r>
            <a:r>
              <a:rPr lang="hr-HR" sz="3600" dirty="0" err="1">
                <a:latin typeface="+mj-lt"/>
              </a:rPr>
              <a:t>periods</a:t>
            </a:r>
            <a:r>
              <a:rPr lang="hr-HR" sz="3600" dirty="0">
                <a:latin typeface="+mj-lt"/>
              </a:rPr>
              <a:t> </a:t>
            </a:r>
            <a:r>
              <a:rPr lang="hr-HR" sz="3600" dirty="0" err="1">
                <a:latin typeface="+mj-lt"/>
              </a:rPr>
              <a:t>of</a:t>
            </a:r>
            <a:r>
              <a:rPr lang="hr-HR" sz="3600" dirty="0">
                <a:latin typeface="+mj-lt"/>
              </a:rPr>
              <a:t> time</a:t>
            </a:r>
          </a:p>
          <a:p>
            <a:r>
              <a:rPr lang="hr-HR" sz="3600" dirty="0" err="1">
                <a:latin typeface="+mj-lt"/>
              </a:rPr>
              <a:t>s</a:t>
            </a:r>
            <a:r>
              <a:rPr lang="hr-HR" sz="3600" dirty="0" err="1" smtClean="0">
                <a:latin typeface="+mj-lt"/>
              </a:rPr>
              <a:t>toring</a:t>
            </a:r>
            <a:r>
              <a:rPr lang="hr-HR" sz="3600" dirty="0" smtClean="0">
                <a:latin typeface="+mj-lt"/>
              </a:rPr>
              <a:t> </a:t>
            </a:r>
            <a:r>
              <a:rPr lang="hr-HR" sz="3600" dirty="0">
                <a:latin typeface="+mj-lt"/>
              </a:rPr>
              <a:t>log data for </a:t>
            </a:r>
            <a:r>
              <a:rPr lang="hr-HR" sz="3600" dirty="0" err="1">
                <a:latin typeface="+mj-lt"/>
              </a:rPr>
              <a:t>analysis</a:t>
            </a:r>
            <a:r>
              <a:rPr lang="hr-HR" sz="3600" dirty="0">
                <a:latin typeface="+mj-lt"/>
              </a:rPr>
              <a:t> </a:t>
            </a:r>
            <a:r>
              <a:rPr lang="hr-HR" sz="3600" dirty="0" err="1">
                <a:latin typeface="+mj-lt"/>
              </a:rPr>
              <a:t>and</a:t>
            </a:r>
            <a:r>
              <a:rPr lang="hr-HR" sz="3600" dirty="0">
                <a:latin typeface="+mj-lt"/>
              </a:rPr>
              <a:t> </a:t>
            </a:r>
            <a:r>
              <a:rPr lang="hr-HR" sz="3600" dirty="0" err="1">
                <a:latin typeface="+mj-lt"/>
              </a:rPr>
              <a:t>debugs</a:t>
            </a:r>
            <a:r>
              <a:rPr lang="hr-HR" sz="3600" dirty="0">
                <a:latin typeface="+mj-lt"/>
              </a:rPr>
              <a:t>/</a:t>
            </a:r>
            <a:r>
              <a:rPr lang="hr-HR" sz="3600" dirty="0" err="1">
                <a:latin typeface="+mj-lt"/>
              </a:rPr>
              <a:t>troubleshooting</a:t>
            </a:r>
            <a:endParaRPr lang="hr-HR" sz="3600" dirty="0">
              <a:latin typeface="+mj-lt"/>
            </a:endParaRPr>
          </a:p>
          <a:p>
            <a:r>
              <a:rPr lang="hr-HR" sz="3600" dirty="0" err="1">
                <a:latin typeface="+mj-lt"/>
              </a:rPr>
              <a:t>s</a:t>
            </a:r>
            <a:r>
              <a:rPr lang="hr-HR" sz="3600" dirty="0" err="1" smtClean="0">
                <a:latin typeface="+mj-lt"/>
              </a:rPr>
              <a:t>toring</a:t>
            </a:r>
            <a:r>
              <a:rPr lang="hr-HR" sz="3600" dirty="0" smtClean="0">
                <a:latin typeface="+mj-lt"/>
              </a:rPr>
              <a:t> </a:t>
            </a:r>
            <a:r>
              <a:rPr lang="hr-HR" sz="3600" dirty="0" err="1">
                <a:latin typeface="+mj-lt"/>
              </a:rPr>
              <a:t>large</a:t>
            </a:r>
            <a:r>
              <a:rPr lang="hr-HR" sz="3600" dirty="0">
                <a:latin typeface="+mj-lt"/>
              </a:rPr>
              <a:t> data </a:t>
            </a:r>
            <a:r>
              <a:rPr lang="hr-HR" sz="3600" dirty="0" err="1">
                <a:latin typeface="+mj-lt"/>
              </a:rPr>
              <a:t>sets</a:t>
            </a:r>
            <a:r>
              <a:rPr lang="hr-HR" sz="3600" dirty="0">
                <a:latin typeface="+mj-lt"/>
              </a:rPr>
              <a:t> (genome data, </a:t>
            </a:r>
            <a:r>
              <a:rPr lang="hr-HR" sz="3600" dirty="0" err="1">
                <a:latin typeface="+mj-lt"/>
              </a:rPr>
              <a:t>IoT</a:t>
            </a:r>
            <a:r>
              <a:rPr lang="hr-HR" sz="3600" dirty="0">
                <a:latin typeface="+mj-lt"/>
              </a:rPr>
              <a:t>)</a:t>
            </a:r>
          </a:p>
          <a:p>
            <a:r>
              <a:rPr lang="hr-HR" sz="3600" dirty="0" smtClean="0">
                <a:latin typeface="+mj-lt"/>
              </a:rPr>
              <a:t>Big </a:t>
            </a:r>
            <a:r>
              <a:rPr lang="hr-HR" sz="3600" dirty="0">
                <a:latin typeface="+mj-lt"/>
              </a:rPr>
              <a:t>Data/</a:t>
            </a:r>
            <a:r>
              <a:rPr lang="hr-HR" sz="3600" dirty="0" err="1">
                <a:latin typeface="+mj-lt"/>
              </a:rPr>
              <a:t>Hadoop</a:t>
            </a:r>
            <a:r>
              <a:rPr lang="hr-HR" sz="3600" dirty="0">
                <a:latin typeface="+mj-lt"/>
              </a:rPr>
              <a:t> </a:t>
            </a:r>
            <a:r>
              <a:rPr lang="hr-HR" sz="3600" dirty="0" err="1">
                <a:latin typeface="+mj-lt"/>
              </a:rPr>
              <a:t>storage</a:t>
            </a:r>
            <a:endParaRPr lang="en-US" sz="3600" dirty="0">
              <a:latin typeface="+mj-lt"/>
            </a:endParaRPr>
          </a:p>
        </p:txBody>
      </p:sp>
    </p:spTree>
    <p:extLst>
      <p:ext uri="{BB962C8B-B14F-4D97-AF65-F5344CB8AC3E}">
        <p14:creationId xmlns:p14="http://schemas.microsoft.com/office/powerpoint/2010/main" val="1854421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Object</a:t>
            </a:r>
            <a:r>
              <a:rPr lang="hr-HR" b="1" dirty="0" smtClean="0"/>
              <a:t> </a:t>
            </a:r>
            <a:r>
              <a:rPr lang="hr-HR" b="1" dirty="0" err="1" smtClean="0"/>
              <a:t>storage</a:t>
            </a:r>
            <a:r>
              <a:rPr lang="hr-HR" b="1" dirty="0" smtClean="0"/>
              <a:t> </a:t>
            </a:r>
            <a:r>
              <a:rPr lang="hr-HR" b="1" dirty="0" err="1" smtClean="0"/>
              <a:t>tiers</a:t>
            </a:r>
            <a:endParaRPr lang="pl-PL" b="1" dirty="0"/>
          </a:p>
        </p:txBody>
      </p:sp>
      <p:pic>
        <p:nvPicPr>
          <p:cNvPr id="5" name="Picture 4"/>
          <p:cNvPicPr>
            <a:picLocks noChangeAspect="1"/>
          </p:cNvPicPr>
          <p:nvPr/>
        </p:nvPicPr>
        <p:blipFill>
          <a:blip r:embed="rId3"/>
          <a:stretch>
            <a:fillRect/>
          </a:stretch>
        </p:blipFill>
        <p:spPr>
          <a:xfrm>
            <a:off x="838200" y="2007159"/>
            <a:ext cx="10144125" cy="914400"/>
          </a:xfrm>
          <a:prstGeom prst="rect">
            <a:avLst/>
          </a:prstGeom>
        </p:spPr>
      </p:pic>
      <p:sp>
        <p:nvSpPr>
          <p:cNvPr id="7" name="Rectangle 6"/>
          <p:cNvSpPr/>
          <p:nvPr/>
        </p:nvSpPr>
        <p:spPr>
          <a:xfrm>
            <a:off x="6109398" y="3238030"/>
            <a:ext cx="6082602" cy="2246769"/>
          </a:xfrm>
          <a:prstGeom prst="rect">
            <a:avLst/>
          </a:prstGeom>
        </p:spPr>
        <p:txBody>
          <a:bodyPr wrap="square">
            <a:spAutoFit/>
          </a:bodyPr>
          <a:lstStyle/>
          <a:p>
            <a:r>
              <a:rPr lang="hr-HR" sz="2800" b="1" dirty="0" smtClean="0">
                <a:latin typeface="+mj-lt"/>
              </a:rPr>
              <a:t>Standard (AWS), Hot (</a:t>
            </a:r>
            <a:r>
              <a:rPr lang="hr-HR" sz="2800" b="1" dirty="0">
                <a:latin typeface="+mj-lt"/>
              </a:rPr>
              <a:t>OCI</a:t>
            </a:r>
            <a:r>
              <a:rPr lang="hr-HR" sz="2800" b="1" dirty="0"/>
              <a:t> </a:t>
            </a:r>
            <a:r>
              <a:rPr lang="hr-HR" sz="2800" b="1" dirty="0" smtClean="0"/>
              <a:t>,</a:t>
            </a:r>
            <a:r>
              <a:rPr lang="hr-HR" sz="2800" b="1" dirty="0" smtClean="0">
                <a:latin typeface="+mj-lt"/>
              </a:rPr>
              <a:t>IBM, Azure) ...</a:t>
            </a:r>
          </a:p>
          <a:p>
            <a:pPr marL="342900" indent="-342900">
              <a:buFont typeface="Arial" panose="020B0604020202020204" pitchFamily="34" charset="0"/>
              <a:buChar char="•"/>
            </a:pPr>
            <a:r>
              <a:rPr lang="hr-HR" sz="2800" dirty="0" smtClean="0">
                <a:latin typeface="+mj-lt"/>
              </a:rPr>
              <a:t>f</a:t>
            </a:r>
            <a:r>
              <a:rPr lang="en-US" sz="2800" dirty="0" err="1" smtClean="0">
                <a:latin typeface="+mj-lt"/>
              </a:rPr>
              <a:t>ast</a:t>
            </a:r>
            <a:r>
              <a:rPr lang="en-US" sz="2800" dirty="0">
                <a:latin typeface="+mj-lt"/>
              </a:rPr>
              <a:t>, immediate, and frequent access</a:t>
            </a:r>
          </a:p>
          <a:p>
            <a:pPr marL="342900" indent="-342900">
              <a:buFont typeface="Arial" panose="020B0604020202020204" pitchFamily="34" charset="0"/>
              <a:buChar char="•"/>
            </a:pPr>
            <a:r>
              <a:rPr lang="hr-HR" sz="2800" dirty="0" smtClean="0">
                <a:latin typeface="+mj-lt"/>
              </a:rPr>
              <a:t>d</a:t>
            </a:r>
            <a:r>
              <a:rPr lang="en-US" sz="2800" dirty="0" err="1" smtClean="0">
                <a:latin typeface="+mj-lt"/>
              </a:rPr>
              <a:t>ata</a:t>
            </a:r>
            <a:r>
              <a:rPr lang="en-US" sz="2800" dirty="0" smtClean="0">
                <a:latin typeface="+mj-lt"/>
              </a:rPr>
              <a:t> </a:t>
            </a:r>
            <a:r>
              <a:rPr lang="en-US" sz="2800" dirty="0">
                <a:latin typeface="+mj-lt"/>
              </a:rPr>
              <a:t>retrieval is instantaneous</a:t>
            </a:r>
          </a:p>
          <a:p>
            <a:pPr marL="342900" indent="-342900">
              <a:buFont typeface="Arial" panose="020B0604020202020204" pitchFamily="34" charset="0"/>
              <a:buChar char="•"/>
            </a:pPr>
            <a:r>
              <a:rPr lang="hr-HR" sz="2800" dirty="0">
                <a:latin typeface="+mj-lt"/>
              </a:rPr>
              <a:t>a</a:t>
            </a:r>
            <a:r>
              <a:rPr lang="en-US" sz="2800" dirty="0" err="1" smtClean="0">
                <a:latin typeface="+mj-lt"/>
              </a:rPr>
              <a:t>lways</a:t>
            </a:r>
            <a:r>
              <a:rPr lang="en-US" sz="2800" dirty="0" smtClean="0">
                <a:latin typeface="+mj-lt"/>
              </a:rPr>
              <a:t> </a:t>
            </a:r>
            <a:r>
              <a:rPr lang="en-US" sz="2800" dirty="0">
                <a:latin typeface="+mj-lt"/>
              </a:rPr>
              <a:t>serves the most recent copy of the data </a:t>
            </a:r>
            <a:r>
              <a:rPr lang="en-US" sz="2800" dirty="0" smtClean="0">
                <a:latin typeface="+mj-lt"/>
              </a:rPr>
              <a:t>when</a:t>
            </a:r>
            <a:r>
              <a:rPr lang="hr-HR" sz="2800" dirty="0" smtClean="0">
                <a:latin typeface="+mj-lt"/>
              </a:rPr>
              <a:t> </a:t>
            </a:r>
            <a:r>
              <a:rPr lang="en-US" sz="2800" dirty="0" smtClean="0">
                <a:latin typeface="+mj-lt"/>
              </a:rPr>
              <a:t>retrieved</a:t>
            </a:r>
            <a:endParaRPr lang="en-US" sz="2800" dirty="0">
              <a:latin typeface="+mj-lt"/>
            </a:endParaRPr>
          </a:p>
        </p:txBody>
      </p:sp>
      <p:sp>
        <p:nvSpPr>
          <p:cNvPr id="8" name="Rectangle 7"/>
          <p:cNvSpPr/>
          <p:nvPr/>
        </p:nvSpPr>
        <p:spPr>
          <a:xfrm>
            <a:off x="26796" y="3238029"/>
            <a:ext cx="6082602" cy="3108543"/>
          </a:xfrm>
          <a:prstGeom prst="rect">
            <a:avLst/>
          </a:prstGeom>
        </p:spPr>
        <p:txBody>
          <a:bodyPr wrap="square">
            <a:spAutoFit/>
          </a:bodyPr>
          <a:lstStyle/>
          <a:p>
            <a:r>
              <a:rPr lang="hr-HR" sz="2800" b="1" dirty="0" err="1" smtClean="0">
                <a:latin typeface="+mj-lt"/>
              </a:rPr>
              <a:t>Glacier</a:t>
            </a:r>
            <a:r>
              <a:rPr lang="hr-HR" sz="2800" b="1" dirty="0" smtClean="0">
                <a:latin typeface="+mj-lt"/>
              </a:rPr>
              <a:t> (AWS), Cold (OCI, IBM, Azure) ...</a:t>
            </a:r>
          </a:p>
          <a:p>
            <a:pPr marL="342900" indent="-342900">
              <a:buFont typeface="Arial" panose="020B0604020202020204" pitchFamily="34" charset="0"/>
              <a:buChar char="•"/>
            </a:pPr>
            <a:r>
              <a:rPr lang="en-US" sz="2800" dirty="0" smtClean="0">
                <a:latin typeface="+mj-lt"/>
              </a:rPr>
              <a:t>rarely </a:t>
            </a:r>
            <a:r>
              <a:rPr lang="en-US" sz="2800" dirty="0">
                <a:latin typeface="+mj-lt"/>
              </a:rPr>
              <a:t>accessed data but must be retained </a:t>
            </a:r>
            <a:r>
              <a:rPr lang="en-US" sz="2800" dirty="0" smtClean="0">
                <a:latin typeface="+mj-lt"/>
              </a:rPr>
              <a:t>and</a:t>
            </a:r>
            <a:r>
              <a:rPr lang="hr-HR" sz="2800" dirty="0" smtClean="0">
                <a:latin typeface="+mj-lt"/>
              </a:rPr>
              <a:t> </a:t>
            </a:r>
            <a:r>
              <a:rPr lang="en-US" sz="2800" dirty="0" smtClean="0">
                <a:latin typeface="+mj-lt"/>
              </a:rPr>
              <a:t>preserved </a:t>
            </a:r>
            <a:r>
              <a:rPr lang="en-US" sz="2800" dirty="0">
                <a:latin typeface="+mj-lt"/>
              </a:rPr>
              <a:t>for long periods of time</a:t>
            </a:r>
          </a:p>
          <a:p>
            <a:pPr marL="342900" indent="-342900">
              <a:buFont typeface="Arial" panose="020B0604020202020204" pitchFamily="34" charset="0"/>
              <a:buChar char="•"/>
            </a:pPr>
            <a:r>
              <a:rPr lang="en-US" sz="2800" dirty="0" smtClean="0">
                <a:latin typeface="+mj-lt"/>
              </a:rPr>
              <a:t>cheap</a:t>
            </a:r>
            <a:endParaRPr lang="hr-HR" sz="2800" dirty="0" smtClean="0">
              <a:latin typeface="+mj-lt"/>
            </a:endParaRPr>
          </a:p>
          <a:p>
            <a:pPr marL="342900" indent="-342900">
              <a:buFont typeface="Arial" panose="020B0604020202020204" pitchFamily="34" charset="0"/>
              <a:buChar char="•"/>
            </a:pPr>
            <a:r>
              <a:rPr lang="hr-HR" sz="2800" dirty="0">
                <a:latin typeface="+mj-lt"/>
              </a:rPr>
              <a:t>o</a:t>
            </a:r>
            <a:r>
              <a:rPr lang="en-US" sz="2800" dirty="0" err="1" smtClean="0">
                <a:latin typeface="+mj-lt"/>
              </a:rPr>
              <a:t>bjects</a:t>
            </a:r>
            <a:r>
              <a:rPr lang="en-US" sz="2800" dirty="0" smtClean="0">
                <a:latin typeface="+mj-lt"/>
              </a:rPr>
              <a:t> </a:t>
            </a:r>
            <a:r>
              <a:rPr lang="en-US" sz="2800" dirty="0">
                <a:latin typeface="+mj-lt"/>
              </a:rPr>
              <a:t>need to be restored before </a:t>
            </a:r>
            <a:r>
              <a:rPr lang="en-US" sz="2800" dirty="0" smtClean="0">
                <a:latin typeface="+mj-lt"/>
              </a:rPr>
              <a:t>download</a:t>
            </a:r>
            <a:endParaRPr lang="en-US" sz="2800" dirty="0">
              <a:latin typeface="+mj-lt"/>
            </a:endParaRPr>
          </a:p>
        </p:txBody>
      </p:sp>
    </p:spTree>
    <p:extLst>
      <p:ext uri="{BB962C8B-B14F-4D97-AF65-F5344CB8AC3E}">
        <p14:creationId xmlns:p14="http://schemas.microsoft.com/office/powerpoint/2010/main" val="2366011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smtClean="0"/>
              <a:t>Object</a:t>
            </a:r>
            <a:r>
              <a:rPr lang="hr-HR" b="1" dirty="0" smtClean="0"/>
              <a:t> </a:t>
            </a:r>
            <a:r>
              <a:rPr lang="hr-HR" b="1" dirty="0" err="1" smtClean="0"/>
              <a:t>storage</a:t>
            </a:r>
            <a:r>
              <a:rPr lang="hr-HR" b="1" dirty="0" smtClean="0"/>
              <a:t> </a:t>
            </a:r>
            <a:r>
              <a:rPr lang="hr-HR" b="1" dirty="0" err="1" smtClean="0"/>
              <a:t>reliability</a:t>
            </a:r>
            <a:r>
              <a:rPr lang="hr-HR" b="1" dirty="0" smtClean="0"/>
              <a:t> </a:t>
            </a:r>
            <a:r>
              <a:rPr lang="hr-HR" b="1" dirty="0" err="1" smtClean="0"/>
              <a:t>and</a:t>
            </a:r>
            <a:r>
              <a:rPr lang="hr-HR" b="1" dirty="0" smtClean="0"/>
              <a:t> </a:t>
            </a:r>
            <a:r>
              <a:rPr lang="hr-HR" b="1" dirty="0" err="1" smtClean="0"/>
              <a:t>security</a:t>
            </a:r>
            <a:endParaRPr lang="pl-PL" b="1" dirty="0"/>
          </a:p>
        </p:txBody>
      </p:sp>
      <p:sp>
        <p:nvSpPr>
          <p:cNvPr id="6" name="Rectangle 5"/>
          <p:cNvSpPr/>
          <p:nvPr/>
        </p:nvSpPr>
        <p:spPr>
          <a:xfrm>
            <a:off x="974690" y="1980319"/>
            <a:ext cx="10611059" cy="3970318"/>
          </a:xfrm>
          <a:prstGeom prst="rect">
            <a:avLst/>
          </a:prstGeom>
        </p:spPr>
        <p:txBody>
          <a:bodyPr wrap="square">
            <a:spAutoFit/>
          </a:bodyPr>
          <a:lstStyle/>
          <a:p>
            <a:pPr marL="342900" indent="-342900">
              <a:buFont typeface="Arial" panose="020B0604020202020204" pitchFamily="34" charset="0"/>
              <a:buChar char="•"/>
            </a:pPr>
            <a:r>
              <a:rPr lang="hr-HR" sz="3600" dirty="0" err="1" smtClean="0">
                <a:latin typeface="+mj-lt"/>
              </a:rPr>
              <a:t>object</a:t>
            </a:r>
            <a:r>
              <a:rPr lang="hr-HR" sz="3600" dirty="0" smtClean="0">
                <a:latin typeface="+mj-lt"/>
              </a:rPr>
              <a:t> s</a:t>
            </a:r>
            <a:r>
              <a:rPr lang="en-US" sz="3600" dirty="0" err="1" smtClean="0">
                <a:latin typeface="+mj-lt"/>
              </a:rPr>
              <a:t>torage</a:t>
            </a:r>
            <a:r>
              <a:rPr lang="en-US" sz="3600" dirty="0" smtClean="0">
                <a:latin typeface="+mj-lt"/>
              </a:rPr>
              <a:t> </a:t>
            </a:r>
            <a:r>
              <a:rPr lang="en-US" sz="3600" dirty="0">
                <a:latin typeface="+mj-lt"/>
              </a:rPr>
              <a:t>is highly durable and </a:t>
            </a:r>
            <a:r>
              <a:rPr lang="en-US" sz="3600" dirty="0" smtClean="0">
                <a:latin typeface="+mj-lt"/>
              </a:rPr>
              <a:t>persistent</a:t>
            </a:r>
            <a:r>
              <a:rPr lang="hr-HR" sz="3600" dirty="0" smtClean="0">
                <a:latin typeface="+mj-lt"/>
              </a:rPr>
              <a:t> </a:t>
            </a:r>
          </a:p>
          <a:p>
            <a:pPr marL="342900" indent="-342900">
              <a:buFont typeface="Arial" panose="020B0604020202020204" pitchFamily="34" charset="0"/>
              <a:buChar char="•"/>
            </a:pPr>
            <a:r>
              <a:rPr lang="hr-HR" sz="3600" dirty="0" smtClean="0">
                <a:latin typeface="+mj-lt"/>
              </a:rPr>
              <a:t>i</a:t>
            </a:r>
            <a:r>
              <a:rPr lang="en-US" sz="3600" dirty="0" smtClean="0">
                <a:latin typeface="+mj-lt"/>
              </a:rPr>
              <a:t>n </a:t>
            </a:r>
            <a:r>
              <a:rPr lang="en-US" sz="3600" dirty="0">
                <a:latin typeface="+mj-lt"/>
              </a:rPr>
              <a:t>a </a:t>
            </a:r>
            <a:r>
              <a:rPr lang="en-US" sz="3600" dirty="0" smtClean="0">
                <a:latin typeface="+mj-lt"/>
              </a:rPr>
              <a:t>multi</a:t>
            </a:r>
            <a:r>
              <a:rPr lang="hr-HR" sz="3600" dirty="0" smtClean="0">
                <a:latin typeface="+mj-lt"/>
              </a:rPr>
              <a:t> </a:t>
            </a:r>
            <a:r>
              <a:rPr lang="en-US" sz="3600" dirty="0" smtClean="0">
                <a:latin typeface="+mj-lt"/>
              </a:rPr>
              <a:t>AD </a:t>
            </a:r>
            <a:r>
              <a:rPr lang="en-US" sz="3600" dirty="0">
                <a:latin typeface="+mj-lt"/>
              </a:rPr>
              <a:t>region, it stores replica </a:t>
            </a:r>
            <a:r>
              <a:rPr lang="en-US" sz="3600" dirty="0" smtClean="0">
                <a:latin typeface="+mj-lt"/>
              </a:rPr>
              <a:t>of</a:t>
            </a:r>
            <a:r>
              <a:rPr lang="hr-HR" sz="3600" dirty="0" smtClean="0">
                <a:latin typeface="+mj-lt"/>
              </a:rPr>
              <a:t> </a:t>
            </a:r>
            <a:r>
              <a:rPr lang="en-US" sz="3600" dirty="0" smtClean="0">
                <a:latin typeface="+mj-lt"/>
              </a:rPr>
              <a:t>data </a:t>
            </a:r>
            <a:r>
              <a:rPr lang="en-US" sz="3600" dirty="0">
                <a:latin typeface="+mj-lt"/>
              </a:rPr>
              <a:t>in more than one </a:t>
            </a:r>
            <a:r>
              <a:rPr lang="en-US" sz="3600" dirty="0" smtClean="0">
                <a:latin typeface="+mj-lt"/>
              </a:rPr>
              <a:t>AD</a:t>
            </a:r>
            <a:endParaRPr lang="hr-HR" sz="3600" dirty="0" smtClean="0">
              <a:latin typeface="+mj-lt"/>
            </a:endParaRPr>
          </a:p>
          <a:p>
            <a:pPr marL="342900" indent="-342900">
              <a:buFont typeface="Arial" panose="020B0604020202020204" pitchFamily="34" charset="0"/>
              <a:buChar char="•"/>
            </a:pPr>
            <a:r>
              <a:rPr lang="en-US" sz="3600" dirty="0">
                <a:latin typeface="+mj-lt"/>
              </a:rPr>
              <a:t>all data is encrypted by </a:t>
            </a:r>
            <a:r>
              <a:rPr lang="en-US" sz="3600" dirty="0" smtClean="0">
                <a:latin typeface="+mj-lt"/>
              </a:rPr>
              <a:t>default</a:t>
            </a:r>
            <a:r>
              <a:rPr lang="hr-HR" sz="3600" dirty="0" smtClean="0">
                <a:latin typeface="+mj-lt"/>
              </a:rPr>
              <a:t> </a:t>
            </a:r>
            <a:r>
              <a:rPr lang="en-US" sz="3600" dirty="0">
                <a:latin typeface="+mj-lt"/>
              </a:rPr>
              <a:t>(it is possible to change the encryption keys</a:t>
            </a:r>
            <a:r>
              <a:rPr lang="en-US" sz="3600" dirty="0" smtClean="0">
                <a:latin typeface="+mj-lt"/>
              </a:rPr>
              <a:t>)</a:t>
            </a:r>
            <a:endParaRPr lang="hr-HR" sz="3600" dirty="0" smtClean="0">
              <a:latin typeface="+mj-lt"/>
            </a:endParaRPr>
          </a:p>
          <a:p>
            <a:pPr marL="342900" indent="-342900">
              <a:buFont typeface="Arial" panose="020B0604020202020204" pitchFamily="34" charset="0"/>
              <a:buChar char="•"/>
            </a:pPr>
            <a:r>
              <a:rPr lang="hr-HR" sz="3600" dirty="0" smtClean="0">
                <a:latin typeface="+mj-lt"/>
              </a:rPr>
              <a:t>y</a:t>
            </a:r>
            <a:r>
              <a:rPr lang="en-US" sz="3600" dirty="0" err="1" smtClean="0">
                <a:latin typeface="+mj-lt"/>
              </a:rPr>
              <a:t>ou</a:t>
            </a:r>
            <a:r>
              <a:rPr lang="en-US" sz="3600" dirty="0" smtClean="0">
                <a:latin typeface="+mj-lt"/>
              </a:rPr>
              <a:t> </a:t>
            </a:r>
            <a:r>
              <a:rPr lang="en-US" sz="3600" dirty="0">
                <a:latin typeface="+mj-lt"/>
              </a:rPr>
              <a:t>access all this data using a simple API </a:t>
            </a:r>
            <a:r>
              <a:rPr lang="en-US" sz="3600" dirty="0" smtClean="0">
                <a:latin typeface="+mj-lt"/>
              </a:rPr>
              <a:t>call</a:t>
            </a:r>
            <a:r>
              <a:rPr lang="hr-HR" sz="3600" dirty="0">
                <a:latin typeface="+mj-lt"/>
              </a:rPr>
              <a:t> </a:t>
            </a:r>
            <a:r>
              <a:rPr lang="hr-HR" sz="3600" dirty="0" err="1" smtClean="0">
                <a:latin typeface="+mj-lt"/>
              </a:rPr>
              <a:t>with</a:t>
            </a:r>
            <a:r>
              <a:rPr lang="hr-HR" sz="3600" dirty="0" smtClean="0">
                <a:latin typeface="+mj-lt"/>
              </a:rPr>
              <a:t> </a:t>
            </a:r>
            <a:r>
              <a:rPr lang="hr-HR" sz="3600" dirty="0" err="1" smtClean="0">
                <a:latin typeface="+mj-lt"/>
              </a:rPr>
              <a:t>familiar</a:t>
            </a:r>
            <a:r>
              <a:rPr lang="hr-HR" sz="3600" dirty="0" smtClean="0">
                <a:latin typeface="+mj-lt"/>
              </a:rPr>
              <a:t> </a:t>
            </a:r>
            <a:r>
              <a:rPr lang="hr-HR" sz="3600" dirty="0">
                <a:latin typeface="+mj-lt"/>
              </a:rPr>
              <a:t>HTTP </a:t>
            </a:r>
            <a:r>
              <a:rPr lang="hr-HR" sz="3600" dirty="0" err="1">
                <a:latin typeface="+mj-lt"/>
              </a:rPr>
              <a:t>verbs</a:t>
            </a:r>
            <a:r>
              <a:rPr lang="hr-HR" sz="3600" dirty="0">
                <a:latin typeface="+mj-lt"/>
              </a:rPr>
              <a:t> (</a:t>
            </a:r>
            <a:r>
              <a:rPr lang="hr-HR" sz="3600" dirty="0" smtClean="0">
                <a:latin typeface="+mj-lt"/>
              </a:rPr>
              <a:t>PUT, GET)</a:t>
            </a:r>
            <a:r>
              <a:rPr lang="en-US" sz="3600" dirty="0" smtClean="0">
                <a:latin typeface="+mj-lt"/>
              </a:rPr>
              <a:t> </a:t>
            </a:r>
            <a:endParaRPr lang="en-US" sz="3600" dirty="0">
              <a:latin typeface="+mj-lt"/>
            </a:endParaRPr>
          </a:p>
        </p:txBody>
      </p:sp>
    </p:spTree>
    <p:extLst>
      <p:ext uri="{BB962C8B-B14F-4D97-AF65-F5344CB8AC3E}">
        <p14:creationId xmlns:p14="http://schemas.microsoft.com/office/powerpoint/2010/main" val="2524615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cloud.google.com/learn/what-is-object-storage</a:t>
            </a:r>
            <a:endParaRPr lang="hr-HR"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video:</a:t>
            </a:r>
          </a:p>
          <a:p>
            <a:pPr algn="just"/>
            <a:r>
              <a:rPr lang="hr-HR" dirty="0">
                <a:latin typeface="+mj-lt"/>
                <a:hlinkClick r:id="rId4"/>
              </a:rPr>
              <a:t>https://</a:t>
            </a:r>
            <a:r>
              <a:rPr lang="hr-HR" dirty="0" smtClean="0">
                <a:latin typeface="+mj-lt"/>
                <a:hlinkClick r:id="rId4"/>
              </a:rPr>
              <a:t>www.youtube.com/watch?v=ZfTOQJlLsAs</a:t>
            </a:r>
            <a:endParaRPr lang="hr-HR" dirty="0" smtClean="0">
              <a:latin typeface="+mj-lt"/>
            </a:endParaRPr>
          </a:p>
          <a:p>
            <a:pPr marL="0" indent="0" algn="just">
              <a:buNone/>
            </a:pPr>
            <a:r>
              <a:rPr lang="hr-HR" dirty="0" err="1" smtClean="0"/>
              <a:t>Try</a:t>
            </a:r>
            <a:r>
              <a:rPr lang="hr-HR" dirty="0" smtClean="0"/>
              <a:t> </a:t>
            </a:r>
            <a:r>
              <a:rPr lang="hr-HR" dirty="0" err="1"/>
              <a:t>hands</a:t>
            </a:r>
            <a:r>
              <a:rPr lang="hr-HR" dirty="0"/>
              <a:t>-on-</a:t>
            </a:r>
            <a:r>
              <a:rPr lang="hr-HR" dirty="0" err="1"/>
              <a:t>lab</a:t>
            </a:r>
            <a:r>
              <a:rPr lang="hr-HR" dirty="0"/>
              <a:t> for </a:t>
            </a:r>
            <a:r>
              <a:rPr lang="hr-HR" dirty="0" err="1"/>
              <a:t>this</a:t>
            </a:r>
            <a:r>
              <a:rPr lang="hr-HR" dirty="0"/>
              <a:t> </a:t>
            </a:r>
            <a:r>
              <a:rPr lang="hr-HR" dirty="0" err="1"/>
              <a:t>lesson</a:t>
            </a:r>
            <a:r>
              <a:rPr lang="hr-HR" dirty="0"/>
              <a:t>:</a:t>
            </a:r>
          </a:p>
          <a:p>
            <a:pPr algn="just"/>
            <a:r>
              <a:rPr lang="hr-HR" dirty="0">
                <a:latin typeface="+mj-lt"/>
                <a:hlinkClick r:id="rId5"/>
              </a:rPr>
              <a:t>https://</a:t>
            </a:r>
            <a:r>
              <a:rPr lang="hr-HR" dirty="0" smtClean="0">
                <a:latin typeface="+mj-lt"/>
                <a:hlinkClick r:id="rId5"/>
              </a:rPr>
              <a:t>oracle.github.io/learning-library/oci-library/oci-hol/object-storage/workshops/freetier/index.html#xd_co_f=NmEzYTk4MDUtZWQyMS00MDBmLThiMWEtZWFhMTNlMjEzODM3%7E</a:t>
            </a:r>
            <a:r>
              <a:rPr lang="hr-HR" dirty="0" smtClean="0">
                <a:latin typeface="+mj-lt"/>
              </a:rPr>
              <a:t> </a:t>
            </a: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seventh</a:t>
            </a:r>
            <a:r>
              <a:rPr lang="hr-HR" b="1" dirty="0" smtClean="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0CC6D708-6827-4BC5-A992-B856774DD8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3350</TotalTime>
  <Words>847</Words>
  <Application>Microsoft Office PowerPoint</Application>
  <PresentationFormat>Widescreen</PresentationFormat>
  <Paragraphs>54</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Motyw pakietu Office</vt:lpstr>
      <vt:lpstr>O3 - Distance learning curricula in Cloud Computing  7- Object storage</vt:lpstr>
      <vt:lpstr>Introduction to the Cloud Computing course</vt:lpstr>
      <vt:lpstr>What is object storage ?</vt:lpstr>
      <vt:lpstr>Object Storage – use cases</vt:lpstr>
      <vt:lpstr>Object storage tiers</vt:lpstr>
      <vt:lpstr>Object storage reliability and security</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176</cp:revision>
  <dcterms:created xsi:type="dcterms:W3CDTF">2021-12-08T08:56:03Z</dcterms:created>
  <dcterms:modified xsi:type="dcterms:W3CDTF">2024-02-23T13:29:10Z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