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56" r:id="rId5"/>
    <p:sldId id="257" r:id="rId6"/>
    <p:sldId id="278" r:id="rId7"/>
    <p:sldId id="279" r:id="rId8"/>
    <p:sldId id="280" r:id="rId9"/>
    <p:sldId id="281" r:id="rId10"/>
    <p:sldId id="282" r:id="rId11"/>
    <p:sldId id="283" r:id="rId12"/>
    <p:sldId id="286" r:id="rId13"/>
    <p:sldId id="287" r:id="rId14"/>
    <p:sldId id="284" r:id="rId15"/>
    <p:sldId id="290" r:id="rId16"/>
    <p:sldId id="293" r:id="rId17"/>
    <p:sldId id="285" r:id="rId18"/>
    <p:sldId id="294" r:id="rId19"/>
    <p:sldId id="277" r:id="rId20"/>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704B1F-DEB9-323E-B567-DCA14F360B8A}" v="2" dt="2023-07-12T06:58:12.1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450" autoAdjust="0"/>
  </p:normalViewPr>
  <p:slideViewPr>
    <p:cSldViewPr snapToGrid="0">
      <p:cViewPr varScale="1">
        <p:scale>
          <a:sx n="84" d="100"/>
          <a:sy n="84" d="100"/>
        </p:scale>
        <p:origin x="154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VANA KARDUM GOLEŠ" userId="S::ivanakg@vus.hr::ea8c4a9e-a789-4ae1-a51f-92c8f5786e31" providerId="AD" clId="Web-{02704B1F-DEB9-323E-B567-DCA14F360B8A}"/>
    <pc:docChg chg="">
      <pc:chgData name="IVANA KARDUM GOLEŠ" userId="S::ivanakg@vus.hr::ea8c4a9e-a789-4ae1-a51f-92c8f5786e31" providerId="AD" clId="Web-{02704B1F-DEB9-323E-B567-DCA14F360B8A}" dt="2023-07-12T06:58:12.119" v="1"/>
      <pc:docMkLst>
        <pc:docMk/>
      </pc:docMkLst>
      <pc:sldChg chg="delCm">
        <pc:chgData name="IVANA KARDUM GOLEŠ" userId="S::ivanakg@vus.hr::ea8c4a9e-a789-4ae1-a51f-92c8f5786e31" providerId="AD" clId="Web-{02704B1F-DEB9-323E-B567-DCA14F360B8A}" dt="2023-07-12T06:58:02.134" v="0"/>
        <pc:sldMkLst>
          <pc:docMk/>
          <pc:sldMk cId="1349354338" sldId="282"/>
        </pc:sldMkLst>
      </pc:sldChg>
      <pc:sldChg chg="delCm">
        <pc:chgData name="IVANA KARDUM GOLEŠ" userId="S::ivanakg@vus.hr::ea8c4a9e-a789-4ae1-a51f-92c8f5786e31" providerId="AD" clId="Web-{02704B1F-DEB9-323E-B567-DCA14F360B8A}" dt="2023-07-12T06:58:12.119" v="1"/>
        <pc:sldMkLst>
          <pc:docMk/>
          <pc:sldMk cId="2101662179" sldId="283"/>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002766829814854"/>
          <c:y val="5.7697540384771491E-2"/>
          <c:w val="0.8399975838639282"/>
          <c:h val="0.82107443786021594"/>
        </c:manualLayout>
      </c:layout>
      <c:lineChart>
        <c:grouping val="stacked"/>
        <c:varyColors val="0"/>
        <c:ser>
          <c:idx val="0"/>
          <c:order val="0"/>
          <c:tx>
            <c:strRef>
              <c:f>Sheet1!$B$1</c:f>
              <c:strCache>
                <c:ptCount val="1"/>
                <c:pt idx="0">
                  <c:v>probabilty</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Sheet1!$C$2:$C$62</c:f>
              <c:numCache>
                <c:formatCode>General</c:formatCode>
                <c:ptCount val="61"/>
                <c:pt idx="0">
                  <c:v>2000</c:v>
                </c:pt>
                <c:pt idx="1">
                  <c:v>2100</c:v>
                </c:pt>
                <c:pt idx="2">
                  <c:v>2200</c:v>
                </c:pt>
                <c:pt idx="3">
                  <c:v>2300</c:v>
                </c:pt>
                <c:pt idx="4">
                  <c:v>2400</c:v>
                </c:pt>
                <c:pt idx="5">
                  <c:v>2500</c:v>
                </c:pt>
                <c:pt idx="6">
                  <c:v>2600</c:v>
                </c:pt>
                <c:pt idx="7">
                  <c:v>2700</c:v>
                </c:pt>
                <c:pt idx="8">
                  <c:v>2800</c:v>
                </c:pt>
                <c:pt idx="9">
                  <c:v>2900</c:v>
                </c:pt>
                <c:pt idx="10">
                  <c:v>3000</c:v>
                </c:pt>
                <c:pt idx="11">
                  <c:v>3100</c:v>
                </c:pt>
                <c:pt idx="12">
                  <c:v>3200</c:v>
                </c:pt>
                <c:pt idx="13">
                  <c:v>3300</c:v>
                </c:pt>
                <c:pt idx="14">
                  <c:v>3400</c:v>
                </c:pt>
                <c:pt idx="15">
                  <c:v>3500</c:v>
                </c:pt>
                <c:pt idx="16">
                  <c:v>3600</c:v>
                </c:pt>
                <c:pt idx="17">
                  <c:v>3700</c:v>
                </c:pt>
                <c:pt idx="18">
                  <c:v>3800</c:v>
                </c:pt>
                <c:pt idx="19">
                  <c:v>3900</c:v>
                </c:pt>
                <c:pt idx="20">
                  <c:v>4000</c:v>
                </c:pt>
                <c:pt idx="21">
                  <c:v>4100</c:v>
                </c:pt>
                <c:pt idx="22">
                  <c:v>4200</c:v>
                </c:pt>
                <c:pt idx="23">
                  <c:v>4300</c:v>
                </c:pt>
                <c:pt idx="24">
                  <c:v>4400</c:v>
                </c:pt>
                <c:pt idx="25">
                  <c:v>4500</c:v>
                </c:pt>
                <c:pt idx="26">
                  <c:v>4600</c:v>
                </c:pt>
                <c:pt idx="27">
                  <c:v>4700</c:v>
                </c:pt>
                <c:pt idx="28">
                  <c:v>4800</c:v>
                </c:pt>
                <c:pt idx="29">
                  <c:v>4900</c:v>
                </c:pt>
                <c:pt idx="30">
                  <c:v>5000</c:v>
                </c:pt>
                <c:pt idx="31">
                  <c:v>5100</c:v>
                </c:pt>
                <c:pt idx="32">
                  <c:v>5200</c:v>
                </c:pt>
                <c:pt idx="33">
                  <c:v>5300</c:v>
                </c:pt>
                <c:pt idx="34">
                  <c:v>5400</c:v>
                </c:pt>
                <c:pt idx="35">
                  <c:v>5500</c:v>
                </c:pt>
                <c:pt idx="36">
                  <c:v>5600</c:v>
                </c:pt>
                <c:pt idx="37">
                  <c:v>5700</c:v>
                </c:pt>
                <c:pt idx="38">
                  <c:v>5800</c:v>
                </c:pt>
                <c:pt idx="39">
                  <c:v>5900</c:v>
                </c:pt>
                <c:pt idx="40">
                  <c:v>6000</c:v>
                </c:pt>
                <c:pt idx="41">
                  <c:v>6100</c:v>
                </c:pt>
                <c:pt idx="42">
                  <c:v>6200</c:v>
                </c:pt>
                <c:pt idx="43">
                  <c:v>6300</c:v>
                </c:pt>
                <c:pt idx="44">
                  <c:v>6400</c:v>
                </c:pt>
                <c:pt idx="45">
                  <c:v>6500</c:v>
                </c:pt>
                <c:pt idx="46">
                  <c:v>6600</c:v>
                </c:pt>
                <c:pt idx="47">
                  <c:v>6700</c:v>
                </c:pt>
                <c:pt idx="48">
                  <c:v>6800</c:v>
                </c:pt>
                <c:pt idx="49">
                  <c:v>6900</c:v>
                </c:pt>
                <c:pt idx="50">
                  <c:v>7000</c:v>
                </c:pt>
                <c:pt idx="51">
                  <c:v>7100</c:v>
                </c:pt>
                <c:pt idx="52">
                  <c:v>7200</c:v>
                </c:pt>
                <c:pt idx="53">
                  <c:v>7300</c:v>
                </c:pt>
                <c:pt idx="54">
                  <c:v>7400</c:v>
                </c:pt>
                <c:pt idx="55">
                  <c:v>7500</c:v>
                </c:pt>
                <c:pt idx="56">
                  <c:v>7600</c:v>
                </c:pt>
                <c:pt idx="57">
                  <c:v>7700</c:v>
                </c:pt>
                <c:pt idx="58">
                  <c:v>7800</c:v>
                </c:pt>
                <c:pt idx="59">
                  <c:v>7900</c:v>
                </c:pt>
                <c:pt idx="60">
                  <c:v>8000</c:v>
                </c:pt>
              </c:numCache>
            </c:numRef>
          </c:cat>
          <c:val>
            <c:numRef>
              <c:f>Sheet1!$B$2:$B$62</c:f>
              <c:numCache>
                <c:formatCode>General</c:formatCode>
                <c:ptCount val="61"/>
                <c:pt idx="0">
                  <c:v>4.7425873177566781E-2</c:v>
                </c:pt>
                <c:pt idx="1">
                  <c:v>5.2153563078417738E-2</c:v>
                </c:pt>
                <c:pt idx="2">
                  <c:v>5.7324175898868755E-2</c:v>
                </c:pt>
                <c:pt idx="3">
                  <c:v>6.2973356056996513E-2</c:v>
                </c:pt>
                <c:pt idx="4">
                  <c:v>6.9138420343346815E-2</c:v>
                </c:pt>
                <c:pt idx="5">
                  <c:v>7.5858180021243546E-2</c:v>
                </c:pt>
                <c:pt idx="6">
                  <c:v>8.317269649392238E-2</c:v>
                </c:pt>
                <c:pt idx="7">
                  <c:v>9.112296101485616E-2</c:v>
                </c:pt>
                <c:pt idx="8">
                  <c:v>9.9750489119685176E-2</c:v>
                </c:pt>
                <c:pt idx="9">
                  <c:v>0.10909682119561293</c:v>
                </c:pt>
                <c:pt idx="10">
                  <c:v>0.11920292202211755</c:v>
                </c:pt>
                <c:pt idx="11">
                  <c:v>0.13010847436299786</c:v>
                </c:pt>
                <c:pt idx="12">
                  <c:v>0.14185106490048782</c:v>
                </c:pt>
                <c:pt idx="13">
                  <c:v>0.15446526508353475</c:v>
                </c:pt>
                <c:pt idx="14">
                  <c:v>0.16798161486607552</c:v>
                </c:pt>
                <c:pt idx="15">
                  <c:v>0.18242552380635635</c:v>
                </c:pt>
                <c:pt idx="16">
                  <c:v>0.19781611144141825</c:v>
                </c:pt>
                <c:pt idx="17">
                  <c:v>0.21416501695744142</c:v>
                </c:pt>
                <c:pt idx="18">
                  <c:v>0.23147521650098238</c:v>
                </c:pt>
                <c:pt idx="19">
                  <c:v>0.24973989440488234</c:v>
                </c:pt>
                <c:pt idx="20">
                  <c:v>0.2689414213699951</c:v>
                </c:pt>
                <c:pt idx="21">
                  <c:v>0.28905049737499594</c:v>
                </c:pt>
                <c:pt idx="22">
                  <c:v>0.31002551887238755</c:v>
                </c:pt>
                <c:pt idx="23">
                  <c:v>0.33181222783183384</c:v>
                </c:pt>
                <c:pt idx="24">
                  <c:v>0.35434369377420466</c:v>
                </c:pt>
                <c:pt idx="25">
                  <c:v>0.37754066879814541</c:v>
                </c:pt>
                <c:pt idx="26">
                  <c:v>0.40131233988754816</c:v>
                </c:pt>
                <c:pt idx="27">
                  <c:v>0.42555748318834108</c:v>
                </c:pt>
                <c:pt idx="28">
                  <c:v>0.45016600268752205</c:v>
                </c:pt>
                <c:pt idx="29">
                  <c:v>0.4750208125210601</c:v>
                </c:pt>
                <c:pt idx="30">
                  <c:v>0.5</c:v>
                </c:pt>
                <c:pt idx="31">
                  <c:v>0.52497918747894012</c:v>
                </c:pt>
                <c:pt idx="32">
                  <c:v>0.54983399731247795</c:v>
                </c:pt>
                <c:pt idx="33">
                  <c:v>0.57444251681165892</c:v>
                </c:pt>
                <c:pt idx="34">
                  <c:v>0.59868766011245211</c:v>
                </c:pt>
                <c:pt idx="35">
                  <c:v>0.62245933120185459</c:v>
                </c:pt>
                <c:pt idx="36">
                  <c:v>0.64565630622579562</c:v>
                </c:pt>
                <c:pt idx="37">
                  <c:v>0.66818777216816616</c:v>
                </c:pt>
                <c:pt idx="38">
                  <c:v>0.6899744811276125</c:v>
                </c:pt>
                <c:pt idx="39">
                  <c:v>0.710949502625004</c:v>
                </c:pt>
                <c:pt idx="40">
                  <c:v>0.7310585786300049</c:v>
                </c:pt>
                <c:pt idx="41">
                  <c:v>0.75026010559511769</c:v>
                </c:pt>
                <c:pt idx="42">
                  <c:v>0.76852478349901776</c:v>
                </c:pt>
                <c:pt idx="43">
                  <c:v>0.78583498304255861</c:v>
                </c:pt>
                <c:pt idx="44">
                  <c:v>0.8021838885585818</c:v>
                </c:pt>
                <c:pt idx="45">
                  <c:v>0.81757447619364365</c:v>
                </c:pt>
                <c:pt idx="46">
                  <c:v>0.83201838513392457</c:v>
                </c:pt>
                <c:pt idx="47">
                  <c:v>0.84553473491646525</c:v>
                </c:pt>
                <c:pt idx="48">
                  <c:v>0.85814893509951229</c:v>
                </c:pt>
                <c:pt idx="49">
                  <c:v>0.86989152563700212</c:v>
                </c:pt>
                <c:pt idx="50">
                  <c:v>0.88079707797788231</c:v>
                </c:pt>
                <c:pt idx="51">
                  <c:v>0.89090317880438707</c:v>
                </c:pt>
                <c:pt idx="52">
                  <c:v>0.9002495108803148</c:v>
                </c:pt>
                <c:pt idx="53">
                  <c:v>0.90887703898514383</c:v>
                </c:pt>
                <c:pt idx="54">
                  <c:v>0.91682730350607766</c:v>
                </c:pt>
                <c:pt idx="55">
                  <c:v>0.92414181997875655</c:v>
                </c:pt>
                <c:pt idx="56">
                  <c:v>0.93086157965665328</c:v>
                </c:pt>
                <c:pt idx="57">
                  <c:v>0.9370266439430035</c:v>
                </c:pt>
                <c:pt idx="58">
                  <c:v>0.94267582410113127</c:v>
                </c:pt>
                <c:pt idx="59">
                  <c:v>0.94784643692158232</c:v>
                </c:pt>
                <c:pt idx="60">
                  <c:v>0.95257412682243336</c:v>
                </c:pt>
              </c:numCache>
            </c:numRef>
          </c:val>
          <c:smooth val="0"/>
          <c:extLst>
            <c:ext xmlns:c16="http://schemas.microsoft.com/office/drawing/2014/chart" uri="{C3380CC4-5D6E-409C-BE32-E72D297353CC}">
              <c16:uniqueId val="{00000000-7A8B-47BD-951A-EF080855B05E}"/>
            </c:ext>
          </c:extLst>
        </c:ser>
        <c:dLbls>
          <c:showLegendKey val="0"/>
          <c:showVal val="0"/>
          <c:showCatName val="0"/>
          <c:showSerName val="0"/>
          <c:showPercent val="0"/>
          <c:showBubbleSize val="0"/>
        </c:dLbls>
        <c:marker val="1"/>
        <c:smooth val="0"/>
        <c:axId val="953506095"/>
        <c:axId val="953501103"/>
      </c:lineChart>
      <c:catAx>
        <c:axId val="9535060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sr-Latn-RS"/>
          </a:p>
        </c:txPr>
        <c:crossAx val="953501103"/>
        <c:crosses val="autoZero"/>
        <c:auto val="1"/>
        <c:lblAlgn val="ctr"/>
        <c:lblOffset val="100"/>
        <c:noMultiLvlLbl val="0"/>
      </c:catAx>
      <c:valAx>
        <c:axId val="953501103"/>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crossAx val="953506095"/>
        <c:crosses val="autoZero"/>
        <c:crossBetween val="between"/>
      </c:valAx>
      <c:spPr>
        <a:noFill/>
        <a:ln>
          <a:noFill/>
        </a:ln>
        <a:effectLst/>
      </c:spPr>
    </c:plotArea>
    <c:plotVisOnly val="1"/>
    <c:dispBlanksAs val="zero"/>
    <c:showDLblsOverMax val="0"/>
  </c:chart>
  <c:spPr>
    <a:noFill/>
    <a:ln>
      <a:noFill/>
    </a:ln>
    <a:effectLst/>
  </c:spPr>
  <c:txPr>
    <a:bodyPr/>
    <a:lstStyle/>
    <a:p>
      <a:pPr/>
      <a:endParaRPr lang="sr-Latn-R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Dzień dobry i zapraszamy na kurs Machine Learning. Kurs powstał w wyniku projektu Erasmus+ CodeIn. Wszystko, czego potrzebujesz, to dostęp do Internetu i komputer.</a:t>
            </a:r>
          </a:p>
          <a:p>
            <a:pPr>
              <a:lnSpc>
                <a:spcPct val="107000"/>
              </a:lnSpc>
              <a:spcAft>
                <a:spcPts val="800"/>
              </a:spcAft>
              <a:defRPr>
                <a:effectLst/>
              </a:defRPr>
            </a:pPr>
            <a:r>
              <a:t>Kurs zawiera w sumie dziesięć tematów i w tym temacie powiemy coś więcej o Klasyfikacji i jej zastosowaniach.</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Naive Bayes to sposób kategoryzowania rzeczy (takich jak ludzie, dokumenty itp.) na podstawie ich cech. Opiera się na prostej formule matematycznej i zakłada, w jaki sposób cechy są związane z kategorią.</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r>
              <a:t>Aby korzystać z Naive Bayes, musisz wiedzieć, jakie grupy chcesz tworzyć i jakie cechy ma każdy przedmiot. Następnie algorytm sprawdza kilka pozycji, które są już oznaczone i wykorzystuje te informacje, aby dowiedzieć się, jak kategoryzować nowe pozycje.</a:t>
            </a:r>
          </a:p>
          <a:p>
            <a:endParaRPr/>
          </a:p>
          <a:p>
            <a:r>
              <a:t>Krótko mówiąc, Naive Bayes bierze rzeczy, o których wiesz, uczy się ich grupować i wykorzystuje tę wiedzę do kategoryzowania nowych rzeczy, o których jeszcze nie wiesz.</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0312388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Oto kroki do wdrożenia algorytmu Naive Bayes:</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Zdefiniuj klasy: Pierwszym krokiem jest zdefiniowanie klas, do których mają zostać sklasyfikowane dane. Na przykład, jeśli próbujesz sklasyfikować owoce, klasy mogą być "Apple", "Banana", "Orange", itp.</a:t>
            </a:r>
          </a:p>
          <a:p>
            <a:pPr>
              <a:defRPr>
                <a:effectLst/>
              </a:defRPr>
            </a:pPr>
            <a:r>
              <a:t>Zdefiniuj funkcje: Następnie musisz zdefiniować funkcje, które będą używane do prognozowania. Na przykład w naszym przykładzie klasyfikacji owoców cechami mogą być kolor, rozmiar i kształt owocu.</a:t>
            </a:r>
          </a:p>
          <a:p>
            <a:pPr>
              <a:defRPr>
                <a:effectLst/>
              </a:defRPr>
            </a:pPr>
            <a:r>
              <a:t>Zlicz liczbę wystąpień każdego elementu w każdej klasie: dla każdej klasy zlicz liczbę wystąpień każdego elementu. Na przykład policz liczbę czerwonych jabłek, żółtych bananów itp.</a:t>
            </a:r>
          </a:p>
          <a:p>
            <a:pPr>
              <a:defRPr>
                <a:effectLst/>
              </a:defRPr>
            </a:pPr>
            <a:r>
              <a:t>Oblicz poprzednie prawdopodobieństwa: poprzednie prawdopodobieństwa są obliczane na podstawie liczby instancji każdej klasy w szkoleniowym zbiorze danych. Na przykład, wcześniejsze prawdopodobieństwo "Apple" to liczba jabłek w zbiorze danych podzielona przez całkowitą liczbę owoców w zbiorze danych.</a:t>
            </a:r>
          </a:p>
          <a:p>
            <a:pPr>
              <a:defRPr>
                <a:effectLst/>
              </a:defRPr>
            </a:pPr>
            <a:r>
              <a:t>Oblicz prawdopodobieństwo: prawdopodobieństwo jest obliczane na podstawie liczby wystąpień poszczególnych elementów w każdej klasie. Na przykład prawdopodobieństwo "czerwonego" danego "jabłka" to liczba czerwonych jabłek podzielona przez całkowitą liczbę jabłek w zbiorze danych.</a:t>
            </a:r>
          </a:p>
          <a:p>
            <a:pPr>
              <a:defRPr>
                <a:effectLst/>
              </a:defRPr>
            </a:pPr>
            <a:r>
              <a:t>Oblicz tylne: Tylne są obliczane przez pomnożenie wcześniejszych prawdopodobieństw i prawdopodobieństw. Na przykład tylna część "Apple" podana "Red" jest wynikiem wcześniejszego prawdopodobieństwa "Apple" i prawdopodobieństwa "Red" podana "Apple".</a:t>
            </a:r>
          </a:p>
          <a:p>
            <a:pPr>
              <a:defRPr>
                <a:effectLst/>
              </a:defRPr>
            </a:pPr>
            <a:r>
              <a:t>Wybierz maksymalny tył: Ostatnim krokiem jest wybranie klasy z maksymalnym tyłem jako przewidywaną klasą dla nowego elementu. Innymi słowy, klasa z największym prawdopodobieństwem bycia właściwą klasą jest wybierana jako przewidywanie.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11081853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Zbierzmy to wszystko razem. Masz kosz z 20 kawałkami owoców, z których 10 to jabłka, a 10 to pomarańcze. Jabłka są podzielone na dwa kolory: czerwony (6 jabłek) i zielony (4 jabłka). Jabłka występują również w dwóch teksturach: gładkich (8 jabłek) i szorstkich (2 jabłka). Pomarańcze występują w dwóch teksturach: gładkiej (2 pomarańcze) i szorstkiej (8 pomarańczy), a także występują w dwóch kolorach: czerwonym (2 pomarańcze) i pomarańczowym (8 pomarańczy).</a:t>
            </a:r>
            <a:endParaRPr sz="1200" kern="1200">
              <a:solidFill>
                <a:schemeClr val="tx1"/>
              </a:solidFill>
              <a:effectLst/>
              <a:latin typeface="+mn-lt"/>
              <a:ea typeface="+mn-ea"/>
              <a:cs typeface="+mn-cs"/>
            </a:endParaRPr>
          </a:p>
          <a:p>
            <a:pPr>
              <a:defRPr>
                <a:effectLst/>
              </a:defRPr>
            </a:pPr>
            <a:r>
              <a:t> </a:t>
            </a:r>
            <a:endParaRPr sz="1200" kern="1200">
              <a:solidFill>
                <a:schemeClr val="tx1"/>
              </a:solidFill>
              <a:effectLst/>
              <a:latin typeface="+mn-lt"/>
              <a:ea typeface="+mn-ea"/>
              <a:cs typeface="+mn-cs"/>
            </a:endParaRPr>
          </a:p>
          <a:p>
            <a:pPr>
              <a:defRPr>
                <a:effectLst/>
              </a:defRPr>
            </a:pPr>
            <a:r>
              <a:t>Teraz masz nowy kawałek owocu i chcesz ustalić, czy jest to jabłko, czy pomarańcza. Owoce są czerwone i mają gładką konsystencję.</a:t>
            </a:r>
            <a:endParaRPr sz="1200" kern="1200">
              <a:solidFill>
                <a:schemeClr val="tx1"/>
              </a:solidFill>
              <a:effectLst/>
              <a:latin typeface="+mn-lt"/>
              <a:ea typeface="+mn-ea"/>
              <a:cs typeface="+mn-cs"/>
            </a:endParaRPr>
          </a:p>
          <a:p>
            <a:pPr>
              <a:defRPr>
                <a:effectLst/>
              </a:defRPr>
            </a:pPr>
            <a:r>
              <a:t> </a:t>
            </a:r>
            <a:endParaRPr sz="1200" kern="1200">
              <a:solidFill>
                <a:schemeClr val="tx1"/>
              </a:solidFill>
              <a:effectLst/>
              <a:latin typeface="+mn-lt"/>
              <a:ea typeface="+mn-ea"/>
              <a:cs typeface="+mn-cs"/>
            </a:endParaRPr>
          </a:p>
          <a:p>
            <a:pPr>
              <a:defRPr>
                <a:effectLst/>
              </a:defRPr>
            </a:pPr>
            <a:r>
              <a:t>Oto kroki, aby obliczyć wcześniejsze prawdopodobieństwa, prawdopodobieństwa i tylne dla tego scenariusza:</a:t>
            </a:r>
            <a:endParaRPr sz="1200" kern="1200">
              <a:solidFill>
                <a:schemeClr val="tx1"/>
              </a:solidFill>
              <a:effectLst/>
              <a:latin typeface="+mn-lt"/>
              <a:ea typeface="+mn-ea"/>
              <a:cs typeface="+mn-cs"/>
            </a:endParaRPr>
          </a:p>
          <a:p>
            <a:pPr>
              <a:defRPr>
                <a:effectLst/>
              </a:defRPr>
            </a:pPr>
            <a:r>
              <a:t> </a:t>
            </a:r>
            <a:endParaRPr sz="1200" kern="1200">
              <a:solidFill>
                <a:schemeClr val="tx1"/>
              </a:solidFill>
              <a:effectLst/>
              <a:latin typeface="+mn-lt"/>
              <a:ea typeface="+mn-ea"/>
              <a:cs typeface="+mn-cs"/>
            </a:endParaRPr>
          </a:p>
          <a:p>
            <a:pPr>
              <a:defRPr>
                <a:effectLst/>
              </a:defRPr>
            </a:pPr>
            <a:r>
              <a:t>Wcześniejsze prawdopodobieństwo to początkowe prawdopodobieństwo, że owoc jest jabłkiem lub pomarańczą, zanim weźmie się pod uwagę jakiekolwiek nowe informacje.</a:t>
            </a:r>
            <a:endParaRPr sz="1200" kern="1200">
              <a:solidFill>
                <a:schemeClr val="tx1"/>
              </a:solidFill>
              <a:effectLst/>
              <a:latin typeface="+mn-lt"/>
              <a:ea typeface="+mn-ea"/>
              <a:cs typeface="+mn-cs"/>
            </a:endParaRPr>
          </a:p>
          <a:p>
            <a:pPr>
              <a:defRPr>
                <a:effectLst/>
              </a:defRPr>
            </a:pPr>
            <a:r>
              <a:t> </a:t>
            </a:r>
            <a:endParaRPr sz="1200" kern="1200">
              <a:solidFill>
                <a:schemeClr val="tx1"/>
              </a:solidFill>
              <a:effectLst/>
              <a:latin typeface="+mn-lt"/>
              <a:ea typeface="+mn-ea"/>
              <a:cs typeface="+mn-cs"/>
            </a:endParaRPr>
          </a:p>
          <a:p>
            <a:pPr>
              <a:defRPr>
                <a:effectLst/>
              </a:defRPr>
            </a:pPr>
            <a:r>
              <a:t>Poprzednie prawdopodobieństwo bycia jabłkiem wynosi 0,5</a:t>
            </a:r>
            <a:endParaRPr sz="1200" kern="1200">
              <a:solidFill>
                <a:schemeClr val="tx1"/>
              </a:solidFill>
              <a:effectLst/>
              <a:latin typeface="+mn-lt"/>
              <a:ea typeface="+mn-ea"/>
              <a:cs typeface="+mn-cs"/>
            </a:endParaRPr>
          </a:p>
          <a:p>
            <a:pPr>
              <a:defRPr>
                <a:effectLst/>
              </a:defRPr>
            </a:pPr>
            <a:r>
              <a:t>Poprzednie prawdopodobieństwo bycia pomarańczowym wynosi 0,5</a:t>
            </a:r>
            <a:endParaRPr sz="1200" kern="1200">
              <a:solidFill>
                <a:schemeClr val="tx1"/>
              </a:solidFill>
              <a:effectLst/>
              <a:latin typeface="+mn-lt"/>
              <a:ea typeface="+mn-ea"/>
              <a:cs typeface="+mn-cs"/>
            </a:endParaRPr>
          </a:p>
          <a:p>
            <a:pPr>
              <a:defRPr>
                <a:effectLst/>
              </a:defRPr>
            </a:pPr>
            <a:r>
              <a:t> </a:t>
            </a:r>
            <a:endParaRPr sz="1200" kern="1200">
              <a:solidFill>
                <a:schemeClr val="tx1"/>
              </a:solidFill>
              <a:effectLst/>
              <a:latin typeface="+mn-lt"/>
              <a:ea typeface="+mn-ea"/>
              <a:cs typeface="+mn-cs"/>
            </a:endParaRPr>
          </a:p>
          <a:p>
            <a:pPr>
              <a:defRPr>
                <a:effectLst/>
              </a:defRPr>
            </a:pPr>
            <a:r>
              <a:t>Prawdopodobieństwo to prawdopodobieństwo, że owoc ma czerwony kolor i gładką konsystencję, biorąc pod uwagę, że jest to jabłko lub pomarańcza.</a:t>
            </a:r>
            <a:endParaRPr sz="1200" kern="1200">
              <a:solidFill>
                <a:schemeClr val="tx1"/>
              </a:solidFill>
              <a:effectLst/>
              <a:latin typeface="+mn-lt"/>
              <a:ea typeface="+mn-ea"/>
              <a:cs typeface="+mn-cs"/>
            </a:endParaRPr>
          </a:p>
          <a:p>
            <a:pPr>
              <a:defRPr>
                <a:effectLst/>
              </a:defRPr>
            </a:pPr>
            <a:r>
              <a:t> </a:t>
            </a:r>
            <a:endParaRPr sz="1200" kern="1200">
              <a:solidFill>
                <a:schemeClr val="tx1"/>
              </a:solidFill>
              <a:effectLst/>
              <a:latin typeface="+mn-lt"/>
              <a:ea typeface="+mn-ea"/>
              <a:cs typeface="+mn-cs"/>
            </a:endParaRPr>
          </a:p>
          <a:p>
            <a:pPr>
              <a:defRPr>
                <a:effectLst/>
              </a:defRPr>
            </a:pPr>
            <a:r>
              <a:t>Prawdopodobieństwo bycia jabłkiem i posiadania czerwonego koloru wynosi 0,6</a:t>
            </a:r>
            <a:endParaRPr sz="1200" kern="1200">
              <a:solidFill>
                <a:schemeClr val="tx1"/>
              </a:solidFill>
              <a:effectLst/>
              <a:latin typeface="+mn-lt"/>
              <a:ea typeface="+mn-ea"/>
              <a:cs typeface="+mn-cs"/>
            </a:endParaRPr>
          </a:p>
          <a:p>
            <a:pPr>
              <a:defRPr>
                <a:effectLst/>
              </a:defRPr>
            </a:pPr>
            <a:r>
              <a:t>Prawdopodobieństwo bycia jabłkiem i posiadania gładkiej tekstury wynosi 0,8</a:t>
            </a:r>
            <a:endParaRPr sz="1200" kern="1200">
              <a:solidFill>
                <a:schemeClr val="tx1"/>
              </a:solidFill>
              <a:effectLst/>
              <a:latin typeface="+mn-lt"/>
              <a:ea typeface="+mn-ea"/>
              <a:cs typeface="+mn-cs"/>
            </a:endParaRPr>
          </a:p>
          <a:p>
            <a:pPr>
              <a:defRPr>
                <a:effectLst/>
              </a:defRPr>
            </a:pPr>
            <a:r>
              <a:t>Prawdopodobieństwo bycia pomarańczowym i posiadania czerwonego koloru wynosi 0,2.</a:t>
            </a:r>
            <a:endParaRPr sz="1200" kern="1200">
              <a:solidFill>
                <a:schemeClr val="tx1"/>
              </a:solidFill>
              <a:effectLst/>
              <a:latin typeface="+mn-lt"/>
              <a:ea typeface="+mn-ea"/>
              <a:cs typeface="+mn-cs"/>
            </a:endParaRPr>
          </a:p>
          <a:p>
            <a:pPr>
              <a:defRPr>
                <a:effectLst/>
              </a:defRPr>
            </a:pPr>
            <a:r>
              <a:t>Prawdopodobieństwo bycia pomarańczowym i posiadania gładkiej tekstury wynosi 0,2.</a:t>
            </a:r>
            <a:endParaRPr sz="1200" kern="1200">
              <a:solidFill>
                <a:schemeClr val="tx1"/>
              </a:solidFill>
              <a:effectLst/>
              <a:latin typeface="+mn-lt"/>
              <a:ea typeface="+mn-ea"/>
              <a:cs typeface="+mn-cs"/>
            </a:endParaRPr>
          </a:p>
          <a:p>
            <a:pPr>
              <a:defRPr>
                <a:effectLst/>
              </a:defRPr>
            </a:pPr>
            <a:r>
              <a:t> </a:t>
            </a:r>
            <a:endParaRPr sz="1200" kern="1200">
              <a:solidFill>
                <a:schemeClr val="tx1"/>
              </a:solidFill>
              <a:effectLst/>
              <a:latin typeface="+mn-lt"/>
              <a:ea typeface="+mn-ea"/>
              <a:cs typeface="+mn-cs"/>
            </a:endParaRPr>
          </a:p>
          <a:p>
            <a:pPr>
              <a:defRPr>
                <a:effectLst/>
              </a:defRPr>
            </a:pPr>
            <a:r>
              <a:t>Prawdopodobieństwa tylne są obliczane przez podzielenie prawdopodobieństwa wspólnego przez mianownik. Robiąc to, otrzymujemy prawdopodobieństwo, że owoc jest albo jabłkiem, albo pomarańczą, biorąc pod uwagę nowe informacje, że ma czerwony kolor i gładką konsystencję.</a:t>
            </a:r>
            <a:endParaRPr sz="1200" kern="1200">
              <a:solidFill>
                <a:schemeClr val="tx1"/>
              </a:solidFill>
              <a:effectLst/>
              <a:latin typeface="+mn-lt"/>
              <a:ea typeface="+mn-ea"/>
              <a:cs typeface="+mn-cs"/>
            </a:endParaRPr>
          </a:p>
          <a:p>
            <a:pPr>
              <a:defRPr>
                <a:effectLst/>
              </a:defRPr>
            </a:pPr>
            <a:r>
              <a:t>Pierwsza część wyrażenia (0,5 x 0,6 x 0,8) reprezentuje wspólne prawdopodobieństwo, że owoc jest jabłkiem, ma czerwony kolor i gładką konsystencję. Druga część wyrażenia (0,5 x 0,2 x 0,2) reprezentuje wspólne prawdopodobieństwo, że owoc jest pomarańczowy, czerwony i ma gładką konsystencję. Dodając dwa wspólne prawdopodobieństwa, otrzymujemy mianownik prawdopodobieństwa tylnego, reprezentujący całkowite prawdopodobieństwo, że owoc ma czerwony kolor i gładką konsystencję.</a:t>
            </a:r>
            <a:endParaRPr sz="1200" kern="1200">
              <a:solidFill>
                <a:schemeClr val="tx1"/>
              </a:solidFill>
              <a:effectLst/>
              <a:latin typeface="+mn-lt"/>
              <a:ea typeface="+mn-ea"/>
              <a:cs typeface="+mn-cs"/>
            </a:endParaRPr>
          </a:p>
          <a:p>
            <a:pPr>
              <a:defRPr>
                <a:effectLst/>
              </a:defRPr>
            </a:pPr>
            <a:r>
              <a:t> </a:t>
            </a:r>
            <a:endParaRPr sz="1200" kern="1200">
              <a:solidFill>
                <a:schemeClr val="tx1"/>
              </a:solidFill>
              <a:effectLst/>
              <a:latin typeface="+mn-lt"/>
              <a:ea typeface="+mn-ea"/>
              <a:cs typeface="+mn-cs"/>
            </a:endParaRPr>
          </a:p>
          <a:p>
            <a:pPr>
              <a:defRPr>
                <a:effectLst/>
              </a:defRPr>
            </a:pPr>
            <a:r>
              <a:t>Po rozważeniu nowych informacji, tylne części są ostatecznymi prawdopodobieństwami, że owocem jest jabłko lub pomarańcza.</a:t>
            </a:r>
            <a:endParaRPr sz="1200" kern="1200">
              <a:solidFill>
                <a:schemeClr val="tx1"/>
              </a:solidFill>
              <a:effectLst/>
              <a:latin typeface="+mn-lt"/>
              <a:ea typeface="+mn-ea"/>
              <a:cs typeface="+mn-cs"/>
            </a:endParaRPr>
          </a:p>
          <a:p>
            <a:pPr>
              <a:defRPr>
                <a:effectLst/>
              </a:defRPr>
            </a:pPr>
            <a:r>
              <a:t>Tylne prawdopodobieństwo bycia czerwonym i gładkim jabłkiem wynosi 0,952</a:t>
            </a:r>
            <a:endParaRPr sz="1200" kern="1200">
              <a:solidFill>
                <a:schemeClr val="tx1"/>
              </a:solidFill>
              <a:effectLst/>
              <a:latin typeface="+mn-lt"/>
              <a:ea typeface="+mn-ea"/>
              <a:cs typeface="+mn-cs"/>
            </a:endParaRPr>
          </a:p>
          <a:p>
            <a:pPr>
              <a:defRPr>
                <a:effectLst/>
              </a:defRPr>
            </a:pPr>
            <a:r>
              <a:t>Tylne prawdopodobieństwo bycia czerwonym i gładkim pomarańczowym wynosi 0,048</a:t>
            </a:r>
            <a:endParaRPr sz="1200" kern="1200">
              <a:solidFill>
                <a:schemeClr val="tx1"/>
              </a:solidFill>
              <a:effectLst/>
              <a:latin typeface="+mn-lt"/>
              <a:ea typeface="+mn-ea"/>
              <a:cs typeface="+mn-cs"/>
            </a:endParaRPr>
          </a:p>
          <a:p>
            <a:pPr>
              <a:defRPr>
                <a:effectLst/>
              </a:defRPr>
            </a:pPr>
            <a:r>
              <a:t> </a:t>
            </a:r>
            <a:endParaRPr sz="1200" kern="1200">
              <a:solidFill>
                <a:schemeClr val="tx1"/>
              </a:solidFill>
              <a:effectLst/>
              <a:latin typeface="+mn-lt"/>
              <a:ea typeface="+mn-ea"/>
              <a:cs typeface="+mn-cs"/>
            </a:endParaRPr>
          </a:p>
          <a:p>
            <a:pPr>
              <a:defRPr>
                <a:effectLst/>
              </a:defRPr>
            </a:pPr>
            <a:r>
              <a:t>Dlatego nowy kawałek owocu jest prawdopodobnie jabłkiem z prawdopodobieństwem 0,952 lub 95,2%.</a:t>
            </a:r>
            <a:endParaRPr sz="120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25427311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Oto przykład drzewa decyzyjnego dla danych o przeżyciu pasażera Titanica, zaprojektowanego dla początkujących. Dość łatwo jest interpretować dane z drzewa decyzyjnego. To jedna z ich mocnych stron.</a:t>
            </a:r>
            <a:endParaRPr sz="1200" b="0" i="0" kern="1200">
              <a:solidFill>
                <a:schemeClr val="tx1"/>
              </a:solidFill>
              <a:effectLst/>
              <a:latin typeface="+mn-lt"/>
              <a:ea typeface="+mn-ea"/>
              <a:cs typeface="+mn-cs"/>
            </a:endParaRPr>
          </a:p>
          <a:p>
            <a:pPr>
              <a:defRPr>
                <a:effectLst/>
              </a:defRPr>
            </a:pPr>
            <a:r>
              <a:t>Ważne jest, aby pamiętać, że to drzewo decyzyjne jest nadal uproszczoną reprezentacją złożonych interakcji między różnymi czynnikami, które przyczyniły się do przetrwania pasażerów na Titanicu. </a:t>
            </a:r>
            <a:endParaRPr sz="1200" b="0" i="0" kern="1200">
              <a:solidFill>
                <a:schemeClr val="tx1"/>
              </a:solidFill>
              <a:effectLst/>
              <a:latin typeface="+mn-lt"/>
              <a:ea typeface="+mn-ea"/>
              <a:cs typeface="+mn-cs"/>
            </a:endParaRPr>
          </a:p>
          <a:p>
            <a:pPr>
              <a:defRPr>
                <a:effectLst/>
              </a:defRPr>
            </a:pPr>
            <a:r>
              <a:t>Ponadto to drzewo decyzyjne uwzględnia tylko trzy zmienne (wiek, płeć i klasa pasażerów) i nie uwzględnia innych czynników, takich jak cena biletu i lokalizacja na statku, które mogły mieć wpływ na przeżycie pasażera.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smtClean="0"/>
          </a:p>
        </p:txBody>
      </p:sp>
    </p:spTree>
    <p:extLst>
      <p:ext uri="{BB962C8B-B14F-4D97-AF65-F5344CB8AC3E}">
        <p14:creationId xmlns:p14="http://schemas.microsoft.com/office/powerpoint/2010/main" val="30381683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Zasadniczo drzewo decyzyjne jest prostym i intuicyjnym sposobem przewidywania poprzez podzielenie problemu na mniejsze i mniejsze pytania, aż do uzyskania ostatecznej odpowiedzi. Celem budowania drzewa decyzyjnego jest stworzenie modelu, który dokładnie dzieli dane na podstawie funkcji i tworzy dokładne prognozy. </a:t>
            </a:r>
          </a:p>
          <a:p>
            <a:endParaRPr/>
          </a:p>
          <a:p>
            <a:r>
              <a:t>W materiałach Oracle Academy, które są częścią tego kursu, można znaleźć i użyć bardziej szczegółowych przykładów korzystania z algorytmu ID3.</a:t>
            </a:r>
          </a:p>
          <a:p>
            <a:endParaRPr/>
          </a:p>
          <a:p>
            <a:r>
              <a:t>Algorytm ID3 rozpoczyna się od jednego węzła reprezentującego cały zbiór danych i rekurencyjnie dzieli zbiór danych na podzbiory na podstawie wartości wybranego atrybutu, dopóki wszystkie wystąpienia w podzbiorze nie będą należeć do tej samej klasy lub dopóki nie zostanie spełnione kryterium zatrzymania. W każdym węźle algorytm wybiera atrybut, który ma największy przyrost informacji, i tworzy gałąź dla każdej możliwej wartości atrybutu. Algorytm jest kontynuowany do czasu utworzenia drzewa decyzyjnego, które w pełni klasyfikuje dane szkoleniowe.</a:t>
            </a:r>
          </a:p>
          <a:p>
            <a:endParaRPr/>
          </a:p>
          <a:p>
            <a:r>
              <a:t>Chociaż algorytm ID3 jest popularnym i powszechnie stosowanym algorytmem budowy drzewa decyzyjnego, ma pewne ograniczenia, takie jak tendencja do nadmiernego dopasowywania się do hałaśliwych danych i niemożność obsługi atrybutów o ciągłej wartości. Kilka wariantów i rozszerzeń algorytmu ID3, takich jak C4.5 i CART, zostało opracowanych w celu rozwiązania tych ograniczeń oraz zwiększenia dokładności i odporności drzew decyzyjnych.</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15</a:t>
            </a:fld>
            <a:endParaRPr lang="hr-HR" smtClean="0"/>
          </a:p>
        </p:txBody>
      </p:sp>
    </p:spTree>
    <p:extLst>
      <p:ext uri="{BB962C8B-B14F-4D97-AF65-F5344CB8AC3E}">
        <p14:creationId xmlns:p14="http://schemas.microsoft.com/office/powerpoint/2010/main" val="18551878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Aby ukończyć tę jednostkę, zapoznaj się z poniższymi zasobami online. Dziękujemy za uwagę!</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16</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Klasyfikacja to rodzaj nadzorowanego uczenia się, którego celem jest przewidywanie etykiety klasy lub kategorii punktu danych na podstawie zestawu funkcji lub zmiennych niezależnych. W ramach tego typu szkoleń dane są oznaczone, co oznacza, że każdemu punktowi danych przypisana jest określona etykieta klasy.</a:t>
            </a:r>
            <a:endParaRPr sz="1200" kern="1200">
              <a:solidFill>
                <a:schemeClr val="tx1"/>
              </a:solidFill>
              <a:effectLst/>
              <a:latin typeface="+mn-lt"/>
              <a:ea typeface="+mn-ea"/>
              <a:cs typeface="+mn-cs"/>
            </a:endParaRPr>
          </a:p>
          <a:p>
            <a:r>
              <a:t>Klasyfikacja jest stosowana m.in. w wielu rzeczywistych aplikacjach, takich jak analiza nastrojów, filtrowanie spamu, klasyfikacja obrazów czy diagnoza medyczna. Powodzenie klasyfikacji zależy od jakości danych szkoleniowych i wyboru używanego algorytmu.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Istnieje wiele różnych algorytmów klasyfikacji do wyboru, począwszy od prostych modeli liniowych do złożonych metod zespołu. Dla początkujących często najlepiej jest zacząć od prostych i szeroko stosowanych algorytmów, takich jak regresja logistyczna, drzewa decyzyjne, k-najbliżsi sąsiedzi (k-NN) i Naive Bayes. Algorytmy te są stosunkowo łatwe do zrozumienia i wdrożenia, co czyni je idealnymi do rozpoczęcia pracy z problemami z klasyfikacją. Zostały one szeroko przetestowane i stosowane w różnych dziedzinach i wykazały dobrą wydajność w przypadku wielu problemów.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385619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Regresja logistyczna jest metodą statystyczną stosowaną przy problemach z klasyfikacją binarną, gdzie celem jest przewidywanie wyniku binarnego (np. tak/nie, true/false). Pomaga określić relację między zbiorem zmiennych niezależnych a binarną zmienną zależną.</a:t>
            </a:r>
          </a:p>
          <a:p>
            <a:endParaRPr sz="1200" kern="1200">
              <a:solidFill>
                <a:schemeClr val="tx1"/>
              </a:solidFill>
              <a:effectLst/>
              <a:latin typeface="+mn-lt"/>
              <a:ea typeface="+mn-ea"/>
              <a:cs typeface="+mn-cs"/>
            </a:endParaRPr>
          </a:p>
          <a:p>
            <a:pPr>
              <a:defRPr>
                <a:effectLst/>
              </a:defRPr>
            </a:pPr>
            <a:r>
              <a:t>Zmienne niezależne są używane do przewidywania prawdopodobieństwa zmiennej zależnej wynoszącej 0 lub 1. Prawdopodobieństwo to jest następnie przekształcane w wynik binarny przy użyciu wartości progowej, zwykle ustawionej na 0,5. Jeśli prawdopodobieństwo jest większe niż 0,5, wynik jest przewidywany jako 1 (tak, prawda), a jeśli jest mniejsze niż 0,5, wynik jest przewidywany jako 0 (nie, fałsz).</a:t>
            </a:r>
          </a:p>
          <a:p>
            <a:endParaRPr sz="1200" kern="1200">
              <a:solidFill>
                <a:schemeClr val="tx1"/>
              </a:solidFill>
              <a:effectLst/>
              <a:latin typeface="+mn-lt"/>
              <a:ea typeface="+mn-ea"/>
              <a:cs typeface="+mn-cs"/>
            </a:endParaRPr>
          </a:p>
          <a:p>
            <a:pPr>
              <a:defRPr>
                <a:effectLst/>
              </a:defRPr>
            </a:pPr>
            <a:r>
              <a:t>Model regresji logistycznej jest szkolony na etykiecie zbioru danych w celu poznania relacji między zmiennymi niezależnymi a zmienną zależną. W fazie szkolenia model poznaje współczynniki dla każdej zmiennej niezależnej, które są używane do obliczenia prawdopodobieństwa zmiennej zależnej wynoszącej 1 lub 0.</a:t>
            </a:r>
          </a:p>
          <a:p>
            <a:endParaRPr sz="1200" kern="1200">
              <a:solidFill>
                <a:schemeClr val="tx1"/>
              </a:solidFill>
              <a:effectLst/>
              <a:latin typeface="+mn-lt"/>
              <a:ea typeface="+mn-ea"/>
              <a:cs typeface="+mn-cs"/>
            </a:endParaRPr>
          </a:p>
          <a:p>
            <a:pPr>
              <a:defRPr>
                <a:effectLst/>
              </a:defRPr>
            </a:pPr>
            <a:r>
              <a:t>Podsumowując, regresja logistyczna jest prostą, ale potężną metodą rozwiązywania problemów z klasyfikacją binarną i jest szeroko stosowana w wielu zastosowaniach w świecie rzeczywistym, takich jak przewidywanie odpływu klientów, niewypłacalności pożyczki i diagnozy choroby.</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2047991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Załóżmy, że mamy zbiór danych 100 klientów i chcemy przewidzieć, czy kupią określony produkt na podstawie ich wynagrodzenia. </a:t>
            </a:r>
          </a:p>
          <a:p>
            <a:endParaRPr/>
          </a:p>
          <a:p>
            <a:r>
              <a:t>Możemy wykorzystać wynagrodzenie jako niezależną zmienną, aby przewidzieć, czy klient kupi produkt. </a:t>
            </a:r>
          </a:p>
          <a:p>
            <a:endParaRPr/>
          </a:p>
          <a:p>
            <a:r>
              <a:t>Model regresji logistycznej pozna współczynnik wynagrodzenia, który zostanie wykorzystany do obliczenia prawdopodobieństwa zakupu produktu przez klienta.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134558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W tym przykładzie oś X reprezentuje wynagrodzenie klientów, a oś Y reprezentuje prawdopodobieństwo zakupu produktu przez klienta. Krzywa pokazuje, jak zmienia się prawdopodobieństwo zakupu produktu przez klienta wraz ze wzrostem wynagrodzenia.</a:t>
            </a:r>
          </a:p>
          <a:p>
            <a:pPr>
              <a:defRPr>
                <a:effectLst/>
              </a:defRPr>
            </a:pPr>
            <a:r>
              <a:t>Przy niskich wynagrodzeniach prawdopodobieństwo zakupu produktu przez klienta jest niskie, ale wraz ze wzrostem wynagrodzenia rośnie również prawdopodobieństwo. W pewnym momencie prawdopodobieństwo spada i zbliża się do 1, gdy wynagrodzenie nadal rośnie. Krzywa podąża za wzorcem w kształcie litery S, który jest typowy dla krzywych regresji logistycznej.</a:t>
            </a:r>
          </a:p>
          <a:p>
            <a:pPr>
              <a:defRPr>
                <a:effectLst/>
              </a:defRPr>
            </a:pPr>
            <a:r>
              <a:t>Krzywa regresji logistycznej została utworzona na podstawie współczynników poznanych przez model regresji logistycznej. Rzeczywiste współczynniki i kształt krzywej mogą być różne w rzeczywistym zbiorze danych, ale ogólny wzorzec krzywej pozostanie taki sam, pokazując związek między zmienną niezależną (wynagrodzenie) a zmienną zależną (zakupiony produkt).</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2801299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Oto ogólny przegląd etapów procesu uczenia się regresji logistycznej.</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Proces uczenia się w regresji logistycznej polega na znalezieniu najlepszych parametrów (wagi), które można wykorzystać do dokładnych prognoz. Algorytm zaczyna się od początkowego odgadnięcia tych parametrów, a następnie iteracyjnie dostosowuje je na podstawie danych treningowych.</a:t>
            </a: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38658309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K-Nearest Neighbors (KNN) to prosty algorytm uczenia maszynowego, który jest używany do problemów z klasyfikacją i regresją. W KNN nowy punkt danych ma przypisaną klasę lub wartość opartą na jego "k" najbliższych sąsiadów w zbiorze danych szkoleniowych.</a:t>
            </a:r>
            <a:endParaRPr sz="1200" b="0" i="0" kern="1200">
              <a:solidFill>
                <a:schemeClr val="tx1"/>
              </a:solidFill>
              <a:effectLst/>
              <a:latin typeface="+mn-lt"/>
              <a:ea typeface="+mn-ea"/>
              <a:cs typeface="+mn-cs"/>
            </a:endParaRPr>
          </a:p>
          <a:p>
            <a:r>
              <a:t>KNN to prosty i skuteczny algorytm, który może być używany do różnych problemów, ale ma pewne ograniczenia. Może to być na przykład kosztowne obliczeniowo, gdy zbiór danych szkoleniowych jest duży i może być wrażliwy na wybór "k". Pomimo tych ograniczeń, KNN jest dobrym algorytmem na początek dla wielu problemów, zwłaszcza dla małych zbiorów danych lub gdy potrzebujesz szybkiego rozwiązania.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24836593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Wyobraź sobie, że jesteś w pokoju wypełnionym trójkątami i kwadratami, a właśnie poznałeś nowy kształt. Nie jesteś pewien, czy to trójkąt, czy kwadrat.</a:t>
            </a:r>
          </a:p>
          <a:p>
            <a:endParaRPr sz="1200" kern="1200">
              <a:solidFill>
                <a:schemeClr val="tx1"/>
              </a:solidFill>
              <a:latin typeface="+mn-lt"/>
              <a:ea typeface="+mn-ea"/>
              <a:cs typeface="+mn-cs"/>
            </a:endParaRPr>
          </a:p>
          <a:p>
            <a:r>
              <a:t>KNN to algorytm uczenia maszynowego, który pomaga znaleźć najbliższe kształty w danych. Najpierw musisz wybrać liczbę najbliższych sąsiadów "k". W tym przykładzie dla okręgu linii przerywanej wartość k wynosi 3, a dla okręgu linii stałej wartość k wynosi 5.</a:t>
            </a:r>
            <a:endParaRPr sz="1200" kern="1200" baseline="0">
              <a:solidFill>
                <a:schemeClr val="tx1"/>
              </a:solidFill>
              <a:latin typeface="+mn-lt"/>
              <a:ea typeface="+mn-ea"/>
              <a:cs typeface="+mn-cs"/>
            </a:endParaRPr>
          </a:p>
          <a:p>
            <a:endParaRPr sz="1200" kern="1200">
              <a:solidFill>
                <a:schemeClr val="tx1"/>
              </a:solidFill>
              <a:latin typeface="+mn-lt"/>
              <a:ea typeface="+mn-ea"/>
              <a:cs typeface="+mn-cs"/>
            </a:endParaRPr>
          </a:p>
          <a:p>
            <a:r>
              <a:t>Następnie będziemy mierzyć odległość między nowym kształtem a wszystkimi innymi kształtami w zbiorze danych. Jeśli liczba najbliższych sąsiadów jest ustawiona na 3, reprezentowana przez okrąg linii przerywanej, nowy kształt zostanie sklasyfikowany jako niebieski kwadrat. Dzieje się tak dlatego, że wewnątrz wewnętrznego koła znajdują się 2 niebieskie kwadraty i tylko 1 czerwony trójkąt. Jeśli jednak liczba najbliższych sąsiadów jest ustawiona na 5, reprezentowana przez okrąg przerywanej linii, nowy kształt zostanie sklasyfikowany jako czerwony trójkąt. Dzieje się tak dlatego, że w zewnętrznym okręgu znajdują się 3 czerwone trójkąty i 2 niebieskie kwadraty.</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2246953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kdnuggets.com/2016/09/decision-trees-disastrous-overview.htm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ibm.com/topics/logistic-regression" TargetMode="External"/><Relationship Id="rId7" Type="http://schemas.openxmlformats.org/officeDocument/2006/relationships/hyperlink" Target="https://towardsdatascience.com/decision-trees-for-classification-id3-algorithm-explained-89df76e72df1"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towardsdatascience.com/naive-bayes-classifier-81d512f50a7c" TargetMode="External"/><Relationship Id="rId5" Type="http://schemas.openxmlformats.org/officeDocument/2006/relationships/hyperlink" Target="https://www.ibm.com/topics/knn" TargetMode="External"/><Relationship Id="rId4" Type="http://schemas.openxmlformats.org/officeDocument/2006/relationships/hyperlink" Target="https://towardsdatascience.com/introduction-to-logistic-regression-66248243c148"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Programy nauczania zdalnego w uczeniu maszynowym</a:t>
            </a:r>
            <a:br>
              <a:rPr b="1"/>
            </a:br>
            <a:r>
              <a:rPr b="1"/>
              <a:t/>
            </a:r>
            <a:br>
              <a:rPr b="1"/>
            </a:br>
            <a:r>
              <a:t>4- Klasyfikacja i jej aplikacje</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k-Najbliżsi sąsiedzi (k-NN)</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5057" y="1447800"/>
            <a:ext cx="7489372" cy="3385457"/>
          </a:xfrm>
        </p:spPr>
        <p:txBody>
          <a:bodyPr>
            <a:noAutofit/>
          </a:bodyPr>
          <a:lstStyle/>
          <a:p>
            <a:pPr>
              <a:defRPr sz="3600">
                <a:latin typeface="+mj-lt"/>
              </a:defRPr>
            </a:pPr>
            <a:r>
              <a:t>Oto jak działa k-NN:</a:t>
            </a:r>
          </a:p>
          <a:p>
            <a:pPr lvl="1">
              <a:defRPr sz="3200">
                <a:latin typeface="+mj-lt"/>
              </a:defRPr>
            </a:pPr>
            <a:r>
              <a:t>Wybierz liczbę najbliższych sąsiadów "k"</a:t>
            </a:r>
          </a:p>
          <a:p>
            <a:pPr lvl="1">
              <a:defRPr sz="3200">
                <a:latin typeface="+mj-lt"/>
              </a:defRPr>
            </a:pPr>
            <a:r>
              <a:t>Oblicz odległość między nowym punktem danych a wszystkimi punktami danych w szkoleniowym zbiorze danych.</a:t>
            </a:r>
          </a:p>
          <a:p>
            <a:pPr lvl="1">
              <a:defRPr sz="3200">
                <a:latin typeface="+mj-lt"/>
              </a:defRPr>
            </a:pPr>
            <a:r>
              <a:t>Wybierz punkty danych "k", które są najbliższe nowemu punktowi danych.</a:t>
            </a:r>
          </a:p>
          <a:p>
            <a:pPr lvl="1">
              <a:defRPr sz="3200">
                <a:latin typeface="+mj-lt"/>
              </a:defRPr>
            </a:pPr>
            <a:r>
              <a:t>Nowy punkt danych jest przypisywany do klasy, która jest najczęstsza wśród "k" najbliższych sąsiadów. </a:t>
            </a:r>
            <a:endParaRPr>
              <a:latin typeface="+mj-lt"/>
            </a:endParaRPr>
          </a:p>
        </p:txBody>
      </p:sp>
      <p:sp>
        <p:nvSpPr>
          <p:cNvPr id="4" name="Oval 3"/>
          <p:cNvSpPr/>
          <p:nvPr/>
        </p:nvSpPr>
        <p:spPr>
          <a:xfrm>
            <a:off x="7859486" y="1447800"/>
            <a:ext cx="3831771" cy="37555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Oval 4"/>
          <p:cNvSpPr/>
          <p:nvPr/>
        </p:nvSpPr>
        <p:spPr>
          <a:xfrm>
            <a:off x="8836477" y="2441120"/>
            <a:ext cx="1877788" cy="176893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Rectangle 5"/>
          <p:cNvSpPr/>
          <p:nvPr/>
        </p:nvSpPr>
        <p:spPr>
          <a:xfrm>
            <a:off x="9122228" y="3066029"/>
            <a:ext cx="195943" cy="1959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6"/>
          <p:cNvSpPr/>
          <p:nvPr/>
        </p:nvSpPr>
        <p:spPr>
          <a:xfrm>
            <a:off x="9579428" y="3653858"/>
            <a:ext cx="195943" cy="1959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Isosceles Triangle 7"/>
          <p:cNvSpPr/>
          <p:nvPr/>
        </p:nvSpPr>
        <p:spPr>
          <a:xfrm>
            <a:off x="9775371" y="2773363"/>
            <a:ext cx="217715" cy="18755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TextBox 8"/>
          <p:cNvSpPr txBox="1"/>
          <p:nvPr/>
        </p:nvSpPr>
        <p:spPr>
          <a:xfrm>
            <a:off x="9938656" y="3325585"/>
            <a:ext cx="359229" cy="400110"/>
          </a:xfrm>
          <a:prstGeom prst="rect">
            <a:avLst/>
          </a:prstGeom>
          <a:noFill/>
        </p:spPr>
        <p:txBody>
          <a:bodyPr wrap="square">
            <a:spAutoFit/>
          </a:bodyPr>
          <a:lstStyle/>
          <a:p>
            <a:pPr>
              <a:defRPr sz="2000" b="1">
                <a:solidFill>
                  <a:srgbClr val="00B050"/>
                </a:solidFill>
              </a:defRPr>
            </a:pPr>
            <a:r>
              <a:t>?</a:t>
            </a:r>
            <a:endParaRPr b="1">
              <a:solidFill>
                <a:srgbClr val="00B050"/>
              </a:solidFill>
            </a:endParaRPr>
          </a:p>
        </p:txBody>
      </p:sp>
      <p:sp>
        <p:nvSpPr>
          <p:cNvPr id="10" name="TextBox 9"/>
          <p:cNvSpPr txBox="1"/>
          <p:nvPr/>
        </p:nvSpPr>
        <p:spPr>
          <a:xfrm>
            <a:off x="9541330" y="3140919"/>
            <a:ext cx="1328057" cy="369332"/>
          </a:xfrm>
          <a:prstGeom prst="rect">
            <a:avLst/>
          </a:prstGeom>
          <a:noFill/>
        </p:spPr>
        <p:txBody>
          <a:bodyPr wrap="square">
            <a:spAutoFit/>
          </a:bodyPr>
          <a:lstStyle/>
          <a:p>
            <a:pPr>
              <a:defRPr>
                <a:solidFill>
                  <a:srgbClr val="00B050"/>
                </a:solidFill>
              </a:defRPr>
            </a:pPr>
            <a:r>
              <a:t>Nowy wariant</a:t>
            </a:r>
            <a:endParaRPr>
              <a:solidFill>
                <a:srgbClr val="00B050"/>
              </a:solidFill>
            </a:endParaRPr>
          </a:p>
        </p:txBody>
      </p:sp>
      <p:sp>
        <p:nvSpPr>
          <p:cNvPr id="11" name="Isosceles Triangle 10"/>
          <p:cNvSpPr/>
          <p:nvPr/>
        </p:nvSpPr>
        <p:spPr>
          <a:xfrm>
            <a:off x="9993086" y="1903669"/>
            <a:ext cx="217715" cy="18755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Isosceles Triangle 11"/>
          <p:cNvSpPr/>
          <p:nvPr/>
        </p:nvSpPr>
        <p:spPr>
          <a:xfrm>
            <a:off x="10985045" y="2773363"/>
            <a:ext cx="217715" cy="18755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41927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Naive Bayes</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447800"/>
            <a:ext cx="10297886" cy="5040086"/>
          </a:xfrm>
        </p:spPr>
        <p:txBody>
          <a:bodyPr>
            <a:noAutofit/>
          </a:bodyPr>
          <a:lstStyle/>
          <a:p>
            <a:pPr>
              <a:defRPr sz="3600">
                <a:latin typeface="+mj-lt"/>
              </a:defRPr>
            </a:pPr>
            <a:r>
              <a:t>Oto jak to działa:</a:t>
            </a:r>
          </a:p>
          <a:p>
            <a:pPr marL="971550" lvl="1" indent="-514350">
              <a:buFont typeface="+mj-lt"/>
              <a:buAutoNum type="arabicPeriod"/>
              <a:defRPr sz="3200">
                <a:latin typeface="+mj-lt"/>
              </a:defRPr>
            </a:pPr>
            <a:r>
              <a:rPr b="1"/>
              <a:t>Pobierz trochę danych</a:t>
            </a:r>
            <a:r>
              <a:t>: musisz mieć zbiór rzeczy, każdy z własnym zestawem charakterystyk i musisz wiedzieć, do jakiej kategorii należy każda rzecz.</a:t>
            </a:r>
          </a:p>
          <a:p>
            <a:pPr marL="971550" lvl="1" indent="-514350">
              <a:buFont typeface="+mj-lt"/>
              <a:buAutoNum type="arabicPeriod"/>
              <a:defRPr sz="3200">
                <a:latin typeface="+mj-lt"/>
              </a:defRPr>
            </a:pPr>
            <a:r>
              <a:rPr b="1"/>
              <a:t>Szkolenie modelu: </a:t>
            </a:r>
            <a:r>
              <a:t>Korzystając z danych, algorytm określa relację między każdą charakterystyką a kategorią.</a:t>
            </a:r>
          </a:p>
          <a:p>
            <a:pPr marL="971550" lvl="1" indent="-514350">
              <a:buFont typeface="+mj-lt"/>
              <a:buAutoNum type="arabicPeriod"/>
              <a:defRPr sz="3200">
                <a:latin typeface="+mj-lt"/>
              </a:defRPr>
            </a:pPr>
            <a:r>
              <a:rPr b="1"/>
              <a:t>Użycie modelu</a:t>
            </a:r>
            <a:r>
              <a:t>: Gdy użytkownik otrzyma nową rzecz z własnym zestawem charakterystyk, algorytm wykorzysta to, czego nauczył się w kroku 2, aby dowiedzieć się, do jakiej kategorii należy.</a:t>
            </a:r>
            <a:endParaRPr sz="3200">
              <a:latin typeface="+mj-lt"/>
            </a:endParaRPr>
          </a:p>
        </p:txBody>
      </p:sp>
    </p:spTree>
    <p:extLst>
      <p:ext uri="{BB962C8B-B14F-4D97-AF65-F5344CB8AC3E}">
        <p14:creationId xmlns:p14="http://schemas.microsoft.com/office/powerpoint/2010/main" val="39759209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Naive Bayes</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447800"/>
            <a:ext cx="10297886" cy="5040086"/>
          </a:xfrm>
        </p:spPr>
        <p:txBody>
          <a:bodyPr>
            <a:noAutofit/>
          </a:bodyPr>
          <a:lstStyle/>
          <a:p>
            <a:pPr>
              <a:defRPr sz="3600">
                <a:latin typeface="+mj-lt"/>
              </a:defRPr>
            </a:pPr>
            <a:r>
              <a:t>Oto jak to działa:</a:t>
            </a:r>
            <a:endParaRPr sz="3600">
              <a:latin typeface="+mj-lt"/>
            </a:endParaRPr>
          </a:p>
          <a:p>
            <a:pPr marL="1200150" lvl="1" indent="-742950">
              <a:buFont typeface="+mj-lt"/>
              <a:buAutoNum type="arabicPeriod"/>
              <a:defRPr sz="3600">
                <a:latin typeface="+mj-lt"/>
              </a:defRPr>
            </a:pPr>
            <a:r>
              <a:t>Definiowanie klas</a:t>
            </a:r>
            <a:endParaRPr sz="3600">
              <a:latin typeface="+mj-lt"/>
            </a:endParaRPr>
          </a:p>
          <a:p>
            <a:pPr marL="1200150" lvl="1" indent="-742950">
              <a:buFont typeface="+mj-lt"/>
              <a:buAutoNum type="arabicPeriod"/>
              <a:defRPr sz="3600">
                <a:latin typeface="+mj-lt"/>
              </a:defRPr>
            </a:pPr>
            <a:r>
              <a:t>Definiowanie funkcji</a:t>
            </a:r>
            <a:endParaRPr sz="3600">
              <a:latin typeface="+mj-lt"/>
            </a:endParaRPr>
          </a:p>
          <a:p>
            <a:pPr marL="1200150" lvl="1" indent="-742950">
              <a:buFont typeface="+mj-lt"/>
              <a:buAutoNum type="arabicPeriod"/>
              <a:defRPr sz="3600">
                <a:latin typeface="+mj-lt"/>
              </a:defRPr>
            </a:pPr>
            <a:r>
              <a:t>Liczenie liczby wystąpień poszczególnych elementów w każdej klasie</a:t>
            </a:r>
            <a:endParaRPr sz="3600">
              <a:latin typeface="+mj-lt"/>
            </a:endParaRPr>
          </a:p>
          <a:p>
            <a:pPr marL="1200150" lvl="1" indent="-742950">
              <a:buFont typeface="+mj-lt"/>
              <a:buAutoNum type="arabicPeriod"/>
              <a:defRPr sz="3600">
                <a:latin typeface="+mj-lt"/>
              </a:defRPr>
            </a:pPr>
            <a:r>
              <a:t>Oblicz poprzednie prawdopodobieństwa</a:t>
            </a:r>
          </a:p>
          <a:p>
            <a:pPr marL="1200150" lvl="1" indent="-742950">
              <a:buFont typeface="+mj-lt"/>
              <a:buAutoNum type="arabicPeriod"/>
              <a:defRPr sz="3600">
                <a:latin typeface="+mj-lt"/>
              </a:defRPr>
            </a:pPr>
            <a:r>
              <a:t>Oblicz prawdopodobieństwo</a:t>
            </a:r>
            <a:endParaRPr sz="3600">
              <a:latin typeface="+mj-lt"/>
            </a:endParaRPr>
          </a:p>
          <a:p>
            <a:pPr marL="1200150" lvl="1" indent="-742950">
              <a:buFont typeface="+mj-lt"/>
              <a:buAutoNum type="arabicPeriod"/>
              <a:defRPr sz="3600">
                <a:latin typeface="+mj-lt"/>
              </a:defRPr>
            </a:pPr>
            <a:r>
              <a:t>Oblicz tylne</a:t>
            </a:r>
            <a:endParaRPr sz="3600">
              <a:latin typeface="+mj-lt"/>
            </a:endParaRPr>
          </a:p>
          <a:p>
            <a:pPr marL="1200150" lvl="1" indent="-742950">
              <a:buFont typeface="+mj-lt"/>
              <a:buAutoNum type="arabicPeriod"/>
              <a:defRPr sz="3600">
                <a:latin typeface="+mj-lt"/>
              </a:defRPr>
            </a:pPr>
            <a:r>
              <a:t>Wybierz maksymalny tył</a:t>
            </a:r>
          </a:p>
          <a:p>
            <a:pPr marL="971550" lvl="1" indent="-514350">
              <a:buFont typeface="+mj-lt"/>
              <a:buAutoNum type="arabicPeriod"/>
            </a:pPr>
            <a:endParaRPr sz="3200" b="1">
              <a:latin typeface="+mj-lt"/>
            </a:endParaRPr>
          </a:p>
        </p:txBody>
      </p:sp>
    </p:spTree>
    <p:extLst>
      <p:ext uri="{BB962C8B-B14F-4D97-AF65-F5344CB8AC3E}">
        <p14:creationId xmlns:p14="http://schemas.microsoft.com/office/powerpoint/2010/main" val="3818770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630382" y="212725"/>
            <a:ext cx="10515600" cy="940401"/>
          </a:xfrm>
        </p:spPr>
        <p:txBody>
          <a:bodyPr/>
          <a:lstStyle/>
          <a:p>
            <a:pPr algn="ctr">
              <a:defRPr b="1"/>
            </a:pPr>
            <a:r>
              <a:t>Naive Bayes</a:t>
            </a:r>
          </a:p>
        </p:txBody>
      </p:sp>
      <p:sp>
        <p:nvSpPr>
          <p:cNvPr id="6" name="Rectangle 5"/>
          <p:cNvSpPr/>
          <p:nvPr/>
        </p:nvSpPr>
        <p:spPr>
          <a:xfrm>
            <a:off x="318655" y="1305526"/>
            <a:ext cx="11873345" cy="5139869"/>
          </a:xfrm>
          <a:prstGeom prst="rect">
            <a:avLst/>
          </a:prstGeom>
        </p:spPr>
        <p:txBody>
          <a:bodyPr wrap="square">
            <a:spAutoFit/>
          </a:bodyPr>
          <a:lstStyle/>
          <a:p>
            <a:pPr>
              <a:defRPr sz="2000" b="1"/>
            </a:pPr>
            <a:r>
              <a:t>Oblicz poprzednie prawdopodobieństwa:</a:t>
            </a:r>
          </a:p>
          <a:p>
            <a:pPr>
              <a:defRPr sz="2000">
                <a:latin typeface="+mj-lt"/>
              </a:defRPr>
            </a:pPr>
            <a:r>
              <a:t>P(jabłko) = 10/20 = 1/2</a:t>
            </a:r>
          </a:p>
          <a:p>
            <a:pPr>
              <a:defRPr sz="2000">
                <a:latin typeface="+mj-lt"/>
              </a:defRPr>
            </a:pPr>
            <a:r>
              <a:t>P (pomarańczowy) = 10/20 = 1/2</a:t>
            </a:r>
          </a:p>
          <a:p>
            <a:endParaRPr sz="2000"/>
          </a:p>
          <a:p>
            <a:pPr>
              <a:defRPr sz="2000" b="1"/>
            </a:pPr>
            <a:r>
              <a:t>Oblicz prawdopodobieństwo:</a:t>
            </a:r>
          </a:p>
          <a:p>
            <a:pPr>
              <a:defRPr sz="2000">
                <a:latin typeface="+mj-lt"/>
              </a:defRPr>
            </a:pPr>
            <a:r>
              <a:t>P(color=red|apple) = 6/10 = 3/5</a:t>
            </a:r>
          </a:p>
          <a:p>
            <a:pPr>
              <a:defRPr sz="2000">
                <a:latin typeface="+mj-lt"/>
              </a:defRPr>
            </a:pPr>
            <a:r>
              <a:t>P(color=red|orange) = 2/10 = 1/5</a:t>
            </a:r>
          </a:p>
          <a:p>
            <a:pPr>
              <a:defRPr sz="2000">
                <a:latin typeface="+mj-lt"/>
              </a:defRPr>
            </a:pPr>
            <a:r>
              <a:t>P(texture=smooth|apple) = 8/10 = 4/5</a:t>
            </a:r>
          </a:p>
          <a:p>
            <a:pPr>
              <a:defRPr sz="2000">
                <a:latin typeface="+mj-lt"/>
              </a:defRPr>
            </a:pPr>
            <a:r>
              <a:t>P(texture=smooth|orange) = 2/10 = 1/5</a:t>
            </a:r>
          </a:p>
          <a:p>
            <a:endParaRPr sz="2000" b="1"/>
          </a:p>
          <a:p>
            <a:pPr>
              <a:defRPr sz="2000" b="1"/>
            </a:pPr>
            <a:r>
              <a:t>Oblicz wspólne prawdopodobieństwo:</a:t>
            </a:r>
          </a:p>
          <a:p>
            <a:pPr>
              <a:defRPr sz="2000">
                <a:latin typeface="+mj-lt"/>
              </a:defRPr>
            </a:pPr>
            <a:r>
              <a:t>P(color=red, texture=smooth)= (1/2 x 3/5 x 4/5) </a:t>
            </a:r>
            <a:r>
              <a:rPr b="1"/>
              <a:t>+</a:t>
            </a:r>
            <a:r>
              <a:t> (1/2 x 1/5 x 1/5) = 0,84</a:t>
            </a:r>
          </a:p>
          <a:p>
            <a:endParaRPr sz="2000" b="1"/>
          </a:p>
          <a:p>
            <a:pPr>
              <a:defRPr sz="2000" b="1"/>
            </a:pPr>
            <a:r>
              <a:t>Oblicz tylne:</a:t>
            </a:r>
          </a:p>
          <a:p>
            <a:pPr>
              <a:defRPr>
                <a:latin typeface="+mj-lt"/>
              </a:defRPr>
            </a:pPr>
            <a:r>
              <a:rPr sz="2000"/>
              <a:t>P(jabłko|kolor=czerwony, tekstura=gładki) =  (1/2 x 3/5 x 4/5) / P(kolor=czerwony, tekstura=gładki) = </a:t>
            </a:r>
            <a:r>
              <a:rPr sz="2800" b="1"/>
              <a:t>0,952</a:t>
            </a:r>
          </a:p>
          <a:p>
            <a:pPr>
              <a:defRPr sz="2000">
                <a:latin typeface="+mj-lt"/>
              </a:defRPr>
            </a:pPr>
            <a:r>
              <a:t>P(orange|color=red, texture=smooth) = (1/5) x (1/5) x (1/2) / P(color=red, texture=smooth) = 0,048</a:t>
            </a:r>
          </a:p>
        </p:txBody>
      </p:sp>
      <p:pic>
        <p:nvPicPr>
          <p:cNvPr id="9" name="Picture 8"/>
          <p:cNvPicPr>
            <a:picLocks noChangeAspect="1"/>
          </p:cNvPicPr>
          <p:nvPr/>
        </p:nvPicPr>
        <p:blipFill>
          <a:blip r:embed="rId3"/>
          <a:stretch>
            <a:fillRect/>
          </a:stretch>
        </p:blipFill>
        <p:spPr>
          <a:xfrm>
            <a:off x="4985905" y="1597602"/>
            <a:ext cx="3467100" cy="2457450"/>
          </a:xfrm>
          <a:prstGeom prst="rect">
            <a:avLst/>
          </a:prstGeom>
        </p:spPr>
      </p:pic>
      <p:sp>
        <p:nvSpPr>
          <p:cNvPr id="13" name="Cloud Callout 12"/>
          <p:cNvSpPr/>
          <p:nvPr/>
        </p:nvSpPr>
        <p:spPr>
          <a:xfrm>
            <a:off x="8198427" y="1191226"/>
            <a:ext cx="3293918" cy="2310510"/>
          </a:xfrm>
          <a:prstGeom prst="cloudCallout">
            <a:avLst>
              <a:gd name="adj1" fmla="val -118641"/>
              <a:gd name="adj2" fmla="val 371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10 jabłek (6 czerwonych, 4 zielone; 8 gładkie, 2 szorstkie)</a:t>
            </a:r>
          </a:p>
          <a:p>
            <a:pPr algn="ctr"/>
            <a:r>
              <a:t>10 pomarańczy (2 czerwone, 8 pomarańczowe; 2 gładkie, 8 szorstkie)</a:t>
            </a:r>
          </a:p>
        </p:txBody>
      </p:sp>
      <p:sp>
        <p:nvSpPr>
          <p:cNvPr id="3" name="Rectangular Callout 2"/>
          <p:cNvSpPr/>
          <p:nvPr/>
        </p:nvSpPr>
        <p:spPr>
          <a:xfrm>
            <a:off x="3396342" y="5138057"/>
            <a:ext cx="2253343" cy="402771"/>
          </a:xfrm>
          <a:prstGeom prst="wedgeRectCallout">
            <a:avLst>
              <a:gd name="adj1" fmla="val -16485"/>
              <a:gd name="adj2" fmla="val -6723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 (jabłko, czerwony, gładki)</a:t>
            </a:r>
          </a:p>
        </p:txBody>
      </p:sp>
      <p:sp>
        <p:nvSpPr>
          <p:cNvPr id="7" name="Rectangular Callout 6"/>
          <p:cNvSpPr/>
          <p:nvPr/>
        </p:nvSpPr>
        <p:spPr>
          <a:xfrm>
            <a:off x="6030684" y="5138056"/>
            <a:ext cx="2775859" cy="402771"/>
          </a:xfrm>
          <a:prstGeom prst="wedgeRectCallout">
            <a:avLst>
              <a:gd name="adj1" fmla="val -26948"/>
              <a:gd name="adj2" fmla="val -8344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 (pomarańczowy, czerwony, gładki)</a:t>
            </a:r>
          </a:p>
        </p:txBody>
      </p:sp>
      <p:sp>
        <p:nvSpPr>
          <p:cNvPr id="4" name="Cross 3"/>
          <p:cNvSpPr/>
          <p:nvPr/>
        </p:nvSpPr>
        <p:spPr>
          <a:xfrm>
            <a:off x="9405257" y="3581400"/>
            <a:ext cx="457200" cy="473652"/>
          </a:xfrm>
          <a:prstGeom prst="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Rounded Rectangular Callout 4"/>
          <p:cNvSpPr/>
          <p:nvPr/>
        </p:nvSpPr>
        <p:spPr>
          <a:xfrm>
            <a:off x="8893629" y="4207452"/>
            <a:ext cx="1589313" cy="810862"/>
          </a:xfrm>
          <a:prstGeom prst="wedgeRoundRectCallout">
            <a:avLst>
              <a:gd name="adj1" fmla="val -18480"/>
              <a:gd name="adj2" fmla="val 4740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Nowy czerwony i gładki kawałek owoców?</a:t>
            </a:r>
          </a:p>
        </p:txBody>
      </p:sp>
      <p:sp>
        <p:nvSpPr>
          <p:cNvPr id="8" name="Oval Callout 7"/>
          <p:cNvSpPr/>
          <p:nvPr/>
        </p:nvSpPr>
        <p:spPr>
          <a:xfrm>
            <a:off x="10602686" y="3799113"/>
            <a:ext cx="1426028" cy="1567543"/>
          </a:xfrm>
          <a:prstGeom prst="wedgeEllipseCallout">
            <a:avLst>
              <a:gd name="adj1" fmla="val -100659"/>
              <a:gd name="adj2" fmla="val 7202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95,2% to jabłko!</a:t>
            </a:r>
          </a:p>
        </p:txBody>
      </p:sp>
    </p:spTree>
    <p:extLst>
      <p:ext uri="{BB962C8B-B14F-4D97-AF65-F5344CB8AC3E}">
        <p14:creationId xmlns:p14="http://schemas.microsoft.com/office/powerpoint/2010/main" val="1236516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Drzewa decyzyjne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447800"/>
            <a:ext cx="10297886" cy="5040086"/>
          </a:xfrm>
        </p:spPr>
        <p:txBody>
          <a:bodyPr>
            <a:noAutofit/>
          </a:bodyPr>
          <a:lstStyle/>
          <a:p>
            <a:pPr>
              <a:defRPr>
                <a:latin typeface="+mj-lt"/>
              </a:defRPr>
            </a:pPr>
            <a:r>
              <a:t>Przykład: dane o przeżyciu pasażera z Titanica</a:t>
            </a:r>
            <a:endParaRPr>
              <a:latin typeface="+mj-lt"/>
            </a:endParaRPr>
          </a:p>
        </p:txBody>
      </p:sp>
      <p:sp>
        <p:nvSpPr>
          <p:cNvPr id="4" name="Flowchart: Process 3"/>
          <p:cNvSpPr/>
          <p:nvPr/>
        </p:nvSpPr>
        <p:spPr>
          <a:xfrm>
            <a:off x="4354286" y="2166257"/>
            <a:ext cx="2035628"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Czy pasażer był dzieckiem (poniżej 18 roku życia)</a:t>
            </a:r>
          </a:p>
        </p:txBody>
      </p:sp>
      <p:sp>
        <p:nvSpPr>
          <p:cNvPr id="5" name="Flowchart: Process 4"/>
          <p:cNvSpPr/>
          <p:nvPr/>
        </p:nvSpPr>
        <p:spPr>
          <a:xfrm>
            <a:off x="1567543" y="3026228"/>
            <a:ext cx="2198914"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Czy dziecko podróżowało z rodzicem lub opiekunem?</a:t>
            </a:r>
          </a:p>
        </p:txBody>
      </p:sp>
      <p:sp>
        <p:nvSpPr>
          <p:cNvPr id="6" name="Flowchart: Process 5"/>
          <p:cNvSpPr/>
          <p:nvPr/>
        </p:nvSpPr>
        <p:spPr>
          <a:xfrm>
            <a:off x="6760026" y="3091115"/>
            <a:ext cx="1894114"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Czy pasażer był mężczyzną?</a:t>
            </a:r>
          </a:p>
        </p:txBody>
      </p:sp>
      <p:sp>
        <p:nvSpPr>
          <p:cNvPr id="7" name="Flowchart: Process 6"/>
          <p:cNvSpPr/>
          <p:nvPr/>
        </p:nvSpPr>
        <p:spPr>
          <a:xfrm>
            <a:off x="5089074" y="4228317"/>
            <a:ext cx="2013852"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Czy pasażer podróżował w pierwszej klasie?</a:t>
            </a:r>
          </a:p>
        </p:txBody>
      </p:sp>
      <p:sp>
        <p:nvSpPr>
          <p:cNvPr id="8" name="Flowchart: Connector 7"/>
          <p:cNvSpPr/>
          <p:nvPr/>
        </p:nvSpPr>
        <p:spPr>
          <a:xfrm>
            <a:off x="489858" y="4192701"/>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Większa szansa na przeżycie</a:t>
            </a:r>
          </a:p>
        </p:txBody>
      </p:sp>
      <p:cxnSp>
        <p:nvCxnSpPr>
          <p:cNvPr id="14" name="Straight Arrow Connector 13"/>
          <p:cNvCxnSpPr/>
          <p:nvPr/>
        </p:nvCxnSpPr>
        <p:spPr>
          <a:xfrm flipH="1">
            <a:off x="2906486" y="2665298"/>
            <a:ext cx="1295400" cy="3065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417127" y="2569028"/>
            <a:ext cx="685799" cy="5129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Flowchart: Connector 16"/>
          <p:cNvSpPr/>
          <p:nvPr/>
        </p:nvSpPr>
        <p:spPr>
          <a:xfrm>
            <a:off x="2819400" y="4192701"/>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mniejsze szanse przeżycia</a:t>
            </a:r>
          </a:p>
        </p:txBody>
      </p:sp>
      <p:cxnSp>
        <p:nvCxnSpPr>
          <p:cNvPr id="18" name="Straight Arrow Connector 17"/>
          <p:cNvCxnSpPr/>
          <p:nvPr/>
        </p:nvCxnSpPr>
        <p:spPr>
          <a:xfrm flipH="1">
            <a:off x="1181101" y="3678520"/>
            <a:ext cx="440871" cy="5061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endCxn id="17" idx="0"/>
          </p:cNvCxnSpPr>
          <p:nvPr/>
        </p:nvCxnSpPr>
        <p:spPr>
          <a:xfrm>
            <a:off x="3194958" y="3858985"/>
            <a:ext cx="315685" cy="3337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091542" y="2569028"/>
            <a:ext cx="702127" cy="369332"/>
          </a:xfrm>
          <a:prstGeom prst="rect">
            <a:avLst/>
          </a:prstGeom>
          <a:noFill/>
        </p:spPr>
        <p:txBody>
          <a:bodyPr wrap="square">
            <a:spAutoFit/>
          </a:bodyPr>
          <a:lstStyle/>
          <a:p>
            <a:r>
              <a:t>TAK</a:t>
            </a:r>
          </a:p>
        </p:txBody>
      </p:sp>
      <p:sp>
        <p:nvSpPr>
          <p:cNvPr id="23" name="TextBox 22"/>
          <p:cNvSpPr txBox="1"/>
          <p:nvPr/>
        </p:nvSpPr>
        <p:spPr>
          <a:xfrm>
            <a:off x="6697436" y="2424129"/>
            <a:ext cx="702127" cy="369332"/>
          </a:xfrm>
          <a:prstGeom prst="rect">
            <a:avLst/>
          </a:prstGeom>
          <a:noFill/>
        </p:spPr>
        <p:txBody>
          <a:bodyPr wrap="square">
            <a:spAutoFit/>
          </a:bodyPr>
          <a:lstStyle/>
          <a:p>
            <a:r>
              <a:t>Nie</a:t>
            </a:r>
          </a:p>
        </p:txBody>
      </p:sp>
      <p:sp>
        <p:nvSpPr>
          <p:cNvPr id="24" name="TextBox 23"/>
          <p:cNvSpPr txBox="1"/>
          <p:nvPr/>
        </p:nvSpPr>
        <p:spPr>
          <a:xfrm>
            <a:off x="881747" y="3746946"/>
            <a:ext cx="702127" cy="369332"/>
          </a:xfrm>
          <a:prstGeom prst="rect">
            <a:avLst/>
          </a:prstGeom>
          <a:noFill/>
        </p:spPr>
        <p:txBody>
          <a:bodyPr wrap="square">
            <a:spAutoFit/>
          </a:bodyPr>
          <a:lstStyle/>
          <a:p>
            <a:r>
              <a:t>TAK</a:t>
            </a:r>
          </a:p>
        </p:txBody>
      </p:sp>
      <p:sp>
        <p:nvSpPr>
          <p:cNvPr id="25" name="TextBox 24"/>
          <p:cNvSpPr txBox="1"/>
          <p:nvPr/>
        </p:nvSpPr>
        <p:spPr>
          <a:xfrm>
            <a:off x="3448045" y="3858985"/>
            <a:ext cx="702127" cy="369332"/>
          </a:xfrm>
          <a:prstGeom prst="rect">
            <a:avLst/>
          </a:prstGeom>
          <a:noFill/>
        </p:spPr>
        <p:txBody>
          <a:bodyPr wrap="square">
            <a:spAutoFit/>
          </a:bodyPr>
          <a:lstStyle/>
          <a:p>
            <a:r>
              <a:t>Nie</a:t>
            </a:r>
          </a:p>
        </p:txBody>
      </p:sp>
      <p:sp>
        <p:nvSpPr>
          <p:cNvPr id="26" name="Flowchart: Process 25"/>
          <p:cNvSpPr/>
          <p:nvPr/>
        </p:nvSpPr>
        <p:spPr>
          <a:xfrm>
            <a:off x="8654140" y="4173790"/>
            <a:ext cx="2013852"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Czy pasażer podróżował w trzeciej klasie?</a:t>
            </a:r>
          </a:p>
        </p:txBody>
      </p:sp>
      <p:sp>
        <p:nvSpPr>
          <p:cNvPr id="28" name="Flowchart: Connector 27"/>
          <p:cNvSpPr/>
          <p:nvPr/>
        </p:nvSpPr>
        <p:spPr>
          <a:xfrm>
            <a:off x="4201886" y="5399449"/>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100% szans na przeżycie</a:t>
            </a:r>
          </a:p>
        </p:txBody>
      </p:sp>
      <p:sp>
        <p:nvSpPr>
          <p:cNvPr id="29" name="Flowchart: Connector 28"/>
          <p:cNvSpPr/>
          <p:nvPr/>
        </p:nvSpPr>
        <p:spPr>
          <a:xfrm>
            <a:off x="6283779" y="5399449"/>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mniejsze szanse przeżycia</a:t>
            </a:r>
          </a:p>
        </p:txBody>
      </p:sp>
      <p:cxnSp>
        <p:nvCxnSpPr>
          <p:cNvPr id="30" name="Straight Arrow Connector 29"/>
          <p:cNvCxnSpPr>
            <a:endCxn id="7" idx="0"/>
          </p:cNvCxnSpPr>
          <p:nvPr/>
        </p:nvCxnSpPr>
        <p:spPr>
          <a:xfrm flipH="1">
            <a:off x="6096000" y="3525269"/>
            <a:ext cx="647700" cy="703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5236029" y="5092947"/>
            <a:ext cx="654503" cy="3825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6702879" y="5061991"/>
            <a:ext cx="315685" cy="3337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946198" y="5061532"/>
            <a:ext cx="702127" cy="369332"/>
          </a:xfrm>
          <a:prstGeom prst="rect">
            <a:avLst/>
          </a:prstGeom>
          <a:noFill/>
        </p:spPr>
        <p:txBody>
          <a:bodyPr wrap="square">
            <a:spAutoFit/>
          </a:bodyPr>
          <a:lstStyle/>
          <a:p>
            <a:r>
              <a:t>TAK</a:t>
            </a:r>
          </a:p>
        </p:txBody>
      </p:sp>
      <p:sp>
        <p:nvSpPr>
          <p:cNvPr id="36" name="TextBox 35"/>
          <p:cNvSpPr txBox="1"/>
          <p:nvPr/>
        </p:nvSpPr>
        <p:spPr>
          <a:xfrm>
            <a:off x="6898825" y="5036869"/>
            <a:ext cx="702127" cy="369332"/>
          </a:xfrm>
          <a:prstGeom prst="rect">
            <a:avLst/>
          </a:prstGeom>
          <a:noFill/>
        </p:spPr>
        <p:txBody>
          <a:bodyPr wrap="square">
            <a:spAutoFit/>
          </a:bodyPr>
          <a:lstStyle/>
          <a:p>
            <a:r>
              <a:t>Nie</a:t>
            </a:r>
          </a:p>
        </p:txBody>
      </p:sp>
      <p:cxnSp>
        <p:nvCxnSpPr>
          <p:cNvPr id="37" name="Straight Arrow Connector 36"/>
          <p:cNvCxnSpPr/>
          <p:nvPr/>
        </p:nvCxnSpPr>
        <p:spPr>
          <a:xfrm>
            <a:off x="8596991" y="3640206"/>
            <a:ext cx="685799" cy="5129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Flowchart: Connector 37"/>
          <p:cNvSpPr/>
          <p:nvPr/>
        </p:nvSpPr>
        <p:spPr>
          <a:xfrm>
            <a:off x="8093530" y="5360676"/>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Większa szansa na przeżycie</a:t>
            </a:r>
          </a:p>
        </p:txBody>
      </p:sp>
      <p:sp>
        <p:nvSpPr>
          <p:cNvPr id="39" name="Flowchart: Connector 38"/>
          <p:cNvSpPr/>
          <p:nvPr/>
        </p:nvSpPr>
        <p:spPr>
          <a:xfrm>
            <a:off x="10642829" y="4979333"/>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Średnia szansa na przeżycie</a:t>
            </a:r>
          </a:p>
        </p:txBody>
      </p:sp>
      <p:sp>
        <p:nvSpPr>
          <p:cNvPr id="40" name="TextBox 39"/>
          <p:cNvSpPr txBox="1"/>
          <p:nvPr/>
        </p:nvSpPr>
        <p:spPr>
          <a:xfrm>
            <a:off x="5932715" y="3690586"/>
            <a:ext cx="702127" cy="369332"/>
          </a:xfrm>
          <a:prstGeom prst="rect">
            <a:avLst/>
          </a:prstGeom>
          <a:noFill/>
        </p:spPr>
        <p:txBody>
          <a:bodyPr wrap="square">
            <a:spAutoFit/>
          </a:bodyPr>
          <a:lstStyle/>
          <a:p>
            <a:r>
              <a:t>TAK</a:t>
            </a:r>
          </a:p>
        </p:txBody>
      </p:sp>
      <p:sp>
        <p:nvSpPr>
          <p:cNvPr id="41" name="TextBox 40"/>
          <p:cNvSpPr txBox="1"/>
          <p:nvPr/>
        </p:nvSpPr>
        <p:spPr>
          <a:xfrm>
            <a:off x="8926284" y="3579022"/>
            <a:ext cx="702127" cy="369332"/>
          </a:xfrm>
          <a:prstGeom prst="rect">
            <a:avLst/>
          </a:prstGeom>
          <a:noFill/>
        </p:spPr>
        <p:txBody>
          <a:bodyPr wrap="square">
            <a:spAutoFit/>
          </a:bodyPr>
          <a:lstStyle/>
          <a:p>
            <a:r>
              <a:t>Nie</a:t>
            </a:r>
          </a:p>
        </p:txBody>
      </p:sp>
      <p:cxnSp>
        <p:nvCxnSpPr>
          <p:cNvPr id="42" name="Straight Arrow Connector 41"/>
          <p:cNvCxnSpPr/>
          <p:nvPr/>
        </p:nvCxnSpPr>
        <p:spPr>
          <a:xfrm flipH="1">
            <a:off x="8912677" y="5016954"/>
            <a:ext cx="654503" cy="3825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10744197" y="4631088"/>
            <a:ext cx="549732" cy="3482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8754152" y="4994267"/>
            <a:ext cx="702127" cy="369332"/>
          </a:xfrm>
          <a:prstGeom prst="rect">
            <a:avLst/>
          </a:prstGeom>
          <a:noFill/>
        </p:spPr>
        <p:txBody>
          <a:bodyPr wrap="square">
            <a:spAutoFit/>
          </a:bodyPr>
          <a:lstStyle/>
          <a:p>
            <a:r>
              <a:t>TAK</a:t>
            </a:r>
          </a:p>
        </p:txBody>
      </p:sp>
      <p:sp>
        <p:nvSpPr>
          <p:cNvPr id="46" name="TextBox 45"/>
          <p:cNvSpPr txBox="1"/>
          <p:nvPr/>
        </p:nvSpPr>
        <p:spPr>
          <a:xfrm>
            <a:off x="10863945" y="4435878"/>
            <a:ext cx="702127" cy="369332"/>
          </a:xfrm>
          <a:prstGeom prst="rect">
            <a:avLst/>
          </a:prstGeom>
          <a:noFill/>
        </p:spPr>
        <p:txBody>
          <a:bodyPr wrap="square">
            <a:spAutoFit/>
          </a:bodyPr>
          <a:lstStyle/>
          <a:p>
            <a:r>
              <a:t>Nie</a:t>
            </a:r>
          </a:p>
        </p:txBody>
      </p:sp>
      <p:sp>
        <p:nvSpPr>
          <p:cNvPr id="47" name="Rectangle 46"/>
          <p:cNvSpPr/>
          <p:nvPr/>
        </p:nvSpPr>
        <p:spPr>
          <a:xfrm>
            <a:off x="7399563" y="1962105"/>
            <a:ext cx="4718960" cy="738664"/>
          </a:xfrm>
          <a:prstGeom prst="rect">
            <a:avLst/>
          </a:prstGeom>
        </p:spPr>
        <p:txBody>
          <a:bodyPr wrap="square">
            <a:spAutoFit/>
          </a:bodyPr>
          <a:lstStyle/>
          <a:p>
            <a:pPr>
              <a:defRPr sz="1400"/>
            </a:pPr>
            <a:r>
              <a:t>Dane pochodzą z:</a:t>
            </a:r>
          </a:p>
          <a:p>
            <a:pPr>
              <a:defRPr sz="1400"/>
            </a:pPr>
            <a:r>
              <a:rPr>
                <a:hlinkClick r:id="rId3"/>
              </a:rPr>
              <a:t>https://www.kdnuggets.com/2016/09/decision-trees-disastrous-overview.html</a:t>
            </a:r>
            <a:r>
              <a:t> </a:t>
            </a:r>
            <a:endParaRPr sz="1400"/>
          </a:p>
        </p:txBody>
      </p:sp>
    </p:spTree>
    <p:extLst>
      <p:ext uri="{BB962C8B-B14F-4D97-AF65-F5344CB8AC3E}">
        <p14:creationId xmlns:p14="http://schemas.microsoft.com/office/powerpoint/2010/main" val="3352163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1" y="0"/>
            <a:ext cx="10515600" cy="1208313"/>
          </a:xfrm>
        </p:spPr>
        <p:txBody>
          <a:bodyPr/>
          <a:lstStyle/>
          <a:p>
            <a:pPr algn="ctr">
              <a:defRPr b="1"/>
            </a:pPr>
            <a:r>
              <a:t>Drzewa decyzyjne - ID3</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034143"/>
            <a:ext cx="10297886" cy="5453743"/>
          </a:xfrm>
        </p:spPr>
        <p:txBody>
          <a:bodyPr>
            <a:noAutofit/>
          </a:bodyPr>
          <a:lstStyle/>
          <a:p>
            <a:pPr marL="971550" lvl="1" indent="-514350">
              <a:buFont typeface="+mj-lt"/>
              <a:buAutoNum type="arabicPeriod"/>
              <a:defRPr sz="2800">
                <a:latin typeface="+mj-lt"/>
              </a:defRPr>
            </a:pPr>
            <a:r>
              <a:t>Należy rozpocząć od zbioru danych atrybutów i etykiet klas.</a:t>
            </a:r>
          </a:p>
          <a:p>
            <a:pPr marL="971550" lvl="1" indent="-514350">
              <a:buFont typeface="+mj-lt"/>
              <a:buAutoNum type="arabicPeriod"/>
              <a:defRPr sz="2800">
                <a:latin typeface="+mj-lt"/>
              </a:defRPr>
            </a:pPr>
            <a:r>
              <a:t>Oblicz entropię zbioru danych, aby zmierzyć ilość niepewności.</a:t>
            </a:r>
          </a:p>
          <a:p>
            <a:pPr marL="971550" lvl="1" indent="-514350">
              <a:buFont typeface="+mj-lt"/>
              <a:buAutoNum type="arabicPeriod"/>
              <a:defRPr sz="2800">
                <a:latin typeface="+mj-lt"/>
              </a:defRPr>
            </a:pPr>
            <a:r>
              <a:t>Dla każdego atrybutu oblicz zysk z informacji, porównując entropię oryginalnego zbioru danych z entropią podzbiorów utworzonych przez podzielenie zbioru danych na podstawie tego atrybutu.</a:t>
            </a:r>
          </a:p>
          <a:p>
            <a:pPr marL="971550" lvl="1" indent="-514350">
              <a:buFont typeface="+mj-lt"/>
              <a:buAutoNum type="arabicPeriod"/>
              <a:defRPr sz="2800">
                <a:latin typeface="+mj-lt"/>
              </a:defRPr>
            </a:pPr>
            <a:r>
              <a:t>Proszę wybrać atrybut z najwyższym zyskiem informacyjnym, po czym podzielić zbiór danych na podzbiory na podstawie wartości tego atrybutu.</a:t>
            </a:r>
          </a:p>
          <a:p>
            <a:pPr marL="971550" lvl="1" indent="-514350">
              <a:buFont typeface="+mj-lt"/>
              <a:buAutoNum type="arabicPeriod"/>
              <a:defRPr sz="2800">
                <a:latin typeface="+mj-lt"/>
              </a:defRPr>
            </a:pPr>
            <a:r>
              <a:t>Powtarzaj kroki 2-4 dla każdego podzbioru, aż wszystkie wystąpienia w podzbiorze należą do tej samej klasy lub spełnione zostanie kryterium zatrzymania.</a:t>
            </a:r>
          </a:p>
          <a:p>
            <a:pPr marL="971550" lvl="1" indent="-514350">
              <a:buFont typeface="+mj-lt"/>
              <a:buAutoNum type="arabicPeriod"/>
              <a:defRPr sz="2800">
                <a:latin typeface="+mj-lt"/>
              </a:defRPr>
            </a:pPr>
            <a:r>
              <a:t>Gdy drzewo decyzyjne zostanie w pełni rozbudowane, użyj go do klasyfikacji nowych instancji.</a:t>
            </a:r>
          </a:p>
        </p:txBody>
      </p:sp>
    </p:spTree>
    <p:extLst>
      <p:ext uri="{BB962C8B-B14F-4D97-AF65-F5344CB8AC3E}">
        <p14:creationId xmlns:p14="http://schemas.microsoft.com/office/powerpoint/2010/main" val="3147443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Badanie i przegląd następujących zasobów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85000" lnSpcReduction="20000"/>
          </a:bodyPr>
          <a:lstStyle/>
          <a:p>
            <a:pPr marL="0" indent="0" algn="just">
              <a:buNone/>
              <a:defRPr b="1">
                <a:latin typeface="+mj-lt"/>
              </a:defRPr>
            </a:pPr>
            <a:r>
              <a:t>Przeczytaj to wprowadzenie do regresji logistycznej</a:t>
            </a:r>
            <a:endParaRPr b="1">
              <a:latin typeface="+mj-lt"/>
            </a:endParaRPr>
          </a:p>
          <a:p>
            <a:pPr algn="just">
              <a:defRPr>
                <a:latin typeface="+mj-lt"/>
              </a:defRPr>
            </a:pPr>
            <a:r>
              <a:rPr>
                <a:hlinkClick r:id="rId3"/>
              </a:rPr>
              <a:t>https://www.ibm.com/topics/logistic-regression</a:t>
            </a:r>
            <a:r>
              <a:t> </a:t>
            </a:r>
          </a:p>
          <a:p>
            <a:pPr algn="just">
              <a:defRPr>
                <a:latin typeface="+mj-lt"/>
              </a:defRPr>
            </a:pPr>
            <a:r>
              <a:rPr>
                <a:hlinkClick r:id="rId4"/>
              </a:rPr>
              <a:t>https://towardsdatascience.com/introduction-to-logistic-regression-66248243c148</a:t>
            </a:r>
            <a:r>
              <a:t> </a:t>
            </a:r>
          </a:p>
          <a:p>
            <a:pPr marL="0" indent="0" algn="just">
              <a:buNone/>
              <a:defRPr b="1">
                <a:latin typeface="+mj-lt"/>
              </a:defRPr>
            </a:pPr>
            <a:r>
              <a:t>Przeczytaj to wprowadzenie do algorytmu K-Nearest Neighbors</a:t>
            </a:r>
            <a:endParaRPr b="1">
              <a:latin typeface="+mj-lt"/>
            </a:endParaRPr>
          </a:p>
          <a:p>
            <a:pPr marL="0" indent="0" algn="just">
              <a:buNone/>
              <a:defRPr>
                <a:latin typeface="+mj-lt"/>
                <a:hlinkClick r:id="rId5"/>
              </a:defRPr>
            </a:pPr>
            <a:r>
              <a:t>https://www.ibm.com/topics/knn</a:t>
            </a:r>
            <a:endParaRPr>
              <a:latin typeface="+mj-lt"/>
            </a:endParaRPr>
          </a:p>
          <a:p>
            <a:pPr marL="0" indent="0" algn="just">
              <a:buNone/>
              <a:defRPr b="1">
                <a:latin typeface="+mj-lt"/>
              </a:defRPr>
            </a:pPr>
            <a:r>
              <a:t>Przeczytaj to wyjaśnienie Naive Bayes Classifier</a:t>
            </a:r>
            <a:endParaRPr b="1">
              <a:latin typeface="+mj-lt"/>
            </a:endParaRPr>
          </a:p>
          <a:p>
            <a:pPr algn="just">
              <a:defRPr>
                <a:latin typeface="+mj-lt"/>
              </a:defRPr>
            </a:pPr>
            <a:r>
              <a:rPr>
                <a:hlinkClick r:id="rId6"/>
              </a:rPr>
              <a:t>https://towardsdatascience.com/naive-bayes-classifier-81d512f50a7c</a:t>
            </a:r>
            <a:r>
              <a:t> </a:t>
            </a:r>
          </a:p>
          <a:p>
            <a:pPr marL="0" indent="0" algn="just">
              <a:buNone/>
              <a:defRPr b="1">
                <a:latin typeface="+mj-lt"/>
              </a:defRPr>
            </a:pPr>
            <a:r>
              <a:t>Przeczytaj to wyjaśnienie ID3 algortihm</a:t>
            </a:r>
            <a:endParaRPr b="1">
              <a:latin typeface="+mj-lt"/>
            </a:endParaRPr>
          </a:p>
          <a:p>
            <a:pPr algn="just">
              <a:defRPr>
                <a:latin typeface="+mj-lt"/>
              </a:defRPr>
            </a:pPr>
            <a:r>
              <a:rPr>
                <a:hlinkClick r:id="rId7"/>
              </a:rPr>
              <a:t>https://towardsdatascience.com/decision-trees-for-classification-id3-algorithm-explained-89df76e72df1</a:t>
            </a:r>
            <a:r>
              <a:t> </a:t>
            </a:r>
            <a:endParaRPr>
              <a:latin typeface="+mj-lt"/>
            </a:endParaRPr>
          </a:p>
          <a:p>
            <a:pPr marL="0" indent="0" algn="just">
              <a:buNone/>
            </a:pPr>
            <a:endParaRPr b="1">
              <a:latin typeface="+mj-lt"/>
            </a:endParaRPr>
          </a:p>
          <a:p>
            <a:pPr marL="0" indent="0" algn="just">
              <a:buNone/>
              <a:defRPr b="1">
                <a:latin typeface="+mj-lt"/>
              </a:defRPr>
            </a:pPr>
            <a:r>
              <a:t>Uzyskaj dostęp do aplikacji Oracle Member Hub i dokończ czwarty temat:</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Klasyfikacja i jej zastosowania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 kurs został opracowany w wyniku projektu Erasmus+ CodeIn (</a:t>
            </a:r>
            <a:r>
              <a:rPr i="1"/>
              <a:t>Cloud cOmputing for Digital Education INnovation</a:t>
            </a:r>
            <a:r>
              <a:t>)</a:t>
            </a:r>
          </a:p>
          <a:p>
            <a:pPr lvl="0">
              <a:defRPr sz="3600">
                <a:latin typeface="+mj-lt"/>
              </a:defRPr>
            </a:pPr>
            <a:r>
              <a:t>Zawiera w sumie dziesięć tematów nauczania</a:t>
            </a:r>
            <a:endParaRPr sz="3600">
              <a:latin typeface="+mj-lt"/>
            </a:endParaRPr>
          </a:p>
          <a:p>
            <a:pPr lvl="0">
              <a:defRPr sz="3600">
                <a:latin typeface="+mj-lt"/>
              </a:defRPr>
            </a:pPr>
            <a:r>
              <a:t>Wszystko, czego potrzebujesz, to dostęp do Internetu </a:t>
            </a:r>
          </a:p>
          <a:p>
            <a:pPr lvl="0">
              <a:defRPr sz="3600">
                <a:latin typeface="+mj-lt"/>
              </a:defRPr>
            </a:pPr>
            <a:r>
              <a:t>Oczekuje się, że poświęcisz łącznie 150 godzin na uzyskanie zamierzonych efektów uczenia się.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Klasyfikacja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12094029" cy="4486275"/>
          </a:xfrm>
        </p:spPr>
        <p:txBody>
          <a:bodyPr>
            <a:noAutofit/>
          </a:bodyPr>
          <a:lstStyle/>
          <a:p>
            <a:pPr>
              <a:defRPr sz="3600">
                <a:latin typeface="+mj-lt"/>
              </a:defRPr>
            </a:pPr>
            <a:r>
              <a:t>Uwolnij potencjał przewidywania dzięki klasyfikacji!</a:t>
            </a:r>
          </a:p>
          <a:p>
            <a:pPr>
              <a:defRPr sz="3600">
                <a:latin typeface="+mj-lt"/>
              </a:defRPr>
            </a:pPr>
            <a:r>
              <a:rPr b="1"/>
              <a:t>Oznacz jako właściwe</a:t>
            </a:r>
            <a:r>
              <a:t>: Klucz do pomyślnej klasyfikacji.</a:t>
            </a:r>
          </a:p>
          <a:p>
            <a:pPr>
              <a:defRPr sz="3600">
                <a:latin typeface="+mj-lt"/>
              </a:defRPr>
            </a:pPr>
            <a:r>
              <a:t>Od rozpoznawania obrazu po diagnozę medyczną, Klasyfikacja robi wszystko.</a:t>
            </a:r>
            <a:endParaRPr sz="3600">
              <a:latin typeface="+mj-lt"/>
            </a:endParaRPr>
          </a:p>
          <a:p>
            <a:pPr>
              <a:defRPr sz="3600">
                <a:latin typeface="+mj-lt"/>
              </a:defRPr>
            </a:pPr>
            <a:r>
              <a:rPr b="1"/>
              <a:t>Wybór rozsądny</a:t>
            </a:r>
            <a:r>
              <a:t>: Wybór algorytmu ma kluczowe znaczenie w klasyfikacji.</a:t>
            </a:r>
          </a:p>
          <a:p>
            <a:pPr>
              <a:defRPr sz="3600">
                <a:latin typeface="+mj-lt"/>
              </a:defRPr>
            </a:pPr>
            <a:r>
              <a:rPr b="1"/>
              <a:t>Dobre dane, dokładne wyniki</a:t>
            </a:r>
            <a:r>
              <a:t>: Znaczenie danych szkoleniowych w klasyfikacji.</a:t>
            </a:r>
          </a:p>
          <a:p>
            <a:pPr>
              <a:defRPr sz="3600">
                <a:latin typeface="+mj-lt"/>
              </a:defRPr>
            </a:pPr>
            <a:r>
              <a:t>Przejdź do punktu: Klasyfikowanie danych w celu znalezienia etykiety lub kategorii.</a:t>
            </a:r>
            <a:endParaRPr sz="3600">
              <a:latin typeface="+mj-lt"/>
            </a:endParaRPr>
          </a:p>
          <a:p>
            <a:pPr lvl="0"/>
            <a:endParaRPr>
              <a:latin typeface="+mj-lt"/>
            </a:endParaRPr>
          </a:p>
        </p:txBody>
      </p:sp>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Algorytmy klasyfikacji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690688"/>
            <a:ext cx="10297886" cy="4486275"/>
          </a:xfrm>
        </p:spPr>
        <p:txBody>
          <a:bodyPr>
            <a:noAutofit/>
          </a:bodyPr>
          <a:lstStyle/>
          <a:p>
            <a:pPr>
              <a:defRPr sz="3600">
                <a:latin typeface="+mj-lt"/>
              </a:defRPr>
            </a:pPr>
            <a:r>
              <a:t>Często najlepiej zacząć od prostych i szeroko stosowanych algorytmów:</a:t>
            </a:r>
          </a:p>
          <a:p>
            <a:pPr lvl="1">
              <a:defRPr sz="3600">
                <a:latin typeface="+mj-lt"/>
              </a:defRPr>
            </a:pPr>
            <a:r>
              <a:t>Regresja logistyczna </a:t>
            </a:r>
            <a:endParaRPr sz="3600">
              <a:latin typeface="+mj-lt"/>
            </a:endParaRPr>
          </a:p>
          <a:p>
            <a:pPr lvl="1">
              <a:defRPr sz="3600">
                <a:latin typeface="+mj-lt"/>
              </a:defRPr>
            </a:pPr>
            <a:r>
              <a:t>k-Najbliżsi sąsiedzi (k-NN)</a:t>
            </a:r>
            <a:endParaRPr sz="3600">
              <a:latin typeface="+mj-lt"/>
            </a:endParaRPr>
          </a:p>
          <a:p>
            <a:pPr lvl="1">
              <a:defRPr sz="3600">
                <a:latin typeface="+mj-lt"/>
              </a:defRPr>
            </a:pPr>
            <a:r>
              <a:t>Naive Bayes</a:t>
            </a:r>
            <a:endParaRPr sz="3600">
              <a:latin typeface="+mj-lt"/>
            </a:endParaRPr>
          </a:p>
          <a:p>
            <a:pPr lvl="1">
              <a:defRPr sz="3600">
                <a:latin typeface="+mj-lt"/>
              </a:defRPr>
            </a:pPr>
            <a:r>
              <a:t>Drzewa decyzyjne</a:t>
            </a:r>
          </a:p>
          <a:p>
            <a:pPr lvl="1"/>
            <a:endParaRPr sz="2800">
              <a:latin typeface="+mj-lt"/>
            </a:endParaRPr>
          </a:p>
        </p:txBody>
      </p:sp>
    </p:spTree>
    <p:extLst>
      <p:ext uri="{BB962C8B-B14F-4D97-AF65-F5344CB8AC3E}">
        <p14:creationId xmlns:p14="http://schemas.microsoft.com/office/powerpoint/2010/main" val="412367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Regresja logistyczna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61256" y="1690688"/>
            <a:ext cx="11702143" cy="4486275"/>
          </a:xfrm>
        </p:spPr>
        <p:txBody>
          <a:bodyPr>
            <a:noAutofit/>
          </a:bodyPr>
          <a:lstStyle/>
          <a:p>
            <a:pPr marL="0" indent="0">
              <a:buNone/>
              <a:defRPr sz="3600">
                <a:latin typeface="+mj-lt"/>
              </a:defRPr>
            </a:pPr>
            <a:r>
              <a:t>Ogólna formuła regresji logistycznej jest następująca:</a:t>
            </a:r>
          </a:p>
        </p:txBody>
      </p:sp>
      <mc:AlternateContent xmlns:mc="http://schemas.openxmlformats.org/markup-compatibility/2006" xmlns:a14="http://schemas.microsoft.com/office/drawing/2010/main">
        <mc:Choice Requires="a14">
          <p:sp>
            <p:nvSpPr>
              <p:cNvPr id="4" name="TextBox 3"/>
              <p:cNvSpPr txBox="1"/>
              <p:nvPr/>
            </p:nvSpPr>
            <p:spPr>
              <a:xfrm>
                <a:off x="174171" y="2285999"/>
                <a:ext cx="12268200" cy="1308692"/>
              </a:xfrm>
              <a:prstGeom prst="rect">
                <a:avLst/>
              </a:prstGeom>
              <a:noFill/>
            </p:spPr>
            <p:txBody>
              <a:bodyPr wrap="square" lIns="0" tIns="0" rIns="0" bIns="0">
                <a:spAutoFit/>
              </a:bodyPr>
              <a:lstStyle/>
              <a:p>
                <a:pPr>
                  <a:defRPr sz="4400"/>
                </a:pPr>
                <a14:m>
                  <m:oMath xmlns:m="http://schemas.openxmlformats.org/officeDocument/2006/math">
                    <m:r>
                      <a:rPr lang="en-US" sz="4400" i="1" smtClean="0">
                        <a:latin typeface="Cambria Math" panose="02040503050406030204" pitchFamily="18" charset="0"/>
                      </a:rPr>
                      <m:t>𝑝</m:t>
                    </m:r>
                    <m:r>
                      <a:rPr lang="en-US" sz="4400" i="1" smtClean="0">
                        <a:latin typeface="Cambria Math" panose="02040503050406030204" pitchFamily="18" charset="0"/>
                      </a:rPr>
                      <m:t>(</m:t>
                    </m:r>
                    <m:r>
                      <a:rPr lang="en-US" sz="4400" i="1" smtClean="0">
                        <a:latin typeface="Cambria Math" panose="02040503050406030204" pitchFamily="18" charset="0"/>
                      </a:rPr>
                      <m:t>𝑦</m:t>
                    </m:r>
                    <m:r>
                      <a:rPr lang="en-US" sz="4400" i="1" smtClean="0">
                        <a:latin typeface="Cambria Math" panose="02040503050406030204" pitchFamily="18" charset="0"/>
                      </a:rPr>
                      <m:t>=1|</m:t>
                    </m:r>
                    <m:r>
                      <a:rPr lang="en-US" sz="4400" i="1" smtClean="0">
                        <a:latin typeface="Cambria Math" panose="02040503050406030204" pitchFamily="18" charset="0"/>
                      </a:rPr>
                      <m:t>𝑥</m:t>
                    </m:r>
                    <m:r>
                      <a:rPr lang="en-US" sz="4400" i="1" smtClean="0">
                        <a:latin typeface="Cambria Math" panose="02040503050406030204" pitchFamily="18" charset="0"/>
                      </a:rPr>
                      <m:t>)</m:t>
                    </m:r>
                  </m:oMath>
                </a14:m>
                <a:r>
                  <a:t> </a:t>
                </a:r>
                <a14:m>
                  <m:oMath xmlns:m="http://schemas.openxmlformats.org/officeDocument/2006/math">
                    <m:r>
                      <a:rPr lang="hr-HR" sz="6000" i="1" smtClean="0">
                        <a:latin typeface="Cambria Math" panose="02040503050406030204" pitchFamily="18" charset="0"/>
                      </a:rPr>
                      <m:t>=</m:t>
                    </m:r>
                    <m:f>
                      <m:fPr>
                        <m:ctrlPr>
                          <a:rPr lang="hr-HR" sz="6000" i="1" smtClean="0">
                            <a:latin typeface="Cambria Math" panose="02040503050406030204" pitchFamily="18" charset="0"/>
                          </a:rPr>
                        </m:ctrlPr>
                      </m:fPr>
                      <m:num>
                        <m:r>
                          <a:rPr lang="hr-HR" sz="6000" b="0" i="1" smtClean="0">
                            <a:latin typeface="Cambria Math" panose="02040503050406030204" pitchFamily="18" charset="0"/>
                          </a:rPr>
                          <m:t>1</m:t>
                        </m:r>
                      </m:num>
                      <m:den>
                        <m:r>
                          <a:rPr lang="hr-HR" sz="6000" b="0" i="1" smtClean="0">
                            <a:latin typeface="Cambria Math" panose="02040503050406030204" pitchFamily="18" charset="0"/>
                          </a:rPr>
                          <m:t>1+ </m:t>
                        </m:r>
                        <m:sSup>
                          <m:sSupPr>
                            <m:ctrlPr>
                              <a:rPr lang="hr-HR" sz="6000" b="0" i="1" smtClean="0">
                                <a:latin typeface="Cambria Math" panose="02040503050406030204" pitchFamily="18" charset="0"/>
                              </a:rPr>
                            </m:ctrlPr>
                          </m:sSupPr>
                          <m:e>
                            <m:r>
                              <a:rPr lang="hr-HR" sz="6000" b="0" i="1" smtClean="0">
                                <a:latin typeface="Cambria Math" panose="02040503050406030204" pitchFamily="18" charset="0"/>
                              </a:rPr>
                              <m:t>𝑒</m:t>
                            </m:r>
                          </m:e>
                          <m:sup>
                            <m:r>
                              <a:rPr lang="hr-HR" sz="6000" i="1">
                                <a:latin typeface="Cambria Math" panose="02040503050406030204" pitchFamily="18" charset="0"/>
                              </a:rPr>
                              <m:t>− (</m:t>
                            </m:r>
                            <m:r>
                              <a:rPr lang="hr-HR" sz="6000" i="1">
                                <a:latin typeface="Cambria Math" panose="02040503050406030204" pitchFamily="18" charset="0"/>
                              </a:rPr>
                              <m:t>𝑏</m:t>
                            </m:r>
                            <m:r>
                              <a:rPr lang="hr-HR" sz="6000" b="0" i="1" smtClean="0">
                                <a:latin typeface="Cambria Math" panose="02040503050406030204" pitchFamily="18" charset="0"/>
                              </a:rPr>
                              <m:t>0</m:t>
                            </m:r>
                            <m:r>
                              <a:rPr lang="hr-HR" sz="6000" i="1">
                                <a:latin typeface="Cambria Math" panose="02040503050406030204" pitchFamily="18" charset="0"/>
                              </a:rPr>
                              <m:t> + </m:t>
                            </m:r>
                            <m:r>
                              <a:rPr lang="hr-HR" sz="6000" i="1">
                                <a:latin typeface="Cambria Math" panose="02040503050406030204" pitchFamily="18" charset="0"/>
                              </a:rPr>
                              <m:t>𝑏</m:t>
                            </m:r>
                            <m:r>
                              <a:rPr lang="hr-HR" sz="6000" i="1">
                                <a:latin typeface="Cambria Math" panose="02040503050406030204" pitchFamily="18" charset="0"/>
                              </a:rPr>
                              <m:t>1</m:t>
                            </m:r>
                            <m:r>
                              <a:rPr lang="hr-HR" sz="6000" i="1">
                                <a:latin typeface="Cambria Math" panose="02040503050406030204" pitchFamily="18" charset="0"/>
                              </a:rPr>
                              <m:t>𝑥</m:t>
                            </m:r>
                            <m:r>
                              <a:rPr lang="hr-HR" sz="6000" i="1">
                                <a:latin typeface="Cambria Math" panose="02040503050406030204" pitchFamily="18" charset="0"/>
                              </a:rPr>
                              <m:t>1 + </m:t>
                            </m:r>
                            <m:r>
                              <a:rPr lang="hr-HR" sz="6000" i="1">
                                <a:latin typeface="Cambria Math" panose="02040503050406030204" pitchFamily="18" charset="0"/>
                              </a:rPr>
                              <m:t>𝑏</m:t>
                            </m:r>
                            <m:r>
                              <a:rPr lang="hr-HR" sz="6000" i="1">
                                <a:latin typeface="Cambria Math" panose="02040503050406030204" pitchFamily="18" charset="0"/>
                              </a:rPr>
                              <m:t>2</m:t>
                            </m:r>
                            <m:r>
                              <a:rPr lang="hr-HR" sz="6000" i="1">
                                <a:latin typeface="Cambria Math" panose="02040503050406030204" pitchFamily="18" charset="0"/>
                              </a:rPr>
                              <m:t>𝑥</m:t>
                            </m:r>
                            <m:r>
                              <a:rPr lang="hr-HR" sz="6000" i="1">
                                <a:latin typeface="Cambria Math" panose="02040503050406030204" pitchFamily="18" charset="0"/>
                              </a:rPr>
                              <m:t>2 + ... + </m:t>
                            </m:r>
                            <m:r>
                              <a:rPr lang="hr-HR" sz="6000" i="1">
                                <a:latin typeface="Cambria Math" panose="02040503050406030204" pitchFamily="18" charset="0"/>
                              </a:rPr>
                              <m:t>𝑏𝑛𝑥𝑛</m:t>
                            </m:r>
                            <m:r>
                              <a:rPr lang="hr-HR" sz="6000" b="0" i="1" smtClean="0">
                                <a:latin typeface="Cambria Math" panose="02040503050406030204" pitchFamily="18" charset="0"/>
                              </a:rPr>
                              <m:t>)</m:t>
                            </m:r>
                          </m:sup>
                        </m:sSup>
                      </m:den>
                    </m:f>
                  </m:oMath>
                </a14:m>
                <a:r>
                  <a:t>  </a:t>
                </a:r>
                <a:endParaRPr sz="4400"/>
              </a:p>
            </p:txBody>
          </p:sp>
        </mc:Choice>
        <mc:Fallback xmlns="">
          <p:sp>
            <p:nvSpPr>
              <p:cNvPr id="4" name="TextBox 3"/>
              <p:cNvSpPr txBox="1">
                <a:spLocks noAdjustHandles="1" noChangeArrowheads="1" noChangeAspect="1" noChangeShapeType="1" noEditPoints="1" noMove="1" noResize="1" noRot="1" noTextEdit="1"/>
              </p:cNvSpPr>
              <p:nvPr/>
            </p:nvSpPr>
            <p:spPr>
              <a:xfrm>
                <a:off x="174171" y="2285999"/>
                <a:ext cx="12268200" cy="1308692"/>
              </a:xfrm>
              <a:prstGeom prst="rect">
                <a:avLst/>
              </a:prstGeom>
              <a:blipFill>
                <a:blip r:embed="rId3"/>
                <a:stretch>
                  <a:fillRect/>
                </a:stretch>
              </a:blipFill>
            </p:spPr>
            <p:txBody>
              <a:bodyPr/>
              <a:lstStyle/>
              <a:p>
                <a:pPr>
                  <a:defRPr>
                    <a:noFill/>
                  </a:defRPr>
                </a:pPr>
                <a:r>
                  <a:t> </a:t>
                </a:r>
              </a:p>
            </p:txBody>
          </p:sp>
        </mc:Fallback>
      </mc:AlternateContent>
      <p:sp>
        <p:nvSpPr>
          <p:cNvPr id="5" name="Rectangular Callout 4"/>
          <p:cNvSpPr/>
          <p:nvPr/>
        </p:nvSpPr>
        <p:spPr>
          <a:xfrm>
            <a:off x="261256" y="3435647"/>
            <a:ext cx="3037115" cy="2649468"/>
          </a:xfrm>
          <a:prstGeom prst="wedgeRectCallout">
            <a:avLst>
              <a:gd name="adj1" fmla="val -44534"/>
              <a:gd name="adj2" fmla="val -5581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latin typeface="+mj-lt"/>
              </a:defRPr>
            </a:pPr>
            <a:r>
              <a:t>prawdopodobieństwo, że zmienna zależna y jest równa 1, biorąc pod uwagę zmienne niezależne x</a:t>
            </a:r>
          </a:p>
        </p:txBody>
      </p:sp>
      <p:sp>
        <p:nvSpPr>
          <p:cNvPr id="6" name="Rectangular Callout 5"/>
          <p:cNvSpPr/>
          <p:nvPr/>
        </p:nvSpPr>
        <p:spPr>
          <a:xfrm>
            <a:off x="3624943" y="4053253"/>
            <a:ext cx="2569028" cy="1716176"/>
          </a:xfrm>
          <a:prstGeom prst="wedgeRectCallout">
            <a:avLst>
              <a:gd name="adj1" fmla="val 28206"/>
              <a:gd name="adj2" fmla="val -8309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latin typeface="+mj-lt"/>
              </a:defRPr>
            </a:pPr>
            <a:r>
              <a:rPr b="1"/>
              <a:t>b0 - Termin przechwytywania</a:t>
            </a:r>
            <a:r>
              <a:t> - szacowany podczas szkolenia modelu regresji logistycznej z użyciem metody szacowania maksymalnego prawdopodobieństwa</a:t>
            </a:r>
            <a:endParaRPr>
              <a:latin typeface="+mj-lt"/>
            </a:endParaRPr>
          </a:p>
        </p:txBody>
      </p:sp>
      <p:sp>
        <p:nvSpPr>
          <p:cNvPr id="9" name="Rectangular Callout 8"/>
          <p:cNvSpPr/>
          <p:nvPr/>
        </p:nvSpPr>
        <p:spPr>
          <a:xfrm>
            <a:off x="6281056" y="4062166"/>
            <a:ext cx="2569028" cy="1716176"/>
          </a:xfrm>
          <a:prstGeom prst="wedgeRectCallout">
            <a:avLst>
              <a:gd name="adj1" fmla="val -24336"/>
              <a:gd name="adj2" fmla="val -8372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Współczynniki </a:t>
            </a:r>
            <a:r>
              <a:rPr b="1"/>
              <a:t>b1, b2, b3 ... bn </a:t>
            </a:r>
            <a:r>
              <a:t>zmiennych niezależnych</a:t>
            </a:r>
            <a:endParaRPr>
              <a:latin typeface="+mj-lt"/>
            </a:endParaRPr>
          </a:p>
        </p:txBody>
      </p:sp>
      <p:sp>
        <p:nvSpPr>
          <p:cNvPr id="10" name="Rectangular Callout 9"/>
          <p:cNvSpPr/>
          <p:nvPr/>
        </p:nvSpPr>
        <p:spPr>
          <a:xfrm>
            <a:off x="9263741" y="4062166"/>
            <a:ext cx="2569028" cy="1716176"/>
          </a:xfrm>
          <a:prstGeom prst="wedgeRectCallout">
            <a:avLst>
              <a:gd name="adj1" fmla="val -58658"/>
              <a:gd name="adj2" fmla="val -8499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b="1"/>
              <a:t>x1, x2, ..., xn </a:t>
            </a:r>
            <a:r>
              <a:t>zmienne niezależne</a:t>
            </a:r>
            <a:endParaRPr>
              <a:latin typeface="+mj-lt"/>
            </a:endParaRPr>
          </a:p>
        </p:txBody>
      </p:sp>
    </p:spTree>
    <p:extLst>
      <p:ext uri="{BB962C8B-B14F-4D97-AF65-F5344CB8AC3E}">
        <p14:creationId xmlns:p14="http://schemas.microsoft.com/office/powerpoint/2010/main" val="2132096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Regresja logistyczna </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073203701"/>
              </p:ext>
            </p:extLst>
          </p:nvPr>
        </p:nvGraphicFramePr>
        <p:xfrm>
          <a:off x="838200" y="2750684"/>
          <a:ext cx="8784771" cy="4053840"/>
        </p:xfrm>
        <a:graphic>
          <a:graphicData uri="http://schemas.openxmlformats.org/drawingml/2006/table">
            <a:tbl>
              <a:tblPr/>
              <a:tblGrid>
                <a:gridCol w="2928257">
                  <a:extLst>
                    <a:ext uri="{9D8B030D-6E8A-4147-A177-3AD203B41FA5}">
                      <a16:colId xmlns:a16="http://schemas.microsoft.com/office/drawing/2014/main" val="400412673"/>
                    </a:ext>
                  </a:extLst>
                </a:gridCol>
                <a:gridCol w="2928257">
                  <a:extLst>
                    <a:ext uri="{9D8B030D-6E8A-4147-A177-3AD203B41FA5}">
                      <a16:colId xmlns:a16="http://schemas.microsoft.com/office/drawing/2014/main" val="848416561"/>
                    </a:ext>
                  </a:extLst>
                </a:gridCol>
                <a:gridCol w="2928257">
                  <a:extLst>
                    <a:ext uri="{9D8B030D-6E8A-4147-A177-3AD203B41FA5}">
                      <a16:colId xmlns:a16="http://schemas.microsoft.com/office/drawing/2014/main" val="3679081221"/>
                    </a:ext>
                  </a:extLst>
                </a:gridCol>
              </a:tblGrid>
              <a:tr h="621568">
                <a:tc>
                  <a:txBody>
                    <a:bodyPr/>
                    <a:lstStyle/>
                    <a:p>
                      <a:pPr fontAlgn="b">
                        <a:defRPr sz="2800" b="1">
                          <a:effectLst/>
                        </a:defRPr>
                      </a:pPr>
                      <a:r>
                        <a:t>Klient</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
                        <a:defRPr sz="2800" b="1">
                          <a:effectLst/>
                        </a:defRPr>
                      </a:pPr>
                      <a:r>
                        <a:t>Wynagrodzenie</a:t>
                      </a:r>
                      <a:endParaRPr sz="2800" b="1">
                        <a:effectLst/>
                      </a:endParaRP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
                        <a:defRPr sz="2800" b="1">
                          <a:effectLst/>
                        </a:defRPr>
                      </a:pPr>
                      <a:r>
                        <a:t>Zakupiony produkt</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05488808"/>
                  </a:ext>
                </a:extLst>
              </a:tr>
              <a:tr h="340860">
                <a:tc>
                  <a:txBody>
                    <a:bodyPr/>
                    <a:lstStyle/>
                    <a:p>
                      <a:pPr fontAlgn="base">
                        <a:defRPr sz="2800">
                          <a:effectLst/>
                        </a:defRPr>
                      </a:pPr>
                      <a:r>
                        <a:t>1</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4.000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Nie</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073840714"/>
                  </a:ext>
                </a:extLst>
              </a:tr>
              <a:tr h="340860">
                <a:tc>
                  <a:txBody>
                    <a:bodyPr/>
                    <a:lstStyle/>
                    <a:p>
                      <a:pPr fontAlgn="base">
                        <a:defRPr sz="2800">
                          <a:effectLst/>
                        </a:defRPr>
                      </a:pPr>
                      <a:r>
                        <a:t>2</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5.000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Tak</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532692731"/>
                  </a:ext>
                </a:extLst>
              </a:tr>
              <a:tr h="340860">
                <a:tc>
                  <a:txBody>
                    <a:bodyPr/>
                    <a:lstStyle/>
                    <a:p>
                      <a:pPr fontAlgn="base">
                        <a:defRPr sz="2800">
                          <a:effectLst/>
                        </a:defRPr>
                      </a:pPr>
                      <a:r>
                        <a:t>3</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6.000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Tak</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673023021"/>
                  </a:ext>
                </a:extLst>
              </a:tr>
              <a:tr h="340860">
                <a:tc>
                  <a:txBody>
                    <a:bodyPr/>
                    <a:lstStyle/>
                    <a:p>
                      <a:pPr fontAlgn="base">
                        <a:defRPr sz="2800">
                          <a:effectLst/>
                        </a:defRPr>
                      </a:pPr>
                      <a:r>
                        <a:t>4</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7.000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Tak</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798570906"/>
                  </a:ext>
                </a:extLst>
              </a:tr>
              <a:tr h="340860">
                <a:tc>
                  <a:txBody>
                    <a:bodyPr/>
                    <a:lstStyle/>
                    <a:p>
                      <a:pPr fontAlgn="base">
                        <a:defRPr sz="2800">
                          <a:effectLst/>
                        </a:defRPr>
                      </a:pPr>
                      <a:r>
                        <a:t>.</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endParaRPr sz="2800">
                        <a:effectLst/>
                      </a:endParaRP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endParaRPr sz="2800">
                        <a:effectLst/>
                      </a:endParaRP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1328402281"/>
                  </a:ext>
                </a:extLst>
              </a:tr>
              <a:tr h="340860">
                <a:tc>
                  <a:txBody>
                    <a:bodyPr/>
                    <a:lstStyle/>
                    <a:p>
                      <a:pPr fontAlgn="base">
                        <a:defRPr sz="2800">
                          <a:effectLst/>
                        </a:defRPr>
                      </a:pPr>
                      <a:r>
                        <a:t>100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8.000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Nie</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829364066"/>
                  </a:ext>
                </a:extLst>
              </a:tr>
            </a:tbl>
          </a:graphicData>
        </a:graphic>
      </p:graphicFrame>
      <p:sp>
        <p:nvSpPr>
          <p:cNvPr id="8" name="Oval Callout 7"/>
          <p:cNvSpPr/>
          <p:nvPr/>
        </p:nvSpPr>
        <p:spPr>
          <a:xfrm>
            <a:off x="7641772" y="1690688"/>
            <a:ext cx="1774371" cy="849086"/>
          </a:xfrm>
          <a:prstGeom prst="wedgeEllipseCallout">
            <a:avLst>
              <a:gd name="adj1" fmla="val -22360"/>
              <a:gd name="adj2" fmla="val 727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Zmienna zależna</a:t>
            </a:r>
          </a:p>
        </p:txBody>
      </p:sp>
      <p:sp>
        <p:nvSpPr>
          <p:cNvPr id="9" name="Oval Callout 8"/>
          <p:cNvSpPr/>
          <p:nvPr/>
        </p:nvSpPr>
        <p:spPr>
          <a:xfrm>
            <a:off x="4239985" y="1690688"/>
            <a:ext cx="1981200" cy="849086"/>
          </a:xfrm>
          <a:prstGeom prst="wedgeEllipseCallout">
            <a:avLst>
              <a:gd name="adj1" fmla="val -9723"/>
              <a:gd name="adj2" fmla="val 9326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Zmienna niezależna</a:t>
            </a:r>
          </a:p>
        </p:txBody>
      </p:sp>
      <p:sp>
        <p:nvSpPr>
          <p:cNvPr id="12" name="Rectangle 4"/>
          <p:cNvSpPr>
            <a:spLocks noChangeArrowheads="1"/>
          </p:cNvSpPr>
          <p:nvPr/>
        </p:nvSpPr>
        <p:spPr bwMode="auto">
          <a:xfrm>
            <a:off x="0" y="43934"/>
            <a:ext cx="184731" cy="369332"/>
          </a:xfrm>
          <a:prstGeom prst="rect">
            <a:avLst/>
          </a:prstGeom>
          <a:solidFill>
            <a:srgbClr val="F7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15017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Regresja logistyczna </a:t>
            </a:r>
          </a:p>
        </p:txBody>
      </p:sp>
      <p:sp>
        <p:nvSpPr>
          <p:cNvPr id="12" name="Rectangle 4"/>
          <p:cNvSpPr>
            <a:spLocks noChangeArrowheads="1"/>
          </p:cNvSpPr>
          <p:nvPr/>
        </p:nvSpPr>
        <p:spPr bwMode="auto">
          <a:xfrm>
            <a:off x="0" y="43934"/>
            <a:ext cx="184731" cy="369332"/>
          </a:xfrm>
          <a:prstGeom prst="rect">
            <a:avLst/>
          </a:prstGeom>
          <a:solidFill>
            <a:srgbClr val="F7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sz="1800" b="0" i="0" u="none" strike="noStrike" cap="none" normalizeH="0" baseline="0">
              <a:ln>
                <a:noFill/>
              </a:ln>
              <a:solidFill>
                <a:schemeClr val="tx1"/>
              </a:solidFill>
              <a:effectLst/>
              <a:latin typeface="Arial" panose="020B0604020202020204" pitchFamily="34" charset="0"/>
            </a:endParaRPr>
          </a:p>
        </p:txBody>
      </p:sp>
      <p:sp>
        <p:nvSpPr>
          <p:cNvPr id="3" name="Content Placeholder 2"/>
          <p:cNvSpPr>
            <a:spLocks noGrp="1"/>
          </p:cNvSpPr>
          <p:nvPr>
            <p:ph idx="1"/>
          </p:nvPr>
        </p:nvSpPr>
        <p:spPr>
          <a:xfrm>
            <a:off x="0" y="1524000"/>
            <a:ext cx="6901543" cy="5334000"/>
          </a:xfrm>
        </p:spPr>
        <p:txBody>
          <a:bodyPr>
            <a:normAutofit fontScale="92500" lnSpcReduction="20000"/>
          </a:bodyPr>
          <a:lstStyle/>
          <a:p>
            <a:pPr>
              <a:defRPr>
                <a:latin typeface="+mj-lt"/>
              </a:defRPr>
            </a:pPr>
            <a:r>
              <a:rPr sz="3200"/>
              <a:t>Załóżmy, że model </a:t>
            </a:r>
            <a:r>
              <a:rPr sz="4000" b="1"/>
              <a:t>uczył się</a:t>
            </a:r>
            <a:r>
              <a:rPr sz="3200"/>
              <a:t> następujących współczynników:</a:t>
            </a:r>
            <a:endParaRPr sz="3200">
              <a:latin typeface="+mj-lt"/>
            </a:endParaRPr>
          </a:p>
          <a:p>
            <a:endParaRPr sz="3200">
              <a:latin typeface="+mj-lt"/>
            </a:endParaRPr>
          </a:p>
          <a:p>
            <a:pPr marL="457200" lvl="1" indent="0">
              <a:buNone/>
              <a:defRPr sz="2800" b="1"/>
            </a:pPr>
            <a:r>
              <a:t>salary_coefficient = 0,001 </a:t>
            </a:r>
            <a:endParaRPr sz="2800" b="1"/>
          </a:p>
          <a:p>
            <a:pPr marL="457200" lvl="1" indent="0">
              <a:buNone/>
              <a:defRPr sz="2800" b="1"/>
            </a:pPr>
            <a:r>
              <a:t>przechwycenie = -5</a:t>
            </a:r>
            <a:endParaRPr sz="2800" b="1"/>
          </a:p>
          <a:p>
            <a:pPr marL="457200" lvl="1" indent="0">
              <a:buNone/>
            </a:pPr>
            <a:endParaRPr sz="2800" b="1"/>
          </a:p>
          <a:p>
            <a:pPr marL="457200" lvl="1" indent="0">
              <a:buNone/>
            </a:pPr>
            <a:endParaRPr sz="2800" b="1"/>
          </a:p>
          <a:p>
            <a:pPr marL="457200" lvl="1" indent="0">
              <a:buNone/>
            </a:pPr>
            <a:endParaRPr sz="2800" b="1"/>
          </a:p>
          <a:p>
            <a:pPr>
              <a:defRPr>
                <a:latin typeface="+mj-lt"/>
              </a:defRPr>
            </a:pPr>
            <a:r>
              <a:t>Dla klienta 1 wynagrodzenie wynosi 4.000, więc prawdopodobieństwo zakupu produktu wynosi:</a:t>
            </a:r>
          </a:p>
          <a:p>
            <a:pPr marL="0" indent="0">
              <a:buNone/>
              <a:defRPr sz="2600">
                <a:latin typeface="+mj-lt"/>
              </a:defRPr>
            </a:pPr>
            <a:r>
              <a:t>probability = 1 / (1 + e^-(-5 + 0.001 * 4.000)) = 0.2689</a:t>
            </a:r>
          </a:p>
          <a:p>
            <a:pPr marL="0" indent="0">
              <a:buNone/>
              <a:defRPr>
                <a:latin typeface="+mj-lt"/>
              </a:defRPr>
            </a:pPr>
            <a:r>
              <a:t>Ponieważ obliczone prawdopodobieństwo jest mniejsze niż </a:t>
            </a:r>
            <a:r>
              <a:rPr b="1">
                <a:solidFill>
                  <a:srgbClr val="FF0000"/>
                </a:solidFill>
              </a:rPr>
              <a:t>0,5</a:t>
            </a:r>
            <a:r>
              <a:t>, przewidujemy, że klient 1 nie kupi produktu!</a:t>
            </a:r>
          </a:p>
          <a:p>
            <a:pPr marL="0" indent="0">
              <a:buNone/>
            </a:pPr>
            <a:endParaRPr/>
          </a:p>
          <a:p>
            <a:endParaRPr/>
          </a:p>
        </p:txBody>
      </p:sp>
      <mc:AlternateContent xmlns:mc="http://schemas.openxmlformats.org/markup-compatibility/2006" xmlns:a14="http://schemas.microsoft.com/office/drawing/2010/main">
        <mc:Choice Requires="a14">
          <p:sp>
            <p:nvSpPr>
              <p:cNvPr id="11" name="TextBox 10"/>
              <p:cNvSpPr txBox="1"/>
              <p:nvPr/>
            </p:nvSpPr>
            <p:spPr>
              <a:xfrm>
                <a:off x="315685" y="3517890"/>
                <a:ext cx="5780315" cy="665182"/>
              </a:xfrm>
              <a:prstGeom prst="rect">
                <a:avLst/>
              </a:prstGeom>
              <a:noFill/>
            </p:spPr>
            <p:txBody>
              <a:bodyPr wrap="square" lIns="0" tIns="0" rIns="0" bIns="0">
                <a:spAutoFit/>
              </a:bodyPr>
              <a:lstStyle/>
              <a:p>
                <a:pPr>
                  <a:defRPr sz="2400"/>
                </a:pPr>
                <a14:m>
                  <m:oMath xmlns:m="http://schemas.openxmlformats.org/officeDocument/2006/math">
                    <m:r>
                      <a:rPr lang="hr-HR" sz="2400" b="0" i="1" smtClean="0">
                        <a:latin typeface="Cambria Math" panose="02040503050406030204" pitchFamily="18" charset="0"/>
                      </a:rPr>
                      <m:t>𝑝</m:t>
                    </m:r>
                    <m:r>
                      <a:rPr lang="hr-HR" sz="2400" b="0" i="1" smtClean="0">
                        <a:latin typeface="Cambria Math" panose="02040503050406030204" pitchFamily="18" charset="0"/>
                      </a:rPr>
                      <m:t>(</m:t>
                    </m:r>
                    <m:r>
                      <a:rPr lang="hr-HR" sz="2400" b="0" i="1" smtClean="0">
                        <a:latin typeface="Cambria Math" panose="02040503050406030204" pitchFamily="18" charset="0"/>
                      </a:rPr>
                      <m:t>𝑏𝑜𝑢𝑔h𝑡</m:t>
                    </m:r>
                    <m:r>
                      <a:rPr lang="hr-HR" sz="2400" b="0" i="1" smtClean="0">
                        <a:latin typeface="Cambria Math" panose="02040503050406030204" pitchFamily="18" charset="0"/>
                      </a:rPr>
                      <m:t>)</m:t>
                    </m:r>
                    <m:r>
                      <a:rPr lang="hr-HR" sz="3600" i="1" smtClean="0">
                        <a:latin typeface="Cambria Math" panose="02040503050406030204" pitchFamily="18" charset="0"/>
                      </a:rPr>
                      <m:t>=</m:t>
                    </m:r>
                    <m:f>
                      <m:fPr>
                        <m:ctrlPr>
                          <a:rPr lang="hr-HR" sz="3600" i="1" smtClean="0">
                            <a:latin typeface="Cambria Math" panose="02040503050406030204" pitchFamily="18" charset="0"/>
                          </a:rPr>
                        </m:ctrlPr>
                      </m:fPr>
                      <m:num>
                        <m:r>
                          <a:rPr lang="hr-HR" sz="3600" b="0" i="1" smtClean="0">
                            <a:latin typeface="Cambria Math" panose="02040503050406030204" pitchFamily="18" charset="0"/>
                          </a:rPr>
                          <m:t>1</m:t>
                        </m:r>
                      </m:num>
                      <m:den>
                        <m:r>
                          <a:rPr lang="hr-HR" sz="3600" b="0" i="1" smtClean="0">
                            <a:latin typeface="Cambria Math" panose="02040503050406030204" pitchFamily="18" charset="0"/>
                          </a:rPr>
                          <m:t>1+ </m:t>
                        </m:r>
                        <m:sSup>
                          <m:sSupPr>
                            <m:ctrlPr>
                              <a:rPr lang="hr-HR" sz="3600" b="0" i="1" smtClean="0">
                                <a:latin typeface="Cambria Math" panose="02040503050406030204" pitchFamily="18" charset="0"/>
                              </a:rPr>
                            </m:ctrlPr>
                          </m:sSupPr>
                          <m:e>
                            <m:r>
                              <a:rPr lang="hr-HR" sz="3600" b="0" i="1" smtClean="0">
                                <a:latin typeface="Cambria Math" panose="02040503050406030204" pitchFamily="18" charset="0"/>
                              </a:rPr>
                              <m:t>𝑒</m:t>
                            </m:r>
                          </m:e>
                          <m:sup>
                            <m:r>
                              <a:rPr lang="hr-HR" sz="3600" i="1">
                                <a:latin typeface="Cambria Math" panose="02040503050406030204" pitchFamily="18" charset="0"/>
                              </a:rPr>
                              <m:t>− (</m:t>
                            </m:r>
                            <m:r>
                              <a:rPr lang="hr-HR" sz="3600" b="0" i="1" smtClean="0">
                                <a:latin typeface="Cambria Math" panose="02040503050406030204" pitchFamily="18" charset="0"/>
                              </a:rPr>
                              <m:t>−5</m:t>
                            </m:r>
                            <m:r>
                              <a:rPr lang="hr-HR" sz="3600" i="1">
                                <a:latin typeface="Cambria Math" panose="02040503050406030204" pitchFamily="18" charset="0"/>
                              </a:rPr>
                              <m:t> +</m:t>
                            </m:r>
                            <m:r>
                              <a:rPr lang="hr-HR" sz="3600" b="0" i="1" smtClean="0">
                                <a:latin typeface="Cambria Math" panose="02040503050406030204" pitchFamily="18" charset="0"/>
                              </a:rPr>
                              <m:t>0.001 ∗ </m:t>
                            </m:r>
                            <m:r>
                              <a:rPr lang="hr-HR" sz="3600" b="0" i="1" smtClean="0">
                                <a:latin typeface="Cambria Math" panose="02040503050406030204" pitchFamily="18" charset="0"/>
                              </a:rPr>
                              <m:t>𝑠𝑎𝑙𝑎𝑟𝑦</m:t>
                            </m:r>
                            <m:r>
                              <a:rPr lang="hr-HR" sz="3600" b="0" i="1" smtClean="0">
                                <a:latin typeface="Cambria Math" panose="02040503050406030204" pitchFamily="18" charset="0"/>
                              </a:rPr>
                              <m:t>)</m:t>
                            </m:r>
                          </m:sup>
                        </m:sSup>
                      </m:den>
                    </m:f>
                  </m:oMath>
                </a14:m>
                <a:r>
                  <a:t>  </a:t>
                </a:r>
                <a:endParaRPr sz="2400"/>
              </a:p>
            </p:txBody>
          </p:sp>
        </mc:Choice>
        <mc:Fallback xmlns="">
          <p:sp>
            <p:nvSpPr>
              <p:cNvPr id="11" name="TextBox 10"/>
              <p:cNvSpPr txBox="1">
                <a:spLocks noAdjustHandles="1" noChangeArrowheads="1" noChangeAspect="1" noChangeShapeType="1" noEditPoints="1" noMove="1" noResize="1" noRot="1" noTextEdit="1"/>
              </p:cNvSpPr>
              <p:nvPr/>
            </p:nvSpPr>
            <p:spPr>
              <a:xfrm>
                <a:off x="315685" y="3517890"/>
                <a:ext cx="5780315" cy="665182"/>
              </a:xfrm>
              <a:prstGeom prst="rect">
                <a:avLst/>
              </a:prstGeom>
              <a:blipFill>
                <a:blip r:embed="rId3"/>
                <a:stretch>
                  <a:fillRect/>
                </a:stretch>
              </a:blipFill>
            </p:spPr>
            <p:txBody>
              <a:bodyPr/>
              <a:lstStyle/>
              <a:p>
                <a:pPr>
                  <a:defRPr>
                    <a:noFill/>
                  </a:defRPr>
                </a:pPr>
                <a:r>
                  <a:t> </a:t>
                </a:r>
              </a:p>
            </p:txBody>
          </p:sp>
        </mc:Fallback>
      </mc:AlternateContent>
      <p:graphicFrame>
        <p:nvGraphicFramePr>
          <p:cNvPr id="14" name="Chart 13"/>
          <p:cNvGraphicFramePr>
            <a:graphicFrameLocks/>
          </p:cNvGraphicFramePr>
          <p:nvPr>
            <p:extLst>
              <p:ext uri="{D42A27DB-BD31-4B8C-83A1-F6EECF244321}">
                <p14:modId xmlns:p14="http://schemas.microsoft.com/office/powerpoint/2010/main" val="2040781544"/>
              </p:ext>
            </p:extLst>
          </p:nvPr>
        </p:nvGraphicFramePr>
        <p:xfrm>
          <a:off x="7265193" y="1557337"/>
          <a:ext cx="4519613" cy="4619625"/>
        </p:xfrm>
        <a:graphic>
          <a:graphicData uri="http://schemas.openxmlformats.org/drawingml/2006/chart">
            <c:chart xmlns:c="http://schemas.openxmlformats.org/drawingml/2006/chart" xmlns:r="http://schemas.openxmlformats.org/officeDocument/2006/relationships" r:id="rId4"/>
          </a:graphicData>
        </a:graphic>
      </p:graphicFrame>
      <p:sp>
        <p:nvSpPr>
          <p:cNvPr id="6" name="Cloud Callout 5"/>
          <p:cNvSpPr/>
          <p:nvPr/>
        </p:nvSpPr>
        <p:spPr>
          <a:xfrm>
            <a:off x="7717971" y="3747643"/>
            <a:ext cx="1534885" cy="870857"/>
          </a:xfrm>
          <a:prstGeom prst="cloudCallout">
            <a:avLst>
              <a:gd name="adj1" fmla="val 1862"/>
              <a:gd name="adj2" fmla="val 75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nie kupi</a:t>
            </a:r>
          </a:p>
        </p:txBody>
      </p:sp>
      <p:sp>
        <p:nvSpPr>
          <p:cNvPr id="15" name="Cloud Callout 14"/>
          <p:cNvSpPr/>
          <p:nvPr/>
        </p:nvSpPr>
        <p:spPr>
          <a:xfrm>
            <a:off x="10487196" y="2616653"/>
            <a:ext cx="1534885" cy="870857"/>
          </a:xfrm>
          <a:prstGeom prst="cloudCallout">
            <a:avLst>
              <a:gd name="adj1" fmla="val -44947"/>
              <a:gd name="adj2" fmla="val -2125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Kupię</a:t>
            </a:r>
          </a:p>
        </p:txBody>
      </p:sp>
      <p:cxnSp>
        <p:nvCxnSpPr>
          <p:cNvPr id="7" name="Straight Connector 6"/>
          <p:cNvCxnSpPr/>
          <p:nvPr/>
        </p:nvCxnSpPr>
        <p:spPr>
          <a:xfrm>
            <a:off x="7717971" y="3624943"/>
            <a:ext cx="4304110" cy="33338"/>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9354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Regresja logistyczna </a:t>
            </a:r>
          </a:p>
        </p:txBody>
      </p:sp>
      <p:sp>
        <p:nvSpPr>
          <p:cNvPr id="12" name="Rectangle 4"/>
          <p:cNvSpPr>
            <a:spLocks noChangeArrowheads="1"/>
          </p:cNvSpPr>
          <p:nvPr/>
        </p:nvSpPr>
        <p:spPr bwMode="auto">
          <a:xfrm>
            <a:off x="0" y="43934"/>
            <a:ext cx="184731" cy="369332"/>
          </a:xfrm>
          <a:prstGeom prst="rect">
            <a:avLst/>
          </a:prstGeom>
          <a:solidFill>
            <a:srgbClr val="F7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sz="1800" b="0" i="0" u="none" strike="noStrike" cap="none" normalizeH="0" baseline="0">
              <a:ln>
                <a:noFill/>
              </a:ln>
              <a:solidFill>
                <a:schemeClr val="tx1"/>
              </a:solidFill>
              <a:effectLst/>
              <a:latin typeface="Arial" panose="020B0604020202020204" pitchFamily="34" charset="0"/>
            </a:endParaRPr>
          </a:p>
        </p:txBody>
      </p:sp>
      <p:sp>
        <p:nvSpPr>
          <p:cNvPr id="3" name="Content Placeholder 2"/>
          <p:cNvSpPr>
            <a:spLocks noGrp="1"/>
          </p:cNvSpPr>
          <p:nvPr>
            <p:ph idx="1"/>
          </p:nvPr>
        </p:nvSpPr>
        <p:spPr>
          <a:xfrm>
            <a:off x="0" y="1524000"/>
            <a:ext cx="5355771" cy="5334000"/>
          </a:xfrm>
        </p:spPr>
        <p:txBody>
          <a:bodyPr>
            <a:normAutofit fontScale="92500"/>
          </a:bodyPr>
          <a:lstStyle/>
          <a:p>
            <a:pPr>
              <a:defRPr>
                <a:latin typeface="+mj-lt"/>
              </a:defRPr>
            </a:pPr>
            <a:r>
              <a:rPr sz="4000" b="1"/>
              <a:t>Samouczenie się maszyn </a:t>
            </a:r>
            <a:r>
              <a:rPr sz="3600"/>
              <a:t>w regresji logistycznej to proces znajdowania najlepszych parametrów (wagi), których można używać do dokładnych prognoz, poprzez wielokrotne </a:t>
            </a:r>
            <a:r>
              <a:rPr sz="4000" b="1"/>
              <a:t>dostosowywanie parametrów na podstawie danych szkoleniowych</a:t>
            </a:r>
            <a:r>
              <a:rPr sz="3600"/>
              <a:t>.</a:t>
            </a:r>
          </a:p>
          <a:p>
            <a:endParaRPr sz="3600"/>
          </a:p>
          <a:p>
            <a:pPr marL="0" indent="0">
              <a:buNone/>
            </a:pPr>
            <a:endParaRPr sz="3600"/>
          </a:p>
          <a:p>
            <a:endParaRPr sz="3600"/>
          </a:p>
        </p:txBody>
      </p:sp>
      <p:pic>
        <p:nvPicPr>
          <p:cNvPr id="5" name="Picture 4"/>
          <p:cNvPicPr>
            <a:picLocks noChangeAspect="1"/>
          </p:cNvPicPr>
          <p:nvPr/>
        </p:nvPicPr>
        <p:blipFill>
          <a:blip r:embed="rId3"/>
          <a:stretch>
            <a:fillRect/>
          </a:stretch>
        </p:blipFill>
        <p:spPr>
          <a:xfrm>
            <a:off x="5540828" y="1524000"/>
            <a:ext cx="6237515" cy="4545631"/>
          </a:xfrm>
          <a:prstGeom prst="rect">
            <a:avLst/>
          </a:prstGeom>
        </p:spPr>
      </p:pic>
    </p:spTree>
    <p:extLst>
      <p:ext uri="{BB962C8B-B14F-4D97-AF65-F5344CB8AC3E}">
        <p14:creationId xmlns:p14="http://schemas.microsoft.com/office/powerpoint/2010/main" val="2101662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k-Najbliżsi sąsiedzi (k-NN)</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447800"/>
            <a:ext cx="10297886" cy="5040086"/>
          </a:xfrm>
        </p:spPr>
        <p:txBody>
          <a:bodyPr>
            <a:noAutofit/>
          </a:bodyPr>
          <a:lstStyle/>
          <a:p>
            <a:endParaRPr sz="3600">
              <a:latin typeface="+mj-lt"/>
            </a:endParaRPr>
          </a:p>
          <a:p>
            <a:pPr>
              <a:defRPr sz="3600">
                <a:latin typeface="+mj-lt"/>
              </a:defRPr>
            </a:pPr>
            <a:r>
              <a:t>Prosty i skuteczny algorytm </a:t>
            </a:r>
            <a:endParaRPr sz="3600">
              <a:latin typeface="+mj-lt"/>
            </a:endParaRPr>
          </a:p>
          <a:p>
            <a:pPr>
              <a:defRPr sz="3600">
                <a:latin typeface="+mj-lt"/>
              </a:defRPr>
            </a:pPr>
            <a:r>
              <a:t>Dobra opcja na początek dla małych zbiorów danych lub szybkich rozwiązań</a:t>
            </a:r>
          </a:p>
          <a:p>
            <a:pPr>
              <a:defRPr sz="3600">
                <a:latin typeface="+mj-lt"/>
              </a:defRPr>
            </a:pPr>
            <a:r>
              <a:t>Używany do różnych problemów</a:t>
            </a:r>
            <a:endParaRPr sz="3600">
              <a:latin typeface="+mj-lt"/>
            </a:endParaRPr>
          </a:p>
          <a:p>
            <a:pPr>
              <a:defRPr sz="3600">
                <a:latin typeface="+mj-lt"/>
              </a:defRPr>
            </a:pPr>
            <a:r>
              <a:t>Ograniczenia:</a:t>
            </a:r>
            <a:endParaRPr sz="3600">
              <a:latin typeface="+mj-lt"/>
            </a:endParaRPr>
          </a:p>
          <a:p>
            <a:pPr lvl="1">
              <a:defRPr sz="3600">
                <a:latin typeface="+mj-lt"/>
              </a:defRPr>
            </a:pPr>
            <a:r>
              <a:t>Duże zbiory danych mogą być kosztowne obliczeniowo</a:t>
            </a:r>
          </a:p>
          <a:p>
            <a:pPr lvl="1">
              <a:defRPr sz="3600">
                <a:latin typeface="+mj-lt"/>
              </a:defRPr>
            </a:pPr>
            <a:r>
              <a:t>Wrażliwość na wybór "k"</a:t>
            </a:r>
          </a:p>
        </p:txBody>
      </p:sp>
    </p:spTree>
    <p:extLst>
      <p:ext uri="{BB962C8B-B14F-4D97-AF65-F5344CB8AC3E}">
        <p14:creationId xmlns:p14="http://schemas.microsoft.com/office/powerpoint/2010/main" val="167190909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18986C63-8097-4494-8499-4FE14C6D19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3437</TotalTime>
  <Words>3101</Words>
  <Application>Microsoft Office PowerPoint</Application>
  <PresentationFormat>Widescreen</PresentationFormat>
  <Paragraphs>259</Paragraphs>
  <Slides>16</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Cambria Math</vt:lpstr>
      <vt:lpstr>Motyw pakietu Office</vt:lpstr>
      <vt:lpstr>O3 - Programy nauczania zdalnego w uczeniu maszynowym  4- Klasyfikacja i jej aplikacje</vt:lpstr>
      <vt:lpstr>Klasyfikacja i jej zastosowania</vt:lpstr>
      <vt:lpstr>Klasyfikacja</vt:lpstr>
      <vt:lpstr>Algorytmy klasyfikacji</vt:lpstr>
      <vt:lpstr>Regresja logistyczna </vt:lpstr>
      <vt:lpstr>Regresja logistyczna </vt:lpstr>
      <vt:lpstr>Regresja logistyczna </vt:lpstr>
      <vt:lpstr>Regresja logistyczna </vt:lpstr>
      <vt:lpstr>k-Najbliżsi sąsiedzi (k-NN)</vt:lpstr>
      <vt:lpstr>k-Najbliżsi sąsiedzi (k-NN)</vt:lpstr>
      <vt:lpstr>Naive Bayes</vt:lpstr>
      <vt:lpstr>Naive Bayes</vt:lpstr>
      <vt:lpstr>Naive Bayes</vt:lpstr>
      <vt:lpstr>Drzewa decyzyjne</vt:lpstr>
      <vt:lpstr>Drzewa decyzyjne - ID3</vt:lpstr>
      <vt:lpstr>Badanie i przegląd następujących zasobów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228</cp:revision>
  <dcterms:created xsi:type="dcterms:W3CDTF">2021-12-08T08:56:03Z</dcterms:created>
  <dcterms:modified xsi:type="dcterms:W3CDTF">2024-03-02T19:22:47Z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y fmtid="{D5CDD505-2E9C-101B-9397-08002B2CF9AE}" pid="3" name="MediaServiceImageTags">
    <vt:lpwstr/>
  </property>
</Properties>
</file>