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57" r:id="rId6"/>
    <p:sldId id="288" r:id="rId7"/>
    <p:sldId id="258" r:id="rId8"/>
    <p:sldId id="282" r:id="rId9"/>
    <p:sldId id="281" r:id="rId10"/>
    <p:sldId id="278" r:id="rId11"/>
    <p:sldId id="283" r:id="rId12"/>
    <p:sldId id="284" r:id="rId13"/>
    <p:sldId id="285" r:id="rId14"/>
    <p:sldId id="287" r:id="rId15"/>
    <p:sldId id="277" r:id="rId16"/>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135" autoAdjust="0"/>
  </p:normalViewPr>
  <p:slideViewPr>
    <p:cSldViewPr snapToGrid="0">
      <p:cViewPr varScale="1">
        <p:scale>
          <a:sx n="91" d="100"/>
          <a:sy n="91" d="100"/>
        </p:scale>
        <p:origin x="12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strojovom učení. Tento kurz bol vypracovaný ako výsledok projektu Erasmus+ CodeIn. Všetko, čo sa musíte naučiť, je prístup na internet a počítač.</a:t>
            </a:r>
          </a:p>
          <a:p>
            <a:pPr>
              <a:lnSpc>
                <a:spcPct val="107000"/>
              </a:lnSpc>
              <a:spcAft>
                <a:spcPts val="800"/>
              </a:spcAft>
              <a:defRPr>
                <a:effectLst/>
              </a:defRPr>
            </a:pPr>
            <a:r>
              <a:t>Kurz obsahuje celkom desať tém a v tejto téme povieme niečo viac o úvode do strojového učenia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defRPr>
                <a:effectLst/>
              </a:defRPr>
            </a:pPr>
            <a:r>
              <a:t>Zoberme si konkrétny príklad toho, ako môže model CRISP-DM umožniť banke zefektívniť spracovanie pôžičiek pomocou strojového učenia. Analýzou historických údajov o úveroch dokážu algoritmy strojového učenia identifikovať vzory a robiť predpovede, čo banke umožňuje efektívnejšie spracovávať aplikácie. Podľa rámca CRISP-DM môže banka systematicky pristupovať k úlohe, od pochopenia obchodného problému až po výber a prípravu údajov, vytváranie a hodnotenie modelov a nakoniec nasadenie riešenia. S CRISP-DM ako ich hlavným svetlom môže banka využiť silu strojového učenia na zlepšenie spracovania úverov, úsporu času a zlepšenie spokojnosti zákazníkov.</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313808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Ak chcete dokončiť túto jednotku, preštudujte a skontrolujte nasledujúce online zdroje. Ďakujem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V kontexte umelej inteligencie (AI) je strojové učenie ako učiť počítače, aby sa učili a robili predpovede bez toho, aby boli explicitne naprogramované. Ide o vytváranie inteligentných algoritmov na analýzu dát, identifikáciu vzorov a zlepšovanie v priebehu času. Je to ako umožniť počítačom učiť sa zo skúseností, rovnako ako ľudia. Strojové učenie transformuje rôzne oblasti a umožňuje systémom umelej inteligencie robiť úžasné veci, ako je rozpoznávanie obrázkov, diagnostika chorôb a vytváranie presných predpovedí.</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065647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Dáta sa generujú každú sekundu v našom dátovom svete, kde elektronické zariadenia formujú naše životy. Čo sú však dobré dáta, ak nemôžeme extrahovať zmysluplné prehľady? </a:t>
            </a:r>
          </a:p>
          <a:p>
            <a:pPr>
              <a:defRPr>
                <a:effectLst/>
              </a:defRPr>
            </a:pPr>
            <a:r>
              <a:t>Vďaka rýchlemu technologickému pokroku môžeme teraz zbierať údaje presnejšie a častejšie ako kedykoľvek predtým. Táto dátová ponorka má obrovský potenciál, ale vyžaduje inteligentné algoritmy na odomknutie svojich tajomstiev. Strojové učenie prichádza na záchranu, čo nám umožňuje spracovať a analyzovať toto obrovské more informácií.</a:t>
            </a:r>
          </a:p>
          <a:p>
            <a:pPr>
              <a:defRPr>
                <a:effectLst/>
              </a:defRPr>
            </a:pPr>
            <a:r>
              <a:t>Pomocou strojového učenia môžeme odhaliť skryté vzory, zistiť trendy a pochopiť komplexné vzťahy v rámci dát. Umožňuje nám transformovať nespracované údaje na praktické prehľady a zlepšovať rozhodovanie a inovácie v nespočetných oblastiach.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4780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Kombinácia veľkých dát a strojového učenia prináša revolúciu v celom odvetví. Od personalizovaných odporúčaní a cielenej reklamy až po lekárske diagnózy a predpovedanie trendov na trhu, strojové učenie mení hru. Vybavuje nás nástrojmi na riešenie zložitých problémov a využitie plného potenciálu nášho elektronického životného štýlu.</a:t>
            </a:r>
          </a:p>
          <a:p>
            <a:endParaRPr sz="1200" b="0" i="0" kern="1200">
              <a:solidFill>
                <a:schemeClr val="tx1"/>
              </a:solidFill>
              <a:effectLst/>
              <a:latin typeface="+mn-lt"/>
              <a:ea typeface="+mn-ea"/>
              <a:cs typeface="+mn-cs"/>
            </a:endParaRPr>
          </a:p>
          <a:p>
            <a:pPr>
              <a:defRPr>
                <a:effectLst/>
              </a:defRPr>
            </a:pPr>
            <a:r>
              <a:t>Strojové učenie vládne vo svete, kde sú dáta kráľom, pomáha nám navigovať v obrovskom mori informácií a odhaľovať skryté vedomosti. Je kľúčom k transformácii nespracovaných dát na cenné prehľady, ktoré pripravujú cestu pre inteligentnejšie rozhodnutia a jasnejšiu budúcnosť.</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960708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Dáta sú základom moderných informačných systémov. Zahŕňa kvalitatívne alebo kvantitatívne hodnoty patriace do súboru položiek, ako ich definuje Medzinárodný štatistický inštitút (ISI). Podľa Medzinárodnej organizácie pre normalizáciu (ISO) údaje predstavujú fakty, koncepty alebo pokyny formalizovaným spôsobom vhodným na komunikáciu, interpretáciu alebo spracovanie ľuďmi alebo strojmi.</a:t>
            </a:r>
          </a:p>
          <a:p>
            <a:pPr>
              <a:defRPr>
                <a:effectLst/>
              </a:defRPr>
            </a:pPr>
            <a:r>
              <a:t>V dnešnom svete založenom na dátach uznávajú organizácie z rôznych odvetví obrovskú hodnotu dát. Podporuje prehľady, podporuje rozhodovanie a podporuje inovácie. Okrem toho, s technologickým pokrokom, ako sú veľké dáta a umelá inteligencia, sa dáta stali neoceniteľnými pre odhaľovanie trendov a vzorov.</a:t>
            </a:r>
          </a:p>
          <a:p>
            <a:pPr>
              <a:defRPr>
                <a:effectLst/>
              </a:defRPr>
            </a:pPr>
            <a:r>
              <a:t>Skutočný potenciál údajov však spočíva v efektívnom riadení, analýze a interpretácii. Udržiavanie kvality, presnosti a bezpečnosti údajov je rozhodujúce. Robustné postupy správy dát zabezpečujú integritu a súlad s predpismi a maximalizujú transformačný potenciál dát.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3009024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Dáta sú surovina, stavebné kamene vedomostí. Predstavuje zbierku čísel, faktov a pozorovaní v ich najčistejšej podobe. Avšak, rovnako ako rozptýlené kúsky puzzle, samotné údaje sa môžu zdať nesúvislé a bezvýznamné.</a:t>
            </a:r>
          </a:p>
          <a:p>
            <a:pPr>
              <a:defRPr>
                <a:effectLst/>
              </a:defRPr>
            </a:pPr>
            <a:r>
              <a:t>Keď sa však údaje transformujú na informácie, získajú kontext a účel. Informácie sú výsledkom starostlivého usporiadania, analýzy a prezentácie údajov spôsobom, ktorý dáva zmysel. Je to výsledok extrahovania prehľadov a výkresových spojení medzi dátovými bodmi, ktoré osvetľujú väčší obraz.</a:t>
            </a:r>
          </a:p>
          <a:p>
            <a:pPr>
              <a:defRPr>
                <a:effectLst/>
              </a:defRPr>
            </a:pPr>
            <a:r>
              <a:t>Predstavte si jednotlivé kúsky puzzle sú ako dáta, rozptýlené a chýba koherencia. Avšak, keď sú primerane usporiadané a prepojené, tvoria krásny, kompletný obraz. Podobne informácie preberajú rozptýlené údaje a spájajú ich, odhaľujú vzory, trendy a vzťahy, ktoré by inak mohli zostať skryté.</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997522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defRPr>
                <a:effectLst/>
              </a:defRPr>
            </a:pPr>
            <a:r>
              <a:t>Strojové učenie odomkne riešenie problémov a porozumenie využitím dátového vstupu, výpočtového výkonu a algoritmov. Po prvé, je identifikovaný problém, ktorý stojí za to riešiť, po ktorom nasleduje zhromažďovanie relevantných údajov. Výpočtový výkon umožňuje algoritmom analyzovať dáta, identifikovať vzory a vytvárať predikcie. Konečným cieľom je správne interpretovať výsledky a poskytnúť cenné poznatky pre informované rozhodovanie. Strojové učenie sa darí v súčinnosti medzi dátami, výpočtami a algoritmami, čo jednotlivcom a organizáciám umožňuje efektívne navigovať v modernom svete.</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894684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defRPr>
                <a:effectLst/>
              </a:defRPr>
            </a:pPr>
            <a:r>
              <a:t>Model CRISP-DM (Cross-Industry Standard Process for Data Mining) je obľúbenou voľbou v oblasti výskumu dát a strojového učenia. Zahŕňa šesť základných etáp, ktoré riadia proces dolovania dát. Od pochopenia obchodných cieľov až po prípravu dát, modelovanie, hodnotenie a nasadenie hrá každá fáza kľúčovú úlohu pri získavaní cenných poznatkov. V dôsledku toho CRISP-DM poskytuje štruktúrovaný rámec pre organizácie na efektívne využitie sily strojového učenia a prijímanie informovaných rozhodnutí založených na údajoch.</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370499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r>
              <a:t>V strojovom učení sa cesta začína kladením správnych otázok vo fáze obchodného porozumenia. Potom je to všetko o odhalení kľúčových problémov, ktoré potrebujú vyriešiť a identifikovať páliace otázky, ktoré čakajú na odpoveď. Potom prichádza vzrušujúca úloha ponoriť sa do štádia porozumenia dát, kde sa pustíme do hľadania pôvodu dát, ako sú prieskumníci objavujúci skryté poklady. Nakoniec, vyzbrojení týmito znalosťami, vstupujeme do fázy prípravy dát, starostlivo upravujeme a formujeme dáta tak, aby poháňali strojové učenie.</a:t>
            </a:r>
          </a:p>
          <a:p>
            <a:pPr lvl="0" algn="just"/>
            <a:endParaRPr sz="1200" kern="1200">
              <a:solidFill>
                <a:schemeClr val="tx1"/>
              </a:solidFill>
              <a:latin typeface="+mn-lt"/>
              <a:ea typeface="+mn-ea"/>
              <a:cs typeface="+mn-cs"/>
            </a:endParaRPr>
          </a:p>
          <a:p>
            <a:pPr lvl="0" algn="just"/>
            <a:r>
              <a:t>Keď vstúpime do fázy modelovania, scéna je nastavená na skutočné kúzlo. Po prvé, starostlivo vyberáme algoritmy strojového učenia, z ktorých každý má svoje vlastné superschopnosti, pripravené rozlúštiť vzory a uvoľniť potenciál uzamknutý v údajoch. Cesta však nekončí - musíme vyhodnotiť výsledky a pozrieť sa na krištáľovú guľu strojového učenia, aby sme zistili účinnosť a presnosť našich modelov.</a:t>
            </a:r>
          </a:p>
          <a:p>
            <a:pPr lvl="0" algn="just"/>
            <a:endParaRPr sz="1200" kern="1200">
              <a:solidFill>
                <a:schemeClr val="tx1"/>
              </a:solidFill>
              <a:latin typeface="+mn-lt"/>
              <a:ea typeface="+mn-ea"/>
              <a:cs typeface="+mn-cs"/>
            </a:endParaRPr>
          </a:p>
          <a:p>
            <a:pPr lvl="0" algn="just"/>
            <a:r>
              <a:t>Okrem toho naša tvrdá práca a vynaliezavosť vyvrcholia vo fáze nasadenia. Potom, ako vypustíme veľkú loď do obrovského oceánu, vytlačíme riešenie a ponúkneme svetu jeho transformačné sily. Je to vzrušujúci okamih, kedy sa z prehľadov založených na dátach stávajú praktické riešenia, ktoré pomáhajú podnikom a majú skutočný vplyv.</a:t>
            </a:r>
          </a:p>
          <a:p>
            <a:pPr lvl="0" algn="just"/>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550273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s.cmu.edu/~tom/files/MachineLearningTomMitchell.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watch?v=sIjSY05JE9Q"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hyperlink" Target="https://www.isi-web.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hyperlink" Target="https://www.iso.org/home.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učebné osnovy diaľkového učenia v strojovom učení</a:t>
            </a:r>
            <a:br>
              <a:rPr b="1"/>
            </a:br>
            <a:r>
              <a:rPr b="1"/>
              <a:t/>
            </a:r>
            <a:br>
              <a:rPr b="1"/>
            </a:br>
            <a:r>
              <a:t>2 - úvod do strojového učenia</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685800" y="172085"/>
            <a:ext cx="10515600" cy="782955"/>
          </a:xfrm>
        </p:spPr>
        <p:txBody>
          <a:bodyPr/>
          <a:lstStyle/>
          <a:p>
            <a:pPr algn="ctr">
              <a:defRPr b="1"/>
            </a:pPr>
            <a:r>
              <a:t>Tok činností CRISP-DM</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74320" y="1341120"/>
            <a:ext cx="8107680" cy="5330613"/>
          </a:xfrm>
        </p:spPr>
        <p:txBody>
          <a:bodyPr>
            <a:normAutofit lnSpcReduction="10000"/>
          </a:bodyPr>
          <a:lstStyle/>
          <a:p>
            <a:pPr lvl="0" algn="just">
              <a:defRPr sz="3600">
                <a:latin typeface="+mj-lt"/>
              </a:defRPr>
            </a:pPr>
            <a:r>
              <a:rPr b="1"/>
              <a:t>Prehľad podnikania </a:t>
            </a:r>
            <a:r>
              <a:t> - na aké otázky je potrebné odpovedať?</a:t>
            </a:r>
            <a:endParaRPr sz="3600">
              <a:latin typeface="+mj-lt"/>
            </a:endParaRPr>
          </a:p>
          <a:p>
            <a:pPr lvl="0" algn="just">
              <a:defRPr sz="3600">
                <a:latin typeface="+mj-lt"/>
              </a:defRPr>
            </a:pPr>
            <a:r>
              <a:rPr b="1"/>
              <a:t>Prehľad údajov - </a:t>
            </a:r>
            <a:r>
              <a:t>Kde budú dáta pochádzať?</a:t>
            </a:r>
            <a:endParaRPr sz="3600">
              <a:latin typeface="+mj-lt"/>
            </a:endParaRPr>
          </a:p>
          <a:p>
            <a:pPr lvl="0" algn="just">
              <a:defRPr sz="3600">
                <a:latin typeface="+mj-lt"/>
              </a:defRPr>
            </a:pPr>
            <a:r>
              <a:rPr b="1"/>
              <a:t>Príprava dát </a:t>
            </a:r>
            <a:r>
              <a:t> - aké dáta sú potrebné?</a:t>
            </a:r>
          </a:p>
          <a:p>
            <a:pPr lvl="0" algn="just">
              <a:defRPr sz="3600">
                <a:latin typeface="+mj-lt"/>
              </a:defRPr>
            </a:pPr>
            <a:r>
              <a:rPr b="1"/>
              <a:t>Modelovanie</a:t>
            </a:r>
            <a:r>
              <a:t> - aké strojové učenie sa bude používať?</a:t>
            </a:r>
            <a:endParaRPr sz="3600">
              <a:latin typeface="+mj-lt"/>
            </a:endParaRPr>
          </a:p>
          <a:p>
            <a:pPr lvl="0" algn="just">
              <a:defRPr sz="3600">
                <a:latin typeface="+mj-lt"/>
              </a:defRPr>
            </a:pPr>
            <a:r>
              <a:rPr b="1"/>
              <a:t>Hodnotenie</a:t>
            </a:r>
            <a:r>
              <a:t> - vyhodnotenie výsledkov strojového učenia.</a:t>
            </a:r>
            <a:endParaRPr sz="3600">
              <a:latin typeface="+mj-lt"/>
            </a:endParaRPr>
          </a:p>
          <a:p>
            <a:pPr lvl="0" algn="just">
              <a:defRPr sz="3600">
                <a:latin typeface="+mj-lt"/>
              </a:defRPr>
            </a:pPr>
            <a:r>
              <a:rPr b="1"/>
              <a:t>Nasadenie</a:t>
            </a:r>
            <a:r>
              <a:t> - bez vyžiadania riešenie.</a:t>
            </a:r>
          </a:p>
        </p:txBody>
      </p:sp>
      <p:pic>
        <p:nvPicPr>
          <p:cNvPr id="4098" name="Picture 2" descr="Free Top View Photo Of People Near Wooden Tabl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69679" y="1565554"/>
            <a:ext cx="2864219" cy="191329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ree Time Lapse Photography of Taking-off Rocke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9679" y="4089366"/>
            <a:ext cx="2906175" cy="1935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5269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Skutočný prípad použitia - Žiadosť o pôžičku</a:t>
            </a:r>
          </a:p>
        </p:txBody>
      </p:sp>
      <p:sp>
        <p:nvSpPr>
          <p:cNvPr id="4" name="Flowchart: Process 3"/>
          <p:cNvSpPr/>
          <p:nvPr/>
        </p:nvSpPr>
        <p:spPr>
          <a:xfrm>
            <a:off x="1370036" y="1690689"/>
            <a:ext cx="3607360"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Mali by sme schváliť túto žiadosť o úver?</a:t>
            </a:r>
          </a:p>
        </p:txBody>
      </p:sp>
      <p:sp>
        <p:nvSpPr>
          <p:cNvPr id="5" name="Flowchart: Process 4"/>
          <p:cNvSpPr/>
          <p:nvPr/>
        </p:nvSpPr>
        <p:spPr>
          <a:xfrm>
            <a:off x="314960" y="3016252"/>
            <a:ext cx="5218919" cy="1196641"/>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Použiť historické záznamy v predchádzajúcich žiadostiach a ich výsledkoch</a:t>
            </a:r>
          </a:p>
        </p:txBody>
      </p:sp>
      <p:sp>
        <p:nvSpPr>
          <p:cNvPr id="6" name="Flowchart: Process 5"/>
          <p:cNvSpPr/>
          <p:nvPr/>
        </p:nvSpPr>
        <p:spPr>
          <a:xfrm>
            <a:off x="453711" y="4720286"/>
            <a:ext cx="5181013" cy="182874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endParaRPr/>
          </a:p>
          <a:p>
            <a:pPr lvl="1" algn="ctr">
              <a:defRPr sz="2800"/>
            </a:pPr>
            <a:r>
              <a:t>Požadované kritériá:</a:t>
            </a:r>
            <a:endParaRPr sz="2800"/>
          </a:p>
          <a:p>
            <a:pPr lvl="1" algn="ctr"/>
            <a:r>
              <a:t>Aktuálny plat</a:t>
            </a:r>
          </a:p>
          <a:p>
            <a:pPr lvl="1" algn="ctr"/>
            <a:r>
              <a:t>Dĺžka zmluvy</a:t>
            </a:r>
          </a:p>
          <a:p>
            <a:pPr lvl="1" algn="ctr"/>
            <a:r>
              <a:t>Ostatné nesplatené úvery</a:t>
            </a:r>
          </a:p>
          <a:p>
            <a:pPr lvl="1" algn="ctr"/>
            <a:r>
              <a:t>História kreditu </a:t>
            </a:r>
          </a:p>
          <a:p>
            <a:pPr lvl="1"/>
            <a:endParaRPr/>
          </a:p>
          <a:p>
            <a:pPr lvl="1"/>
            <a:endParaRPr/>
          </a:p>
        </p:txBody>
      </p:sp>
      <p:sp>
        <p:nvSpPr>
          <p:cNvPr id="7" name="Flowchart: Process 6"/>
          <p:cNvSpPr/>
          <p:nvPr/>
        </p:nvSpPr>
        <p:spPr>
          <a:xfrm>
            <a:off x="6032472" y="1690688"/>
            <a:ext cx="5853164" cy="8418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Prístup(y) k strojovému učeniu, ktorý(é) chceme prijať pre tento scenár</a:t>
            </a:r>
          </a:p>
        </p:txBody>
      </p:sp>
      <p:sp>
        <p:nvSpPr>
          <p:cNvPr id="8" name="Flowchart: Process 7"/>
          <p:cNvSpPr/>
          <p:nvPr/>
        </p:nvSpPr>
        <p:spPr>
          <a:xfrm>
            <a:off x="6761982" y="3151975"/>
            <a:ext cx="5277811" cy="170361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Vyhodnoťte, ako dobre funguje algoritmus strojového učenia pomocou študijných a testovacích dát.</a:t>
            </a:r>
          </a:p>
        </p:txBody>
      </p:sp>
      <p:sp>
        <p:nvSpPr>
          <p:cNvPr id="9" name="Flowchart: Process 8"/>
          <p:cNvSpPr/>
          <p:nvPr/>
        </p:nvSpPr>
        <p:spPr>
          <a:xfrm>
            <a:off x="7023588" y="5475035"/>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Nasadenie</a:t>
            </a:r>
          </a:p>
        </p:txBody>
      </p:sp>
      <p:sp>
        <p:nvSpPr>
          <p:cNvPr id="10" name="Down Arrow 9"/>
          <p:cNvSpPr/>
          <p:nvPr/>
        </p:nvSpPr>
        <p:spPr>
          <a:xfrm>
            <a:off x="2666274" y="2584992"/>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Down Arrow 10"/>
          <p:cNvSpPr/>
          <p:nvPr/>
        </p:nvSpPr>
        <p:spPr>
          <a:xfrm>
            <a:off x="2666273" y="4250959"/>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Down Arrow 11"/>
          <p:cNvSpPr/>
          <p:nvPr/>
        </p:nvSpPr>
        <p:spPr>
          <a:xfrm>
            <a:off x="8495671" y="2665629"/>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Down Arrow 12"/>
          <p:cNvSpPr/>
          <p:nvPr/>
        </p:nvSpPr>
        <p:spPr>
          <a:xfrm>
            <a:off x="8495671" y="4988689"/>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Up Arrow 13"/>
          <p:cNvSpPr/>
          <p:nvPr/>
        </p:nvSpPr>
        <p:spPr>
          <a:xfrm rot="1824255">
            <a:off x="5911095" y="2451878"/>
            <a:ext cx="532563" cy="243648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2777298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Preskúmajte a preskúmajte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defRPr b="1">
                <a:latin typeface="+mj-lt"/>
              </a:defRPr>
            </a:pPr>
            <a:r>
              <a:t>Nájdite a prečítajte si najčastejšie citovanú definíciu strojového učenia v knihe Toma Mitchella "Strojové učenie"</a:t>
            </a:r>
          </a:p>
          <a:p>
            <a:pPr algn="just">
              <a:defRPr>
                <a:latin typeface="+mj-lt"/>
                <a:hlinkClick r:id="rId3"/>
              </a:defRPr>
            </a:pPr>
            <a:r>
              <a:t>http://www.cs.cmu.edu/~tom/files/MachineLearningTomMitchell.pdf</a:t>
            </a:r>
            <a:endParaRPr>
              <a:latin typeface="+mj-lt"/>
            </a:endParaRPr>
          </a:p>
          <a:p>
            <a:pPr marL="0" indent="0" algn="just">
              <a:buNone/>
              <a:defRPr b="1">
                <a:latin typeface="+mj-lt"/>
              </a:defRPr>
            </a:pPr>
            <a:r>
              <a:t>Aké je vysvetlenie rozdielov medzi údajmi a informáciami:</a:t>
            </a:r>
            <a:endParaRPr b="1">
              <a:latin typeface="+mj-lt"/>
            </a:endParaRPr>
          </a:p>
          <a:p>
            <a:pPr algn="just">
              <a:defRPr>
                <a:latin typeface="+mj-lt"/>
                <a:hlinkClick r:id="rId4"/>
              </a:defRPr>
            </a:pPr>
            <a:r>
              <a:t>https://www.youtube.com/watch?v=sIjSY05JE9Q</a:t>
            </a:r>
            <a:endParaRPr>
              <a:latin typeface="+mj-lt"/>
            </a:endParaRPr>
          </a:p>
          <a:p>
            <a:pPr marL="0" indent="0" algn="just">
              <a:buNone/>
              <a:defRPr b="1">
                <a:latin typeface="+mj-lt"/>
              </a:defRPr>
            </a:pPr>
            <a:r>
              <a:t>Pozrite si bezplatné služby Azure:</a:t>
            </a:r>
          </a:p>
          <a:p>
            <a:pPr algn="just">
              <a:defRPr>
                <a:latin typeface="+mj-lt"/>
              </a:defRPr>
            </a:pPr>
            <a:r>
              <a:t>azure.microsoft.com/en-us/pricing/free-services </a:t>
            </a:r>
          </a:p>
          <a:p>
            <a:pPr marL="0" indent="0" algn="just">
              <a:buNone/>
              <a:defRPr b="1">
                <a:latin typeface="+mj-lt"/>
              </a:defRPr>
            </a:pPr>
            <a:r>
              <a:t>Prejdite do centra členov Oracle a dokončite prvú tému:</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Klasifikácia a organizovanie dát pre strojové učenie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vytvorený ako výsledok projektu Erasmus+ CodeIn (</a:t>
            </a:r>
            <a:r>
              <a:rPr i="1"/>
              <a:t>Cloud cOmputing for Digital Education INnovation</a:t>
            </a:r>
            <a:r>
              <a:t>)</a:t>
            </a:r>
          </a:p>
          <a:p>
            <a:pPr lvl="0">
              <a:defRPr sz="3600">
                <a:latin typeface="+mj-lt"/>
              </a:defRPr>
            </a:pPr>
            <a:r>
              <a:t>Obsahuje celkovo desať vyučovacích tém</a:t>
            </a:r>
            <a:endParaRPr sz="3600">
              <a:latin typeface="+mj-lt"/>
            </a:endParaRPr>
          </a:p>
          <a:p>
            <a:pPr lvl="0">
              <a:defRPr sz="3600">
                <a:latin typeface="+mj-lt"/>
              </a:defRPr>
            </a:pPr>
            <a:r>
              <a:t>Všetko, čo potrebujete na učenie, je prístup na internet </a:t>
            </a:r>
          </a:p>
          <a:p>
            <a:pPr lvl="0">
              <a:defRPr sz="3600">
                <a:latin typeface="+mj-lt"/>
              </a:defRPr>
            </a:pPr>
            <a:r>
              <a:t>Očakáva sa, že strávite celkom 150 hodín na získanie plánovaných výsledkov vzdelávania.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7560" y="0"/>
            <a:ext cx="10515600" cy="1325563"/>
          </a:xfrm>
        </p:spPr>
        <p:txBody>
          <a:bodyPr/>
          <a:lstStyle/>
          <a:p>
            <a:pPr algn="ctr">
              <a:defRPr b="1"/>
            </a:pPr>
            <a:r>
              <a:t>Čo je to strojové učenie?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32080" y="1076960"/>
            <a:ext cx="8482965" cy="5361093"/>
          </a:xfrm>
        </p:spPr>
        <p:txBody>
          <a:bodyPr>
            <a:noAutofit/>
          </a:bodyPr>
          <a:lstStyle/>
          <a:p>
            <a:pPr lvl="0" algn="just">
              <a:defRPr>
                <a:latin typeface="+mj-lt"/>
              </a:defRPr>
            </a:pPr>
            <a:r>
              <a:rPr sz="3200"/>
              <a:t>Predstavte si, že by ste vyučovali počítače </a:t>
            </a:r>
            <a:r>
              <a:rPr sz="3600" b="1"/>
              <a:t>na základe skúseností</a:t>
            </a:r>
            <a:r>
              <a:rPr sz="3200"/>
              <a:t> tak, ako to robia ľudia.</a:t>
            </a:r>
            <a:endParaRPr sz="3200">
              <a:latin typeface="+mj-lt"/>
            </a:endParaRPr>
          </a:p>
          <a:p>
            <a:pPr lvl="0" algn="just">
              <a:defRPr>
                <a:latin typeface="+mj-lt"/>
              </a:defRPr>
            </a:pPr>
            <a:r>
              <a:rPr sz="3200"/>
              <a:t>Strojové učenie zahŕňa vytváranie </a:t>
            </a:r>
            <a:r>
              <a:rPr sz="3600" b="1"/>
              <a:t>algoritmov</a:t>
            </a:r>
            <a:r>
              <a:rPr sz="3200"/>
              <a:t>, ktoré analyzujú obrovské množstvo dát.</a:t>
            </a:r>
          </a:p>
          <a:p>
            <a:pPr lvl="0" algn="just">
              <a:defRPr>
                <a:latin typeface="+mj-lt"/>
              </a:defRPr>
            </a:pPr>
            <a:r>
              <a:rPr sz="3200"/>
              <a:t>Tieto inteligentné algoritmy môžu </a:t>
            </a:r>
            <a:r>
              <a:rPr sz="3600" b="1"/>
              <a:t>identifikovať vzory </a:t>
            </a:r>
            <a:r>
              <a:rPr sz="3200"/>
              <a:t> a trendy skryté v rámci dát.</a:t>
            </a:r>
          </a:p>
          <a:p>
            <a:pPr lvl="0" algn="just">
              <a:defRPr>
                <a:latin typeface="+mj-lt"/>
              </a:defRPr>
            </a:pPr>
            <a:r>
              <a:rPr sz="3200"/>
              <a:t>Tým získavajú cenné prehľady a presnú tvorbu </a:t>
            </a:r>
            <a:r>
              <a:rPr sz="3600" b="1"/>
              <a:t>predikcií</a:t>
            </a:r>
            <a:r>
              <a:rPr sz="3200"/>
              <a:t>.</a:t>
            </a:r>
            <a:endParaRPr sz="3200">
              <a:latin typeface="+mj-lt"/>
            </a:endParaRPr>
          </a:p>
        </p:txBody>
      </p:sp>
      <p:pic>
        <p:nvPicPr>
          <p:cNvPr id="1026" name="Picture 2" descr="Free White Paper in Gray Typewriter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8280" y="1584960"/>
            <a:ext cx="2930040" cy="195140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Person Pointing Paper Line Graph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28280" y="4133063"/>
            <a:ext cx="2877578" cy="1904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0367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202565"/>
            <a:ext cx="10515600" cy="1325563"/>
          </a:xfrm>
        </p:spPr>
        <p:txBody>
          <a:bodyPr/>
          <a:lstStyle/>
          <a:p>
            <a:pPr algn="ctr">
              <a:defRPr b="1"/>
            </a:pPr>
            <a:r>
              <a:t>Prečo práve strojové učenie?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74320" y="1690688"/>
            <a:ext cx="9377680" cy="4981045"/>
          </a:xfrm>
        </p:spPr>
        <p:txBody>
          <a:bodyPr>
            <a:normAutofit/>
          </a:bodyPr>
          <a:lstStyle/>
          <a:p>
            <a:pPr lvl="0" algn="just">
              <a:defRPr sz="3600">
                <a:latin typeface="+mj-lt"/>
              </a:defRPr>
            </a:pPr>
            <a:r>
              <a:t>Pomáha nám premeniť obrovské množstvo údajov zozbieraných z nášho životného štýlu poháňaného elektronikou na cenné informácie. </a:t>
            </a:r>
            <a:endParaRPr sz="3600">
              <a:latin typeface="+mj-lt"/>
            </a:endParaRPr>
          </a:p>
          <a:p>
            <a:pPr lvl="0" algn="just">
              <a:defRPr sz="3600">
                <a:latin typeface="+mj-lt"/>
              </a:defRPr>
            </a:pPr>
            <a:r>
              <a:t>Rýchly pokrok v technológii umožnil zber údajov presnejším a častejším spôsobom.</a:t>
            </a:r>
            <a:endParaRPr sz="3600">
              <a:latin typeface="+mj-lt"/>
            </a:endParaRPr>
          </a:p>
          <a:p>
            <a:pPr lvl="0" algn="just">
              <a:defRPr sz="3600">
                <a:latin typeface="+mj-lt"/>
              </a:defRPr>
            </a:pPr>
            <a:r>
              <a:t>Pomocou strojového učenia môžeme spracovávať a analyzovať tieto veľké dáta, čo vedie k prehľadom a lepšiemu rozhodovaniu.</a:t>
            </a:r>
            <a:endParaRPr>
              <a:latin typeface="+mj-lt"/>
            </a:endParaRPr>
          </a:p>
        </p:txBody>
      </p:sp>
      <p:pic>
        <p:nvPicPr>
          <p:cNvPr id="2050" name="Picture 2" descr="Free iphon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1249" y="2336800"/>
            <a:ext cx="2004906" cy="3007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9552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996315"/>
          </a:xfrm>
        </p:spPr>
        <p:txBody>
          <a:bodyPr/>
          <a:lstStyle/>
          <a:p>
            <a:pPr algn="ctr">
              <a:defRPr b="1"/>
            </a:pPr>
            <a:r>
              <a:t>Prečo práve strojové učenie?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55600" y="1361440"/>
            <a:ext cx="7995920" cy="5310293"/>
          </a:xfrm>
        </p:spPr>
        <p:txBody>
          <a:bodyPr>
            <a:normAutofit/>
          </a:bodyPr>
          <a:lstStyle/>
          <a:p>
            <a:pPr algn="just">
              <a:defRPr sz="3600">
                <a:latin typeface="+mj-lt"/>
              </a:defRPr>
            </a:pPr>
            <a:r>
              <a:t>Veľké dáta a strojové učenie transformujú odvetvia po celom svete.</a:t>
            </a:r>
          </a:p>
          <a:p>
            <a:pPr algn="just">
              <a:defRPr sz="3600">
                <a:latin typeface="+mj-lt"/>
              </a:defRPr>
            </a:pPr>
            <a:r>
              <a:t>Personalizované odporúčania, cielená reklama, lekárske diagnózy a predpovede trendov na trhu sú len zábleskom možností.</a:t>
            </a:r>
          </a:p>
          <a:p>
            <a:pPr algn="just">
              <a:defRPr sz="3600">
                <a:latin typeface="+mj-lt"/>
              </a:defRPr>
            </a:pPr>
            <a:r>
              <a:t>Strojové učenie nám poskytuje nástroje na riešenie zložitých problémov a na využitie plného potenciálu nášho elektronického životného štýlu.</a:t>
            </a:r>
            <a:endParaRPr>
              <a:latin typeface="+mj-lt"/>
            </a:endParaRPr>
          </a:p>
        </p:txBody>
      </p:sp>
      <p:pic>
        <p:nvPicPr>
          <p:cNvPr id="3074" name="Picture 2" descr="Free Close-Up Photo of Accounting Document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8946" y="1757680"/>
            <a:ext cx="3066305" cy="204216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stock photo of analysis, anatomy, assessmen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88946" y="4016585"/>
            <a:ext cx="3066305" cy="2042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031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1067435"/>
          </a:xfrm>
        </p:spPr>
        <p:txBody>
          <a:bodyPr/>
          <a:lstStyle/>
          <a:p>
            <a:pPr algn="ctr">
              <a:defRPr b="1"/>
            </a:pPr>
            <a:r>
              <a:t>Dáta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94640" y="1524000"/>
            <a:ext cx="8818880" cy="5147733"/>
          </a:xfrm>
        </p:spPr>
        <p:txBody>
          <a:bodyPr>
            <a:normAutofit fontScale="92500"/>
          </a:bodyPr>
          <a:lstStyle/>
          <a:p>
            <a:pPr lvl="0" algn="just">
              <a:defRPr sz="3600">
                <a:latin typeface="+mj-lt"/>
              </a:defRPr>
            </a:pPr>
            <a:r>
              <a:rPr>
                <a:hlinkClick r:id="rId3"/>
              </a:rPr>
              <a:t>Medzinárodný štatistický inštitút -ISI</a:t>
            </a:r>
            <a:r>
              <a:t>:</a:t>
            </a:r>
            <a:endParaRPr sz="3600">
              <a:latin typeface="+mj-lt"/>
            </a:endParaRPr>
          </a:p>
          <a:p>
            <a:pPr lvl="1" algn="just">
              <a:defRPr sz="3600" i="1">
                <a:latin typeface="+mj-lt"/>
              </a:defRPr>
            </a:pPr>
            <a:r>
              <a:t>"Dáta sú hodnoty kvalitatívnych alebo kvantitatívnych premenných, ktoré patria do skupiny položiek." </a:t>
            </a:r>
          </a:p>
          <a:p>
            <a:pPr algn="just">
              <a:defRPr sz="3600">
                <a:latin typeface="+mj-lt"/>
              </a:defRPr>
            </a:pPr>
            <a:r>
              <a:rPr>
                <a:hlinkClick r:id="rId4"/>
              </a:rPr>
              <a:t>Medzinárodná organizácia pre štandardy - ISO</a:t>
            </a:r>
            <a:r>
              <a:t>:</a:t>
            </a:r>
            <a:endParaRPr sz="3600" i="1">
              <a:latin typeface="+mj-lt"/>
            </a:endParaRPr>
          </a:p>
          <a:p>
            <a:pPr lvl="1" algn="just">
              <a:defRPr sz="3600" i="1">
                <a:latin typeface="+mj-lt"/>
              </a:defRPr>
            </a:pPr>
            <a:r>
              <a:t>"Dáta sú reprezentáciou faktov, konceptov alebo inštrukcií formalizovaným spôsobom vhodným na komunikáciu, interpretáciu alebo spracovanie ľudskými alebo automatizovanými prostriedkami."</a:t>
            </a:r>
            <a:endParaRPr sz="3600">
              <a:latin typeface="+mj-lt"/>
            </a:endParaRPr>
          </a:p>
          <a:p>
            <a:pPr lvl="0"/>
            <a:endParaRPr sz="3600">
              <a:latin typeface="+mj-lt"/>
            </a:endParaRPr>
          </a:p>
          <a:p>
            <a:pPr lvl="0"/>
            <a:endParaRPr>
              <a:latin typeface="+mj-lt"/>
            </a:endParaRPr>
          </a:p>
        </p:txBody>
      </p:sp>
      <p:pic>
        <p:nvPicPr>
          <p:cNvPr id="1026" name="Picture 2" descr="Free Multi Colored Folders Piled Up Stock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39097" y="1800711"/>
            <a:ext cx="2360498" cy="15720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Close-up Photo of Gray Laptop  Stock Phot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39096" y="3917286"/>
            <a:ext cx="2446999" cy="1619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79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Porovnanie dát a informácií</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06400" y="1690688"/>
            <a:ext cx="6725920" cy="4981045"/>
          </a:xfrm>
        </p:spPr>
        <p:txBody>
          <a:bodyPr>
            <a:normAutofit/>
          </a:bodyPr>
          <a:lstStyle/>
          <a:p>
            <a:pPr lvl="0">
              <a:defRPr>
                <a:latin typeface="+mj-lt"/>
              </a:defRPr>
            </a:pPr>
            <a:r>
              <a:rPr sz="3600" b="1"/>
              <a:t>Dáta</a:t>
            </a:r>
            <a:r>
              <a:rPr sz="3600"/>
              <a:t> sú </a:t>
            </a:r>
            <a:r>
              <a:rPr sz="4000" b="1"/>
              <a:t>prvotný</a:t>
            </a:r>
            <a:r>
              <a:rPr sz="3600"/>
              <a:t> produkt.</a:t>
            </a:r>
          </a:p>
          <a:p>
            <a:pPr lvl="1">
              <a:defRPr sz="3600">
                <a:latin typeface="+mj-lt"/>
              </a:defRPr>
            </a:pPr>
            <a:r>
              <a:t>Ide o zhromažďovanie údajov alebo faktov.</a:t>
            </a:r>
          </a:p>
          <a:p>
            <a:pPr marL="0" lvl="0" indent="0">
              <a:buNone/>
            </a:pPr>
            <a:endParaRPr sz="3600">
              <a:latin typeface="+mj-lt"/>
            </a:endParaRPr>
          </a:p>
          <a:p>
            <a:pPr lvl="0">
              <a:defRPr>
                <a:latin typeface="+mj-lt"/>
              </a:defRPr>
            </a:pPr>
            <a:r>
              <a:rPr sz="3600" b="1"/>
              <a:t>Informácie</a:t>
            </a:r>
            <a:r>
              <a:rPr sz="3600"/>
              <a:t> sú dáta v </a:t>
            </a:r>
            <a:r>
              <a:rPr sz="4000" b="1"/>
              <a:t>kontextu</a:t>
            </a:r>
            <a:r>
              <a:rPr sz="3600"/>
              <a:t>.</a:t>
            </a:r>
          </a:p>
          <a:p>
            <a:pPr lvl="1">
              <a:defRPr sz="3600">
                <a:latin typeface="+mj-lt"/>
              </a:defRPr>
            </a:pPr>
            <a:r>
              <a:t>Používané alebo prezentované takým spôsobom, aby to bolo zmysluplné.</a:t>
            </a:r>
            <a:endParaRPr sz="3600">
              <a:latin typeface="+mj-lt"/>
            </a:endParaRPr>
          </a:p>
        </p:txBody>
      </p:sp>
      <p:pic>
        <p:nvPicPr>
          <p:cNvPr id="2050" name="Picture 2" descr="Free Close-Up Shot of Two People Playing Jigsaw Puzzle on a Wooden Surfac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9245" y="2062480"/>
            <a:ext cx="4397470" cy="2937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704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Tok činností strojového učenia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55600" y="1690688"/>
            <a:ext cx="8514080" cy="4981045"/>
          </a:xfrm>
        </p:spPr>
        <p:txBody>
          <a:bodyPr>
            <a:normAutofit/>
          </a:bodyPr>
          <a:lstStyle/>
          <a:p>
            <a:pPr lvl="0" algn="just">
              <a:defRPr>
                <a:latin typeface="+mj-lt"/>
              </a:defRPr>
            </a:pPr>
            <a:r>
              <a:rPr sz="3600"/>
              <a:t>Musí existovať </a:t>
            </a:r>
            <a:r>
              <a:rPr sz="4000" b="1"/>
              <a:t>problém pri riešení </a:t>
            </a:r>
            <a:r>
              <a:rPr sz="3600"/>
              <a:t>alebo lepšie pochopenie.</a:t>
            </a:r>
            <a:endParaRPr sz="3600">
              <a:latin typeface="+mj-lt"/>
            </a:endParaRPr>
          </a:p>
          <a:p>
            <a:pPr lvl="0" algn="just">
              <a:defRPr sz="3600">
                <a:latin typeface="+mj-lt"/>
              </a:defRPr>
            </a:pPr>
            <a:r>
              <a:t>Strojové učenie vyžaduje dátový vstup, výpočtový výkon a algoritmy ako východiskový bod na riešenie alebo pochopenie problému.</a:t>
            </a:r>
            <a:endParaRPr sz="3600">
              <a:latin typeface="+mj-lt"/>
            </a:endParaRPr>
          </a:p>
          <a:p>
            <a:pPr lvl="0" algn="just">
              <a:defRPr>
                <a:latin typeface="+mj-lt"/>
              </a:defRPr>
            </a:pPr>
            <a:r>
              <a:rPr sz="3600"/>
              <a:t>Cieľom strojového učenia je </a:t>
            </a:r>
            <a:r>
              <a:rPr sz="4000" b="1"/>
              <a:t>správna interpretácia</a:t>
            </a:r>
            <a:r>
              <a:rPr sz="3600"/>
              <a:t> výsledkov.</a:t>
            </a:r>
            <a:endParaRPr sz="3600">
              <a:latin typeface="+mj-lt"/>
            </a:endParaRPr>
          </a:p>
        </p:txBody>
      </p:sp>
      <p:pic>
        <p:nvPicPr>
          <p:cNvPr id="3074" name="Picture 2" descr="Free Yellow, Orange, and Green 3x3 Rubik's Cub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70706" y="2072640"/>
            <a:ext cx="2263140" cy="164304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images.pexels.com/photos/355952/pexels-photo-355952.jpeg?auto=compress&amp;cs=tinysrgb&amp;h=566.525&amp;fit=crop&amp;w=633.175&amp;dpr=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0706" y="4024525"/>
            <a:ext cx="2263140" cy="2027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3612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Tok činností CRISP-DM</a:t>
            </a:r>
          </a:p>
        </p:txBody>
      </p:sp>
      <p:sp>
        <p:nvSpPr>
          <p:cNvPr id="4" name="Flowchart: Process 3"/>
          <p:cNvSpPr/>
          <p:nvPr/>
        </p:nvSpPr>
        <p:spPr>
          <a:xfrm>
            <a:off x="1583396" y="1690688"/>
            <a:ext cx="3607359" cy="112619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Obchodné porozumenie </a:t>
            </a:r>
          </a:p>
        </p:txBody>
      </p:sp>
      <p:sp>
        <p:nvSpPr>
          <p:cNvPr id="5" name="Flowchart: Process 4"/>
          <p:cNvSpPr/>
          <p:nvPr/>
        </p:nvSpPr>
        <p:spPr>
          <a:xfrm>
            <a:off x="1583396" y="3248145"/>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Pochopenie dát </a:t>
            </a:r>
          </a:p>
        </p:txBody>
      </p:sp>
      <p:sp>
        <p:nvSpPr>
          <p:cNvPr id="6" name="Flowchart: Process 5"/>
          <p:cNvSpPr/>
          <p:nvPr/>
        </p:nvSpPr>
        <p:spPr>
          <a:xfrm>
            <a:off x="1583396" y="4628734"/>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sz="2800"/>
              <a:t>Príprava dát</a:t>
            </a:r>
            <a:r>
              <a:rPr sz="3200"/>
              <a:t> </a:t>
            </a:r>
          </a:p>
        </p:txBody>
      </p:sp>
      <p:sp>
        <p:nvSpPr>
          <p:cNvPr id="7" name="Flowchart: Process 6"/>
          <p:cNvSpPr/>
          <p:nvPr/>
        </p:nvSpPr>
        <p:spPr>
          <a:xfrm>
            <a:off x="7061422" y="1870121"/>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Modelovanie</a:t>
            </a:r>
          </a:p>
        </p:txBody>
      </p:sp>
      <p:sp>
        <p:nvSpPr>
          <p:cNvPr id="8" name="Flowchart: Process 7"/>
          <p:cNvSpPr/>
          <p:nvPr/>
        </p:nvSpPr>
        <p:spPr>
          <a:xfrm>
            <a:off x="7061423" y="3248145"/>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Hodnotenie</a:t>
            </a:r>
          </a:p>
        </p:txBody>
      </p:sp>
      <p:sp>
        <p:nvSpPr>
          <p:cNvPr id="9" name="Flowchart: Process 8"/>
          <p:cNvSpPr/>
          <p:nvPr/>
        </p:nvSpPr>
        <p:spPr>
          <a:xfrm>
            <a:off x="7061423" y="4628734"/>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Nasadenie</a:t>
            </a:r>
          </a:p>
        </p:txBody>
      </p:sp>
      <p:sp>
        <p:nvSpPr>
          <p:cNvPr id="10" name="Down Arrow 9"/>
          <p:cNvSpPr/>
          <p:nvPr/>
        </p:nvSpPr>
        <p:spPr>
          <a:xfrm>
            <a:off x="2879634" y="2816885"/>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Down Arrow 10"/>
          <p:cNvSpPr/>
          <p:nvPr/>
        </p:nvSpPr>
        <p:spPr>
          <a:xfrm>
            <a:off x="2879633" y="4161658"/>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Down Arrow 11"/>
          <p:cNvSpPr/>
          <p:nvPr/>
        </p:nvSpPr>
        <p:spPr>
          <a:xfrm>
            <a:off x="8697211" y="2833463"/>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Down Arrow 12"/>
          <p:cNvSpPr/>
          <p:nvPr/>
        </p:nvSpPr>
        <p:spPr>
          <a:xfrm>
            <a:off x="8692186" y="4193956"/>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Up Arrow 13"/>
          <p:cNvSpPr/>
          <p:nvPr/>
        </p:nvSpPr>
        <p:spPr>
          <a:xfrm rot="2359055">
            <a:off x="6008314" y="2465285"/>
            <a:ext cx="532563" cy="284847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82957333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00B016-3329-43CE-9C7F-FFD7779B94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2218</TotalTime>
  <Words>1658</Words>
  <Application>Microsoft Office PowerPoint</Application>
  <PresentationFormat>Widescreen</PresentationFormat>
  <Paragraphs>110</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Motyw pakietu Office</vt:lpstr>
      <vt:lpstr>O3 - učebné osnovy diaľkového učenia v strojovom učení  2 - úvod do strojového učenia</vt:lpstr>
      <vt:lpstr>Klasifikácia a organizovanie dát pre strojové učenie</vt:lpstr>
      <vt:lpstr>Čo je to strojové učenie? </vt:lpstr>
      <vt:lpstr>Prečo práve strojové učenie? </vt:lpstr>
      <vt:lpstr>Prečo práve strojové učenie? </vt:lpstr>
      <vt:lpstr>Dáta</vt:lpstr>
      <vt:lpstr>Porovnanie dát a informácií</vt:lpstr>
      <vt:lpstr>Tok činností strojového učenia</vt:lpstr>
      <vt:lpstr>Tok činností CRISP-DM</vt:lpstr>
      <vt:lpstr>Tok činností CRISP-DM</vt:lpstr>
      <vt:lpstr>Skutočný prípad použitia - Žiadosť o pôžičku</vt:lpstr>
      <vt:lpstr>Preskúmajte a preskúmajte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128</cp:revision>
  <dcterms:created xsi:type="dcterms:W3CDTF">2021-12-08T08:56:03Z</dcterms:created>
  <dcterms:modified xsi:type="dcterms:W3CDTF">2024-03-16T18:50:28Z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