
<file path=[Content_Types].xml><?xml version="1.0" encoding="utf-8"?>
<Types xmlns="http://schemas.openxmlformats.org/package/2006/content-types">
  <Default ContentType="image/jpeg" Extension="jpeg"/>
  <Default ContentType="image/jpeg" Extension="jp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commentAuthors+xml" PartName="/ppt/commentAuthors.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87" r:id="rId22"/>
    <p:sldId id="256" r:id="rId5"/>
    <p:sldId id="257" r:id="rId6"/>
    <p:sldId id="278" r:id="rId7"/>
    <p:sldId id="280" r:id="rId8"/>
    <p:sldId id="281" r:id="rId9"/>
    <p:sldId id="282" r:id="rId10"/>
    <p:sldId id="283" r:id="rId11"/>
    <p:sldId id="284" r:id="rId12"/>
    <p:sldId id="286" r:id="rId13"/>
    <p:sldId id="285" r:id="rId14"/>
    <p:sldId id="277" r:id="rId15"/>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slides/slide10.xml" Type="http://schemas.openxmlformats.org/officeDocument/2006/relationships/slide"/><Relationship Id="rId15" Target="slides/slide11.xml" Type="http://schemas.openxmlformats.org/officeDocument/2006/relationships/slide"/><Relationship Id="rId16" Target="notesMasters/notesMaster1.xml" Type="http://schemas.openxmlformats.org/officeDocument/2006/relationships/notesMaster"/><Relationship Id="rId17" Target="commentAuthors.xml" Type="http://schemas.openxmlformats.org/officeDocument/2006/relationships/commentAuthors"/><Relationship Id="rId18" Target="presProps.xml" Type="http://schemas.openxmlformats.org/officeDocument/2006/relationships/presProps"/><Relationship Id="rId19" Target="viewProps.xml" Type="http://schemas.openxmlformats.org/officeDocument/2006/relationships/viewProps"/><Relationship Id="rId2" Target="../customXml/item2.xml" Type="http://schemas.openxmlformats.org/officeDocument/2006/relationships/customXml"/><Relationship Id="rId20" Target="theme/theme1.xml" Type="http://schemas.openxmlformats.org/officeDocument/2006/relationships/theme"/><Relationship Id="rId21" Target="tableStyles.xml" Type="http://schemas.openxmlformats.org/officeDocument/2006/relationships/tableStyles"/><Relationship Id="rId22" Target="slides/slide12.xml" Type="http://schemas.openxmlformats.org/officeDocument/2006/relationships/slide"/><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10.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benvenuti al corso di Machine Learning. Questo corso è stato sviluppato a seguito del progetto Erasmus+ CodeIn. Tutto quello che devi imparare è l'accesso a Internet e un computer.</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Il corso contiene un totale di dieci argomenti e in questo argomento diremo qualcosa di più sull'etica nel Machine Learning.</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In conclusione, l'ottimizzazione dei modelli di machine learning è fondamentale per migliorare le loro prestazioni, migliorare la generalizzazione e garantire che forniscano previsioni accurate e affidabili sui dati invisibili.</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Per completare questa unità, studiare e rivedere le seguenti risorse online. </a:t>
            </a:r>
          </a:p>
          <a:p>
            <a:endParaRPr sz="1200" kern="1200">
              <a:solidFill>
                <a:schemeClr val="tx1"/>
              </a:solidFill>
              <a:effectLst/>
              <a:latin typeface="+mn-lt"/>
              <a:ea typeface="+mn-ea"/>
              <a:cs typeface="+mn-cs"/>
            </a:endParaRPr>
          </a:p>
          <a:p>
            <a:pPr>
              <a:defRPr>
                <a:effectLst/>
              </a:defRPr>
            </a:pPr>
            <a:r>
              <a:t>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Nel machine learning, il pregiudizio si riferisce al favoritismo ingiusto involontariamente incorporato negli algoritmi di machine learning. Questi algoritmi distorti perpetuano inconsapevolmente pregiudizi sociali e ampliano le lacune di disuguaglianza. Tuttavia, affrontare i pregiudizi è fondamentale per garantire equità e pratiche etiche. Strategie come l'integrazione di dati diversi, la valutazione regolare, team multidisciplinari e algoritmi di perfezionamento possono aiutare in questa ricerca. Riconoscendo e mitigando i pregiudizi, apriamo la strada a un futuro più equo, in cui tutti hanno pari opportunità di prosperare. Smascheriamo i pregiudizi e abbracciamo il potere del machine learning imparziale per una società più giusta.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In questo esempio, il set di dati include attributi quali reddito, stato impiego, cronologia credito, razza, sesso e decisioni di approvazione del prestito. Tuttavia, il set di dati mostra pregiudizi perché le approvazioni dei prestiti sembrano favorire individui di una razza o genere. Questo set di dati distorto può portare a risultati discriminatori e perpetuare un trattamento ingiusto. Si prega di notare che l'esempio fornito è solo a scopo illustrativo ed è essenziale prestare attenzione quando si lavora con set di dati del mondo reale per garantire equità e pratiche etiche.</a:t>
            </a:r>
          </a:p>
          <a:p>
            <a:r>
              <a:t>Quando si utilizzano set di dati del mondo reale, è importante aderire agli standard etici ed evitare di raccogliere o utilizzare attributi sensibili come razza o etnia, sesso, età, status socio-economico, disabilità, orientamento sessuale o religione.</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2284926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La privacy e la protezione dei dati sono considerazioni fondamentali nel machine learning. Esse comportano il rispetto dei diritti delle persone e la salvaguardia delle loro informazioni personali. Devono essere adottate misure per proteggere i dati da accessi e violazioni non autorizzati. La trasparenza e il consenso informato sono essenziali per costruire la fiducia nei sistemi di apprendimento automatico. Anonimizzare i dati può aiutare a proteggere la privacy, anche se raggiungere l'anonimato completo è una sfida. Solidi quadri giuridici come il Regolamento generale sulla protezione dei dati (GDPR) forniscono linee guida per il trattamento dei dati responsabile. Raggiungere un equilibrio tra l'utilizzo dei dati e i diritti alla privacy è fondamentale per le pratiche etiche di machine learning. Le organizzazioni devono implementare misure di sicurezza efficaci, inclusi la cifratura e i controlli dell'accesso. Sono necessari controlli periodici per garantire l'efficacia delle pratiche di protezione dei dati. Possiamo promuovere un ambiente affidabile ed etico per le applicazioni di machine learning dando priorità alla privacy e alla protezione dei dati.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2633427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Nel mondo dinamico del machine learning, della privacy e della protezione dei dati giocano ruoli da protagonista in più domini. Immagina questo: le applicazioni sanitarie che utilizzano algoritmi di machine learning per analizzare i dati dei pazienti. Per garantire la riservatezza, le informazioni mediche sensibili devono essere salvaguardate attraverso solide misure di privacy, proteggendo i dati personali di salute da occhi indiscreti. Ora, immagina il regno dei social media, dove il machine learning alimenta la distribuzione personalizzata dei contenuti. È essenziale avere una rigorosa protezione dei dati, proteggendo le informazioni degli utenti dal cadere nelle mani sbagliate e assicurando che le nostre vite virtuali rimangano private e sicure.</a:t>
            </a:r>
          </a:p>
          <a:p/>
          <a:p>
            <a:r>
              <a:t>Entra nel settore finanziario, dove il machine learning funge da guardiano vigile, rilevando transazioni fraudolente in tempo reale. La privacy e la protezione dei dati sono fondamentali qui, in quanto proteggono le nostre informazioni finanziarie sensibili dai criminali informatici e impediscono l'accesso non autorizzato alle nostre risorse duramente guadagnate. Sposta l'attenzione sui comfort della tua smart home, completa di dispositivi connessi come termostati e telecamere di sicurezza, il tutto alimentato dal machine learning. È fondamentale adottare efficaci misure di protezione dei dati per impedire l'accesso non autorizzato alla rete domestica e proteggere i dati registrati da occhi indiscreti.</a:t>
            </a:r>
          </a:p>
          <a:p/>
          <a:p>
            <a:r>
              <a:t>Infine, lascia che la tua immaginazione vaghi nel regno dei veicoli autonomi, dove gli algoritmi di machine learning guidano il loro percorso. Questi veicoli all'avanguardia richiedono una gestione sicura dei dati personali raccolti dai loro sensori e salvaguardie contro l'accesso non autorizzato ai loro sistemi. Garantendo la privacy e la protezione dei dati in questi diversi domini, possiamo creare un mondo in cui le informazioni sanitarie rimangono riservate, le piattaforme di social media rispettano la nostra privacy, le transazioni finanziarie sono sicure, le case intelligenti preservano la nostra privacy e i veicoli autonomi proteggono i nostri dati.</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2622935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La trasparenza e la spiegabilità sono considerazioni cruciali nel machine learning. Poiché algoritmi complessi prendono decisioni che hanno un impatto sugli individui e sulla società, è essenziale capire come queste decisioni vengono prese. </a:t>
            </a:r>
          </a:p>
          <a:p>
            <a:r>
              <a:t>La trasparenza si riferisce all'apertura e alla chiarezza nella raccolta dei dati, nella formazione dei modelli e nel processo decisionale. Si tratta di fornire spiegazioni per i risultati generati dagli algoritmi di apprendimento automatico.</a:t>
            </a:r>
          </a:p>
          <a:p/>
          <a:p>
            <a:r>
              <a:t>D'altra parte, la spiegabilità si concentra sull'interpretabilità dei modelli di machine learning. Ha lo scopo di fornire intuizioni comprensibili e significative sul perché è stata presa una particolare decisione o previsione. La spiegabilità è particolarmente importante in settori critici come sanità, finanza e sistemi autonomi, dove la trasparenza è vitale per la responsabilità, l'equità e la fiducia.</a:t>
            </a:r>
          </a:p>
          <a:p/>
          <a:p>
            <a:r>
              <a:t>Raggiungere la trasparenza e la spiegabilità nel machine learning può essere difficile, soprattutto con algoritmi complessi come le reti neurali di deep learning. Tuttavia, vengono sviluppate varie tecniche e approcci per migliorare la trasparenza e la spiegabilità. Ciò include metodi come la documentazione del modello, l'analisi dell'importanza delle funzioni e la generazione di spiegazioni interpretabili.</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762795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Considera l'assistenza sanitaria, dove l'apprendimento automatico aiuta la diagnosi della malattia sulla base di immagini mediche. Algoritmi trasparenti e spiegabili forniscono insight sulle decisioni diagnostiche, promuovendo la fiducia tra medici e tecnologia. </a:t>
            </a:r>
          </a:p>
          <a:p/>
          <a:p>
            <a:r>
              <a:t>Nel settore finanziario, il machine learning determina i punteggi del credito e i modelli trasparenti aiutano le persone a comprendere i fattori che influenzano la loro valutazione, promuovendo l'equità dei prestiti. </a:t>
            </a:r>
          </a:p>
          <a:p/>
          <a:p>
            <a:r>
              <a:t>I veicoli autonomi si basano su algoritmi trasparenti e spiegabili, che consentono agli utenti e alle autorità di regolamentazione di comprendere i processi decisionali, garantendo sicurezza e responsabilità. </a:t>
            </a:r>
          </a:p>
          <a:p/>
          <a:p>
            <a:r>
              <a:t>Il rilevamento delle frodi trae vantaggio da un machine learning trasparente e spiegabile, che consente agli analisti di comprendere i modelli e gli indicatori di frode per una gestione efficace dei rischi. </a:t>
            </a:r>
          </a:p>
          <a:p/>
          <a:p>
            <a:r>
              <a:t>I sistemi di raccomandazione personalizzati nei servizi di e-commerce o streaming richiedono trasparenza e spiegabilità, consentendo agli utenti di comprendere e fidarsi delle scelte dell'algoritmo.</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1596101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Nel machine learning, la responsabilità e la responsabilità sono al centro dell'attenzione, guidando lo sviluppo etico e l'implementazione degli algoritmi. Il rapido avanzamento degli algoritmi di machine learning richiede un chiaro senso di responsabilità, garantendo che le azioni e le decisioni prese da questi algoritmi siano tracciabili, comprensibili e soggette a controllo. </a:t>
            </a:r>
          </a:p>
          <a:p/>
          <a:p>
            <a:r>
              <a:t>Il processo decisionale etico funge da base per la responsabilità, riconoscendo le implicazioni più ampie del machine learning sulla privacy, l'equità e il benessere sociale. Si tratta di considerare i potenziali pregiudizi, la discriminazione o le conseguenze indesiderate derivanti dal processo decisionale algoritmico e di lavorare attivamente per mitigarli. Le pratiche di machine learning responsabili implicano la progettazione di algoritmi equi e imparziali che si allineano agli standard etici.</a:t>
            </a:r>
          </a:p>
          <a:p/>
          <a:p>
            <a:r>
              <a:t>Sebbene gli algoritmi di machine learning possano automatizzare varie attività, è fondamentale mantenere la supervisione umana. Il coinvolgimento umano e la responsabilità contribuiscono a garantire che le decisioni prese dagli algoritmi siano in linea con le considerazioni etiche e i valori umani. Aiuta anche a prevenire l'indebito affidamento su sistemi automatizzati, riconoscendo che gli esseri umani possiedono la capacità di giudizio, empatia e comprensione contestuale che può essere carente in approcci puramente algoritmici.</a:t>
            </a:r>
          </a:p>
          <a:p/>
          <a:p>
            <a:r>
              <a:t>La valutazione continua è essenziale per sostenere la responsabilità nel machine learning. Valutazioni e monitoraggio regolari durante tutto il ciclo di vita dei sistemi di apprendimento automatico aiutano a rilevare e risolvere eventuali conseguenze indesiderate, pregiudizi o altri problemi etici che possono sorgere. Consente l'apprendimento e il miglioramento continui, garantendo che i sistemi di apprendimento automatico rimangano responsabili, adattivi e reattivi alle esigenze e ai valori in evoluzione della società.</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2733294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Entra nel regno del machine learning, dove il suo profondo impatto sociale è accattivante quanto il suo potenziale per lo spostamento del lavoro. Immagina un futuro in cui l'assistenza sanitaria venga rivoluzionata, i trasporti siano ottimizzati e si sviluppino innumerevoli possibilità. </a:t>
            </a:r>
          </a:p>
          <a:p/>
          <a:p>
            <a:r>
              <a:t>Tuttavia, al di là di questa trasformazione, dobbiamo affrontare la realtà di posti di lavoro specifici che diventano automatizzati, portando al potenziale spostamento dei lavoratori. Dobbiamo investire in iniziative di riqualificazione per navigare su questo terreno, consentendo agli individui di adattarsi e prosperare nel panorama del lavoro in evoluzione. </a:t>
            </a:r>
          </a:p>
          <a:p/>
          <a:p>
            <a:r>
              <a:t>Allo stesso tempo, dobbiamo garantire che i benefici del machine learning siano equamente condivisi, impedendo l'approfondimento delle disuguaglianze economiche. Abbracciando queste sfide etiche, possiamo forgiare un percorso verso un futuro in cui l'impatto sociale è massimizzato e la forza lavoro umana è resiliente di fronte ai progressi tecnologici.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p>
        </p:txBody>
      </p:sp>
    </p:spTree>
    <p:extLst>
      <p:ext uri="{BB962C8B-B14F-4D97-AF65-F5344CB8AC3E}">
        <p14:creationId xmlns:p14="http://schemas.microsoft.com/office/powerpoint/2010/main" val="1410587784"/>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9.xml" Type="http://schemas.openxmlformats.org/officeDocument/2006/relationships/notesSlide"/><Relationship Id="rId3" Target="../media/image13.jpeg" Type="http://schemas.openxmlformats.org/officeDocument/2006/relationships/image"/><Relationship Id="rId4" Target="../media/image14.jpe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0.xml" Type="http://schemas.openxmlformats.org/officeDocument/2006/relationships/notesSlide"/><Relationship Id="rId3" Target="https://www.techtarget.com/searchenterpriseai/definition/machine-learning-bias-algorithm-bias-or-AI-bias" TargetMode="External" Type="http://schemas.openxmlformats.org/officeDocument/2006/relationships/hyperlink"/><Relationship Id="rId4" Target="https://www.ibm.com/blog/make-data-protection-a-2023-competitive-differentiator/" TargetMode="External" Type="http://schemas.openxmlformats.org/officeDocument/2006/relationships/hyperlink"/><Relationship Id="rId5" Target="https://oecd.ai/en/dashboards/ai-principles/P7" TargetMode="External" Type="http://schemas.openxmlformats.org/officeDocument/2006/relationships/hyperlink"/><Relationship Id="rId6" Target="https://www.youtube.com/watch?v=_U2YobRC8OY" TargetMode="External" Type="http://schemas.openxmlformats.org/officeDocument/2006/relationships/hyperlink"/></Relationships>
</file>

<file path=ppt/slides/_rels/slide12.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jpe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media/image3.jpeg" Type="http://schemas.openxmlformats.org/officeDocument/2006/relationships/image"/><Relationship Id="rId4" Target="../media/image4.jpe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 Id="rId3" Target="../media/image5.jpeg" Type="http://schemas.openxmlformats.org/officeDocument/2006/relationships/image"/><Relationship Id="rId4" Target="../media/image6.jpeg" Type="http://schemas.openxmlformats.org/officeDocument/2006/relationships/image"/><Relationship Id="rId5" Target="../media/image7.jpe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media/image8.jpe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 Id="rId3" Target="../media/image9.jpeg" Type="http://schemas.openxmlformats.org/officeDocument/2006/relationships/image"/><Relationship Id="rId4" Target="../media/image10.jpeg" Type="http://schemas.openxmlformats.org/officeDocument/2006/relationships/image"/><Relationship Id="rId5" Target="../media/image11.jpe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 Id="rId3" Target="../media/image12.jpeg" Type="http://schemas.openxmlformats.org/officeDocument/2006/relationships/image"/></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per l'apprendimento a distanza nel Machine Learning</a:t>
            </a:r>
            <a:br>
              <a:rPr b="1"/>
            </a:br>
            <a:br>
              <a:rPr b="1"/>
            </a:br>
            <a:r>
              <a:t>10 - Etica nel Machine Learning</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Impatto sociale e spostamento del lavoro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461" y="1381321"/>
            <a:ext cx="8619872" cy="4929168"/>
          </a:xfrm>
        </p:spPr>
        <p:txBody>
          <a:bodyPr>
            <a:noAutofit/>
          </a:bodyPr>
          <a:lstStyle/>
          <a:p>
            <a:pPr algn="just">
              <a:defRPr sz="3600">
                <a:latin typeface="+mj-lt"/>
              </a:defRPr>
            </a:pPr>
            <a:r>
              <a:t>Il machine learning trasforma i settori e migliora la società.</a:t>
            </a:r>
          </a:p>
          <a:p>
            <a:pPr algn="just">
              <a:defRPr sz="3600">
                <a:latin typeface="+mj-lt"/>
              </a:defRPr>
            </a:pPr>
            <a:r>
              <a:t>L'automazione può portare a perdite di posti di lavoro in alcuni settori.</a:t>
            </a:r>
          </a:p>
          <a:p>
            <a:pPr algn="just">
              <a:defRPr>
                <a:latin typeface="+mj-lt"/>
              </a:defRPr>
            </a:pPr>
            <a:r>
              <a:rPr b="1" sz="4000"/>
              <a:t>Riproduzione e adattamento</a:t>
            </a:r>
            <a:r>
              <a:rPr sz="3600"/>
              <a:t>: i programmi consentono ai lavoratori di passare a nuovi ruoli.</a:t>
            </a:r>
          </a:p>
          <a:p>
            <a:pPr algn="just">
              <a:defRPr sz="3600">
                <a:latin typeface="+mj-lt"/>
              </a:defRPr>
            </a:pPr>
            <a:r>
              <a:t>Disuguaglianza economica: garantire un'equa distribuzione dei benefici è fondamentale.</a:t>
            </a:r>
            <a:endParaRPr sz="3600">
              <a:latin typeface="+mj-lt"/>
            </a:endParaRPr>
          </a:p>
        </p:txBody>
      </p:sp>
      <p:pic>
        <p:nvPicPr>
          <p:cNvPr descr="Free Close-Up Shot of Scrabble Tiles on a White Surface Stock Photo" id="5122"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64978" y="3615923"/>
            <a:ext cx="2833511" cy="2125133"/>
          </a:xfrm>
          <a:prstGeom prst="rect">
            <a:avLst/>
          </a:prstGeom>
          <a:noFill/>
          <a:extLst>
            <a:ext uri="{909E8E84-426E-40DD-AFC4-6F175D3DCCD1}">
              <a14:hiddenFill xmlns:a14="http://schemas.microsoft.com/office/drawing/2010/main">
                <a:solidFill>
                  <a:srgbClr val="FFFFFF"/>
                </a:solidFill>
              </a14:hiddenFill>
            </a:ext>
          </a:extLst>
        </p:spPr>
      </p:pic>
      <p:pic>
        <p:nvPicPr>
          <p:cNvPr descr="Free Person Reaching Out to a Robot Stock Photo" id="5124"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384948" y="1381321"/>
            <a:ext cx="2660297" cy="1771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0943556"/>
      </p:ext>
    </p:extLst>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 e rivedi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algn="just" indent="0" marL="0">
              <a:buNone/>
              <a:defRPr b="1">
                <a:latin typeface="+mj-lt"/>
              </a:defRPr>
            </a:pPr>
            <a:r>
              <a:t>Leggi questo articolo su Bias in Machine Learning:</a:t>
            </a:r>
            <a:endParaRPr b="1">
              <a:latin typeface="+mj-lt"/>
            </a:endParaRPr>
          </a:p>
          <a:p>
            <a:pPr algn="just">
              <a:defRPr>
                <a:latin typeface="+mj-lt"/>
                <a:hlinkClick r:id="rId3"/>
              </a:defRPr>
            </a:pPr>
            <a:r>
              <a:t>https://www.techtarget.com/searchenterpriseai/definition/machine-learning-bias-algorithm-bias-or-AI-bias</a:t>
            </a:r>
            <a:endParaRPr>
              <a:latin typeface="+mj-lt"/>
            </a:endParaRPr>
          </a:p>
          <a:p>
            <a:pPr algn="just" indent="0" marL="0">
              <a:buNone/>
              <a:defRPr b="1">
                <a:latin typeface="+mj-lt"/>
              </a:defRPr>
            </a:pPr>
            <a:r>
              <a:t>Leggi questo articolo su Privacy e protezione dei dati:</a:t>
            </a:r>
            <a:endParaRPr b="1">
              <a:latin typeface="+mj-lt"/>
            </a:endParaRPr>
          </a:p>
          <a:p>
            <a:pPr algn="just">
              <a:defRPr>
                <a:latin typeface="+mj-lt"/>
                <a:hlinkClick r:id="rId4"/>
              </a:defRPr>
            </a:pPr>
            <a:r>
              <a:t>https://www.ibm.com/blog/make-data-protection-a-2023-competitive-differentiator/</a:t>
            </a:r>
            <a:endParaRPr>
              <a:latin typeface="+mj-lt"/>
            </a:endParaRPr>
          </a:p>
          <a:p>
            <a:pPr algn="just" indent="0" marL="0">
              <a:buNone/>
              <a:defRPr b="1">
                <a:latin typeface="+mj-lt"/>
              </a:defRPr>
            </a:pPr>
            <a:r>
              <a:t>Controlla questo principio di trasparenza e spiegabilità dell'OCSE:</a:t>
            </a:r>
            <a:endParaRPr b="1">
              <a:latin typeface="+mj-lt"/>
            </a:endParaRPr>
          </a:p>
          <a:p>
            <a:pPr algn="just">
              <a:defRPr>
                <a:latin typeface="+mj-lt"/>
                <a:hlinkClick r:id="rId5"/>
              </a:defRPr>
            </a:pPr>
            <a:r>
              <a:t>https://oecd.ai/en/dashboards/ai-principles/P7</a:t>
            </a:r>
            <a:endParaRPr>
              <a:latin typeface="+mj-lt"/>
            </a:endParaRPr>
          </a:p>
          <a:p>
            <a:pPr algn="just" indent="0" marL="0">
              <a:buNone/>
              <a:defRPr b="1">
                <a:latin typeface="+mj-lt"/>
              </a:defRPr>
            </a:pPr>
            <a:r>
              <a:t>Guarda questo video TEDx sull'impatto dell'intelligenza artificiale sui lavori:</a:t>
            </a:r>
            <a:endParaRPr b="1">
              <a:latin typeface="+mj-lt"/>
            </a:endParaRPr>
          </a:p>
          <a:p>
            <a:pPr algn="just">
              <a:defRPr>
                <a:latin typeface="+mj-lt"/>
                <a:hlinkClick r:id="rId6"/>
              </a:defRPr>
            </a:pPr>
            <a:r>
              <a:t>https://www.youtube.com/watch?v=_U2YobRC8OY</a:t>
            </a:r>
            <a:endParaRPr>
              <a:latin typeface="+mj-lt"/>
            </a:endParaRPr>
          </a:p>
          <a:p>
            <a:pPr algn="just" indent="0" marL="0">
              <a:buNone/>
              <a:defRPr b="1">
                <a:latin typeface="+mj-lt"/>
              </a:defRPr>
            </a:pPr>
            <a:r>
              <a:t>Accedere a Oracle Member Hub e terminare il decimo argomento: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2.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Avvertenza</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I contenuti delle traduzioni fornite sono stati generati con l'ausilio di processi di traduzione automatica di Oracle. Non c'è stato intervento umano di revisione o convalida dei testi. Qualora si renda necessario riutilizzare o distribuire detti contenuti a terzi, suggeriamo di sottoporli a revisione preventiva, sia per quanto riguarda la loro accuratezza che la formattazione.</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Etica nel Machine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didattici</a:t>
            </a:r>
            <a:endParaRPr sz="3600">
              <a:latin typeface="+mj-lt"/>
            </a:endParaRPr>
          </a:p>
          <a:p>
            <a:pPr lvl="0">
              <a:defRPr sz="3600">
                <a:latin typeface="+mj-lt"/>
              </a:defRPr>
            </a:pPr>
            <a:r>
              <a:t>Tutto ciò che devi imparare è l'accesso a Internet </a:t>
            </a:r>
          </a:p>
          <a:p>
            <a:pPr lvl="0">
              <a:defRPr sz="3600">
                <a:latin typeface="+mj-lt"/>
              </a:defRPr>
            </a:pPr>
            <a:r>
              <a:t>Ci si aspetta di spendere un totale di 150 ore per acquisire i risultati di apprendimento previsti.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Distorsione nel Machine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8784771" cy="4486275"/>
          </a:xfrm>
        </p:spPr>
        <p:txBody>
          <a:bodyPr>
            <a:noAutofit/>
          </a:bodyPr>
          <a:lstStyle/>
          <a:p>
            <a:pPr algn="just">
              <a:defRPr>
                <a:latin typeface="+mj-lt"/>
              </a:defRPr>
            </a:pPr>
            <a:r>
              <a:rPr b="1" sz="3600"/>
              <a:t>Distorsione</a:t>
            </a:r>
            <a:r>
              <a:rPr sz="3600"/>
              <a:t> nel machine learning: </a:t>
            </a:r>
            <a:r>
              <a:rPr b="1" sz="4000"/>
              <a:t> favoritismi ingiusti negli algoritmi</a:t>
            </a:r>
            <a:r>
              <a:rPr sz="3600"/>
              <a:t>.</a:t>
            </a:r>
          </a:p>
          <a:p>
            <a:pPr algn="just">
              <a:defRPr sz="3600">
                <a:latin typeface="+mj-lt"/>
              </a:defRPr>
            </a:pPr>
            <a:r>
              <a:t>Gli algoritmi polarizzati perpetuano pregiudizi e disuguaglianze sociali.</a:t>
            </a:r>
          </a:p>
          <a:p>
            <a:pPr algn="just">
              <a:defRPr sz="3600">
                <a:latin typeface="+mj-lt"/>
              </a:defRPr>
            </a:pPr>
            <a:r>
              <a:t>Affrontare i pregiudizi garantisce equità e pratiche etiche.</a:t>
            </a:r>
          </a:p>
          <a:p>
            <a:pPr algn="just">
              <a:defRPr sz="3600">
                <a:latin typeface="+mj-lt"/>
              </a:defRPr>
            </a:pPr>
            <a:r>
              <a:t>Strategie: dati diversi, valutazione regolare, team multidisciplinari, perfezionamento degli algoritmi.</a:t>
            </a:r>
          </a:p>
          <a:p>
            <a:pPr algn="just">
              <a:defRPr sz="3600">
                <a:latin typeface="+mj-lt"/>
              </a:defRPr>
            </a:pPr>
            <a:r>
              <a:t>Riconoscere e mitigare i pregiudizi è fondamentale per l'equità.</a:t>
            </a:r>
            <a:endParaRPr sz="3600">
              <a:latin typeface="+mj-lt"/>
            </a:endParaRPr>
          </a:p>
        </p:txBody>
      </p:sp>
      <p:pic>
        <p:nvPicPr>
          <p:cNvPr descr="Free An Elderly Man Facing the Computer Monitor Stock Photo"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14088" y="1600200"/>
            <a:ext cx="2573112" cy="3859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Distorsione nel Machine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63287" y="2648632"/>
            <a:ext cx="5050970" cy="3088140"/>
          </a:xfrm>
        </p:spPr>
        <p:txBody>
          <a:bodyPr>
            <a:noAutofit/>
          </a:bodyPr>
          <a:lstStyle/>
          <a:p>
            <a:pPr algn="just">
              <a:defRPr sz="3600">
                <a:latin typeface="+mj-lt"/>
              </a:defRPr>
            </a:pPr>
            <a:r>
              <a:t>Gli algoritmi di approvazione dei prestiti possono introdurre pregiudizi nella valutazione del merito di credito.</a:t>
            </a:r>
          </a:p>
          <a:p>
            <a:pPr algn="just">
              <a:defRPr sz="3600">
                <a:latin typeface="+mj-lt"/>
              </a:defRPr>
            </a:pPr>
            <a:r>
              <a:t>Gli algoritmi distorti possono negare prestiti o fornire termini meno favorevoli in base al genere o alla razza.</a:t>
            </a:r>
            <a:endParaRPr sz="360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235436719"/>
              </p:ext>
            </p:extLst>
          </p:nvPr>
        </p:nvGraphicFramePr>
        <p:xfrm>
          <a:off x="5617030" y="1415141"/>
          <a:ext cx="6324601" cy="3178629"/>
        </p:xfrm>
        <a:graphic>
          <a:graphicData uri="http://schemas.openxmlformats.org/drawingml/2006/table">
            <a:tbl>
              <a:tblPr>
                <a:tableStyleId>{5C22544A-7EE6-4342-B048-85BDC9FD1C3A}</a:tableStyleId>
              </a:tblPr>
              <a:tblGrid>
                <a:gridCol w="1001484">
                  <a:extLst>
                    <a:ext uri="{9D8B030D-6E8A-4147-A177-3AD203B41FA5}">
                      <a16:colId xmlns:a16="http://schemas.microsoft.com/office/drawing/2014/main" val="3975688155"/>
                    </a:ext>
                  </a:extLst>
                </a:gridCol>
                <a:gridCol w="1238557">
                  <a:extLst>
                    <a:ext uri="{9D8B030D-6E8A-4147-A177-3AD203B41FA5}">
                      <a16:colId xmlns:a16="http://schemas.microsoft.com/office/drawing/2014/main" val="1335827016"/>
                    </a:ext>
                  </a:extLst>
                </a:gridCol>
                <a:gridCol w="1256788">
                  <a:extLst>
                    <a:ext uri="{9D8B030D-6E8A-4147-A177-3AD203B41FA5}">
                      <a16:colId xmlns:a16="http://schemas.microsoft.com/office/drawing/2014/main" val="3841676713"/>
                    </a:ext>
                  </a:extLst>
                </a:gridCol>
                <a:gridCol w="709715">
                  <a:extLst>
                    <a:ext uri="{9D8B030D-6E8A-4147-A177-3AD203B41FA5}">
                      <a16:colId xmlns:a16="http://schemas.microsoft.com/office/drawing/2014/main" val="2443144955"/>
                    </a:ext>
                  </a:extLst>
                </a:gridCol>
                <a:gridCol w="709715">
                  <a:extLst>
                    <a:ext uri="{9D8B030D-6E8A-4147-A177-3AD203B41FA5}">
                      <a16:colId xmlns:a16="http://schemas.microsoft.com/office/drawing/2014/main" val="3737891590"/>
                    </a:ext>
                  </a:extLst>
                </a:gridCol>
                <a:gridCol w="1408342">
                  <a:extLst>
                    <a:ext uri="{9D8B030D-6E8A-4147-A177-3AD203B41FA5}">
                      <a16:colId xmlns:a16="http://schemas.microsoft.com/office/drawing/2014/main" val="2186943754"/>
                    </a:ext>
                  </a:extLst>
                </a:gridCol>
              </a:tblGrid>
              <a:tr h="908179">
                <a:tc>
                  <a:txBody>
                    <a:bodyPr/>
                    <a:lstStyle/>
                    <a:p>
                      <a:pPr algn="ctr" fontAlgn="ctr">
                        <a:defRPr b="1">
                          <a:effectLst/>
                          <a:latin typeface="+mj-lt"/>
                        </a:defRPr>
                      </a:pPr>
                      <a:r>
                        <a:t>Reddito    </a:t>
                      </a:r>
                      <a:endParaRPr b="1" i="0" strike="noStrike" sz="1800" u="none">
                        <a:solidFill>
                          <a:srgbClr val="000000"/>
                        </a:solidFill>
                        <a:effectLst/>
                        <a:latin typeface="+mj-lt"/>
                      </a:endParaRPr>
                    </a:p>
                  </a:txBody>
                  <a:tcPr anchor="ctr" marB="0" marL="9525" marR="9525" marT="9525"/>
                </a:tc>
                <a:tc>
                  <a:txBody>
                    <a:bodyPr/>
                    <a:lstStyle/>
                    <a:p>
                      <a:pPr algn="ctr" fontAlgn="b">
                        <a:defRPr b="1">
                          <a:effectLst/>
                          <a:latin typeface="+mj-lt"/>
                        </a:defRPr>
                      </a:pPr>
                      <a:r>
                        <a:t>Stato impiego</a:t>
                      </a:r>
                      <a:endParaRPr b="1" i="0" strike="noStrike" sz="1800" u="none">
                        <a:solidFill>
                          <a:srgbClr val="000000"/>
                        </a:solidFill>
                        <a:effectLst/>
                        <a:latin typeface="+mj-lt"/>
                      </a:endParaRPr>
                    </a:p>
                  </a:txBody>
                  <a:tcPr anchor="b" marB="0" marL="9525" marR="9525" marT="9525"/>
                </a:tc>
                <a:tc>
                  <a:txBody>
                    <a:bodyPr/>
                    <a:lstStyle/>
                    <a:p>
                      <a:pPr algn="ctr" fontAlgn="b">
                        <a:defRPr b="1">
                          <a:effectLst/>
                          <a:latin typeface="+mj-lt"/>
                        </a:defRPr>
                      </a:pPr>
                      <a:r>
                        <a:t>Cronologia credito</a:t>
                      </a:r>
                      <a:endParaRPr b="1" i="0" strike="noStrike" sz="1800" u="none">
                        <a:solidFill>
                          <a:srgbClr val="000000"/>
                        </a:solidFill>
                        <a:effectLst/>
                        <a:latin typeface="+mj-lt"/>
                      </a:endParaRPr>
                    </a:p>
                  </a:txBody>
                  <a:tcPr anchor="b" marB="0" marL="9525" marR="9525" marT="9525"/>
                </a:tc>
                <a:tc>
                  <a:txBody>
                    <a:bodyPr/>
                    <a:lstStyle/>
                    <a:p>
                      <a:pPr algn="ctr" fontAlgn="b">
                        <a:defRPr b="1">
                          <a:solidFill>
                            <a:srgbClr val="FF0000"/>
                          </a:solidFill>
                          <a:effectLst/>
                          <a:latin typeface="+mj-lt"/>
                        </a:defRPr>
                      </a:pPr>
                      <a:r>
                        <a:t>Corsa     </a:t>
                      </a:r>
                      <a:endParaRPr b="1" i="0" strike="noStrike" sz="1800" u="none">
                        <a:solidFill>
                          <a:srgbClr val="FF0000"/>
                        </a:solidFill>
                        <a:effectLst/>
                        <a:latin typeface="+mj-lt"/>
                      </a:endParaRPr>
                    </a:p>
                  </a:txBody>
                  <a:tcPr anchor="b" marB="0" marL="9525" marR="9525" marT="9525"/>
                </a:tc>
                <a:tc>
                  <a:txBody>
                    <a:bodyPr/>
                    <a:lstStyle/>
                    <a:p>
                      <a:pPr algn="ctr" fontAlgn="b">
                        <a:defRPr b="1">
                          <a:solidFill>
                            <a:srgbClr val="FF0000"/>
                          </a:solidFill>
                          <a:effectLst/>
                          <a:latin typeface="+mj-lt"/>
                        </a:defRPr>
                      </a:pPr>
                      <a:r>
                        <a:t>Sesso</a:t>
                      </a:r>
                      <a:endParaRPr b="1" i="0" strike="noStrike" sz="1800" u="none">
                        <a:solidFill>
                          <a:srgbClr val="FF0000"/>
                        </a:solidFill>
                        <a:effectLst/>
                        <a:latin typeface="+mj-lt"/>
                      </a:endParaRPr>
                    </a:p>
                  </a:txBody>
                  <a:tcPr anchor="b" marB="0" marL="9525" marR="9525" marT="9525"/>
                </a:tc>
                <a:tc>
                  <a:txBody>
                    <a:bodyPr/>
                    <a:lstStyle/>
                    <a:p>
                      <a:pPr algn="ctr" fontAlgn="b">
                        <a:defRPr b="1">
                          <a:effectLst/>
                          <a:latin typeface="+mj-lt"/>
                        </a:defRPr>
                      </a:pPr>
                      <a:r>
                        <a:t> Prestito approvato </a:t>
                      </a:r>
                      <a:endParaRPr b="1" i="0" strike="noStrike" sz="1800" u="none">
                        <a:solidFill>
                          <a:srgbClr val="000000"/>
                        </a:solidFill>
                        <a:effectLst/>
                        <a:latin typeface="+mj-lt"/>
                      </a:endParaRPr>
                    </a:p>
                  </a:txBody>
                  <a:tcPr anchor="b" marB="0" marL="9525" marR="9525" marT="9525"/>
                </a:tc>
                <a:extLst>
                  <a:ext uri="{0D108BD9-81ED-4DB2-BD59-A6C34878D82A}">
                    <a16:rowId xmlns:a16="http://schemas.microsoft.com/office/drawing/2014/main" val="1911186705"/>
                  </a:ext>
                </a:extLst>
              </a:tr>
              <a:tr h="454090">
                <a:tc>
                  <a:txBody>
                    <a:bodyPr/>
                    <a:lstStyle/>
                    <a:p>
                      <a:pPr algn="ctr" fontAlgn="ctr">
                        <a:defRPr>
                          <a:effectLst/>
                          <a:latin typeface="+mj-lt"/>
                        </a:defRPr>
                      </a:pPr>
                      <a:r>
                        <a:t>35.000,00</a:t>
                      </a:r>
                      <a:endParaRPr b="0" i="0" strike="noStrike" sz="1800" u="none">
                        <a:solidFill>
                          <a:srgbClr val="000000"/>
                        </a:solidFill>
                        <a:effectLst/>
                        <a:latin typeface="+mj-lt"/>
                      </a:endParaRPr>
                    </a:p>
                  </a:txBody>
                  <a:tcPr anchor="ctr" marB="0" marL="9525" marR="9525" marT="9525"/>
                </a:tc>
                <a:tc>
                  <a:txBody>
                    <a:bodyPr/>
                    <a:lstStyle/>
                    <a:p>
                      <a:pPr algn="ctr" fontAlgn="b">
                        <a:defRPr>
                          <a:effectLst/>
                          <a:latin typeface="+mj-lt"/>
                        </a:defRPr>
                      </a:pPr>
                      <a:r>
                        <a:t>Tempo pieno</a:t>
                      </a:r>
                      <a:endParaRPr b="0" i="0" strike="noStrike" sz="1800" u="none">
                        <a:solidFill>
                          <a:srgbClr val="000000"/>
                        </a:solidFill>
                        <a:effectLst/>
                        <a:latin typeface="+mj-lt"/>
                      </a:endParaRPr>
                    </a:p>
                  </a:txBody>
                  <a:tcPr anchor="b" marB="0" marL="9525" marR="9525" marT="9525"/>
                </a:tc>
                <a:tc>
                  <a:txBody>
                    <a:bodyPr/>
                    <a:lstStyle/>
                    <a:p>
                      <a:pPr algn="ctr" fontAlgn="b">
                        <a:defRPr>
                          <a:effectLst/>
                          <a:latin typeface="+mj-lt"/>
                        </a:defRPr>
                      </a:pPr>
                      <a:r>
                        <a:t>Corretto</a:t>
                      </a:r>
                      <a:endParaRPr b="0" i="0" strike="noStrike" sz="1800" u="none">
                        <a:solidFill>
                          <a:srgbClr val="000000"/>
                        </a:solidFill>
                        <a:effectLst/>
                        <a:latin typeface="+mj-lt"/>
                      </a:endParaRPr>
                    </a:p>
                  </a:txBody>
                  <a:tcPr anchor="b" marB="0" marL="9525" marR="9525" marT="9525"/>
                </a:tc>
                <a:tc>
                  <a:txBody>
                    <a:bodyPr/>
                    <a:lstStyle/>
                    <a:p>
                      <a:pPr algn="ctr" fontAlgn="b">
                        <a:defRPr>
                          <a:solidFill>
                            <a:srgbClr val="FF0000"/>
                          </a:solidFill>
                          <a:effectLst/>
                          <a:latin typeface="+mj-lt"/>
                        </a:defRPr>
                      </a:pPr>
                      <a:r>
                        <a:t>Bianco</a:t>
                      </a:r>
                      <a:endParaRPr b="0" i="0" strike="noStrike" sz="1800" u="none">
                        <a:solidFill>
                          <a:srgbClr val="FF0000"/>
                        </a:solidFill>
                        <a:effectLst/>
                        <a:latin typeface="+mj-lt"/>
                      </a:endParaRPr>
                    </a:p>
                  </a:txBody>
                  <a:tcPr anchor="b" marB="0" marL="9525" marR="9525" marT="9525"/>
                </a:tc>
                <a:tc>
                  <a:txBody>
                    <a:bodyPr/>
                    <a:lstStyle/>
                    <a:p>
                      <a:pPr algn="ctr" fontAlgn="b">
                        <a:defRPr>
                          <a:solidFill>
                            <a:srgbClr val="FF0000"/>
                          </a:solidFill>
                          <a:effectLst/>
                          <a:latin typeface="+mj-lt"/>
                        </a:defRPr>
                      </a:pPr>
                      <a:r>
                        <a:t>Femmina</a:t>
                      </a:r>
                      <a:endParaRPr b="0" i="0" strike="noStrike" sz="1800" u="none">
                        <a:solidFill>
                          <a:srgbClr val="FF0000"/>
                        </a:solidFill>
                        <a:effectLst/>
                        <a:latin typeface="+mj-lt"/>
                      </a:endParaRPr>
                    </a:p>
                  </a:txBody>
                  <a:tcPr anchor="b" marB="0" marL="9525" marR="9525" marT="9525"/>
                </a:tc>
                <a:tc>
                  <a:txBody>
                    <a:bodyPr/>
                    <a:lstStyle/>
                    <a:p>
                      <a:pPr algn="ctr" fontAlgn="b">
                        <a:defRPr>
                          <a:effectLst/>
                          <a:latin typeface="+mj-lt"/>
                        </a:defRPr>
                      </a:pPr>
                      <a:r>
                        <a:t>No</a:t>
                      </a:r>
                      <a:endParaRPr b="0" i="0" strike="noStrike" sz="1800" u="none">
                        <a:solidFill>
                          <a:srgbClr val="000000"/>
                        </a:solidFill>
                        <a:effectLst/>
                        <a:latin typeface="+mj-lt"/>
                      </a:endParaRPr>
                    </a:p>
                  </a:txBody>
                  <a:tcPr anchor="b" marB="0" marL="9525" marR="9525" marT="9525"/>
                </a:tc>
                <a:extLst>
                  <a:ext uri="{0D108BD9-81ED-4DB2-BD59-A6C34878D82A}">
                    <a16:rowId xmlns:a16="http://schemas.microsoft.com/office/drawing/2014/main" val="2016813900"/>
                  </a:ext>
                </a:extLst>
              </a:tr>
              <a:tr h="454090">
                <a:tc>
                  <a:txBody>
                    <a:bodyPr/>
                    <a:lstStyle/>
                    <a:p>
                      <a:pPr algn="ctr" fontAlgn="ctr">
                        <a:defRPr>
                          <a:effectLst/>
                          <a:latin typeface="+mj-lt"/>
                        </a:defRPr>
                      </a:pPr>
                      <a:r>
                        <a:t>30.000,00</a:t>
                      </a:r>
                      <a:endParaRPr b="0" i="0" strike="noStrike" sz="1800" u="none">
                        <a:solidFill>
                          <a:srgbClr val="000000"/>
                        </a:solidFill>
                        <a:effectLst/>
                        <a:latin typeface="+mj-lt"/>
                      </a:endParaRPr>
                    </a:p>
                  </a:txBody>
                  <a:tcPr anchor="ctr" marB="0" marL="9525" marR="9525" marT="9525"/>
                </a:tc>
                <a:tc>
                  <a:txBody>
                    <a:bodyPr/>
                    <a:lstStyle/>
                    <a:p>
                      <a:pPr algn="ctr" fontAlgn="b">
                        <a:defRPr>
                          <a:effectLst/>
                          <a:latin typeface="+mj-lt"/>
                        </a:defRPr>
                      </a:pPr>
                      <a:r>
                        <a:t>Tempo pieno</a:t>
                      </a:r>
                      <a:endParaRPr b="0" i="0" strike="noStrike" sz="1800" u="none">
                        <a:solidFill>
                          <a:srgbClr val="000000"/>
                        </a:solidFill>
                        <a:effectLst/>
                        <a:latin typeface="+mj-lt"/>
                      </a:endParaRPr>
                    </a:p>
                  </a:txBody>
                  <a:tcPr anchor="b" marB="0" marL="9525" marR="9525" marT="9525"/>
                </a:tc>
                <a:tc>
                  <a:txBody>
                    <a:bodyPr/>
                    <a:lstStyle/>
                    <a:p>
                      <a:pPr algn="ctr" fontAlgn="b">
                        <a:defRPr>
                          <a:effectLst/>
                          <a:latin typeface="+mj-lt"/>
                        </a:defRPr>
                      </a:pPr>
                      <a:r>
                        <a:t>Buono</a:t>
                      </a:r>
                      <a:endParaRPr b="0" i="0" strike="noStrike" sz="1800" u="none">
                        <a:solidFill>
                          <a:srgbClr val="000000"/>
                        </a:solidFill>
                        <a:effectLst/>
                        <a:latin typeface="+mj-lt"/>
                      </a:endParaRPr>
                    </a:p>
                  </a:txBody>
                  <a:tcPr anchor="b" marB="0" marL="9525" marR="9525" marT="9525"/>
                </a:tc>
                <a:tc>
                  <a:txBody>
                    <a:bodyPr/>
                    <a:lstStyle/>
                    <a:p>
                      <a:pPr algn="ctr" fontAlgn="b">
                        <a:defRPr>
                          <a:solidFill>
                            <a:srgbClr val="FF0000"/>
                          </a:solidFill>
                          <a:effectLst/>
                          <a:latin typeface="+mj-lt"/>
                        </a:defRPr>
                      </a:pPr>
                      <a:r>
                        <a:t>Nero</a:t>
                      </a:r>
                      <a:endParaRPr b="0" i="0" strike="noStrike" sz="1800" u="none">
                        <a:solidFill>
                          <a:srgbClr val="FF0000"/>
                        </a:solidFill>
                        <a:effectLst/>
                        <a:latin typeface="+mj-lt"/>
                      </a:endParaRPr>
                    </a:p>
                  </a:txBody>
                  <a:tcPr anchor="b" marB="0" marL="9525" marR="9525" marT="9525"/>
                </a:tc>
                <a:tc>
                  <a:txBody>
                    <a:bodyPr/>
                    <a:lstStyle/>
                    <a:p>
                      <a:pPr algn="ctr" fontAlgn="b">
                        <a:defRPr>
                          <a:solidFill>
                            <a:srgbClr val="FF0000"/>
                          </a:solidFill>
                          <a:effectLst/>
                          <a:latin typeface="+mj-lt"/>
                        </a:defRPr>
                      </a:pPr>
                      <a:r>
                        <a:t>Femmina</a:t>
                      </a:r>
                      <a:endParaRPr b="0" i="0" strike="noStrike" sz="1800" u="none">
                        <a:solidFill>
                          <a:srgbClr val="FF0000"/>
                        </a:solidFill>
                        <a:effectLst/>
                        <a:latin typeface="+mj-lt"/>
                      </a:endParaRPr>
                    </a:p>
                  </a:txBody>
                  <a:tcPr anchor="b" marB="0" marL="9525" marR="9525" marT="9525"/>
                </a:tc>
                <a:tc>
                  <a:txBody>
                    <a:bodyPr/>
                    <a:lstStyle/>
                    <a:p>
                      <a:pPr algn="ctr" fontAlgn="b">
                        <a:defRPr>
                          <a:effectLst/>
                          <a:latin typeface="+mj-lt"/>
                        </a:defRPr>
                      </a:pPr>
                      <a:r>
                        <a:t>No</a:t>
                      </a:r>
                      <a:endParaRPr b="0" i="0" strike="noStrike" sz="1800" u="none">
                        <a:solidFill>
                          <a:srgbClr val="000000"/>
                        </a:solidFill>
                        <a:effectLst/>
                        <a:latin typeface="+mj-lt"/>
                      </a:endParaRPr>
                    </a:p>
                  </a:txBody>
                  <a:tcPr anchor="b" marB="0" marL="9525" marR="9525" marT="9525"/>
                </a:tc>
                <a:extLst>
                  <a:ext uri="{0D108BD9-81ED-4DB2-BD59-A6C34878D82A}">
                    <a16:rowId xmlns:a16="http://schemas.microsoft.com/office/drawing/2014/main" val="4255818894"/>
                  </a:ext>
                </a:extLst>
              </a:tr>
              <a:tr h="454090">
                <a:tc>
                  <a:txBody>
                    <a:bodyPr/>
                    <a:lstStyle/>
                    <a:p>
                      <a:pPr algn="ctr" fontAlgn="ctr">
                        <a:defRPr>
                          <a:effectLst/>
                          <a:latin typeface="+mj-lt"/>
                        </a:defRPr>
                      </a:pPr>
                      <a:r>
                        <a:t>30.000,00</a:t>
                      </a:r>
                      <a:endParaRPr b="0" i="0" strike="noStrike" sz="1800" u="none">
                        <a:solidFill>
                          <a:srgbClr val="000000"/>
                        </a:solidFill>
                        <a:effectLst/>
                        <a:latin typeface="+mj-lt"/>
                      </a:endParaRPr>
                    </a:p>
                  </a:txBody>
                  <a:tcPr anchor="ctr" marB="0" marL="9525" marR="9525" marT="9525"/>
                </a:tc>
                <a:tc>
                  <a:txBody>
                    <a:bodyPr/>
                    <a:lstStyle/>
                    <a:p>
                      <a:pPr algn="ctr" fontAlgn="b">
                        <a:defRPr>
                          <a:effectLst/>
                          <a:latin typeface="+mj-lt"/>
                        </a:defRPr>
                      </a:pPr>
                      <a:r>
                        <a:t>Part time</a:t>
                      </a:r>
                      <a:endParaRPr b="0" i="0" strike="noStrike" sz="1800" u="none">
                        <a:solidFill>
                          <a:srgbClr val="000000"/>
                        </a:solidFill>
                        <a:effectLst/>
                        <a:latin typeface="+mj-lt"/>
                      </a:endParaRPr>
                    </a:p>
                  </a:txBody>
                  <a:tcPr anchor="b" marB="0" marL="9525" marR="9525" marT="9525"/>
                </a:tc>
                <a:tc>
                  <a:txBody>
                    <a:bodyPr/>
                    <a:lstStyle/>
                    <a:p>
                      <a:pPr algn="ctr" fontAlgn="b">
                        <a:defRPr>
                          <a:effectLst/>
                          <a:latin typeface="+mj-lt"/>
                        </a:defRPr>
                      </a:pPr>
                      <a:r>
                        <a:t>Buono</a:t>
                      </a:r>
                      <a:endParaRPr b="0" i="0" strike="noStrike" sz="1800" u="none">
                        <a:solidFill>
                          <a:srgbClr val="000000"/>
                        </a:solidFill>
                        <a:effectLst/>
                        <a:latin typeface="+mj-lt"/>
                      </a:endParaRPr>
                    </a:p>
                  </a:txBody>
                  <a:tcPr anchor="b" marB="0" marL="9525" marR="9525" marT="9525"/>
                </a:tc>
                <a:tc>
                  <a:txBody>
                    <a:bodyPr/>
                    <a:lstStyle/>
                    <a:p>
                      <a:pPr algn="ctr" fontAlgn="b">
                        <a:defRPr>
                          <a:solidFill>
                            <a:srgbClr val="FF0000"/>
                          </a:solidFill>
                          <a:effectLst/>
                          <a:latin typeface="+mj-lt"/>
                        </a:defRPr>
                      </a:pPr>
                      <a:r>
                        <a:t>Bianco</a:t>
                      </a:r>
                      <a:endParaRPr b="0" i="0" strike="noStrike" sz="1800" u="none">
                        <a:solidFill>
                          <a:srgbClr val="FF0000"/>
                        </a:solidFill>
                        <a:effectLst/>
                        <a:latin typeface="+mj-lt"/>
                      </a:endParaRPr>
                    </a:p>
                  </a:txBody>
                  <a:tcPr anchor="b" marB="0" marL="9525" marR="9525" marT="9525"/>
                </a:tc>
                <a:tc>
                  <a:txBody>
                    <a:bodyPr/>
                    <a:lstStyle/>
                    <a:p>
                      <a:pPr algn="ctr" fontAlgn="b">
                        <a:defRPr>
                          <a:solidFill>
                            <a:srgbClr val="FF0000"/>
                          </a:solidFill>
                          <a:effectLst/>
                          <a:latin typeface="+mj-lt"/>
                        </a:defRPr>
                      </a:pPr>
                      <a:r>
                        <a:t>Uomo</a:t>
                      </a:r>
                      <a:endParaRPr b="0" i="0" strike="noStrike" sz="1800" u="none">
                        <a:solidFill>
                          <a:srgbClr val="FF0000"/>
                        </a:solidFill>
                        <a:effectLst/>
                        <a:latin typeface="+mj-lt"/>
                      </a:endParaRPr>
                    </a:p>
                  </a:txBody>
                  <a:tcPr anchor="b" marB="0" marL="9525" marR="9525" marT="9525"/>
                </a:tc>
                <a:tc>
                  <a:txBody>
                    <a:bodyPr/>
                    <a:lstStyle/>
                    <a:p>
                      <a:pPr algn="ctr" fontAlgn="b">
                        <a:defRPr>
                          <a:effectLst/>
                          <a:latin typeface="+mj-lt"/>
                        </a:defRPr>
                      </a:pPr>
                      <a:r>
                        <a:t>Sì</a:t>
                      </a:r>
                      <a:endParaRPr b="0" i="0" strike="noStrike" sz="1800" u="none">
                        <a:solidFill>
                          <a:srgbClr val="000000"/>
                        </a:solidFill>
                        <a:effectLst/>
                        <a:latin typeface="+mj-lt"/>
                      </a:endParaRPr>
                    </a:p>
                  </a:txBody>
                  <a:tcPr anchor="b" marB="0" marL="9525" marR="9525" marT="9525"/>
                </a:tc>
                <a:extLst>
                  <a:ext uri="{0D108BD9-81ED-4DB2-BD59-A6C34878D82A}">
                    <a16:rowId xmlns:a16="http://schemas.microsoft.com/office/drawing/2014/main" val="2928121666"/>
                  </a:ext>
                </a:extLst>
              </a:tr>
              <a:tr h="454090">
                <a:tc>
                  <a:txBody>
                    <a:bodyPr/>
                    <a:lstStyle/>
                    <a:p>
                      <a:pPr algn="ctr" fontAlgn="ctr">
                        <a:defRPr>
                          <a:effectLst/>
                          <a:latin typeface="+mj-lt"/>
                        </a:defRPr>
                      </a:pPr>
                      <a:r>
                        <a:t>25.000,00</a:t>
                      </a:r>
                      <a:endParaRPr b="0" i="0" strike="noStrike" sz="1800" u="none">
                        <a:solidFill>
                          <a:srgbClr val="000000"/>
                        </a:solidFill>
                        <a:effectLst/>
                        <a:latin typeface="+mj-lt"/>
                      </a:endParaRPr>
                    </a:p>
                  </a:txBody>
                  <a:tcPr anchor="ctr" marB="0" marL="9525" marR="9525" marT="9525"/>
                </a:tc>
                <a:tc>
                  <a:txBody>
                    <a:bodyPr/>
                    <a:lstStyle/>
                    <a:p>
                      <a:pPr algn="ctr" fontAlgn="b">
                        <a:defRPr>
                          <a:effectLst/>
                          <a:latin typeface="+mj-lt"/>
                        </a:defRPr>
                      </a:pPr>
                      <a:r>
                        <a:t>Part time</a:t>
                      </a:r>
                      <a:endParaRPr b="0" i="0" strike="noStrike" sz="1800" u="none">
                        <a:solidFill>
                          <a:srgbClr val="000000"/>
                        </a:solidFill>
                        <a:effectLst/>
                        <a:latin typeface="+mj-lt"/>
                      </a:endParaRPr>
                    </a:p>
                  </a:txBody>
                  <a:tcPr anchor="b" marB="0" marL="9525" marR="9525" marT="9525"/>
                </a:tc>
                <a:tc>
                  <a:txBody>
                    <a:bodyPr/>
                    <a:lstStyle/>
                    <a:p>
                      <a:pPr algn="ctr" fontAlgn="b">
                        <a:defRPr>
                          <a:effectLst/>
                          <a:latin typeface="+mj-lt"/>
                        </a:defRPr>
                      </a:pPr>
                      <a:r>
                        <a:t>Scadente</a:t>
                      </a:r>
                      <a:endParaRPr b="0" i="0" strike="noStrike" sz="1800" u="none">
                        <a:solidFill>
                          <a:srgbClr val="000000"/>
                        </a:solidFill>
                        <a:effectLst/>
                        <a:latin typeface="+mj-lt"/>
                      </a:endParaRPr>
                    </a:p>
                  </a:txBody>
                  <a:tcPr anchor="b" marB="0" marL="9525" marR="9525" marT="9525"/>
                </a:tc>
                <a:tc>
                  <a:txBody>
                    <a:bodyPr/>
                    <a:lstStyle/>
                    <a:p>
                      <a:pPr algn="ctr" fontAlgn="b">
                        <a:defRPr>
                          <a:solidFill>
                            <a:srgbClr val="FF0000"/>
                          </a:solidFill>
                          <a:effectLst/>
                          <a:latin typeface="+mj-lt"/>
                        </a:defRPr>
                      </a:pPr>
                      <a:r>
                        <a:t>Nero</a:t>
                      </a:r>
                      <a:endParaRPr b="0" i="0" strike="noStrike" sz="1800" u="none">
                        <a:solidFill>
                          <a:srgbClr val="FF0000"/>
                        </a:solidFill>
                        <a:effectLst/>
                        <a:latin typeface="+mj-lt"/>
                      </a:endParaRPr>
                    </a:p>
                  </a:txBody>
                  <a:tcPr anchor="b" marB="0" marL="9525" marR="9525" marT="9525"/>
                </a:tc>
                <a:tc>
                  <a:txBody>
                    <a:bodyPr/>
                    <a:lstStyle/>
                    <a:p>
                      <a:pPr algn="ctr" fontAlgn="b">
                        <a:defRPr>
                          <a:solidFill>
                            <a:srgbClr val="FF0000"/>
                          </a:solidFill>
                          <a:effectLst/>
                          <a:latin typeface="+mj-lt"/>
                        </a:defRPr>
                      </a:pPr>
                      <a:r>
                        <a:t>Uomo</a:t>
                      </a:r>
                      <a:endParaRPr b="0" i="0" strike="noStrike" sz="1800" u="none">
                        <a:solidFill>
                          <a:srgbClr val="FF0000"/>
                        </a:solidFill>
                        <a:effectLst/>
                        <a:latin typeface="+mj-lt"/>
                      </a:endParaRPr>
                    </a:p>
                  </a:txBody>
                  <a:tcPr anchor="b" marB="0" marL="9525" marR="9525" marT="9525"/>
                </a:tc>
                <a:tc>
                  <a:txBody>
                    <a:bodyPr/>
                    <a:lstStyle/>
                    <a:p>
                      <a:pPr algn="ctr" fontAlgn="b">
                        <a:defRPr>
                          <a:effectLst/>
                          <a:latin typeface="+mj-lt"/>
                        </a:defRPr>
                      </a:pPr>
                      <a:r>
                        <a:t>No</a:t>
                      </a:r>
                      <a:endParaRPr b="0" i="0" strike="noStrike" sz="1800" u="none">
                        <a:solidFill>
                          <a:srgbClr val="000000"/>
                        </a:solidFill>
                        <a:effectLst/>
                        <a:latin typeface="+mj-lt"/>
                      </a:endParaRPr>
                    </a:p>
                  </a:txBody>
                  <a:tcPr anchor="b" marB="0" marL="9525" marR="9525" marT="9525"/>
                </a:tc>
                <a:extLst>
                  <a:ext uri="{0D108BD9-81ED-4DB2-BD59-A6C34878D82A}">
                    <a16:rowId xmlns:a16="http://schemas.microsoft.com/office/drawing/2014/main" val="145840479"/>
                  </a:ext>
                </a:extLst>
              </a:tr>
              <a:tr h="454090">
                <a:tc>
                  <a:txBody>
                    <a:bodyPr/>
                    <a:lstStyle/>
                    <a:p>
                      <a:pPr algn="ctr" fontAlgn="ctr">
                        <a:defRPr>
                          <a:effectLst/>
                          <a:latin typeface="+mj-lt"/>
                        </a:defRPr>
                      </a:pPr>
                      <a:r>
                        <a:t>70.000,00</a:t>
                      </a:r>
                      <a:endParaRPr b="0" i="0" strike="noStrike" sz="1800" u="none">
                        <a:solidFill>
                          <a:srgbClr val="000000"/>
                        </a:solidFill>
                        <a:effectLst/>
                        <a:latin typeface="+mj-lt"/>
                      </a:endParaRPr>
                    </a:p>
                  </a:txBody>
                  <a:tcPr anchor="ctr" marB="0" marL="9525" marR="9525" marT="9525"/>
                </a:tc>
                <a:tc>
                  <a:txBody>
                    <a:bodyPr/>
                    <a:lstStyle/>
                    <a:p>
                      <a:pPr algn="ctr" fontAlgn="b">
                        <a:defRPr>
                          <a:effectLst/>
                          <a:latin typeface="+mj-lt"/>
                        </a:defRPr>
                      </a:pPr>
                      <a:r>
                        <a:t>Tempo pieno</a:t>
                      </a:r>
                      <a:endParaRPr b="0" i="0" strike="noStrike" sz="1800" u="none">
                        <a:solidFill>
                          <a:srgbClr val="000000"/>
                        </a:solidFill>
                        <a:effectLst/>
                        <a:latin typeface="+mj-lt"/>
                      </a:endParaRPr>
                    </a:p>
                  </a:txBody>
                  <a:tcPr anchor="b" marB="0" marL="9525" marR="9525" marT="9525"/>
                </a:tc>
                <a:tc>
                  <a:txBody>
                    <a:bodyPr/>
                    <a:lstStyle/>
                    <a:p>
                      <a:pPr algn="ctr" fontAlgn="b">
                        <a:defRPr>
                          <a:effectLst/>
                          <a:latin typeface="+mj-lt"/>
                        </a:defRPr>
                      </a:pPr>
                      <a:r>
                        <a:t>Eccellente</a:t>
                      </a:r>
                      <a:endParaRPr b="0" i="0" strike="noStrike" sz="1800" u="none">
                        <a:solidFill>
                          <a:srgbClr val="000000"/>
                        </a:solidFill>
                        <a:effectLst/>
                        <a:latin typeface="+mj-lt"/>
                      </a:endParaRPr>
                    </a:p>
                  </a:txBody>
                  <a:tcPr anchor="b" marB="0" marL="9525" marR="9525" marT="9525"/>
                </a:tc>
                <a:tc>
                  <a:txBody>
                    <a:bodyPr/>
                    <a:lstStyle/>
                    <a:p>
                      <a:pPr algn="ctr" fontAlgn="b">
                        <a:defRPr>
                          <a:solidFill>
                            <a:srgbClr val="FF0000"/>
                          </a:solidFill>
                          <a:effectLst/>
                          <a:latin typeface="+mj-lt"/>
                        </a:defRPr>
                      </a:pPr>
                      <a:r>
                        <a:t>Bianco</a:t>
                      </a:r>
                      <a:endParaRPr b="0" i="0" strike="noStrike" sz="1800" u="none">
                        <a:solidFill>
                          <a:srgbClr val="FF0000"/>
                        </a:solidFill>
                        <a:effectLst/>
                        <a:latin typeface="+mj-lt"/>
                      </a:endParaRPr>
                    </a:p>
                  </a:txBody>
                  <a:tcPr anchor="b" marB="0" marL="9525" marR="9525" marT="9525"/>
                </a:tc>
                <a:tc>
                  <a:txBody>
                    <a:bodyPr/>
                    <a:lstStyle/>
                    <a:p>
                      <a:pPr algn="ctr" fontAlgn="b">
                        <a:defRPr>
                          <a:solidFill>
                            <a:srgbClr val="FF0000"/>
                          </a:solidFill>
                          <a:effectLst/>
                          <a:latin typeface="+mj-lt"/>
                        </a:defRPr>
                      </a:pPr>
                      <a:r>
                        <a:t>Uomo</a:t>
                      </a:r>
                      <a:endParaRPr b="0" i="0" strike="noStrike" sz="1800" u="none">
                        <a:solidFill>
                          <a:srgbClr val="FF0000"/>
                        </a:solidFill>
                        <a:effectLst/>
                        <a:latin typeface="+mj-lt"/>
                      </a:endParaRPr>
                    </a:p>
                  </a:txBody>
                  <a:tcPr anchor="b" marB="0" marL="9525" marR="9525" marT="9525"/>
                </a:tc>
                <a:tc>
                  <a:txBody>
                    <a:bodyPr/>
                    <a:lstStyle/>
                    <a:p>
                      <a:pPr algn="ctr" fontAlgn="b">
                        <a:defRPr>
                          <a:effectLst/>
                          <a:latin typeface="+mj-lt"/>
                        </a:defRPr>
                      </a:pPr>
                      <a:r>
                        <a:t>Sì</a:t>
                      </a:r>
                      <a:endParaRPr b="0" i="0" strike="noStrike" sz="1800" u="none">
                        <a:solidFill>
                          <a:srgbClr val="000000"/>
                        </a:solidFill>
                        <a:effectLst/>
                        <a:latin typeface="+mj-lt"/>
                      </a:endParaRPr>
                    </a:p>
                  </a:txBody>
                  <a:tcPr anchor="b" marB="0" marL="9525" marR="9525" marT="9525"/>
                </a:tc>
                <a:extLst>
                  <a:ext uri="{0D108BD9-81ED-4DB2-BD59-A6C34878D82A}">
                    <a16:rowId xmlns:a16="http://schemas.microsoft.com/office/drawing/2014/main" val="4133364947"/>
                  </a:ext>
                </a:extLst>
              </a:tr>
            </a:tbl>
          </a:graphicData>
        </a:graphic>
      </p:graphicFrame>
      <p:cxnSp>
        <p:nvCxnSpPr>
          <p:cNvPr id="6" name="Straight Connector 5"/>
          <p:cNvCxnSpPr/>
          <p:nvPr/>
        </p:nvCxnSpPr>
        <p:spPr>
          <a:xfrm>
            <a:off x="9122229" y="1415141"/>
            <a:ext cx="1382485" cy="3178629"/>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9122229" y="1415141"/>
            <a:ext cx="1382485" cy="3178629"/>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3" name="Cloud Callout 12"/>
          <p:cNvSpPr/>
          <p:nvPr/>
        </p:nvSpPr>
        <p:spPr>
          <a:xfrm>
            <a:off x="849085" y="1175657"/>
            <a:ext cx="4049486" cy="1338943"/>
          </a:xfrm>
          <a:prstGeom prst="cloudCallout">
            <a:avLst>
              <a:gd fmla="val 56318" name="adj1"/>
              <a:gd fmla="val 69817"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 </a:t>
            </a:r>
            <a:r>
              <a:rPr sz="4400">
                <a:latin typeface="+mj-lt"/>
              </a:rPr>
              <a:t>Esempio</a:t>
            </a:r>
            <a:endParaRPr sz="3200">
              <a:latin typeface="+mj-lt"/>
            </a:endParaRPr>
          </a:p>
        </p:txBody>
      </p:sp>
      <p:sp>
        <p:nvSpPr>
          <p:cNvPr id="14" name="Rectangular Callout 13"/>
          <p:cNvSpPr/>
          <p:nvPr/>
        </p:nvSpPr>
        <p:spPr>
          <a:xfrm>
            <a:off x="5976257" y="4931229"/>
            <a:ext cx="5388428" cy="1382485"/>
          </a:xfrm>
          <a:prstGeom prst="wedgeRectCallout">
            <a:avLst>
              <a:gd fmla="val 21755" name="adj1"/>
              <a:gd fmla="val -60335"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per affrontare e mitigare i pregiudizi, si consiglia di prendere in considerazione la rimozione dell'attributo sensibile di "Race" e "Gender" dal data set</a:t>
            </a:r>
          </a:p>
        </p:txBody>
      </p:sp>
    </p:spTree>
    <p:extLst>
      <p:ext uri="{BB962C8B-B14F-4D97-AF65-F5344CB8AC3E}">
        <p14:creationId xmlns:p14="http://schemas.microsoft.com/office/powerpoint/2010/main" val="300648376"/>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Privacy e protezione dei dati</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8784771" cy="4486275"/>
          </a:xfrm>
        </p:spPr>
        <p:txBody>
          <a:bodyPr>
            <a:noAutofit/>
          </a:bodyPr>
          <a:lstStyle/>
          <a:p>
            <a:pPr algn="just">
              <a:defRPr sz="3600">
                <a:latin typeface="+mj-lt"/>
              </a:defRPr>
            </a:pPr>
            <a:r>
              <a:t>La privacy e la protezione dei dati sono fondamentali nel machine learning.</a:t>
            </a:r>
          </a:p>
          <a:p>
            <a:pPr algn="just">
              <a:defRPr sz="3600">
                <a:latin typeface="+mj-lt"/>
              </a:defRPr>
            </a:pPr>
            <a:r>
              <a:t>Proteggi i dati da violazioni e accesso non autorizzato.</a:t>
            </a:r>
          </a:p>
          <a:p>
            <a:pPr algn="just">
              <a:defRPr sz="3600">
                <a:latin typeface="+mj-lt"/>
              </a:defRPr>
            </a:pPr>
            <a:r>
              <a:t>La trasparenza e il consenso creano fiducia nel machine learning.</a:t>
            </a:r>
          </a:p>
          <a:p>
            <a:pPr algn="just">
              <a:defRPr sz="3600">
                <a:latin typeface="+mj-lt"/>
              </a:defRPr>
            </a:pPr>
            <a:r>
              <a:t>Anonimizza i dati per proteggere la privacy.</a:t>
            </a:r>
          </a:p>
          <a:p>
            <a:pPr algn="just">
              <a:defRPr sz="3600">
                <a:latin typeface="+mj-lt"/>
              </a:defRPr>
            </a:pPr>
            <a:r>
              <a:t>I quadri legali (come il GDPR) guidano il trattamento dei dati responsabile.</a:t>
            </a:r>
            <a:endParaRPr sz="3600">
              <a:latin typeface="+mj-lt"/>
            </a:endParaRPr>
          </a:p>
        </p:txBody>
      </p:sp>
      <p:pic>
        <p:nvPicPr>
          <p:cNvPr descr="Free Modern equipment for video surveillance on wall Stock Photo" id="4"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220199" y="1091974"/>
            <a:ext cx="2819400" cy="1877721"/>
          </a:xfrm>
          <a:prstGeom prst="rect">
            <a:avLst/>
          </a:prstGeom>
          <a:noFill/>
          <a:extLst>
            <a:ext uri="{909E8E84-426E-40DD-AFC4-6F175D3DCCD1}">
              <a14:hiddenFill xmlns:a14="http://schemas.microsoft.com/office/drawing/2010/main">
                <a:solidFill>
                  <a:srgbClr val="FFFFFF"/>
                </a:solidFill>
              </a14:hiddenFill>
            </a:ext>
          </a:extLst>
        </p:spPr>
      </p:pic>
      <p:pic>
        <p:nvPicPr>
          <p:cNvPr descr="Free From above of crop anonymous male lawyer in formal clothes typing on laptop while sitting at wooden table with stack of documents and gavel Stock Photo" id="1028"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666639" y="3195637"/>
            <a:ext cx="1926519" cy="2889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317212"/>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Privacy e protezione dei dati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8784771" cy="4486275"/>
          </a:xfrm>
        </p:spPr>
        <p:txBody>
          <a:bodyPr>
            <a:noAutofit/>
          </a:bodyPr>
          <a:lstStyle/>
          <a:p>
            <a:pPr algn="just">
              <a:defRPr>
                <a:latin typeface="+mj-lt"/>
              </a:defRPr>
            </a:pPr>
            <a:r>
              <a:rPr b="1" sz="4000"/>
              <a:t>Sanità</a:t>
            </a:r>
            <a:r>
              <a:rPr sz="3600"/>
              <a:t>: protegge le informazioni mediche sensibili attraverso misure di privacy.</a:t>
            </a:r>
          </a:p>
          <a:p>
            <a:pPr algn="just">
              <a:defRPr>
                <a:latin typeface="+mj-lt"/>
              </a:defRPr>
            </a:pPr>
            <a:r>
              <a:rPr b="1" sz="4000"/>
              <a:t>Social media</a:t>
            </a:r>
            <a:r>
              <a:rPr sz="3600"/>
              <a:t>: protegge le informazioni degli utenti nella distribuzione personalizzata dei contenuti.</a:t>
            </a:r>
          </a:p>
          <a:p>
            <a:pPr algn="just">
              <a:defRPr>
                <a:latin typeface="+mj-lt"/>
              </a:defRPr>
            </a:pPr>
            <a:r>
              <a:rPr b="1" sz="4000"/>
              <a:t>Finance</a:t>
            </a:r>
            <a:r>
              <a:rPr sz="3600"/>
              <a:t>: rileva le frodi e conserva i dati finanziari sensibili.</a:t>
            </a:r>
          </a:p>
          <a:p>
            <a:pPr algn="just">
              <a:defRPr>
                <a:latin typeface="+mj-lt"/>
              </a:defRPr>
            </a:pPr>
            <a:r>
              <a:rPr b="1" sz="4000"/>
              <a:t>Home intelligenti</a:t>
            </a:r>
            <a:r>
              <a:rPr sz="3600"/>
              <a:t>: protegge i dispositivi connessi, proteggendo i dati personali.</a:t>
            </a:r>
          </a:p>
          <a:p>
            <a:pPr algn="just">
              <a:defRPr>
                <a:latin typeface="+mj-lt"/>
              </a:defRPr>
            </a:pPr>
            <a:r>
              <a:rPr b="1" sz="4000"/>
              <a:t>Veicoli autonomi</a:t>
            </a:r>
            <a:r>
              <a:rPr sz="3600"/>
              <a:t>: garantisce la privacy nella gestione dei dati personali dai sensori dei veicoli.</a:t>
            </a:r>
            <a:endParaRPr sz="3600">
              <a:latin typeface="+mj-lt"/>
            </a:endParaRPr>
          </a:p>
        </p:txBody>
      </p:sp>
      <p:pic>
        <p:nvPicPr>
          <p:cNvPr descr="Free Person Getting His Blood Check Stock Photo" id="2050"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968089" y="1040734"/>
            <a:ext cx="2141007" cy="1425911"/>
          </a:xfrm>
          <a:prstGeom prst="rect">
            <a:avLst/>
          </a:prstGeom>
          <a:noFill/>
          <a:extLst>
            <a:ext uri="{909E8E84-426E-40DD-AFC4-6F175D3DCCD1}">
              <a14:hiddenFill xmlns:a14="http://schemas.microsoft.com/office/drawing/2010/main">
                <a:solidFill>
                  <a:srgbClr val="FFFFFF"/>
                </a:solidFill>
              </a14:hiddenFill>
            </a:ext>
          </a:extLst>
        </p:spPr>
      </p:pic>
      <p:pic>
        <p:nvPicPr>
          <p:cNvPr descr="Free Close-Up Shot of App Icons Stock Photo" id="2052"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451792" y="2698043"/>
            <a:ext cx="2346184" cy="1557867"/>
          </a:xfrm>
          <a:prstGeom prst="rect">
            <a:avLst/>
          </a:prstGeom>
          <a:noFill/>
          <a:extLst>
            <a:ext uri="{909E8E84-426E-40DD-AFC4-6F175D3DCCD1}">
              <a14:hiddenFill xmlns:a14="http://schemas.microsoft.com/office/drawing/2010/main">
                <a:solidFill>
                  <a:srgbClr val="FFFFFF"/>
                </a:solidFill>
              </a14:hiddenFill>
            </a:ext>
          </a:extLst>
        </p:spPr>
      </p:pic>
      <p:pic>
        <p:nvPicPr>
          <p:cNvPr descr="Free Round Silver and Gold Coins Stock Photo" id="2054" name="Picture 6"/>
          <p:cNvPicPr>
            <a:picLocks noChangeArrowheads="1"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764888" y="4502344"/>
            <a:ext cx="2344208" cy="1758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4508524"/>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Trasparenza e spiegabilità</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9161739" cy="4486275"/>
          </a:xfrm>
        </p:spPr>
        <p:txBody>
          <a:bodyPr>
            <a:noAutofit/>
          </a:bodyPr>
          <a:lstStyle/>
          <a:p>
            <a:pPr algn="just">
              <a:defRPr>
                <a:latin typeface="+mj-lt"/>
              </a:defRPr>
            </a:pPr>
            <a:r>
              <a:rPr b="1" sz="4000"/>
              <a:t>Trasparenza</a:t>
            </a:r>
            <a:r>
              <a:rPr sz="3600"/>
              <a:t>: apertura e chiarezza nella raccolta dei dati, nella formazione sui modelli e nel processo decisionale.</a:t>
            </a:r>
          </a:p>
          <a:p>
            <a:pPr algn="just">
              <a:defRPr>
                <a:latin typeface="+mj-lt"/>
              </a:defRPr>
            </a:pPr>
            <a:r>
              <a:rPr b="1" sz="4000"/>
              <a:t>Spiegabilità</a:t>
            </a:r>
            <a:r>
              <a:rPr sz="3600"/>
              <a:t>: fornire insight comprensibili sul perché vengono prese decisioni o previsioni.</a:t>
            </a:r>
          </a:p>
          <a:p>
            <a:pPr algn="just">
              <a:defRPr>
                <a:latin typeface="+mj-lt"/>
              </a:defRPr>
            </a:pPr>
            <a:r>
              <a:rPr b="1" sz="4000"/>
              <a:t>Sfide</a:t>
            </a:r>
            <a:r>
              <a:rPr sz="3600"/>
              <a:t>: ottenere trasparenza e spiegabilità in algoritmi complessi come il deep learning.</a:t>
            </a:r>
          </a:p>
        </p:txBody>
      </p:sp>
      <p:pic>
        <p:nvPicPr>
          <p:cNvPr descr="Free The Word Why Made with Cubes with Letters  Stock Photo" id="4098"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74754" y="1806223"/>
            <a:ext cx="2148383" cy="3222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084859"/>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Trasparenza e spiegabilità</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51595" y="918477"/>
            <a:ext cx="9579428" cy="4486275"/>
          </a:xfrm>
        </p:spPr>
        <p:txBody>
          <a:bodyPr>
            <a:noAutofit/>
          </a:bodyPr>
          <a:lstStyle/>
          <a:p>
            <a:pPr algn="just">
              <a:defRPr>
                <a:latin typeface="+mj-lt"/>
              </a:defRPr>
            </a:pPr>
            <a:r>
              <a:rPr b="1" sz="4000"/>
              <a:t>Sanità</a:t>
            </a:r>
            <a:r>
              <a:rPr sz="3600"/>
              <a:t>: chiari insight sulle decisioni diagnostiche, costruendo fiducia.</a:t>
            </a:r>
          </a:p>
          <a:p>
            <a:pPr algn="just">
              <a:defRPr>
                <a:latin typeface="+mj-lt"/>
              </a:defRPr>
            </a:pPr>
            <a:r>
              <a:rPr b="1" sz="4000"/>
              <a:t>Finance</a:t>
            </a:r>
            <a:r>
              <a:rPr sz="3600"/>
              <a:t>: valutazione equa del credito attraverso fattori comprensibili.</a:t>
            </a:r>
          </a:p>
          <a:p>
            <a:pPr algn="just">
              <a:defRPr>
                <a:latin typeface="+mj-lt"/>
              </a:defRPr>
            </a:pPr>
            <a:r>
              <a:rPr b="1" sz="4000"/>
              <a:t>Veicoli autonomi</a:t>
            </a:r>
            <a:r>
              <a:rPr sz="3600"/>
              <a:t>: sicurezza e responsabilità con un processo decisionale comprensibile.</a:t>
            </a:r>
          </a:p>
          <a:p>
            <a:pPr algn="just">
              <a:defRPr>
                <a:latin typeface="+mj-lt"/>
              </a:defRPr>
            </a:pPr>
            <a:r>
              <a:rPr b="1" sz="4000"/>
              <a:t>Rilevamento delle frodi</a:t>
            </a:r>
            <a:r>
              <a:rPr sz="3600"/>
              <a:t>: una gestione efficace dei rischi attraverso modelli comprensibili.</a:t>
            </a:r>
          </a:p>
          <a:p>
            <a:pPr algn="just">
              <a:defRPr>
                <a:latin typeface="+mj-lt"/>
              </a:defRPr>
            </a:pPr>
            <a:r>
              <a:rPr b="1" sz="4000"/>
              <a:t>Suggerimenti personalizzati</a:t>
            </a:r>
            <a:r>
              <a:rPr sz="3600"/>
              <a:t>: insight affidabili per una migliore personalizzazione.</a:t>
            </a:r>
          </a:p>
        </p:txBody>
      </p:sp>
      <p:pic>
        <p:nvPicPr>
          <p:cNvPr descr="Free Selective Focus Photography of Person Using Iphone X Stock Photo" id="3074"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72967" y="4729271"/>
            <a:ext cx="2028471" cy="1350962"/>
          </a:xfrm>
          <a:prstGeom prst="rect">
            <a:avLst/>
          </a:prstGeom>
          <a:noFill/>
          <a:extLst>
            <a:ext uri="{909E8E84-426E-40DD-AFC4-6F175D3DCCD1}">
              <a14:hiddenFill xmlns:a14="http://schemas.microsoft.com/office/drawing/2010/main">
                <a:solidFill>
                  <a:srgbClr val="FFFFFF"/>
                </a:solidFill>
              </a14:hiddenFill>
            </a:ext>
          </a:extLst>
        </p:spPr>
      </p:pic>
      <p:pic>
        <p:nvPicPr>
          <p:cNvPr descr="Free A Person with Handcuffs Holding a Sign that Says Fraud Stock Photo" id="3076"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080978" y="3401642"/>
            <a:ext cx="1718508" cy="1144526"/>
          </a:xfrm>
          <a:prstGeom prst="rect">
            <a:avLst/>
          </a:prstGeom>
          <a:noFill/>
          <a:extLst>
            <a:ext uri="{909E8E84-426E-40DD-AFC4-6F175D3DCCD1}">
              <a14:hiddenFill xmlns:a14="http://schemas.microsoft.com/office/drawing/2010/main">
                <a:solidFill>
                  <a:srgbClr val="FFFFFF"/>
                </a:solidFill>
              </a14:hiddenFill>
            </a:ext>
          </a:extLst>
        </p:spPr>
      </p:pic>
      <p:pic>
        <p:nvPicPr>
          <p:cNvPr descr="Free Black Car on Road Stock Photo" id="3078" name="Picture 6"/>
          <p:cNvPicPr>
            <a:picLocks noChangeArrowheads="1"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184301" y="918477"/>
            <a:ext cx="1507050" cy="2260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214057"/>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Responsabilità e responsabilità</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61" y="1065232"/>
            <a:ext cx="9681028" cy="4929168"/>
          </a:xfrm>
        </p:spPr>
        <p:txBody>
          <a:bodyPr>
            <a:noAutofit/>
          </a:bodyPr>
          <a:lstStyle/>
          <a:p>
            <a:pPr algn="just">
              <a:defRPr sz="3600">
                <a:latin typeface="+mj-lt"/>
              </a:defRPr>
            </a:pPr>
            <a:r>
              <a:rPr b="1"/>
              <a:t>Responsabilità</a:t>
            </a:r>
            <a:r>
              <a:t>: azioni e decisioni tracciabili e verificabili nel machine learning.</a:t>
            </a:r>
          </a:p>
          <a:p>
            <a:pPr algn="just">
              <a:defRPr sz="3600">
                <a:latin typeface="+mj-lt"/>
              </a:defRPr>
            </a:pPr>
            <a:r>
              <a:t>Processo decisionale </a:t>
            </a:r>
            <a:r>
              <a:rPr b="1"/>
              <a:t>etico</a:t>
            </a:r>
            <a:r>
              <a:t>: considerazione di implicazioni più ampie e mitigazione dei pregiudizi.</a:t>
            </a:r>
          </a:p>
          <a:p>
            <a:pPr algn="just">
              <a:defRPr sz="3600">
                <a:latin typeface="+mj-lt"/>
              </a:defRPr>
            </a:pPr>
            <a:r>
              <a:t>Pratiche </a:t>
            </a:r>
            <a:r>
              <a:rPr b="1"/>
              <a:t>responsabili</a:t>
            </a:r>
            <a:r>
              <a:t>: progettare algoritmi equi e imparziali in linea con gli standard etici.</a:t>
            </a:r>
          </a:p>
          <a:p>
            <a:pPr algn="just">
              <a:defRPr sz="3600">
                <a:latin typeface="+mj-lt"/>
              </a:defRPr>
            </a:pPr>
            <a:r>
              <a:rPr b="1"/>
              <a:t>Human Oversight</a:t>
            </a:r>
            <a:r>
              <a:t>: Mantenere il coinvolgimento umano per sostenere considerazioni etiche.</a:t>
            </a:r>
          </a:p>
          <a:p>
            <a:pPr algn="just">
              <a:defRPr sz="3600">
                <a:latin typeface="+mj-lt"/>
              </a:defRPr>
            </a:pPr>
            <a:r>
              <a:rPr b="1"/>
              <a:t>Valutazione continua</a:t>
            </a:r>
            <a:r>
              <a:t>: valutazione e monitoraggio continui per migliorare e adattarsi.</a:t>
            </a:r>
          </a:p>
        </p:txBody>
      </p:sp>
      <p:pic>
        <p:nvPicPr>
          <p:cNvPr descr="Free Sphere shaped miniature of Earth with googly eyes Stock Photo" id="614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982553" y="1977241"/>
            <a:ext cx="2070100" cy="3105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378045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C61A860-AAA1-455C-B8E1-760A1A6811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9795</TotalTime>
  <Words>2094</Words>
  <Application>Microsoft Office PowerPoint</Application>
  <PresentationFormat>Widescreen</PresentationFormat>
  <Paragraphs>151</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Motyw pakietu Office</vt:lpstr>
      <vt:lpstr>O3 - Distance learning curricula in Machine Learning  10 - Ethics in Machine Learning</vt:lpstr>
      <vt:lpstr>Ethics in Machine Learning</vt:lpstr>
      <vt:lpstr>Bias in Machine Learning</vt:lpstr>
      <vt:lpstr>Bias in Machine Learning</vt:lpstr>
      <vt:lpstr>Privacy and Data Protection</vt:lpstr>
      <vt:lpstr>Privacy and Data Protection</vt:lpstr>
      <vt:lpstr>Transparency and Explainability</vt:lpstr>
      <vt:lpstr>Transparency and Explainability</vt:lpstr>
      <vt:lpstr>Accountability and Responsibility</vt:lpstr>
      <vt:lpstr>Social Impact and Job Displacement</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2021-12-08T08:56:03Z</dcterms:created>
  <dc:creator>Grzegorz Zwoliński I25</dc:creator>
  <cp:lastModifiedBy>frane</cp:lastModifiedBy>
  <dcterms:modified xsi:type="dcterms:W3CDTF">2024-02-21T17:45:30Z</dcterms:modified>
  <cp:revision>634</cp:revision>
  <dc:title>Title of the webinar.</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