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77" r:id="rId16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135" autoAdjust="0"/>
  </p:normalViewPr>
  <p:slideViewPr>
    <p:cSldViewPr snapToGrid="0">
      <p:cViewPr varScale="1">
        <p:scale>
          <a:sx n="91" d="100"/>
          <a:sy n="91" d="100"/>
        </p:scale>
        <p:origin x="12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21.2.2024.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Dobar dan i dobrodošli na tečaj strojnog učenja. Ovaj je tečaj razvijen kao rezultat Erasmus+ projekta CodeIn. Sve što </a:t>
            </a:r>
            <a:r>
              <a:rPr/>
              <a:t>trebate </a:t>
            </a:r>
            <a:r>
              <a:rPr smtClean="0"/>
              <a:t>je </a:t>
            </a:r>
            <a:r>
              <a:t>pristup internetu i računalo.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Tečaj sadrži ukupno </a:t>
            </a:r>
            <a:r>
              <a:rPr/>
              <a:t>deset </a:t>
            </a:r>
            <a:r>
              <a:rPr smtClean="0"/>
              <a:t>tema</a:t>
            </a:r>
            <a:r>
              <a:rPr lang="hr-HR" smtClean="0"/>
              <a:t>,</a:t>
            </a:r>
            <a:r>
              <a:rPr lang="hr-HR" baseline="0" smtClean="0"/>
              <a:t> a u ovoj cjelini ćemo </a:t>
            </a:r>
            <a:r>
              <a:rPr lang="hr-HR" smtClean="0"/>
              <a:t>vam dati</a:t>
            </a:r>
            <a:r>
              <a:rPr lang="hr-HR" baseline="0" smtClean="0"/>
              <a:t> osnovne</a:t>
            </a:r>
            <a:r>
              <a:rPr lang="hr-HR" smtClean="0"/>
              <a:t> informacije o načinu na koji očekujemo da pristupite učenju kao i o tome gdje možete pronaći nastavne materijale.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Umjetna inteligencija u popularnoj kulturi osvojila je našu maštu i ostavila neizbrisiv trag u našoj kolektivnoj svijesti. Od obmanjujuće inteligencije HAL 9000 u "2001: Odiseja u svemiru" </a:t>
            </a:r>
            <a:r>
              <a:rPr/>
              <a:t>do </a:t>
            </a:r>
            <a:r>
              <a:rPr lang="hr-HR" smtClean="0"/>
              <a:t>prijetnje </a:t>
            </a:r>
            <a:r>
              <a:rPr smtClean="0"/>
              <a:t>Terminator</a:t>
            </a:r>
            <a:r>
              <a:rPr lang="hr-HR" smtClean="0"/>
              <a:t>a</a:t>
            </a:r>
            <a:r>
              <a:rPr smtClean="0"/>
              <a:t>, </a:t>
            </a:r>
            <a:r>
              <a:t>umjetna inteligencija prikazana je na ikoničan način koji potiče na razmišljanje.</a:t>
            </a:r>
          </a:p>
          <a:p>
            <a:r>
              <a:t>U </a:t>
            </a:r>
            <a:r>
              <a:rPr/>
              <a:t>filmovima </a:t>
            </a:r>
            <a:r>
              <a:rPr lang="hr-HR" smtClean="0"/>
              <a:t>(npr.</a:t>
            </a:r>
            <a:r>
              <a:rPr lang="hr-HR" baseline="0" smtClean="0"/>
              <a:t> </a:t>
            </a:r>
            <a:r>
              <a:rPr smtClean="0"/>
              <a:t>"Ex </a:t>
            </a:r>
            <a:r>
              <a:rPr/>
              <a:t>Machina</a:t>
            </a:r>
            <a:r>
              <a:rPr smtClean="0"/>
              <a:t>"</a:t>
            </a:r>
            <a:r>
              <a:rPr lang="hr-HR" smtClean="0"/>
              <a:t>)</a:t>
            </a:r>
            <a:r>
              <a:rPr smtClean="0"/>
              <a:t> </a:t>
            </a:r>
            <a:r>
              <a:t>i </a:t>
            </a:r>
            <a:r>
              <a:rPr/>
              <a:t>televizijskim </a:t>
            </a:r>
            <a:r>
              <a:rPr lang="hr-HR" smtClean="0"/>
              <a:t>serijama</a:t>
            </a:r>
            <a:r>
              <a:rPr smtClean="0"/>
              <a:t> </a:t>
            </a:r>
            <a:r>
              <a:rPr lang="hr-HR" smtClean="0"/>
              <a:t>(npr.</a:t>
            </a:r>
            <a:r>
              <a:rPr smtClean="0"/>
              <a:t> </a:t>
            </a:r>
            <a:r>
              <a:t>"</a:t>
            </a:r>
            <a:r>
              <a:rPr/>
              <a:t>Westworld</a:t>
            </a:r>
            <a:r>
              <a:rPr smtClean="0"/>
              <a:t>"</a:t>
            </a:r>
            <a:r>
              <a:rPr lang="hr-HR" smtClean="0"/>
              <a:t>)</a:t>
            </a:r>
            <a:r>
              <a:rPr smtClean="0"/>
              <a:t>, </a:t>
            </a:r>
            <a:r>
              <a:rPr lang="hr-HR" smtClean="0"/>
              <a:t>preispituju se </a:t>
            </a:r>
            <a:r>
              <a:rPr smtClean="0"/>
              <a:t>granice </a:t>
            </a:r>
            <a:r>
              <a:t>svijesti o umjetnoj inteligenciji</a:t>
            </a:r>
            <a:r>
              <a:rPr/>
              <a:t>, </a:t>
            </a:r>
            <a:r>
              <a:rPr smtClean="0"/>
              <a:t>prirod</a:t>
            </a:r>
            <a:r>
              <a:rPr lang="hr-HR" smtClean="0"/>
              <a:t>i</a:t>
            </a:r>
            <a:r>
              <a:rPr smtClean="0"/>
              <a:t> </a:t>
            </a:r>
            <a:r>
              <a:t>identiteta i etičke odgovornosti stvaranja i interakcije s AI entitetima.</a:t>
            </a:r>
          </a:p>
          <a:p>
            <a:r>
              <a:t>Ove kulturne reference služe kao snažan podsjetnik na duboki utjecaj i etička razmatranja oko umjetne inteligencije. Oni potiču rasprave o potencijalnim opasnostima, zamagljenim linijama između umjetnog i ljudskog te važnosti odgovornog razvoja i korištenja.</a:t>
            </a:r>
          </a:p>
          <a:p>
            <a:r>
              <a:t>Istražujući umjetnu inteligenciju u popularnoj kulturi, </a:t>
            </a:r>
            <a:r>
              <a:rPr/>
              <a:t>možemo </a:t>
            </a:r>
            <a:r>
              <a:rPr smtClean="0"/>
              <a:t>razmotriti </a:t>
            </a:r>
            <a:r>
              <a:t>moralne implikacije i oblikovati budućnost u kojoj se tehnologija umjetne inteligencije odgovorno i promišljeno koristi.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4551198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Kako biste dovršili ovu jedinicu, proučite i pregledajte </a:t>
            </a:r>
            <a:r>
              <a:rPr/>
              <a:t>sljedeće </a:t>
            </a:r>
            <a:r>
              <a:rPr lang="hr-HR" smtClean="0"/>
              <a:t>online</a:t>
            </a:r>
            <a:r>
              <a:rPr smtClean="0"/>
              <a:t> </a:t>
            </a:r>
            <a:r>
              <a:rPr lang="hr-HR" smtClean="0"/>
              <a:t>izvore</a:t>
            </a:r>
            <a:r>
              <a:rPr smtClean="0"/>
              <a:t>. </a:t>
            </a:r>
            <a:r>
              <a:t>Hvala na pažnji!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Očekuje se da ćete potrošiti ukupno 150 sati na stjecanje predviđenih ishoda učenja. Većinu tog vremena, sami ćete učiti s našim unaprijed snimljenim uputama i online nastavnim materijalima.</a:t>
            </a:r>
          </a:p>
          <a:p>
            <a:pPr>
              <a:defRPr>
                <a:effectLst/>
              </a:defRPr>
            </a:pPr>
            <a:r>
              <a:rPr lang="hr-HR" smtClean="0"/>
              <a:t>Pridruženi </a:t>
            </a:r>
            <a:r>
              <a:rPr smtClean="0"/>
              <a:t>partner </a:t>
            </a:r>
            <a:r>
              <a:t>ovog projekta je Oracle Corporation, koja nam je u okviru projekta i programa Oracle Academy omogućila upotrebu portala za učenje pod nazivom Oracle Member Hub, </a:t>
            </a:r>
            <a:r>
              <a:rPr/>
              <a:t>koji </a:t>
            </a:r>
            <a:r>
              <a:rPr lang="hr-HR" smtClean="0"/>
              <a:t>je</a:t>
            </a:r>
            <a:r>
              <a:rPr smtClean="0"/>
              <a:t> vaš</a:t>
            </a:r>
            <a:r>
              <a:rPr lang="hr-HR" smtClean="0"/>
              <a:t>a</a:t>
            </a:r>
            <a:r>
              <a:rPr lang="hr-HR" baseline="0" smtClean="0"/>
              <a:t> platforma </a:t>
            </a:r>
            <a:r>
              <a:rPr smtClean="0"/>
              <a:t>za </a:t>
            </a:r>
            <a:r>
              <a:t>učenje. Više o programu Oracle </a:t>
            </a:r>
            <a:r>
              <a:rPr/>
              <a:t>Academy </a:t>
            </a:r>
            <a:r>
              <a:rPr lang="hr-HR" smtClean="0"/>
              <a:t>možete pronaći</a:t>
            </a:r>
            <a:r>
              <a:rPr smtClean="0"/>
              <a:t> </a:t>
            </a:r>
            <a:r>
              <a:t>na academy.oracle.com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4780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Riječ je o podučavanju računala da razmišljaju i uče kao ljudi. To je kao da im dajete posebne sposobnosti da vide, čuju i razumiju svijet oko sebe. Oni mogu obraditi ogromne količine informacija, učiti iz njih i primijeniti to znanje kako bi riješili složene probleme.</a:t>
            </a:r>
          </a:p>
          <a:p>
            <a:r>
              <a:t>Zamislite da imate </a:t>
            </a:r>
            <a:r>
              <a:rPr/>
              <a:t>super </a:t>
            </a:r>
            <a:r>
              <a:rPr lang="hr-HR" smtClean="0"/>
              <a:t>pametnog</a:t>
            </a:r>
            <a:r>
              <a:rPr smtClean="0"/>
              <a:t> </a:t>
            </a:r>
            <a:r>
              <a:t>prijatelja koji može analizirati podatke u treptaju oka. Ovaj prijatelj može uočiti obrasce koje čak i ljudi mogu propustiti i napraviti predviđanja</a:t>
            </a:r>
            <a:r>
              <a:rPr/>
              <a:t>. </a:t>
            </a:r>
            <a:r>
              <a:rPr lang="hr-HR" smtClean="0"/>
              <a:t>To</a:t>
            </a:r>
            <a:r>
              <a:rPr smtClean="0"/>
              <a:t> </a:t>
            </a:r>
            <a:r>
              <a:rPr lang="hr-HR" smtClean="0"/>
              <a:t>Vam</a:t>
            </a:r>
            <a:r>
              <a:rPr smtClean="0"/>
              <a:t> </a:t>
            </a:r>
            <a:r>
              <a:rPr lang="hr-HR" smtClean="0"/>
              <a:t>može</a:t>
            </a:r>
            <a:r>
              <a:rPr smtClean="0"/>
              <a:t> </a:t>
            </a:r>
            <a:r>
              <a:t>pomoći u donošenju boljih odluka pružanjem vrijednih uvida i prijedloga.</a:t>
            </a:r>
          </a:p>
          <a:p>
            <a:r>
              <a:t>Uzmimo za primjer online kupovinu. AI može analizirati vaše prethodne kupnje, razumjeti vaše preferencije i preporučiti proizvode </a:t>
            </a:r>
            <a:r>
              <a:rPr/>
              <a:t>koje </a:t>
            </a:r>
            <a:r>
              <a:rPr lang="hr-HR" smtClean="0"/>
              <a:t>bi Vam se</a:t>
            </a:r>
            <a:r>
              <a:rPr smtClean="0"/>
              <a:t> </a:t>
            </a:r>
            <a:r>
              <a:rPr/>
              <a:t>mogli </a:t>
            </a:r>
            <a:r>
              <a:rPr lang="hr-HR" smtClean="0"/>
              <a:t>svidjeti</a:t>
            </a:r>
            <a:r>
              <a:rPr smtClean="0"/>
              <a:t>. </a:t>
            </a:r>
            <a:r>
              <a:t>To je kao da imate </a:t>
            </a:r>
            <a:r>
              <a:rPr/>
              <a:t>osobnog </a:t>
            </a:r>
            <a:r>
              <a:rPr lang="hr-HR" smtClean="0"/>
              <a:t>asistenta</a:t>
            </a:r>
            <a:r>
              <a:rPr smtClean="0"/>
              <a:t> </a:t>
            </a:r>
            <a:r>
              <a:t>koji zna vaš stil i pomaže vam otkriti nove stvari.</a:t>
            </a:r>
          </a:p>
          <a:p>
            <a:r>
              <a:t>AI nije ograničen samo na jedan zadatak. Može se trenirati na različitim područjima. Na primjer, može pomoći liječnicima u dijagnosticiranju bolesti analizom medicinskih slika, pomoći u prevođenju jezika ili čak igrati strateške igre bolje od ljudi.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614130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>1950-</a:t>
            </a:r>
            <a:r>
              <a:rPr lang="hr-HR" smtClean="0"/>
              <a:t>te</a:t>
            </a:r>
            <a:r>
              <a:rPr smtClean="0"/>
              <a:t> godin</a:t>
            </a:r>
            <a:r>
              <a:rPr lang="hr-HR" smtClean="0"/>
              <a:t>e</a:t>
            </a:r>
            <a:r>
              <a:rPr smtClean="0"/>
              <a:t> obilježi</a:t>
            </a:r>
            <a:r>
              <a:rPr lang="hr-HR" smtClean="0"/>
              <a:t>l</a:t>
            </a:r>
            <a:r>
              <a:rPr smtClean="0"/>
              <a:t>o </a:t>
            </a:r>
            <a:r>
              <a:t>je rođenje umjetne inteligencije, s pojmom skovanim na konferenciji u Dartmouthu i utjecajnim radom Alana Turinga "Računalni strojevi i inteligencija" koji je istraživao koncept strojne inteligencije. U 1960-ima postignut je značajan napredak u matematičkom rješavanju problema i razumijevanju prirodnog jezika, utirući put za daljnji napredak. Međutim, 1970-ih i 1980-ih </a:t>
            </a:r>
            <a:r>
              <a:rPr/>
              <a:t>godina </a:t>
            </a:r>
            <a:r>
              <a:rPr lang="hr-HR" smtClean="0"/>
              <a:t>događa se tzv. </a:t>
            </a:r>
            <a:r>
              <a:rPr smtClean="0"/>
              <a:t>AI </a:t>
            </a:r>
            <a:r>
              <a:rPr lang="hr-HR" smtClean="0"/>
              <a:t>zima</a:t>
            </a:r>
            <a:r>
              <a:rPr smtClean="0"/>
              <a:t>, </a:t>
            </a:r>
            <a:r>
              <a:t>razdoblje smanjenog financiranja i ograničenog napretka</a:t>
            </a:r>
            <a:r>
              <a:rPr/>
              <a:t>, </a:t>
            </a:r>
            <a:r>
              <a:rPr lang="hr-HR" smtClean="0"/>
              <a:t>što </a:t>
            </a:r>
            <a:r>
              <a:rPr smtClean="0"/>
              <a:t>smanjuje </a:t>
            </a:r>
            <a:r>
              <a:t>entuzijazam za istraživanje umjetne inteligencije</a:t>
            </a:r>
            <a:r>
              <a:rPr/>
              <a:t>. </a:t>
            </a:r>
            <a:r>
              <a:rPr lang="hr-HR" smtClean="0"/>
              <a:t>Tijekom</a:t>
            </a:r>
            <a:r>
              <a:rPr smtClean="0"/>
              <a:t> </a:t>
            </a:r>
            <a:r>
              <a:t>1980-ih i 1990-ih </a:t>
            </a:r>
            <a:r>
              <a:rPr/>
              <a:t>svjedočili </a:t>
            </a:r>
            <a:r>
              <a:rPr lang="hr-HR" smtClean="0"/>
              <a:t>smo</a:t>
            </a:r>
            <a:r>
              <a:rPr smtClean="0"/>
              <a:t> </a:t>
            </a:r>
            <a:r>
              <a:rPr/>
              <a:t>usponu </a:t>
            </a:r>
            <a:r>
              <a:rPr lang="hr-HR" smtClean="0"/>
              <a:t>ekspertnih</a:t>
            </a:r>
            <a:r>
              <a:rPr smtClean="0"/>
              <a:t> </a:t>
            </a:r>
            <a:r>
              <a:t>sustava i strojnog učenja, koji su stekli popularnost i postavili temelje </a:t>
            </a:r>
            <a:r>
              <a:rPr/>
              <a:t>za </a:t>
            </a:r>
            <a:r>
              <a:rPr smtClean="0"/>
              <a:t>buduć</a:t>
            </a:r>
            <a:r>
              <a:rPr lang="hr-HR" smtClean="0"/>
              <a:t>a</a:t>
            </a:r>
            <a:r>
              <a:rPr smtClean="0"/>
              <a:t> </a:t>
            </a:r>
            <a:r>
              <a:rPr lang="hr-HR" smtClean="0"/>
              <a:t>otkrića</a:t>
            </a:r>
            <a:r>
              <a:rPr smtClean="0"/>
              <a:t>. </a:t>
            </a:r>
            <a:r>
              <a:t>U 2000-ima, pojava velikih podataka i neuronskih mreža dovela je umjetnu inteligenciju na </a:t>
            </a:r>
            <a:r>
              <a:rPr/>
              <a:t>nove </a:t>
            </a:r>
            <a:r>
              <a:rPr lang="hr-HR" smtClean="0"/>
              <a:t>razine</a:t>
            </a:r>
            <a:r>
              <a:rPr smtClean="0"/>
              <a:t>, </a:t>
            </a:r>
            <a:r>
              <a:t>otvarajući </a:t>
            </a:r>
            <a:r>
              <a:rPr/>
              <a:t>vrata </a:t>
            </a:r>
            <a:r>
              <a:rPr lang="hr-HR" smtClean="0"/>
              <a:t>velikim</a:t>
            </a:r>
            <a:r>
              <a:rPr smtClean="0"/>
              <a:t> </a:t>
            </a:r>
            <a:r>
              <a:t>primjenama.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309856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mtClean="0"/>
              <a:t>Duboko</a:t>
            </a:r>
            <a:r>
              <a:rPr smtClean="0"/>
              <a:t> </a:t>
            </a:r>
            <a:r>
              <a:t>učenje tijekom 2010-ih godina dovelo je do revolucionarne transformacije umjetne inteligencije koja je omogućila znatan napredak u raznim područjima. Umjetna inteligencija neprimjetno je integrirana u svakodnevni život, manifestira se u virtualnim asistentima, sustavima preporuka i autonomnim vozilima. U međuvremenu, stalne rasprave o etičkim i društvenim utjecajima umjetne inteligencije postale su istaknute, naglašavajući važnost odgovornog razvoja i uvođenja. Kako se umjetna inteligencija brzo razvija, ona oblikuje našu budućnost, predstavljajući ogromne mogućnosti i izazove.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207324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U današnjem svijetu, umjetna inteligencija ima značajan </a:t>
            </a:r>
            <a:r>
              <a:rPr/>
              <a:t>utjecaj </a:t>
            </a:r>
            <a:r>
              <a:rPr lang="hr-HR" smtClean="0"/>
              <a:t>u</a:t>
            </a:r>
            <a:r>
              <a:rPr smtClean="0"/>
              <a:t> različit</a:t>
            </a:r>
            <a:r>
              <a:rPr lang="hr-HR" smtClean="0"/>
              <a:t>im</a:t>
            </a:r>
            <a:r>
              <a:rPr smtClean="0"/>
              <a:t> </a:t>
            </a:r>
            <a:r>
              <a:rPr lang="hr-HR" smtClean="0"/>
              <a:t>područjima</a:t>
            </a:r>
            <a:r>
              <a:rPr lang="hr-HR" baseline="0" smtClean="0"/>
              <a:t> jer a</a:t>
            </a:r>
            <a:r>
              <a:rPr smtClean="0"/>
              <a:t>utomatizira </a:t>
            </a:r>
            <a:r>
              <a:t>zadatke, poboljšava učinkovitost i produktivnost u industriji. Sustavi koji se temelje na umjetnoj inteligenciji pružaju prilagođene preporuke na temelju korisničkih preferencija </a:t>
            </a:r>
            <a:r>
              <a:rPr/>
              <a:t>te </a:t>
            </a:r>
            <a:r>
              <a:rPr smtClean="0"/>
              <a:t>unapr</a:t>
            </a:r>
            <a:r>
              <a:rPr lang="hr-HR" smtClean="0"/>
              <a:t>j</a:t>
            </a:r>
            <a:r>
              <a:rPr smtClean="0"/>
              <a:t>eđuju iskustv</a:t>
            </a:r>
            <a:r>
              <a:rPr lang="hr-HR" smtClean="0"/>
              <a:t>o</a:t>
            </a:r>
            <a:r>
              <a:rPr lang="hr-HR" baseline="0" smtClean="0"/>
              <a:t> korištenja određenog proizvoda ili tehnologije</a:t>
            </a:r>
            <a:r>
              <a:rPr smtClean="0"/>
              <a:t>. </a:t>
            </a:r>
            <a:r>
              <a:t>AI transformira dijagnostiku, otkrivanje lijekova i personalizirano liječenje u zdravstvu i medicini, revolucionirajući zdravstvenu industriju. Komunikacijski programi i virtualni pomoćnici nude trenutačnu podršku i prilagođene interakcije te unapređuju </a:t>
            </a:r>
            <a:r>
              <a:rPr/>
              <a:t>cjelokupno </a:t>
            </a:r>
            <a:r>
              <a:rPr lang="hr-HR" smtClean="0"/>
              <a:t>korisničko iskustvo</a:t>
            </a:r>
            <a:r>
              <a:rPr smtClean="0"/>
              <a:t>. </a:t>
            </a:r>
            <a:r>
              <a:t>Utjecaj umjetne inteligencije proteže se od automatizacije i prilagodbe do napretka zdravstvene zaštite i </a:t>
            </a:r>
            <a:r>
              <a:rPr/>
              <a:t>poboljšanja </a:t>
            </a:r>
            <a:r>
              <a:rPr lang="hr-HR" smtClean="0"/>
              <a:t>korisničkog iskustva</a:t>
            </a:r>
            <a:r>
              <a:rPr smtClean="0"/>
              <a:t>.</a:t>
            </a:r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549689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U svijetu koji </a:t>
            </a:r>
            <a:r>
              <a:rPr/>
              <a:t>pokreće </a:t>
            </a:r>
            <a:r>
              <a:rPr lang="hr-HR" smtClean="0"/>
              <a:t>umjetna</a:t>
            </a:r>
            <a:r>
              <a:rPr lang="hr-HR" baseline="0" smtClean="0"/>
              <a:t> inteligencija</a:t>
            </a:r>
            <a:r>
              <a:rPr smtClean="0"/>
              <a:t>, </a:t>
            </a:r>
            <a:r>
              <a:rPr lang="hr-HR" smtClean="0"/>
              <a:t>njen</a:t>
            </a:r>
            <a:r>
              <a:rPr smtClean="0"/>
              <a:t> </a:t>
            </a:r>
            <a:r>
              <a:rPr/>
              <a:t>utjecaj </a:t>
            </a:r>
            <a:r>
              <a:rPr smtClean="0"/>
              <a:t>nad</a:t>
            </a:r>
            <a:r>
              <a:rPr lang="hr-HR" smtClean="0"/>
              <a:t>ilazi</a:t>
            </a:r>
            <a:r>
              <a:rPr lang="hr-HR" baseline="0" smtClean="0"/>
              <a:t> najpoznatije primjene kao što su npr.</a:t>
            </a:r>
            <a:r>
              <a:rPr smtClean="0"/>
              <a:t> </a:t>
            </a:r>
            <a:r>
              <a:t>autonomna vozila </a:t>
            </a:r>
            <a:r>
              <a:rPr/>
              <a:t>i </a:t>
            </a:r>
            <a:r>
              <a:rPr smtClean="0"/>
              <a:t>kibernetičk</a:t>
            </a:r>
            <a:r>
              <a:rPr lang="hr-HR" smtClean="0"/>
              <a:t>a</a:t>
            </a:r>
            <a:r>
              <a:rPr smtClean="0"/>
              <a:t> </a:t>
            </a:r>
            <a:r>
              <a:t>sigurnost</a:t>
            </a:r>
            <a:r>
              <a:rPr/>
              <a:t>. </a:t>
            </a:r>
            <a:r>
              <a:rPr lang="hr-HR" smtClean="0"/>
              <a:t>Od inovacija u obrazovanju do preobrazbi u financijama, umjetna inteligencija mijenja svaku industriju, otvarajući nova vrata mogućnosti. Kako ulazimo u budućnost koju oblikuje napredna tehnologija, važnost umjetne inteligencije samo će rasti, potičući nove inovacije i rješavajući kompleksne probleme. No, tek smo na početku otkrivanja što sve umjetna inteligencija može postići; ona je samo zagrebala površinu svojih mogućnosti. Pripremite se za budućnost u</a:t>
            </a:r>
            <a:r>
              <a:rPr lang="hr-HR" baseline="0" smtClean="0"/>
              <a:t> kojoj</a:t>
            </a:r>
            <a:r>
              <a:rPr lang="hr-HR" smtClean="0"/>
              <a:t> će granice primjene umjetne inteligencije biti više nego ikad prije</a:t>
            </a:r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516544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Umjetna </a:t>
            </a:r>
            <a:r>
              <a:rPr/>
              <a:t>inteligencija </a:t>
            </a:r>
            <a:r>
              <a:rPr smtClean="0"/>
              <a:t>ima </a:t>
            </a:r>
            <a:r>
              <a:t>ogroman potencijal, ali predstavlja i izazove koje treba riješiti</a:t>
            </a:r>
            <a:r>
              <a:rPr/>
              <a:t>. </a:t>
            </a:r>
            <a:r>
              <a:rPr lang="hr-HR" smtClean="0"/>
              <a:t>Pri tome je </a:t>
            </a:r>
            <a:r>
              <a:rPr smtClean="0"/>
              <a:t>ključno osigurati </a:t>
            </a:r>
            <a:r>
              <a:t>da se njezin razvoj i uporaba usklade s etičkim i odgovornim načelima. Privatnost, pravednost i transparentnost ključni su čimbenici koji zahtijevaju našu pažnju i djelovanje.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Sustavi umjetne inteligencije često obrađuju velike količine osobnih podataka, što izaziva zabrinutost o tome kako se ti podaci prikupljaju, pohranjuju i koriste. Zaštita prava pojedinaca na privatnost i osiguravanje zaštite podataka od najveće su važnosti u aplikacijama umjetne inteligencije.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Pristranost i diskriminacija nehotice se </a:t>
            </a:r>
            <a:r>
              <a:rPr/>
              <a:t>mogu </a:t>
            </a:r>
            <a:r>
              <a:rPr lang="hr-HR" smtClean="0"/>
              <a:t>realizirati u</a:t>
            </a:r>
            <a:r>
              <a:rPr smtClean="0"/>
              <a:t> </a:t>
            </a:r>
            <a:r>
              <a:t>algoritmima </a:t>
            </a:r>
            <a:r>
              <a:rPr/>
              <a:t>umjetne </a:t>
            </a:r>
            <a:r>
              <a:rPr smtClean="0"/>
              <a:t>inteligencije. </a:t>
            </a:r>
            <a:r>
              <a:t>Stoga je ključno smanjiti pristranost i osigurati pravednost u sustavima umjetne inteligencije</a:t>
            </a:r>
            <a:r>
              <a:rPr/>
              <a:t>, </a:t>
            </a:r>
            <a:r>
              <a:rPr smtClean="0"/>
              <a:t>spr</a:t>
            </a:r>
            <a:r>
              <a:rPr lang="hr-HR" smtClean="0"/>
              <a:t>j</a:t>
            </a:r>
            <a:r>
              <a:rPr smtClean="0"/>
              <a:t>ečavajući </a:t>
            </a:r>
            <a:r>
              <a:t>diskriminirajuće ishode koji bi </a:t>
            </a:r>
            <a:r>
              <a:rPr/>
              <a:t>mogli </a:t>
            </a:r>
            <a:r>
              <a:rPr smtClean="0"/>
              <a:t>utjecati </a:t>
            </a:r>
            <a:r>
              <a:t>na određene skupine.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Algoritmi umjetne inteligencije mogu biti složeni i netransparentni, zbog čega je teško razumjeti njihove procese donošenja odluka. Stoga je uspostava mjera transparentnosti, kao što su mogućnost objašnjenja </a:t>
            </a:r>
            <a:r>
              <a:rPr/>
              <a:t>i </a:t>
            </a:r>
            <a:r>
              <a:rPr smtClean="0"/>
              <a:t>tumačenj</a:t>
            </a:r>
            <a:r>
              <a:rPr lang="hr-HR" smtClean="0"/>
              <a:t>a obrada</a:t>
            </a:r>
            <a:r>
              <a:rPr lang="hr-HR" baseline="0" smtClean="0"/>
              <a:t>, </a:t>
            </a:r>
            <a:r>
              <a:rPr smtClean="0"/>
              <a:t>ključna </a:t>
            </a:r>
            <a:r>
              <a:t>za izgradnju povjerenja u sustave umjetne inteligencije i </a:t>
            </a:r>
            <a:r>
              <a:rPr/>
              <a:t>omogućavanje </a:t>
            </a:r>
            <a:r>
              <a:rPr smtClean="0"/>
              <a:t>odgovornosti</a:t>
            </a:r>
            <a:r>
              <a:rPr lang="hr-HR" smtClean="0"/>
              <a:t> kod njihova korištenja</a:t>
            </a:r>
            <a:r>
              <a:rPr smtClean="0"/>
              <a:t>.</a:t>
            </a:r>
            <a:endParaRPr/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Suočavanje s tim izazovima omogućit će nam da iskoristimo pravi potencijal umjetne inteligencije, a istovremeno minimiziramo negativan utjecaj na pojedince i društvo u cjelini.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214254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Naša predanost leži u odgovornoj primjeni AI tehnologije, osiguravajući da su njezine prednosti dostupne svima i u skladu </a:t>
            </a:r>
            <a:r>
              <a:rPr/>
              <a:t>s </a:t>
            </a:r>
            <a:r>
              <a:rPr lang="hr-HR" smtClean="0"/>
              <a:t>važećim</a:t>
            </a:r>
            <a:r>
              <a:rPr smtClean="0"/>
              <a:t> </a:t>
            </a:r>
            <a:r>
              <a:t>etičkim načelima. Nastojimo stvoriti budućnost u kojoj umjetna inteligencija postaje sila pozitivnih promjena, a istovremeno minimizira potencijalne štete koje mogu nastati. Evo kako pristupamo odgovornoj implementaciji umjetne inteligencije:</a:t>
            </a:r>
          </a:p>
          <a:p>
            <a:endParaRPr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mtClean="0"/>
              <a:t>Prihvaćamo</a:t>
            </a:r>
            <a:r>
              <a:rPr smtClean="0"/>
              <a:t> </a:t>
            </a:r>
            <a:r>
              <a:t>zaštitu osobnih podataka i pridržavanje robusnih sigurnosnih mjera i propisa o privatnosti. Zaštitom prava na privatnost pojedinaca osiguravamo da AI aplikacije poštuju povjerljivost korisničkih podataka.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smtClean="0"/>
              <a:t>Posvećeni smo razvoju AI </a:t>
            </a:r>
            <a:r>
              <a:t>sustava koji su nepristrani i pravični. Stoga ulažemo u istraživanje i razvoj kako bismo ublažili pristranost, </a:t>
            </a:r>
            <a:r>
              <a:rPr/>
              <a:t>procijenili </a:t>
            </a:r>
            <a:r>
              <a:rPr lang="hr-HR" smtClean="0"/>
              <a:t>pravednost algoritama</a:t>
            </a:r>
            <a:r>
              <a:rPr smtClean="0"/>
              <a:t> i </a:t>
            </a:r>
            <a:r>
              <a:rPr/>
              <a:t>aktivno </a:t>
            </a:r>
            <a:r>
              <a:rPr lang="hr-HR" smtClean="0"/>
              <a:t>radimo</a:t>
            </a:r>
            <a:r>
              <a:rPr smtClean="0"/>
              <a:t> </a:t>
            </a:r>
            <a:r>
              <a:t>na uklanjanju bilo kakvih diskriminirajućih ishoda.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/>
              <a:t>Zagovaramo </a:t>
            </a:r>
            <a:r>
              <a:rPr smtClean="0"/>
              <a:t>transparentnost </a:t>
            </a:r>
            <a:r>
              <a:t>u AI sustavima. Promičemo razvoj interpretabilnih modela i metoda, omogućujući korisnicima da shvate kako AI dolazi do svojih odluka. </a:t>
            </a:r>
            <a:r>
              <a:rPr/>
              <a:t>Kroz </a:t>
            </a:r>
            <a:r>
              <a:rPr lang="hr-HR" smtClean="0"/>
              <a:t>takva pojašnjenja </a:t>
            </a:r>
            <a:r>
              <a:rPr smtClean="0"/>
              <a:t>potičemo </a:t>
            </a:r>
            <a:r>
              <a:t>povjerenje i odgovornost </a:t>
            </a:r>
            <a:r>
              <a:rPr/>
              <a:t>u </a:t>
            </a:r>
            <a:r>
              <a:rPr lang="hr-HR" smtClean="0"/>
              <a:t>primjeni </a:t>
            </a:r>
            <a:r>
              <a:rPr smtClean="0"/>
              <a:t>AI </a:t>
            </a:r>
            <a:r>
              <a:t>tehnologije.</a:t>
            </a:r>
          </a:p>
          <a:p>
            <a:endParaRPr/>
          </a:p>
          <a:p>
            <a:r>
              <a:rPr/>
              <a:t>Prihvaćanjem </a:t>
            </a:r>
            <a:r>
              <a:rPr lang="hr-HR" smtClean="0"/>
              <a:t>predthodnih</a:t>
            </a:r>
            <a:r>
              <a:rPr smtClean="0"/>
              <a:t> </a:t>
            </a:r>
            <a:r>
              <a:t>načela i </a:t>
            </a:r>
            <a:r>
              <a:rPr/>
              <a:t>stalnim </a:t>
            </a:r>
            <a:r>
              <a:rPr smtClean="0"/>
              <a:t>usavršavanjem </a:t>
            </a:r>
            <a:r>
              <a:rPr lang="hr-HR" smtClean="0"/>
              <a:t>postojećih</a:t>
            </a:r>
            <a:r>
              <a:rPr smtClean="0"/>
              <a:t> </a:t>
            </a:r>
            <a:r>
              <a:rPr lang="hr-HR" smtClean="0"/>
              <a:t>primjena</a:t>
            </a:r>
            <a:r>
              <a:rPr smtClean="0"/>
              <a:t>, </a:t>
            </a:r>
            <a:r>
              <a:t>želimo izgraditi budućnost u kojoj je umjetna inteligencija moćno sredstvo koje osnažuje pojedince i pozitivno doprinosi društvu. Odgovorna primjena umjetne </a:t>
            </a:r>
            <a:r>
              <a:rPr/>
              <a:t>inteligencije </a:t>
            </a:r>
            <a:r>
              <a:rPr lang="hr-HR" smtClean="0"/>
              <a:t>predstavlja naš glavni cilj i</a:t>
            </a:r>
            <a:r>
              <a:rPr lang="hr-HR" baseline="0" smtClean="0"/>
              <a:t> pomaže u </a:t>
            </a:r>
            <a:r>
              <a:rPr smtClean="0"/>
              <a:t>stvaranju </a:t>
            </a:r>
            <a:r>
              <a:t>inkluzivnijeg svijeta za </a:t>
            </a:r>
            <a:r>
              <a:rPr/>
              <a:t>sve</a:t>
            </a:r>
            <a:r>
              <a:rPr smtClean="0"/>
              <a:t>.</a:t>
            </a:r>
            <a:endParaRPr/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4768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415.pbworks.com/f/TuringComputing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4RixMPF4xi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cademy.oracl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76549"/>
            <a:ext cx="9144000" cy="3065815"/>
          </a:xfrm>
        </p:spPr>
        <p:txBody>
          <a:bodyPr>
            <a:normAutofit fontScale="90000"/>
          </a:bodyPr>
          <a:lstStyle/>
          <a:p>
            <a:r>
              <a:rPr lang="en-US" b="1"/>
              <a:t>O3 - Distance learning curricula in </a:t>
            </a:r>
            <a:r>
              <a:rPr lang="hr-HR" b="1"/>
              <a:t>Machine Learning</a:t>
            </a:r>
            <a:r>
              <a:rPr b="1"/>
              <a:t/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1 - Što je umjetna inteligencija?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smtClean="0"/>
              <a:t>Odgovorn</a:t>
            </a:r>
            <a:r>
              <a:rPr lang="hr-HR" smtClean="0"/>
              <a:t>o</a:t>
            </a:r>
            <a:r>
              <a:rPr smtClean="0"/>
              <a:t> </a:t>
            </a:r>
            <a:r>
              <a:rPr lang="hr-HR" smtClean="0"/>
              <a:t>korištenje</a:t>
            </a:r>
            <a:r>
              <a:rPr smtClean="0"/>
              <a:t> </a:t>
            </a:r>
            <a:r>
              <a:t>umjetne inteligencije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7985760" cy="5340773"/>
          </a:xfrm>
        </p:spPr>
        <p:txBody>
          <a:bodyPr>
            <a:normAutofit lnSpcReduction="10000"/>
          </a:bodyPr>
          <a:lstStyle/>
          <a:p>
            <a:pPr lvl="0" algn="just">
              <a:defRPr sz="3600">
                <a:latin typeface="+mj-lt"/>
              </a:defRPr>
            </a:pPr>
            <a:r>
              <a:t>Odgovorno korištenje umjetne inteligencije naša je obveza.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lang="hr-HR" sz="3600" smtClean="0"/>
              <a:t>Prihvaćamo</a:t>
            </a:r>
            <a:r>
              <a:rPr sz="3600" smtClean="0"/>
              <a:t> </a:t>
            </a:r>
            <a:r>
              <a:rPr sz="3600"/>
              <a:t>da su </a:t>
            </a:r>
            <a:r>
              <a:rPr sz="4000" b="1"/>
              <a:t>zaštita podataka, pravednost i transparentnost</a:t>
            </a:r>
            <a:r>
              <a:rPr sz="3600"/>
              <a:t> prioritet.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Cilj nam je budućnost u kojoj umjetna inteligencija </a:t>
            </a:r>
            <a:r>
              <a:rPr lang="hr-HR" sz="3600" smtClean="0"/>
              <a:t>korisiti svima</a:t>
            </a:r>
            <a:r>
              <a:rPr sz="3600" smtClean="0"/>
              <a:t> </a:t>
            </a:r>
            <a:r>
              <a:rPr sz="3600"/>
              <a:t>i </a:t>
            </a:r>
            <a:r>
              <a:rPr sz="4000" b="1"/>
              <a:t>ne nanosi štetu</a:t>
            </a:r>
            <a:r>
              <a:rPr sz="3600"/>
              <a:t>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Pridružite nam se u stvaranju </a:t>
            </a:r>
            <a:r>
              <a:rPr sz="4000" b="1"/>
              <a:t>uključivog svijeta</a:t>
            </a:r>
            <a:r>
              <a:rPr sz="3600"/>
              <a:t> kroz </a:t>
            </a:r>
            <a:r>
              <a:rPr sz="4000" b="1"/>
              <a:t>odgovornu umjetnu </a:t>
            </a:r>
            <a:r>
              <a:rPr sz="4000" b="1" smtClean="0"/>
              <a:t>inteligenciju</a:t>
            </a:r>
            <a:r>
              <a:rPr sz="3600" smtClean="0"/>
              <a:t>.</a:t>
            </a:r>
            <a:endParaRPr sz="3600"/>
          </a:p>
        </p:txBody>
      </p:sp>
      <p:pic>
        <p:nvPicPr>
          <p:cNvPr id="2050" name="Picture 2" descr="Free Person Holding World Globe Facing Mountain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479" y="3919637"/>
            <a:ext cx="3007995" cy="20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ree Close-Up View of System Hacking in a Monitor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479" y="1457008"/>
            <a:ext cx="3018155" cy="201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Umjetna inteligencija u popularnoj kulturi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1140968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Istraživanje umjetne inteligencije u popularnoj kulturi omogućuje nam da se uključimo, razmotrimo moralne implikacije i oblikujemo budućnost u kojoj se umjetna inteligencija odgovorno koristi. </a:t>
            </a:r>
          </a:p>
          <a:p>
            <a:pPr lvl="0" algn="just">
              <a:defRPr sz="3600">
                <a:latin typeface="+mj-lt"/>
              </a:defRPr>
            </a:pPr>
            <a:r>
              <a:t>Od obmanjujuće inteligencije HAL-a 9000 </a:t>
            </a:r>
            <a:r>
              <a:rPr/>
              <a:t>do </a:t>
            </a:r>
            <a:r>
              <a:rPr lang="hr-HR" smtClean="0"/>
              <a:t>prijetnje Terminatora</a:t>
            </a:r>
            <a:r>
              <a:rPr smtClean="0"/>
              <a:t>, </a:t>
            </a:r>
            <a:r>
              <a:t>umjetna inteligencija prikazana je na ikoničan i poticajan način.</a:t>
            </a:r>
          </a:p>
          <a:p>
            <a:pPr lvl="0" algn="just">
              <a:defRPr sz="3600">
                <a:latin typeface="+mj-lt"/>
              </a:defRPr>
            </a:pPr>
            <a:r>
              <a:t>Ove kulturne reference podsjećaju nas na utjecaj umjetne inteligencije, potičući rasprave o potencijalnim opasnostima i </a:t>
            </a:r>
            <a:r>
              <a:rPr/>
              <a:t>važnosti </a:t>
            </a:r>
            <a:r>
              <a:rPr smtClean="0"/>
              <a:t>odgovorn</a:t>
            </a:r>
            <a:r>
              <a:rPr lang="hr-HR" smtClean="0"/>
              <a:t>e</a:t>
            </a:r>
            <a:r>
              <a:rPr smtClean="0"/>
              <a:t> </a:t>
            </a:r>
            <a:r>
              <a:rPr lang="hr-HR" smtClean="0"/>
              <a:t>primjene</a:t>
            </a:r>
            <a:r>
              <a:rPr smtClean="0"/>
              <a:t>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88344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smtClean="0"/>
              <a:t>Pregledajte slijedeće online izvore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560" y="1628774"/>
            <a:ext cx="11379200" cy="5057775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t>Pronađite i pročitajte najčešće citirani dokument Alan Turing, </a:t>
            </a:r>
            <a:r>
              <a:rPr i="1"/>
              <a:t>'Computing Machinery and Intelligence</a:t>
            </a:r>
            <a:r>
              <a:t>'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3"/>
              </a:defRPr>
            </a:pPr>
            <a:r>
              <a:t>https://phil415.pbworks.com/f/TuringComputing.pdf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Pogledajte ovaj videozapis:</a:t>
            </a:r>
          </a:p>
          <a:p>
            <a:pPr algn="just">
              <a:defRPr>
                <a:latin typeface="+mj-lt"/>
                <a:hlinkClick r:id="rId4"/>
              </a:defRPr>
            </a:pPr>
            <a:r>
              <a:t>https://www.youtube.com/watch?v=4RixMPF4xis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rPr lang="hr-HR" smtClean="0"/>
              <a:t>Pogledajte</a:t>
            </a:r>
            <a:r>
              <a:rPr smtClean="0"/>
              <a:t> </a:t>
            </a:r>
            <a:r>
              <a:t>filmsko remek-djelo "</a:t>
            </a:r>
            <a:r>
              <a:rPr i="1"/>
              <a:t>2001: Odiseja u svemiru</a:t>
            </a:r>
            <a:r>
              <a:t>" (Clarke, A. C., &amp; Kubrick, S., 1968.) i razmišljati o svojim dubokim temama čovječanstva i tehnologije.</a:t>
            </a:r>
            <a:endParaRPr b="1"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rPr lang="hr-HR" smtClean="0"/>
              <a:t>Otvorite</a:t>
            </a:r>
            <a:r>
              <a:rPr smtClean="0"/>
              <a:t> </a:t>
            </a:r>
            <a:r>
              <a:rPr/>
              <a:t>Oracle </a:t>
            </a:r>
            <a:r>
              <a:rPr lang="hr-HR" smtClean="0"/>
              <a:t>Member</a:t>
            </a:r>
            <a:r>
              <a:rPr smtClean="0"/>
              <a:t> Hub </a:t>
            </a:r>
            <a:r>
              <a:t>i dovršite </a:t>
            </a:r>
            <a:r>
              <a:rPr/>
              <a:t>prvu </a:t>
            </a:r>
            <a:r>
              <a:rPr lang="hr-HR" smtClean="0"/>
              <a:t>nastavnu cjelinu</a:t>
            </a:r>
            <a:r>
              <a:rPr smtClean="0"/>
              <a:t>:</a:t>
            </a:r>
            <a:endParaRPr/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Uvod </a:t>
            </a:r>
            <a:r>
              <a:rPr/>
              <a:t>u </a:t>
            </a:r>
            <a:r>
              <a:rPr smtClean="0"/>
              <a:t>strojno učenj</a:t>
            </a:r>
            <a:r>
              <a:rPr lang="hr-HR" smtClean="0"/>
              <a:t>e</a:t>
            </a:r>
            <a:endParaRPr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Ovaj je tečaj razvijen kao rezultat Erasmus+ projekta CodeIn (</a:t>
            </a:r>
            <a:r>
              <a:rPr i="1"/>
              <a:t>Cloud cOmputing for Digital Education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Sadrži ukupno deset </a:t>
            </a:r>
            <a:r>
              <a:rPr/>
              <a:t>nastavnih </a:t>
            </a:r>
            <a:r>
              <a:rPr lang="hr-HR" smtClean="0"/>
              <a:t>cjelina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Sve što </a:t>
            </a:r>
            <a:r>
              <a:rPr/>
              <a:t>trebate </a:t>
            </a:r>
            <a:r>
              <a:rPr smtClean="0"/>
              <a:t>je </a:t>
            </a:r>
            <a:r>
              <a:t>pristup internetu </a:t>
            </a:r>
          </a:p>
          <a:p>
            <a:pPr lvl="0">
              <a:defRPr sz="3600">
                <a:latin typeface="+mj-lt"/>
              </a:defRPr>
            </a:pPr>
            <a:r>
              <a:t>Očekuje se da ćete potrošiti ukupno 150 sati na stjecanje predviđenih ishoda učenja.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rPr/>
              <a:t>Uvod </a:t>
            </a:r>
            <a:r>
              <a:rPr smtClean="0"/>
              <a:t>strojn</a:t>
            </a:r>
            <a:r>
              <a:rPr lang="hr-HR" smtClean="0"/>
              <a:t>o</a:t>
            </a:r>
            <a:r>
              <a:rPr smtClean="0"/>
              <a:t> učenj</a:t>
            </a:r>
            <a:r>
              <a:rPr lang="hr-HR" smtClean="0"/>
              <a:t>e</a:t>
            </a:r>
            <a:endParaRPr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6108"/>
          </a:xfrm>
        </p:spPr>
        <p:txBody>
          <a:bodyPr/>
          <a:lstStyle/>
          <a:p>
            <a:pPr lvl="0">
              <a:defRPr sz="3600">
                <a:latin typeface="+mj-lt"/>
              </a:defRPr>
            </a:pPr>
            <a:r>
              <a:t>Većinu vremena</a:t>
            </a:r>
            <a:r>
              <a:rPr/>
              <a:t>, </a:t>
            </a:r>
            <a:r>
              <a:rPr smtClean="0"/>
              <a:t>učit</a:t>
            </a:r>
            <a:r>
              <a:rPr lang="hr-HR" smtClean="0"/>
              <a:t> ćete</a:t>
            </a:r>
            <a:r>
              <a:rPr smtClean="0"/>
              <a:t> </a:t>
            </a:r>
            <a:r>
              <a:t>s online nastavnim materijalima.</a:t>
            </a:r>
          </a:p>
          <a:p>
            <a:pPr lvl="0">
              <a:defRPr sz="3600">
                <a:latin typeface="+mj-lt"/>
              </a:defRPr>
            </a:pPr>
            <a:r>
              <a:rPr lang="hr-HR" smtClean="0"/>
              <a:t>Pridruženi</a:t>
            </a:r>
            <a:r>
              <a:rPr smtClean="0"/>
              <a:t> </a:t>
            </a:r>
            <a:r>
              <a:t>partner ovog projekta je </a:t>
            </a:r>
            <a:r>
              <a:rPr/>
              <a:t>globalni </a:t>
            </a:r>
            <a:r>
              <a:rPr smtClean="0"/>
              <a:t>obrazovni </a:t>
            </a:r>
            <a:r>
              <a:t>program tvrtke </a:t>
            </a:r>
            <a:r>
              <a:rPr/>
              <a:t>Oracle </a:t>
            </a:r>
            <a:r>
              <a:rPr lang="hr-HR" smtClean="0"/>
              <a:t>poznatiji pod nazivom </a:t>
            </a:r>
            <a:r>
              <a:rPr smtClean="0"/>
              <a:t>Oracle </a:t>
            </a:r>
            <a:r>
              <a:t>Academy - </a:t>
            </a:r>
            <a:r>
              <a:rPr>
                <a:hlinkClick r:id="rId3"/>
              </a:rPr>
              <a:t>https</a:t>
            </a:r>
            <a:r>
              <a:rPr>
                <a:sym typeface="Wingdings" panose="05000000000000000000" pitchFamily="2" charset="2"/>
                <a:hlinkClick r:id="rId3"/>
              </a:rPr>
              <a:t>://</a:t>
            </a:r>
            <a:r>
              <a:rPr>
                <a:hlinkClick r:id="rId3"/>
              </a:rPr>
              <a:t>academy.oracle.com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Vaš sustav </a:t>
            </a:r>
            <a:r>
              <a:rPr/>
              <a:t>za </a:t>
            </a:r>
            <a:r>
              <a:rPr lang="hr-HR" smtClean="0"/>
              <a:t>online </a:t>
            </a:r>
            <a:r>
              <a:rPr smtClean="0"/>
              <a:t>učenj</a:t>
            </a:r>
            <a:r>
              <a:rPr lang="hr-HR" smtClean="0"/>
              <a:t>e</a:t>
            </a:r>
            <a:r>
              <a:rPr smtClean="0"/>
              <a:t> </a:t>
            </a:r>
            <a:r>
              <a:t>je Oracle Member Hub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9552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Što je umjetna inteligencija (AI)?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39" y="1457008"/>
            <a:ext cx="7785735" cy="5214725"/>
          </a:xfrm>
        </p:spPr>
        <p:txBody>
          <a:bodyPr>
            <a:normAutofit fontScale="92500" lnSpcReduction="20000"/>
          </a:bodyPr>
          <a:lstStyle/>
          <a:p>
            <a:pPr lvl="0" algn="just">
              <a:defRPr sz="3600">
                <a:latin typeface="+mj-lt"/>
              </a:defRPr>
            </a:pPr>
            <a:r>
              <a:rPr/>
              <a:t>Umjetna </a:t>
            </a:r>
            <a:r>
              <a:rPr smtClean="0"/>
              <a:t>inteligencija</a:t>
            </a:r>
            <a:r>
              <a:rPr lang="hr-HR" smtClean="0"/>
              <a:t> (AI)</a:t>
            </a:r>
            <a:r>
              <a:rPr smtClean="0"/>
              <a:t> </a:t>
            </a:r>
            <a:r>
              <a:rPr lang="hr-HR" smtClean="0"/>
              <a:t>služi da</a:t>
            </a:r>
            <a:r>
              <a:rPr smtClean="0"/>
              <a:t> </a:t>
            </a:r>
            <a:r>
              <a:rPr/>
              <a:t>računala </a:t>
            </a:r>
            <a:r>
              <a:rPr smtClean="0"/>
              <a:t>uče </a:t>
            </a:r>
            <a:r>
              <a:t>kao ljudi.</a:t>
            </a:r>
          </a:p>
          <a:p>
            <a:pPr lvl="0" algn="just">
              <a:defRPr sz="3600">
                <a:latin typeface="+mj-lt"/>
              </a:defRPr>
            </a:pPr>
            <a:r>
              <a:t>To je kao da imate </a:t>
            </a:r>
            <a:r>
              <a:rPr/>
              <a:t>super </a:t>
            </a:r>
            <a:r>
              <a:rPr lang="hr-HR" smtClean="0"/>
              <a:t>pametnog</a:t>
            </a:r>
            <a:r>
              <a:rPr smtClean="0"/>
              <a:t> </a:t>
            </a:r>
            <a:r>
              <a:t>prijatelja koji uočava uzorke i daje predviđanja.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t>AI obrađuje ogromne količine informacija za rješavanje složenih problema.</a:t>
            </a:r>
          </a:p>
          <a:p>
            <a:pPr lvl="0" algn="just">
              <a:defRPr sz="3600">
                <a:latin typeface="+mj-lt"/>
              </a:defRPr>
            </a:pPr>
            <a:r>
              <a:t>AI poboljšava donošenje odluka pružajući vrijedne uvide.</a:t>
            </a:r>
          </a:p>
          <a:p>
            <a:pPr lvl="0" algn="just">
              <a:defRPr sz="3600">
                <a:latin typeface="+mj-lt"/>
              </a:defRPr>
            </a:pPr>
            <a:r>
              <a:t>Primjeri: personalizirane preporuke proizvoda u online kupovini</a:t>
            </a:r>
            <a:r>
              <a:rPr/>
              <a:t>, </a:t>
            </a:r>
            <a:r>
              <a:rPr smtClean="0"/>
              <a:t>dijagnosticiranj</a:t>
            </a:r>
            <a:r>
              <a:rPr lang="hr-HR" smtClean="0"/>
              <a:t>e</a:t>
            </a:r>
            <a:r>
              <a:rPr smtClean="0"/>
              <a:t> </a:t>
            </a:r>
            <a:r>
              <a:rPr/>
              <a:t>bolesti </a:t>
            </a:r>
            <a:r>
              <a:rPr lang="hr-HR" smtClean="0"/>
              <a:t>…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1026" name="Picture 2" descr="Free Woman in White Shirt Playing Chess against a Robot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999" y="2600960"/>
            <a:ext cx="3482995" cy="232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841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Povijesni pregled AI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457008"/>
            <a:ext cx="7620000" cy="5214725"/>
          </a:xfrm>
        </p:spPr>
        <p:txBody>
          <a:bodyPr>
            <a:normAutofit fontScale="85000" lnSpcReduction="20000"/>
          </a:bodyPr>
          <a:lstStyle/>
          <a:p>
            <a:pPr lvl="0" algn="just">
              <a:defRPr>
                <a:latin typeface="+mj-lt"/>
              </a:defRPr>
            </a:pPr>
            <a:r>
              <a:rPr sz="3600"/>
              <a:t>1950-ih: </a:t>
            </a:r>
            <a:r>
              <a:rPr sz="3900" b="1"/>
              <a:t>Rođenje</a:t>
            </a:r>
            <a:r>
              <a:rPr sz="3600"/>
              <a:t> umjetne inteligencije, skovan na konferenciji u Dartmouthu, Alan Turing objavio je rad "</a:t>
            </a:r>
            <a:r>
              <a:rPr sz="3600" i="1"/>
              <a:t>Računalni strojevi i inteligencija</a:t>
            </a:r>
            <a:r>
              <a:rPr sz="3600"/>
              <a:t>"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1960-ih: Rani </a:t>
            </a:r>
            <a:r>
              <a:rPr sz="3900" b="1"/>
              <a:t>proboji</a:t>
            </a:r>
            <a:r>
              <a:rPr sz="3600"/>
              <a:t> u matematičkom rješavanju problema i razumijevanju prirodnog jezika.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1970-1980-ih: </a:t>
            </a:r>
            <a:r>
              <a:rPr lang="hr-HR" sz="3600" smtClean="0"/>
              <a:t>tzv. „</a:t>
            </a:r>
            <a:r>
              <a:rPr sz="3600" smtClean="0"/>
              <a:t>AI </a:t>
            </a:r>
            <a:r>
              <a:rPr lang="hr-HR" sz="3900" smtClean="0"/>
              <a:t>zima”</a:t>
            </a:r>
            <a:r>
              <a:rPr sz="3600" smtClean="0"/>
              <a:t>, </a:t>
            </a:r>
            <a:r>
              <a:rPr sz="3600"/>
              <a:t>financiranje je smanjeno, ograničen napredak.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1980-ih - 1990-ih: </a:t>
            </a:r>
            <a:r>
              <a:rPr lang="hr-HR" sz="3900" b="1" smtClean="0"/>
              <a:t>Ekspertni</a:t>
            </a:r>
            <a:r>
              <a:rPr sz="3900" b="1" smtClean="0"/>
              <a:t> </a:t>
            </a:r>
            <a:r>
              <a:rPr sz="3900" b="1"/>
              <a:t>sustavi </a:t>
            </a:r>
            <a:r>
              <a:rPr sz="3600"/>
              <a:t>i strojno učenje postaju sve popularniji.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2000-ih: porast </a:t>
            </a:r>
            <a:r>
              <a:rPr sz="3900" b="1" smtClean="0"/>
              <a:t>velikih </a:t>
            </a:r>
            <a:r>
              <a:rPr sz="3900" b="1"/>
              <a:t>podataka</a:t>
            </a:r>
            <a:r>
              <a:rPr sz="3600"/>
              <a:t> i </a:t>
            </a:r>
            <a:r>
              <a:rPr sz="3900" b="1"/>
              <a:t>neuralnih mreža</a:t>
            </a:r>
            <a:r>
              <a:rPr sz="3600"/>
              <a:t>.</a:t>
            </a: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2050" name="Picture 2" descr="Free Black Server Racks on a Room 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57" y="4536810"/>
            <a:ext cx="3753758" cy="131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4286" y="1802448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95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/>
              <a:t>Povijesni </a:t>
            </a:r>
            <a:r>
              <a:rPr smtClean="0"/>
              <a:t>pregled</a:t>
            </a:r>
            <a:endParaRPr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457008"/>
            <a:ext cx="7620000" cy="5214725"/>
          </a:xfrm>
        </p:spPr>
        <p:txBody>
          <a:bodyPr>
            <a:normAutofit fontScale="92500"/>
          </a:bodyPr>
          <a:lstStyle/>
          <a:p>
            <a:pPr lvl="0" algn="just">
              <a:defRPr>
                <a:latin typeface="+mj-lt"/>
              </a:defRPr>
            </a:pPr>
            <a:r>
              <a:rPr sz="3600"/>
              <a:t>2010-e: </a:t>
            </a:r>
            <a:r>
              <a:rPr sz="4000" b="1"/>
              <a:t>Duboko učenje mijenja umjetnu inteligenciju </a:t>
            </a:r>
            <a:r>
              <a:rPr sz="3600"/>
              <a:t>sa značajnim napretkom.</a:t>
            </a:r>
          </a:p>
          <a:p>
            <a:pPr lvl="0" algn="just">
              <a:defRPr sz="3600">
                <a:latin typeface="+mj-lt"/>
              </a:defRPr>
            </a:pPr>
            <a:r>
              <a:t>Umjetna inteligencija postaje dio svakodnevice: virtualni asistenti, sustavi preporuka, autonomna vozila itd.</a:t>
            </a:r>
          </a:p>
          <a:p>
            <a:pPr lvl="0" algn="just">
              <a:defRPr sz="3600">
                <a:latin typeface="+mj-lt"/>
              </a:defRPr>
            </a:pPr>
            <a:r>
              <a:t>U tijeku su rasprave o etici i društvenim utjecajima umjetne inteligencije.</a:t>
            </a:r>
          </a:p>
          <a:p>
            <a:pPr lvl="0" algn="just">
              <a:defRPr sz="3600">
                <a:latin typeface="+mj-lt"/>
              </a:defRPr>
            </a:pPr>
            <a:r>
              <a:t>Umjetna inteligencija i dalje se razvija brzo i oblikuje našu budućnost.</a:t>
            </a:r>
            <a:endParaRPr>
              <a:latin typeface="+mj-lt"/>
            </a:endParaRPr>
          </a:p>
        </p:txBody>
      </p:sp>
      <p:pic>
        <p:nvPicPr>
          <p:cNvPr id="3074" name="Picture 2" descr="Free Clear Light Bulb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479" y="1574757"/>
            <a:ext cx="2900681" cy="176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ree High-Angle Photo of Robot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559" y="3761062"/>
            <a:ext cx="2764155" cy="184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368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Utjecaj umjetne inteligencije u današnjem svijetu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11470640" cy="5340773"/>
          </a:xfrm>
        </p:spPr>
        <p:txBody>
          <a:bodyPr>
            <a:normAutofit lnSpcReduction="10000"/>
          </a:bodyPr>
          <a:lstStyle/>
          <a:p>
            <a:pPr lvl="0" algn="just">
              <a:defRPr sz="3600">
                <a:latin typeface="+mj-lt"/>
              </a:defRPr>
            </a:pPr>
            <a:r>
              <a:t>Automatizacija i učinkovitost: AI automatizira zadatke, poboljšava učinkovitost i produktivnost djelatnosti.</a:t>
            </a:r>
          </a:p>
          <a:p>
            <a:pPr lvl="0" algn="just">
              <a:defRPr sz="3600">
                <a:latin typeface="+mj-lt"/>
              </a:defRPr>
            </a:pPr>
            <a:r>
              <a:t>Prilagodba i preporuke: sustavi temeljeni na umjetnoj inteligenciji pružaju personalizirane prijedloge temeljene na korisničkim preferencijama, poboljšavajući iskustva.</a:t>
            </a:r>
          </a:p>
          <a:p>
            <a:pPr lvl="0" algn="just">
              <a:defRPr sz="3600">
                <a:latin typeface="+mj-lt"/>
              </a:defRPr>
            </a:pPr>
            <a:r>
              <a:t>Zdravstvo i medicina: dijagnostika, otkrivanje lijekova i personalizirano liječenje, transformirajući zdravstvenu skrb.</a:t>
            </a:r>
          </a:p>
          <a:p>
            <a:pPr lvl="0" algn="just">
              <a:defRPr sz="3600">
                <a:latin typeface="+mj-lt"/>
              </a:defRPr>
            </a:pPr>
            <a:r>
              <a:t>Poboljšano korisničko iskustvo: komunikacijski programi i virtualni pomoćnici nude trenutačnu podršku i prilagođene interakcije</a:t>
            </a:r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025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Utjecaj umjetne inteligencije u današnjem svijetu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1147064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Utjecaj umjetne inteligencije doseže više od autonomnih vozila i kibernetičke sigurnosti.</a:t>
            </a:r>
          </a:p>
          <a:p>
            <a:pPr lvl="0" algn="just">
              <a:defRPr sz="3600">
                <a:latin typeface="+mj-lt"/>
              </a:defRPr>
            </a:pPr>
            <a:r>
              <a:t>Revolucionira različite sektore poput obrazovanja, </a:t>
            </a:r>
            <a:r>
              <a:rPr/>
              <a:t>financija </a:t>
            </a:r>
            <a:r>
              <a:rPr lang="hr-HR" smtClean="0"/>
              <a:t>(</a:t>
            </a:r>
            <a:r>
              <a:rPr smtClean="0"/>
              <a:t>i </a:t>
            </a:r>
            <a:r>
              <a:rPr/>
              <a:t>još </a:t>
            </a:r>
            <a:r>
              <a:rPr lang="hr-HR" smtClean="0"/>
              <a:t>puno</a:t>
            </a:r>
            <a:r>
              <a:rPr smtClean="0"/>
              <a:t> toga</a:t>
            </a:r>
            <a:r>
              <a:rPr lang="hr-HR" smtClean="0"/>
              <a:t>)</a:t>
            </a:r>
            <a:r>
              <a:rPr smtClean="0"/>
              <a:t>.</a:t>
            </a:r>
            <a:endParaRPr/>
          </a:p>
          <a:p>
            <a:pPr lvl="0" algn="just">
              <a:defRPr sz="3600">
                <a:latin typeface="+mj-lt"/>
              </a:defRPr>
            </a:pPr>
            <a:r>
              <a:t>AI razvija transformativni potencijal, nudeći nove mogućnosti i napredak.</a:t>
            </a:r>
          </a:p>
          <a:p>
            <a:pPr lvl="0" algn="just">
              <a:defRPr sz="3600">
                <a:latin typeface="+mj-lt"/>
              </a:defRPr>
            </a:pPr>
            <a:r>
              <a:t>Tehnološki napredak pojačat će ulogu umjetne inteligencije u oblikovanju naše budućnosti i poticanju inovacija.</a:t>
            </a:r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9551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/>
              <a:t>Izazovi </a:t>
            </a:r>
            <a:r>
              <a:rPr lang="hr-HR" smtClean="0"/>
              <a:t>umjetne inteligencije</a:t>
            </a:r>
            <a:endParaRPr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798576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Iskorištavanje potencijala AI-a dolazi s izazovima.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4000" b="1"/>
              <a:t>Etička upotreba </a:t>
            </a:r>
            <a:r>
              <a:rPr sz="3600"/>
              <a:t> je od presudne važnosti.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4000" b="1"/>
              <a:t>Privatnost, pravednost i transparentnost </a:t>
            </a:r>
            <a:r>
              <a:rPr sz="3600"/>
              <a:t> od ključne su važnosti. 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rPr/>
              <a:t>Riješimo </a:t>
            </a:r>
            <a:r>
              <a:rPr lang="hr-HR" smtClean="0"/>
              <a:t>ta </a:t>
            </a:r>
            <a:r>
              <a:rPr smtClean="0"/>
              <a:t>pitanja </a:t>
            </a:r>
            <a:r>
              <a:t>kako bismo osigurali pozitivan utjecaj na pojedince i društvo.</a:t>
            </a:r>
          </a:p>
        </p:txBody>
      </p:sp>
      <p:pic>
        <p:nvPicPr>
          <p:cNvPr id="1026" name="Picture 2" descr="Free Black Android Smartphone on Top of White Book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080" y="1711321"/>
            <a:ext cx="2693034" cy="179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Code Projected Over Woman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080" y="4021666"/>
            <a:ext cx="2717979" cy="181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2061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E3200833-201A-49F5-A432-2CE2FAB789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4005</TotalTime>
  <Words>1996</Words>
  <Application>Microsoft Office PowerPoint</Application>
  <PresentationFormat>Widescreen</PresentationFormat>
  <Paragraphs>107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Motyw pakietu Office</vt:lpstr>
      <vt:lpstr>O3 - Distance learning curricula in Machine Learning  1 - Što je umjetna inteligencija?</vt:lpstr>
      <vt:lpstr>Uvod u strojno učenje</vt:lpstr>
      <vt:lpstr>Uvod strojno učenje</vt:lpstr>
      <vt:lpstr>Što je umjetna inteligencija (AI)?</vt:lpstr>
      <vt:lpstr>Povijesni pregled AI</vt:lpstr>
      <vt:lpstr>Povijesni pregled</vt:lpstr>
      <vt:lpstr>Utjecaj umjetne inteligencije u današnjem svijetu</vt:lpstr>
      <vt:lpstr>Utjecaj umjetne inteligencije u današnjem svijetu</vt:lpstr>
      <vt:lpstr>Izazovi umjetne inteligencije</vt:lpstr>
      <vt:lpstr>Odgovorno korištenje umjetne inteligencije</vt:lpstr>
      <vt:lpstr>Umjetna inteligencija u popularnoj kulturi</vt:lpstr>
      <vt:lpstr>Pregledajte slijedeće online izvore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127</cp:revision>
  <dcterms:created xsi:type="dcterms:W3CDTF">2021-12-08T08:56:03Z</dcterms:created>
  <dcterms:modified xsi:type="dcterms:W3CDTF">2024-02-21T09:10:48Z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