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57" r:id="rId6"/>
    <p:sldId id="288" r:id="rId7"/>
    <p:sldId id="258" r:id="rId8"/>
    <p:sldId id="282" r:id="rId9"/>
    <p:sldId id="281" r:id="rId10"/>
    <p:sldId id="278" r:id="rId11"/>
    <p:sldId id="283" r:id="rId12"/>
    <p:sldId id="284" r:id="rId13"/>
    <p:sldId id="285" r:id="rId14"/>
    <p:sldId id="287" r:id="rId15"/>
    <p:sldId id="277" r:id="rId16"/>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135" autoAdjust="0"/>
  </p:normalViewPr>
  <p:slideViewPr>
    <p:cSldViewPr snapToGrid="0">
      <p:cViewPr varScale="1">
        <p:scale>
          <a:sx n="91" d="100"/>
          <a:sy n="91" d="100"/>
        </p:scale>
        <p:origin x="12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Dobar dan i dobrodošli </a:t>
            </a:r>
            <a:r>
              <a:rPr/>
              <a:t>na </a:t>
            </a:r>
            <a:r>
              <a:rPr lang="hr-HR" smtClean="0"/>
              <a:t>uvod u </a:t>
            </a:r>
            <a:r>
              <a:rPr smtClean="0"/>
              <a:t>strojn</a:t>
            </a:r>
            <a:r>
              <a:rPr lang="hr-HR" smtClean="0"/>
              <a:t>o</a:t>
            </a:r>
            <a:r>
              <a:rPr lang="hr-HR" baseline="0" smtClean="0"/>
              <a:t> </a:t>
            </a:r>
            <a:r>
              <a:rPr smtClean="0"/>
              <a:t>učenj</a:t>
            </a:r>
            <a:r>
              <a:rPr lang="hr-HR" smtClean="0"/>
              <a:t>e</a:t>
            </a:r>
            <a:r>
              <a:rPr smtClean="0"/>
              <a:t>. </a:t>
            </a:r>
            <a:r>
              <a:rPr/>
              <a:t>Ovaj </a:t>
            </a:r>
            <a:r>
              <a:rPr smtClean="0"/>
              <a:t>j</a:t>
            </a:r>
            <a:r>
              <a:rPr lang="hr-HR" smtClean="0"/>
              <a:t>edukacija je </a:t>
            </a:r>
            <a:r>
              <a:rPr smtClean="0"/>
              <a:t>razvijen</a:t>
            </a:r>
            <a:r>
              <a:rPr lang="hr-HR" smtClean="0"/>
              <a:t>a</a:t>
            </a:r>
            <a:r>
              <a:rPr smtClean="0"/>
              <a:t> </a:t>
            </a:r>
            <a:r>
              <a:t>kao rezultat Erasmus+ projekta CodeIn. Sve </a:t>
            </a:r>
            <a:r>
              <a:rPr/>
              <a:t>što </a:t>
            </a:r>
            <a:r>
              <a:rPr smtClean="0"/>
              <a:t>trebate je </a:t>
            </a:r>
            <a:r>
              <a:t>pristup internetu i računalo.</a:t>
            </a:r>
          </a:p>
          <a:p>
            <a:pPr>
              <a:lnSpc>
                <a:spcPct val="107000"/>
              </a:lnSpc>
              <a:spcAft>
                <a:spcPts val="800"/>
              </a:spcAft>
              <a:defRPr>
                <a:effectLst/>
              </a:defRPr>
            </a:pPr>
            <a:r>
              <a:t>Tečaj sadrži ukupno </a:t>
            </a:r>
            <a:r>
              <a:rPr/>
              <a:t>deset </a:t>
            </a:r>
            <a:r>
              <a:rPr smtClean="0"/>
              <a:t>tema</a:t>
            </a:r>
            <a:r>
              <a:rPr lang="hr-HR" smtClean="0"/>
              <a:t>,</a:t>
            </a:r>
            <a:r>
              <a:rPr lang="hr-HR" baseline="0" smtClean="0"/>
              <a:t> a</a:t>
            </a:r>
            <a:r>
              <a:rPr smtClean="0"/>
              <a:t> </a:t>
            </a:r>
            <a:r>
              <a:t>u </a:t>
            </a:r>
            <a:r>
              <a:rPr/>
              <a:t>ovoj </a:t>
            </a:r>
            <a:r>
              <a:rPr lang="hr-HR" smtClean="0"/>
              <a:t>cjelini</a:t>
            </a:r>
            <a:r>
              <a:rPr smtClean="0"/>
              <a:t> </a:t>
            </a:r>
            <a:r>
              <a:t>reći ćemo nešto više </a:t>
            </a:r>
            <a:r>
              <a:rPr/>
              <a:t>o </a:t>
            </a:r>
            <a:r>
              <a:rPr lang="hr-HR" smtClean="0"/>
              <a:t>uvodnim pojmovima iz područja strojnog učenja i umjetne inteligencije.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defRPr>
                <a:effectLst/>
              </a:defRPr>
            </a:pPr>
            <a:endParaRPr lang="hr-HR" smtClean="0"/>
          </a:p>
          <a:p>
            <a:pPr lvl="0" algn="just">
              <a:defRPr>
                <a:effectLst/>
              </a:defRPr>
            </a:pPr>
            <a:r>
              <a:rPr lang="hr-HR" smtClean="0"/>
              <a:t>Primjer upotrebe CRISP-DM modela za pojednostavljenje obrade zajmova u banci pomoću strojnog učenja može se opisati kroz sljedeće korake:</a:t>
            </a:r>
          </a:p>
          <a:p>
            <a:pPr lvl="0" algn="just">
              <a:defRPr>
                <a:effectLst/>
              </a:defRPr>
            </a:pPr>
            <a:endParaRPr lang="hr-HR" smtClean="0"/>
          </a:p>
          <a:p>
            <a:pPr lvl="0" algn="just">
              <a:defRPr>
                <a:effectLst/>
              </a:defRPr>
            </a:pPr>
            <a:r>
              <a:rPr lang="hr-HR" smtClean="0"/>
              <a:t>Razumijevanje poslovnog problema: Banka identificira potrebu za poboljšanjem procesa obrade zajmova. Cilj je smanjiti vrijeme obrade zahtjeva za zajam i povećati točnost ocjenjivanja kreditne sposobnosti klijenata.</a:t>
            </a:r>
          </a:p>
          <a:p>
            <a:pPr lvl="0" algn="just">
              <a:defRPr>
                <a:effectLst/>
              </a:defRPr>
            </a:pPr>
            <a:endParaRPr lang="hr-HR" smtClean="0"/>
          </a:p>
          <a:p>
            <a:pPr lvl="0" algn="just">
              <a:defRPr>
                <a:effectLst/>
              </a:defRPr>
            </a:pPr>
            <a:r>
              <a:rPr lang="hr-HR" smtClean="0"/>
              <a:t>Razumijevanje podataka: Banka analizira dostupne povijesne podatke o kreditima, uključujući informacije o klijentima, njihovim financijskim stanjima, povijesti transakcija i ishodima prethodnih zahtjeva za kredite.</a:t>
            </a:r>
          </a:p>
          <a:p>
            <a:pPr lvl="0" algn="just">
              <a:defRPr>
                <a:effectLst/>
              </a:defRPr>
            </a:pPr>
            <a:endParaRPr lang="hr-HR" smtClean="0"/>
          </a:p>
          <a:p>
            <a:pPr lvl="0" algn="just">
              <a:defRPr>
                <a:effectLst/>
              </a:defRPr>
            </a:pPr>
            <a:r>
              <a:rPr lang="hr-HR" smtClean="0"/>
              <a:t>Priprema podataka: Ova faza uključuje čišćenje podataka od nepotpunih ili netočnih zapisa, obradu i transformaciju podataka u format prikladan za modeliranje, te podjelu podataka na skup za treniranje i testiranje.</a:t>
            </a:r>
          </a:p>
          <a:p>
            <a:pPr lvl="0" algn="just">
              <a:defRPr>
                <a:effectLst/>
              </a:defRPr>
            </a:pPr>
            <a:endParaRPr lang="hr-HR" smtClean="0"/>
          </a:p>
          <a:p>
            <a:pPr lvl="0" algn="just">
              <a:defRPr>
                <a:effectLst/>
              </a:defRPr>
            </a:pPr>
            <a:r>
              <a:rPr lang="hr-HR" smtClean="0"/>
              <a:t>Modeliranje: Banka odabire i primjenjuje algoritme strojnog učenja za analizu podataka i identifikaciju uzoraka koji mogu predvidjeti ishod zahtjeva za zajam. Primjeri algoritama uključuju logističku regresiju, slučajne šume, i gradient boosting.</a:t>
            </a:r>
          </a:p>
          <a:p>
            <a:pPr lvl="0" algn="just">
              <a:defRPr>
                <a:effectLst/>
              </a:defRPr>
            </a:pPr>
            <a:endParaRPr lang="hr-HR" smtClean="0"/>
          </a:p>
          <a:p>
            <a:pPr lvl="0" algn="just">
              <a:defRPr>
                <a:effectLst/>
              </a:defRPr>
            </a:pPr>
            <a:r>
              <a:rPr lang="hr-HR" smtClean="0"/>
              <a:t>Evaluacija: Nakon treniranja, modeli se evaluiraju kako bi se utvrdila njihova točnost i sposobnost generalizacije na novim podacima. Banka koristi metrike poput točnosti, preciznosti, odziva i površine pod ROC krivuljom (AUC) za ocjenu performansi modela.</a:t>
            </a:r>
          </a:p>
          <a:p>
            <a:pPr lvl="0" algn="just">
              <a:defRPr>
                <a:effectLst/>
              </a:defRPr>
            </a:pPr>
            <a:endParaRPr lang="hr-HR" smtClean="0"/>
          </a:p>
          <a:p>
            <a:pPr lvl="0" algn="just">
              <a:defRPr>
                <a:effectLst/>
              </a:defRPr>
            </a:pPr>
            <a:r>
              <a:rPr lang="hr-HR" smtClean="0"/>
              <a:t>Implementacija: Uspješno evaluirani modeli implementiraju se u bankinom sustavu za obradu zajmova. Modeli se koriste za automatsku procjenu kreditne sposobnosti i donošenje brzih odluka o odobrenju zajmova.</a:t>
            </a:r>
          </a:p>
          <a:p>
            <a:pPr lvl="0" algn="just">
              <a:defRPr>
                <a:effectLst/>
              </a:defRPr>
            </a:pPr>
            <a:endParaRPr lang="hr-HR" smtClean="0"/>
          </a:p>
          <a:p>
            <a:pPr lvl="0" algn="just">
              <a:defRPr>
                <a:effectLst/>
              </a:defRPr>
            </a:pPr>
            <a:r>
              <a:rPr lang="hr-HR" smtClean="0"/>
              <a:t>Korištenjem CRISP-DM okvira, banka može sistematično pristupiti poboljšanju procesa obrade zajmova, koristeći strojno učenje za identifikaciju ključnih indikatora kreditne sposobnosti, smanjenje rizika od loših kredita, ubrzavanje procesa odobravanja, te povećanje zadovoljstva kupaca kroz bržu i transparentniju obradu zahtjeva.</a:t>
            </a:r>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313808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Kako biste </a:t>
            </a:r>
            <a:r>
              <a:rPr/>
              <a:t>dovršili </a:t>
            </a:r>
            <a:r>
              <a:rPr lang="hr-HR" smtClean="0"/>
              <a:t>ovo poglavlje</a:t>
            </a:r>
            <a:r>
              <a:rPr smtClean="0"/>
              <a:t>, </a:t>
            </a:r>
            <a:r>
              <a:t>proučite i pregledajte </a:t>
            </a:r>
            <a:r>
              <a:rPr/>
              <a:t>sljedeće </a:t>
            </a:r>
            <a:r>
              <a:rPr lang="hr-HR" smtClean="0"/>
              <a:t>online</a:t>
            </a:r>
            <a:r>
              <a:rPr smtClean="0"/>
              <a:t> </a:t>
            </a:r>
            <a:r>
              <a:rPr lang="hr-HR" smtClean="0"/>
              <a:t>izvore</a:t>
            </a:r>
            <a:r>
              <a:rPr smtClean="0"/>
              <a:t>. </a:t>
            </a:r>
            <a:r>
              <a:t>Hvala na pažnji!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U kontekstu umjetne inteligencije (AI), strojno učenje </a:t>
            </a:r>
            <a:r>
              <a:rPr/>
              <a:t>je </a:t>
            </a:r>
            <a:r>
              <a:rPr smtClean="0"/>
              <a:t>podučavanje </a:t>
            </a:r>
            <a:r>
              <a:t>računala za učenje i predviđanje bez eksplicitnog programiranja. Radi se o stvaranju pametnih algoritama za analizu podataka, identificiranje uzoraka </a:t>
            </a:r>
            <a:r>
              <a:rPr/>
              <a:t>i </a:t>
            </a:r>
            <a:r>
              <a:rPr lang="hr-HR" smtClean="0"/>
              <a:t>mogućih </a:t>
            </a:r>
            <a:r>
              <a:rPr smtClean="0"/>
              <a:t>poboljšanj</a:t>
            </a:r>
            <a:r>
              <a:rPr lang="hr-HR" smtClean="0"/>
              <a:t>a</a:t>
            </a:r>
            <a:r>
              <a:rPr smtClean="0"/>
              <a:t> </a:t>
            </a:r>
            <a:r>
              <a:t>tijekom vremena. To je poput omogućavanja računalima da uče iz iskustva, baš kao i ljudi. Strojno učenje transformira različita područja i omogućuje AI sustavima da učine nevjerojatne stvari kao što su prepoznavanje slika, dijagnosticiranje bolesti </a:t>
            </a:r>
            <a:r>
              <a:rPr/>
              <a:t>i </a:t>
            </a:r>
            <a:r>
              <a:rPr smtClean="0"/>
              <a:t>izrad</a:t>
            </a:r>
            <a:r>
              <a:rPr lang="hr-HR" smtClean="0"/>
              <a:t>e</a:t>
            </a:r>
            <a:r>
              <a:rPr smtClean="0"/>
              <a:t> točn</a:t>
            </a:r>
            <a:r>
              <a:rPr lang="hr-HR" smtClean="0"/>
              <a:t>a</a:t>
            </a:r>
            <a:r>
              <a:rPr smtClean="0"/>
              <a:t> </a:t>
            </a:r>
            <a:r>
              <a:t>predviđanja.</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065647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Podaci se generiraju svake sekunde u našem digitalnom svijetu vođenom podacima, gdje elektronički uređaji oblikuju naše živote. No, kakvu vrijednost imaju podaci ako iz njih ne možemo izvući smislene uvide? Zahvaljujući brzom tehnološkom napretku, sada imamo mogućnost prikupljanja podataka preciznije i češće nego ikada prije. Ogromna količina podataka nudi ogroman potencijal, ali zahtijeva inteligentne algoritme kako bi se otključale tajne koje se kriju u podacima. Upravo tu na scenu stupaju tehnike strojnog učenja, omogućavajući nam da obradimo i analiziramo ovo ogromno more informacija.</a:t>
            </a:r>
          </a:p>
          <a:p>
            <a:pPr>
              <a:defRPr>
                <a:effectLst/>
              </a:defRPr>
            </a:pPr>
            <a:endParaRPr lang="hr-HR" smtClean="0"/>
          </a:p>
          <a:p>
            <a:pPr>
              <a:defRPr>
                <a:effectLst/>
              </a:defRPr>
            </a:pPr>
            <a:r>
              <a:rPr lang="hr-HR" smtClean="0"/>
              <a:t>Strojno učenje nam omogućuje da otkrijemo skrivene uzorke, identificiramo trendove i shvatimo kompleksne odnose unutar podataka. Pruža nam mogućnost da neobrađene podatke transformiramo u korisne uvide koji omogućavaju akciju, čime se poboljšava proces donošenja odluka i potiču inovacije u različitim područjima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34780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Kombinacija velikih količina podataka sa strojnim učenjem predstavlja revoluciju za cijelu industriju. Od personaliziranih preporuka i ciljanog marketinga do medicinskih dijagnoza i predviđanja tržišnih trendova, strojno učenje mijenja pravila igre. Opremljeno alatima za rješavanje složenih problema, omogućuje iskorištavanje punog potencijala našeg elektronički usmjerenog načina života.</a:t>
            </a:r>
          </a:p>
          <a:p>
            <a:pPr>
              <a:defRPr>
                <a:effectLst/>
              </a:defRPr>
            </a:pPr>
            <a:endParaRPr lang="hr-HR" smtClean="0"/>
          </a:p>
          <a:p>
            <a:pPr>
              <a:defRPr>
                <a:effectLst/>
              </a:defRPr>
            </a:pPr>
            <a:r>
              <a:rPr lang="hr-HR" smtClean="0"/>
              <a:t>U svijetu velikih</a:t>
            </a:r>
            <a:r>
              <a:rPr lang="hr-HR" baseline="0" smtClean="0"/>
              <a:t> </a:t>
            </a:r>
            <a:r>
              <a:rPr lang="hr-HR" smtClean="0"/>
              <a:t>podataka , strojno učenje nam</a:t>
            </a:r>
            <a:r>
              <a:rPr lang="hr-HR" baseline="0" smtClean="0"/>
              <a:t> </a:t>
            </a:r>
            <a:r>
              <a:rPr lang="hr-HR" smtClean="0"/>
              <a:t>pomaže da se snađemo u ogromnom moru informacija i otkrijemo skrivena znanja. Ono predstavlja ključ za transformaciju neobrađenih podataka u vrijedne uvide, otvarajući put pametnijim odlukama i boljoj budućnosti.</a:t>
            </a:r>
          </a:p>
          <a:p>
            <a:pPr>
              <a:defRPr>
                <a:effectLst/>
              </a:defRPr>
            </a:pPr>
            <a:endParaRPr lang="hr-HR"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960708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Podaci su temelj suvremenih informacijskih sustava</a:t>
            </a:r>
            <a:r>
              <a:rPr/>
              <a:t>. </a:t>
            </a:r>
            <a:r>
              <a:rPr smtClean="0"/>
              <a:t>Obuhvaća</a:t>
            </a:r>
            <a:r>
              <a:rPr lang="hr-HR" smtClean="0"/>
              <a:t>ju</a:t>
            </a:r>
            <a:r>
              <a:rPr smtClean="0"/>
              <a:t> </a:t>
            </a:r>
            <a:r>
              <a:t>kvalitativne ili kvantitativne vrijednosti koje pripadaju </a:t>
            </a:r>
            <a:r>
              <a:rPr/>
              <a:t>skupu </a:t>
            </a:r>
            <a:r>
              <a:rPr lang="hr-HR" smtClean="0"/>
              <a:t>entiteta</a:t>
            </a:r>
            <a:r>
              <a:rPr smtClean="0"/>
              <a:t>, </a:t>
            </a:r>
            <a:r>
              <a:t>kako ih definira Međunarodni zavod za statistiku (ISI). Prema Međunarodnoj organizaciji za standarde (ISO), podaci predstavljaju činjenice, koncepte ili upute na formalizirani način prikladan za komunikaciju, tumačenje ili obradu od strane ljudi ili strojeva.</a:t>
            </a:r>
          </a:p>
          <a:p>
            <a:pPr>
              <a:defRPr>
                <a:effectLst/>
              </a:defRPr>
            </a:pPr>
            <a:endParaRPr lang="hr-HR" smtClean="0"/>
          </a:p>
          <a:p>
            <a:pPr>
              <a:defRPr>
                <a:effectLst/>
              </a:defRPr>
            </a:pPr>
            <a:r>
              <a:rPr smtClean="0"/>
              <a:t>U </a:t>
            </a:r>
            <a:r>
              <a:t>današnjem svijetu koji se temelji na podacima organizacije iz različitih industrija </a:t>
            </a:r>
            <a:r>
              <a:rPr/>
              <a:t>prepoznaju </a:t>
            </a:r>
            <a:r>
              <a:rPr lang="hr-HR" smtClean="0"/>
              <a:t>njihovu </a:t>
            </a:r>
            <a:r>
              <a:rPr smtClean="0"/>
              <a:t>vrijednost. </a:t>
            </a:r>
            <a:r>
              <a:rPr lang="hr-HR" smtClean="0"/>
              <a:t>Uz korištenje rezultata t</a:t>
            </a:r>
            <a:r>
              <a:rPr smtClean="0"/>
              <a:t>ehnološk</a:t>
            </a:r>
            <a:r>
              <a:rPr lang="hr-HR" smtClean="0"/>
              <a:t>og</a:t>
            </a:r>
            <a:r>
              <a:rPr smtClean="0"/>
              <a:t> napre</a:t>
            </a:r>
            <a:r>
              <a:rPr lang="hr-HR" smtClean="0"/>
              <a:t>t</a:t>
            </a:r>
            <a:r>
              <a:rPr smtClean="0"/>
              <a:t>k</a:t>
            </a:r>
            <a:r>
              <a:rPr lang="hr-HR" smtClean="0"/>
              <a:t>a</a:t>
            </a:r>
            <a:r>
              <a:rPr smtClean="0"/>
              <a:t>, </a:t>
            </a:r>
            <a:r>
              <a:rPr/>
              <a:t>podaci </a:t>
            </a:r>
            <a:r>
              <a:rPr lang="hr-HR" smtClean="0"/>
              <a:t>postaju </a:t>
            </a:r>
            <a:r>
              <a:rPr smtClean="0"/>
              <a:t>neprocjenjivi </a:t>
            </a:r>
            <a:r>
              <a:t>za otkrivanje trendova i uzoraka.</a:t>
            </a:r>
          </a:p>
          <a:p>
            <a:pPr>
              <a:defRPr>
                <a:effectLst/>
              </a:defRPr>
            </a:pPr>
            <a:endParaRPr lang="hr-HR" smtClean="0"/>
          </a:p>
          <a:p>
            <a:pPr>
              <a:defRPr>
                <a:effectLst/>
              </a:defRPr>
            </a:pPr>
            <a:r>
              <a:rPr smtClean="0"/>
              <a:t>Međutim</a:t>
            </a:r>
            <a:r>
              <a:t>, pravi potencijal podataka leži u učinkovitom upravljanju, analizi </a:t>
            </a:r>
            <a:r>
              <a:rPr/>
              <a:t>i </a:t>
            </a:r>
            <a:r>
              <a:rPr smtClean="0"/>
              <a:t>interpretaciji</a:t>
            </a:r>
            <a:r>
              <a:rPr lang="hr-HR" smtClean="0"/>
              <a:t> pojava (i procesa) na koji se odnose</a:t>
            </a:r>
            <a:r>
              <a:rPr smtClean="0"/>
              <a:t>. </a:t>
            </a:r>
            <a:r>
              <a:rPr lang="hr-HR" smtClean="0"/>
              <a:t>Održavanje kvalitete, točnosti i sigurnosti podataka predstavlja ključna pitanja. Robustne prakse upravljanja podacima osiguravaju njihov integritet te usklađenost s propisima, čime se maksimizira transformativni potencijal podataka.</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3009024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Podaci su sirovina, osnovni gradivni elementi znanja. Predstavljaju zbirke brojeva, činjenica i opažanja u njihovom najčišćem obliku. Međutim, poput raspršenih komadića slagalice, podaci mogu izgledati odvojeno i besmisleno.</a:t>
            </a:r>
          </a:p>
          <a:p>
            <a:pPr>
              <a:defRPr>
                <a:effectLst/>
              </a:defRPr>
            </a:pPr>
            <a:endParaRPr lang="hr-HR" smtClean="0"/>
          </a:p>
          <a:p>
            <a:pPr>
              <a:defRPr>
                <a:effectLst/>
              </a:defRPr>
            </a:pPr>
            <a:r>
              <a:rPr lang="hr-HR" smtClean="0"/>
              <a:t>No, kada se podaci pretvore u informacije, oni stječu kontekst i svrhu. Informacije su rezultat pažljive organizacije, analize i prezentacije podataka na način koji im daje značenje. To je proces izvlačenja uvida i uspostavljanja veza između pojedinačnih podataka, čime se rasvjetljuje šira slika.</a:t>
            </a:r>
          </a:p>
          <a:p>
            <a:pPr>
              <a:defRPr>
                <a:effectLst/>
              </a:defRPr>
            </a:pPr>
            <a:endParaRPr lang="hr-HR" smtClean="0"/>
          </a:p>
          <a:p>
            <a:pPr>
              <a:defRPr>
                <a:effectLst/>
              </a:defRPr>
            </a:pPr>
            <a:r>
              <a:rPr lang="hr-HR" smtClean="0"/>
              <a:t>Zamislite da su pojedinačni komadi slagalice poput podataka: raspršeni i bez koherentnosti. No, kad se adekvatno organiziraju i povežu, stvaraju lijepu, cjelovitu sliku. Na sličan način, informacije uzimaju razbacane podatke i spajaju ih, otkrivajući uzorke, trendove i odnose koji bi inače ostali skriveni.</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997522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defRPr>
                <a:effectLst/>
              </a:defRPr>
            </a:pPr>
            <a:r>
              <a:rPr lang="hr-HR" smtClean="0"/>
              <a:t>Strojno učenje omogućava rješavanje problema i razumijevanje kroz analizu podataka, upotrebu računalne snage i primjenu algoritama. Proces počinje identifikacijom problema vrijednog rješavanja, a zatim slijedi prikupljanje relevantnih podataka. Računalna snaga omogućava algoritmima da analiziraju podatke, prepoznaju uzorke i stvaraju predikcije. Glavni je cilj ispravno interpretirati rezultate, pružajući time vrijedne uvide koji podržavaju informirano donošenje odluka. Napredak u strojnom učenju postiže se sinergijom podataka, računalnih procesa i algoritama, čime se pojedincima i organizacijama omogućava efikasno upravljanje izazovima modernog svijeta.</a:t>
            </a:r>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894684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defRPr>
                <a:effectLst/>
              </a:defRPr>
            </a:pPr>
            <a:r>
              <a:rPr lang="hr-HR" smtClean="0"/>
              <a:t>CRISP-DM (Cross-Industry Standard Process for Data Mining) predstavlja popularan metodološki okvir u području znanosti o podacima i strojnom učenju. Ovaj proces obuhvaća šest ključnih faza koje vode kroz cijeli proces rudarenja podataka: razumijevanje poslovnih potreba, razumijevanje podataka, pripremu podataka, modeliranje, evaluaciju i implementaciju. Svaka od ovih faza igra nezamjenjivu ulogu u otkrivanju vrijednih uvida iz podataka. CRISP-DM pruža organizacijama strukturirani pristup za efikasno iskorištavanje potencijala strojnog učenja i donošenje odluka zasnovanih na analizi podataka.</a:t>
            </a:r>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370499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endParaRPr lang="hr-HR" smtClean="0"/>
          </a:p>
          <a:p>
            <a:pPr lvl="0" algn="just"/>
            <a:r>
              <a:rPr lang="hr-HR" smtClean="0"/>
              <a:t>Putovanje u strojnom učenju započinje postavljanjem pravih pitanja tijekom faze poslovnog razumijevanja, gdje se identificiraju ključni problemi za rješavanje i važna pitanja koja zahtijevaju odgovore. Sljedeći korak je uzbudljivo istraživanje u fazi razumijevanja podataka, gdje poput istraživača tragamo za izvorom podataka i njegovim skrivenim blagom. Opremljeni ovim znanjem, prelazimo u fazu pripreme podataka, pažljivo selektirajući i oblikujući podatke da bi ih mogli koristiti za pokretanje strojnog učenja.</a:t>
            </a:r>
          </a:p>
          <a:p>
            <a:pPr lvl="0" algn="just"/>
            <a:endParaRPr lang="hr-HR" smtClean="0"/>
          </a:p>
          <a:p>
            <a:pPr lvl="0" algn="just"/>
            <a:r>
              <a:rPr lang="hr-HR" smtClean="0"/>
              <a:t>Ulaskom u fazu modeliranja, počinju</a:t>
            </a:r>
            <a:r>
              <a:rPr lang="hr-HR" baseline="0" smtClean="0"/>
              <a:t> se događati zanimljive stvari</a:t>
            </a:r>
            <a:r>
              <a:rPr lang="hr-HR" smtClean="0"/>
              <a:t>. Odabiremo algoritme strojnog učenja, svaki sa svojim jedinstvenim sposobnostima, kako bismo otkrili uzorke i otključali potencijal skriven u podacima. No, putovanje se tu ne završava; moramo evaluirati rezultate, koristeći se "kristalnom kuglom" strojnog učenja da procijenimo učinkovitost i preciznost naših modela.</a:t>
            </a:r>
          </a:p>
          <a:p>
            <a:pPr lvl="0" algn="just"/>
            <a:endParaRPr lang="hr-HR" smtClean="0"/>
          </a:p>
          <a:p>
            <a:pPr lvl="0" algn="just"/>
            <a:r>
              <a:rPr lang="hr-HR" smtClean="0"/>
              <a:t>Naš trud i kreativnost kulminiraju u fazi implementacije, gdje, poput lansiranja velikog broda, predstavljamo naše rješenje svijetu. To je trenutak kad se uvidi temeljeni na podacima transformiraju u efektivna rješenja, potičući poslovanje i ostvarujući stvarni utjecaj.</a:t>
            </a:r>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550273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s.cmu.edu/~tom/files/MachineLearningTomMitchell.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watch?v=sIjSY05JE9Q"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hyperlink" Target="https://www.isi-web.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hyperlink" Target="https://www.iso.org/home.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a:t>O3 - Distance learning curricula in </a:t>
            </a:r>
            <a:r>
              <a:rPr lang="hr-HR" b="1"/>
              <a:t>Machine Learning</a:t>
            </a:r>
            <a:r>
              <a:rPr b="1"/>
              <a:t/>
            </a:r>
            <a:br>
              <a:rPr b="1"/>
            </a:br>
            <a:r>
              <a:rPr b="1"/>
              <a:t/>
            </a:r>
            <a:br>
              <a:rPr b="1"/>
            </a:br>
            <a:r>
              <a:t>2 - Uvod u strojno učenje</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685800" y="172085"/>
            <a:ext cx="10515600" cy="782955"/>
          </a:xfrm>
        </p:spPr>
        <p:txBody>
          <a:bodyPr/>
          <a:lstStyle/>
          <a:p>
            <a:pPr algn="ctr">
              <a:defRPr b="1"/>
            </a:pPr>
            <a:r>
              <a:t>CRISP-DM tijek rada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74320" y="1341120"/>
            <a:ext cx="8507730" cy="5330613"/>
          </a:xfrm>
        </p:spPr>
        <p:txBody>
          <a:bodyPr>
            <a:normAutofit fontScale="92500" lnSpcReduction="10000"/>
          </a:bodyPr>
          <a:lstStyle/>
          <a:p>
            <a:pPr lvl="0" algn="just">
              <a:defRPr sz="3600">
                <a:latin typeface="+mj-lt"/>
              </a:defRPr>
            </a:pPr>
            <a:r>
              <a:rPr lang="hr-HR" b="1" smtClean="0"/>
              <a:t>Poznavanje poslovanja</a:t>
            </a:r>
            <a:r>
              <a:rPr smtClean="0"/>
              <a:t>- </a:t>
            </a:r>
            <a:r>
              <a:rPr lang="hr-HR" smtClean="0"/>
              <a:t>koja pitanja su vrijedna rješavanja</a:t>
            </a:r>
            <a:r>
              <a:rPr smtClean="0"/>
              <a:t>?</a:t>
            </a:r>
            <a:endParaRPr sz="3600">
              <a:latin typeface="+mj-lt"/>
            </a:endParaRPr>
          </a:p>
          <a:p>
            <a:pPr lvl="0" algn="just">
              <a:defRPr sz="3600">
                <a:latin typeface="+mj-lt"/>
              </a:defRPr>
            </a:pPr>
            <a:r>
              <a:rPr lang="hr-HR" b="1" smtClean="0"/>
              <a:t>Razumijevanje</a:t>
            </a:r>
            <a:r>
              <a:rPr b="1" smtClean="0"/>
              <a:t> </a:t>
            </a:r>
            <a:r>
              <a:rPr b="1"/>
              <a:t>podataka - </a:t>
            </a:r>
            <a:r>
              <a:rPr lang="hr-HR" smtClean="0"/>
              <a:t>g</a:t>
            </a:r>
            <a:r>
              <a:rPr smtClean="0"/>
              <a:t>dje će</a:t>
            </a:r>
            <a:r>
              <a:rPr lang="hr-HR" smtClean="0"/>
              <a:t>mo pronaći</a:t>
            </a:r>
            <a:r>
              <a:rPr smtClean="0"/>
              <a:t> </a:t>
            </a:r>
            <a:r>
              <a:rPr lang="hr-HR" smtClean="0"/>
              <a:t>potrebne </a:t>
            </a:r>
            <a:r>
              <a:rPr smtClean="0"/>
              <a:t>poda</a:t>
            </a:r>
            <a:r>
              <a:rPr lang="hr-HR" smtClean="0"/>
              <a:t>tke</a:t>
            </a:r>
            <a:r>
              <a:rPr smtClean="0"/>
              <a:t>?</a:t>
            </a:r>
            <a:endParaRPr sz="3600">
              <a:latin typeface="+mj-lt"/>
            </a:endParaRPr>
          </a:p>
          <a:p>
            <a:pPr lvl="0" algn="just">
              <a:defRPr sz="3600">
                <a:latin typeface="+mj-lt"/>
              </a:defRPr>
            </a:pPr>
            <a:r>
              <a:rPr b="1"/>
              <a:t>Priprema podataka </a:t>
            </a:r>
            <a:r>
              <a:rPr/>
              <a:t>- </a:t>
            </a:r>
            <a:r>
              <a:rPr lang="hr-HR" smtClean="0"/>
              <a:t>k</a:t>
            </a:r>
            <a:r>
              <a:rPr smtClean="0"/>
              <a:t>oji </a:t>
            </a:r>
            <a:r>
              <a:t>su </a:t>
            </a:r>
            <a:r>
              <a:rPr/>
              <a:t>podaci </a:t>
            </a:r>
            <a:r>
              <a:rPr smtClean="0"/>
              <a:t>potrebni</a:t>
            </a:r>
            <a:r>
              <a:rPr lang="hr-HR" smtClean="0"/>
              <a:t> za analizu</a:t>
            </a:r>
            <a:r>
              <a:rPr smtClean="0"/>
              <a:t>?</a:t>
            </a:r>
            <a:endParaRPr/>
          </a:p>
          <a:p>
            <a:pPr lvl="0" algn="just">
              <a:defRPr sz="3600">
                <a:latin typeface="+mj-lt"/>
              </a:defRPr>
            </a:pPr>
            <a:r>
              <a:rPr b="1"/>
              <a:t>Modeliranje</a:t>
            </a:r>
            <a:r>
              <a:t> </a:t>
            </a:r>
            <a:r>
              <a:rPr/>
              <a:t>- </a:t>
            </a:r>
            <a:r>
              <a:rPr lang="hr-HR" smtClean="0"/>
              <a:t>k</a:t>
            </a:r>
            <a:r>
              <a:rPr smtClean="0"/>
              <a:t>oj</a:t>
            </a:r>
            <a:r>
              <a:rPr lang="hr-HR" smtClean="0"/>
              <a:t>i</a:t>
            </a:r>
            <a:r>
              <a:rPr smtClean="0"/>
              <a:t> </a:t>
            </a:r>
            <a:r>
              <a:rPr lang="hr-HR" smtClean="0"/>
              <a:t>algoritimi </a:t>
            </a:r>
            <a:r>
              <a:rPr smtClean="0"/>
              <a:t>strojno</a:t>
            </a:r>
            <a:r>
              <a:rPr lang="hr-HR" smtClean="0"/>
              <a:t>g</a:t>
            </a:r>
            <a:r>
              <a:rPr smtClean="0"/>
              <a:t> učenj</a:t>
            </a:r>
            <a:r>
              <a:rPr lang="hr-HR" smtClean="0"/>
              <a:t>a</a:t>
            </a:r>
            <a:r>
              <a:rPr smtClean="0"/>
              <a:t> </a:t>
            </a:r>
            <a:r>
              <a:rPr lang="hr-HR" smtClean="0"/>
              <a:t>će se koristiti</a:t>
            </a:r>
            <a:r>
              <a:rPr smtClean="0"/>
              <a:t>?</a:t>
            </a:r>
            <a:endParaRPr sz="3600">
              <a:latin typeface="+mj-lt"/>
            </a:endParaRPr>
          </a:p>
          <a:p>
            <a:pPr lvl="0" algn="just">
              <a:defRPr sz="3600">
                <a:latin typeface="+mj-lt"/>
              </a:defRPr>
            </a:pPr>
            <a:r>
              <a:rPr b="1"/>
              <a:t>Procjena</a:t>
            </a:r>
            <a:r>
              <a:t> </a:t>
            </a:r>
            <a:r>
              <a:rPr/>
              <a:t>- </a:t>
            </a:r>
            <a:r>
              <a:rPr lang="hr-HR" smtClean="0"/>
              <a:t>procjena</a:t>
            </a:r>
            <a:r>
              <a:rPr smtClean="0"/>
              <a:t> rezultat</a:t>
            </a:r>
            <a:r>
              <a:rPr lang="hr-HR" smtClean="0"/>
              <a:t>a primjene</a:t>
            </a:r>
            <a:r>
              <a:rPr smtClean="0"/>
              <a:t> </a:t>
            </a:r>
            <a:r>
              <a:t>strojnog učenja.</a:t>
            </a:r>
            <a:endParaRPr sz="3600">
              <a:latin typeface="+mj-lt"/>
            </a:endParaRPr>
          </a:p>
          <a:p>
            <a:pPr lvl="0" algn="just">
              <a:defRPr sz="3600">
                <a:latin typeface="+mj-lt"/>
              </a:defRPr>
            </a:pPr>
            <a:r>
              <a:rPr b="1"/>
              <a:t>Implementacija</a:t>
            </a:r>
            <a:r>
              <a:rPr/>
              <a:t> </a:t>
            </a:r>
            <a:r>
              <a:rPr lang="hr-HR" smtClean="0"/>
              <a:t>–</a:t>
            </a:r>
            <a:r>
              <a:rPr smtClean="0"/>
              <a:t> </a:t>
            </a:r>
            <a:r>
              <a:rPr lang="hr-HR" smtClean="0"/>
              <a:t>primjena dobivenog</a:t>
            </a:r>
            <a:r>
              <a:rPr smtClean="0"/>
              <a:t> rješenj</a:t>
            </a:r>
            <a:r>
              <a:rPr lang="hr-HR" smtClean="0"/>
              <a:t>a</a:t>
            </a:r>
            <a:r>
              <a:rPr smtClean="0"/>
              <a:t>.</a:t>
            </a:r>
            <a:endParaRPr/>
          </a:p>
        </p:txBody>
      </p:sp>
      <p:pic>
        <p:nvPicPr>
          <p:cNvPr id="4098" name="Picture 2" descr="Free Top View Photo Of People Near Wooden Tabl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0179" y="1565554"/>
            <a:ext cx="2864219" cy="191329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ree Time Lapse Photography of Taking-off Rocke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18223" y="4089366"/>
            <a:ext cx="2906175" cy="1935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5269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922885"/>
          </a:xfrm>
        </p:spPr>
        <p:txBody>
          <a:bodyPr/>
          <a:lstStyle/>
          <a:p>
            <a:pPr algn="ctr">
              <a:defRPr b="1"/>
            </a:pPr>
            <a:r>
              <a:rPr lang="hr-HR" smtClean="0"/>
              <a:t>Primjer korištenja</a:t>
            </a:r>
            <a:r>
              <a:rPr smtClean="0"/>
              <a:t> </a:t>
            </a:r>
            <a:r>
              <a:rPr/>
              <a:t>- </a:t>
            </a:r>
            <a:r>
              <a:rPr lang="hr-HR" smtClean="0"/>
              <a:t>odobrenje</a:t>
            </a:r>
            <a:r>
              <a:rPr smtClean="0"/>
              <a:t> </a:t>
            </a:r>
            <a:r>
              <a:rPr lang="hr-HR" smtClean="0"/>
              <a:t>kredita</a:t>
            </a:r>
            <a:endParaRPr/>
          </a:p>
        </p:txBody>
      </p:sp>
      <p:sp>
        <p:nvSpPr>
          <p:cNvPr id="4" name="Flowchart: Process 3"/>
          <p:cNvSpPr/>
          <p:nvPr/>
        </p:nvSpPr>
        <p:spPr>
          <a:xfrm>
            <a:off x="1370036" y="1690689"/>
            <a:ext cx="3607360"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Trebamo li odobriti ovaj kredit?</a:t>
            </a:r>
          </a:p>
        </p:txBody>
      </p:sp>
      <p:sp>
        <p:nvSpPr>
          <p:cNvPr id="5" name="Flowchart: Process 4"/>
          <p:cNvSpPr/>
          <p:nvPr/>
        </p:nvSpPr>
        <p:spPr>
          <a:xfrm>
            <a:off x="314960" y="3016252"/>
            <a:ext cx="5218919" cy="1196641"/>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Upotrijebi prethodne zapise o </a:t>
            </a:r>
            <a:r>
              <a:rPr/>
              <a:t>prethodnim </a:t>
            </a:r>
            <a:r>
              <a:rPr lang="hr-HR" smtClean="0"/>
              <a:t>odobrenjima</a:t>
            </a:r>
            <a:r>
              <a:rPr smtClean="0"/>
              <a:t> </a:t>
            </a:r>
            <a:r>
              <a:t>i njihovim rezultatima</a:t>
            </a:r>
          </a:p>
        </p:txBody>
      </p:sp>
      <p:sp>
        <p:nvSpPr>
          <p:cNvPr id="6" name="Flowchart: Process 5"/>
          <p:cNvSpPr/>
          <p:nvPr/>
        </p:nvSpPr>
        <p:spPr>
          <a:xfrm>
            <a:off x="453711" y="4720286"/>
            <a:ext cx="5181013" cy="182874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endParaRPr/>
          </a:p>
          <a:p>
            <a:pPr lvl="1" algn="ctr">
              <a:defRPr sz="2800"/>
            </a:pPr>
            <a:r>
              <a:t>Obavezni kriteriji:</a:t>
            </a:r>
            <a:endParaRPr sz="2800"/>
          </a:p>
          <a:p>
            <a:pPr lvl="1" algn="ctr"/>
            <a:r>
              <a:t>Trenutna plaća</a:t>
            </a:r>
          </a:p>
          <a:p>
            <a:pPr lvl="1" algn="ctr"/>
            <a:r>
              <a:t>Trajanje ugovora</a:t>
            </a:r>
          </a:p>
          <a:p>
            <a:pPr lvl="1" algn="ctr"/>
            <a:r>
              <a:t>Ostali nepodmireni krediti</a:t>
            </a:r>
          </a:p>
          <a:p>
            <a:pPr lvl="1" algn="ctr"/>
            <a:r>
              <a:t>Prethodna potraživanja </a:t>
            </a:r>
          </a:p>
          <a:p>
            <a:pPr lvl="1"/>
            <a:endParaRPr/>
          </a:p>
          <a:p>
            <a:pPr lvl="1"/>
            <a:endParaRPr/>
          </a:p>
        </p:txBody>
      </p:sp>
      <p:sp>
        <p:nvSpPr>
          <p:cNvPr id="7" name="Flowchart: Process 6"/>
          <p:cNvSpPr/>
          <p:nvPr/>
        </p:nvSpPr>
        <p:spPr>
          <a:xfrm>
            <a:off x="6032472" y="1690688"/>
            <a:ext cx="5853164" cy="8418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rPr lang="hr-HR" smtClean="0"/>
              <a:t>Odabir algoritma </a:t>
            </a:r>
            <a:r>
              <a:rPr smtClean="0"/>
              <a:t>strojnog </a:t>
            </a:r>
            <a:r>
              <a:rPr/>
              <a:t>učenja </a:t>
            </a:r>
            <a:r>
              <a:rPr smtClean="0"/>
              <a:t>koje</a:t>
            </a:r>
            <a:r>
              <a:rPr lang="hr-HR" smtClean="0"/>
              <a:t>g</a:t>
            </a:r>
            <a:r>
              <a:rPr smtClean="0"/>
              <a:t> </a:t>
            </a:r>
            <a:r>
              <a:rPr/>
              <a:t>želimo </a:t>
            </a:r>
            <a:r>
              <a:rPr lang="hr-HR" smtClean="0"/>
              <a:t>primijeniti</a:t>
            </a:r>
            <a:endParaRPr/>
          </a:p>
        </p:txBody>
      </p:sp>
      <p:sp>
        <p:nvSpPr>
          <p:cNvPr id="8" name="Flowchart: Process 7"/>
          <p:cNvSpPr/>
          <p:nvPr/>
        </p:nvSpPr>
        <p:spPr>
          <a:xfrm>
            <a:off x="6761982" y="3151975"/>
            <a:ext cx="4505681" cy="139507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rPr lang="hr-HR" sz="2400"/>
              <a:t>Ocijeniti učinkovitost algoritma strojnog učenja korištenjem podataka za trening i testiranje</a:t>
            </a:r>
            <a:endParaRPr sz="2400"/>
          </a:p>
        </p:txBody>
      </p:sp>
      <p:sp>
        <p:nvSpPr>
          <p:cNvPr id="9" name="Flowchart: Process 8"/>
          <p:cNvSpPr/>
          <p:nvPr/>
        </p:nvSpPr>
        <p:spPr>
          <a:xfrm>
            <a:off x="7011766" y="5109288"/>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Implementacija</a:t>
            </a:r>
          </a:p>
        </p:txBody>
      </p:sp>
      <p:sp>
        <p:nvSpPr>
          <p:cNvPr id="10" name="Down Arrow 9"/>
          <p:cNvSpPr/>
          <p:nvPr/>
        </p:nvSpPr>
        <p:spPr>
          <a:xfrm>
            <a:off x="2666274" y="2584992"/>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Down Arrow 10"/>
          <p:cNvSpPr/>
          <p:nvPr/>
        </p:nvSpPr>
        <p:spPr>
          <a:xfrm>
            <a:off x="2666273" y="4250959"/>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Down Arrow 11"/>
          <p:cNvSpPr/>
          <p:nvPr/>
        </p:nvSpPr>
        <p:spPr>
          <a:xfrm>
            <a:off x="8483851" y="2601570"/>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Down Arrow 12"/>
          <p:cNvSpPr/>
          <p:nvPr/>
        </p:nvSpPr>
        <p:spPr>
          <a:xfrm>
            <a:off x="8483851" y="4616093"/>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Up Arrow 13"/>
          <p:cNvSpPr/>
          <p:nvPr/>
        </p:nvSpPr>
        <p:spPr>
          <a:xfrm rot="1824255">
            <a:off x="5911095" y="2451878"/>
            <a:ext cx="532563" cy="243648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2777298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rPr lang="hr-HR"/>
              <a:t>Pregledajte slijedeće online izvore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marL="0" lvl="0" indent="0" algn="just">
              <a:buNone/>
              <a:defRPr b="1">
                <a:latin typeface="+mj-lt"/>
              </a:defRPr>
            </a:pPr>
            <a:r>
              <a:t>Pronađite i pročitajte najcitiraniju definiciju strojnog </a:t>
            </a:r>
            <a:r>
              <a:rPr/>
              <a:t>učenja </a:t>
            </a:r>
            <a:r>
              <a:rPr lang="hr-HR" smtClean="0"/>
              <a:t>iz knjige</a:t>
            </a:r>
            <a:r>
              <a:rPr smtClean="0"/>
              <a:t> "</a:t>
            </a:r>
            <a:r>
              <a:t>Strojno </a:t>
            </a:r>
            <a:r>
              <a:rPr/>
              <a:t>učenje</a:t>
            </a:r>
            <a:r>
              <a:rPr smtClean="0"/>
              <a:t>"</a:t>
            </a:r>
            <a:r>
              <a:rPr lang="hr-HR" smtClean="0"/>
              <a:t> (</a:t>
            </a:r>
            <a:r>
              <a:rPr lang="hr-HR" b="1" smtClean="0"/>
              <a:t>T. </a:t>
            </a:r>
            <a:r>
              <a:rPr lang="hr-HR" b="1"/>
              <a:t>Mitchell</a:t>
            </a:r>
            <a:r>
              <a:rPr lang="hr-HR" smtClean="0"/>
              <a:t>)</a:t>
            </a:r>
            <a:endParaRPr/>
          </a:p>
          <a:p>
            <a:pPr algn="just">
              <a:defRPr>
                <a:latin typeface="+mj-lt"/>
                <a:hlinkClick r:id="rId3"/>
              </a:defRPr>
            </a:pPr>
            <a:r>
              <a:t>http://www.cs.cmu.edu/~tom/files/MachineLearningTomMitchell.pdf</a:t>
            </a:r>
            <a:endParaRPr>
              <a:latin typeface="+mj-lt"/>
            </a:endParaRPr>
          </a:p>
          <a:p>
            <a:pPr marL="0" indent="0" algn="just">
              <a:buNone/>
              <a:defRPr b="1">
                <a:latin typeface="+mj-lt"/>
              </a:defRPr>
            </a:pPr>
            <a:r>
              <a:t>Koje su razlike između podataka </a:t>
            </a:r>
            <a:r>
              <a:rPr/>
              <a:t>i </a:t>
            </a:r>
            <a:r>
              <a:rPr smtClean="0"/>
              <a:t>informacija</a:t>
            </a:r>
            <a:r>
              <a:rPr lang="hr-HR" smtClean="0"/>
              <a:t> (pogledajte video)</a:t>
            </a:r>
            <a:r>
              <a:rPr smtClean="0"/>
              <a:t>:</a:t>
            </a:r>
            <a:endParaRPr b="1">
              <a:latin typeface="+mj-lt"/>
            </a:endParaRPr>
          </a:p>
          <a:p>
            <a:pPr algn="just">
              <a:defRPr>
                <a:latin typeface="+mj-lt"/>
                <a:hlinkClick r:id="rId4"/>
              </a:defRPr>
            </a:pPr>
            <a:r>
              <a:t>https://www.youtube.com/watch?v=sIjSY05JE9Q</a:t>
            </a:r>
            <a:endParaRPr>
              <a:latin typeface="+mj-lt"/>
            </a:endParaRPr>
          </a:p>
          <a:p>
            <a:pPr marL="0" indent="0" algn="just">
              <a:buNone/>
              <a:defRPr b="1">
                <a:latin typeface="+mj-lt"/>
              </a:defRPr>
            </a:pPr>
            <a:r>
              <a:t>Pregledajte besplatne </a:t>
            </a:r>
            <a:r>
              <a:rPr/>
              <a:t>Azure </a:t>
            </a:r>
            <a:r>
              <a:rPr smtClean="0"/>
              <a:t>servise</a:t>
            </a:r>
            <a:r>
              <a:rPr lang="hr-HR" smtClean="0"/>
              <a:t> za strojno učenje</a:t>
            </a:r>
            <a:r>
              <a:rPr smtClean="0"/>
              <a:t>:</a:t>
            </a:r>
            <a:endParaRPr/>
          </a:p>
          <a:p>
            <a:pPr algn="just">
              <a:defRPr>
                <a:latin typeface="+mj-lt"/>
              </a:defRPr>
            </a:pPr>
            <a:r>
              <a:t>azure.microsoft.com/en-us/pricing/free-services </a:t>
            </a:r>
          </a:p>
          <a:p>
            <a:pPr marL="0" indent="0" algn="just">
              <a:buNone/>
              <a:defRPr b="1">
                <a:latin typeface="+mj-lt"/>
              </a:defRPr>
            </a:pPr>
            <a:r>
              <a:rPr lang="hr-HR" smtClean="0"/>
              <a:t>Otvorite</a:t>
            </a:r>
            <a:r>
              <a:rPr smtClean="0"/>
              <a:t> </a:t>
            </a:r>
            <a:r>
              <a:rPr/>
              <a:t>Oracle </a:t>
            </a:r>
            <a:r>
              <a:rPr lang="hr-HR" smtClean="0"/>
              <a:t>Member</a:t>
            </a:r>
            <a:r>
              <a:rPr smtClean="0"/>
              <a:t> Hub </a:t>
            </a:r>
            <a:r>
              <a:t>i </a:t>
            </a:r>
            <a:r>
              <a:rPr/>
              <a:t>dovršite </a:t>
            </a:r>
            <a:r>
              <a:rPr lang="hr-HR" smtClean="0"/>
              <a:t>drugu</a:t>
            </a:r>
            <a:r>
              <a:rPr smtClean="0"/>
              <a:t> </a:t>
            </a:r>
            <a:r>
              <a:rPr lang="hr-HR" smtClean="0"/>
              <a:t>nastavnu cjelinu</a:t>
            </a:r>
            <a:r>
              <a:rPr smtClean="0"/>
              <a:t>:</a:t>
            </a:r>
            <a:endParaRP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Klasifikacija i organizacija podataka za strojno učenje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Ovaj je tečaj razvijen kao rezultat Erasmus+ projekta CodeIn (</a:t>
            </a:r>
            <a:r>
              <a:rPr i="1"/>
              <a:t>Cloud cOmputing for Digital Education INnovation</a:t>
            </a:r>
            <a:r>
              <a:t>)</a:t>
            </a:r>
          </a:p>
          <a:p>
            <a:pPr lvl="0">
              <a:defRPr sz="3600">
                <a:latin typeface="+mj-lt"/>
              </a:defRPr>
            </a:pPr>
            <a:r>
              <a:t>Sadrži ukupno deset </a:t>
            </a:r>
            <a:r>
              <a:rPr/>
              <a:t>nastavnih </a:t>
            </a:r>
            <a:r>
              <a:rPr lang="hr-HR" smtClean="0"/>
              <a:t>cjelina</a:t>
            </a:r>
            <a:endParaRPr sz="3600">
              <a:latin typeface="+mj-lt"/>
            </a:endParaRPr>
          </a:p>
          <a:p>
            <a:pPr lvl="0">
              <a:defRPr sz="3600">
                <a:latin typeface="+mj-lt"/>
              </a:defRPr>
            </a:pPr>
            <a:r>
              <a:t>Sve što </a:t>
            </a:r>
            <a:r>
              <a:rPr/>
              <a:t>trebate </a:t>
            </a:r>
            <a:r>
              <a:rPr smtClean="0"/>
              <a:t>je </a:t>
            </a:r>
            <a:r>
              <a:t>pristup internetu </a:t>
            </a:r>
          </a:p>
          <a:p>
            <a:pPr lvl="0">
              <a:defRPr sz="3600">
                <a:latin typeface="+mj-lt"/>
              </a:defRPr>
            </a:pPr>
            <a:r>
              <a:t>Očekuje se da ćete potrošiti ukupno 150 sati na stjecanje predviđenih ishoda učenja.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7560" y="0"/>
            <a:ext cx="10515600" cy="1325563"/>
          </a:xfrm>
        </p:spPr>
        <p:txBody>
          <a:bodyPr/>
          <a:lstStyle/>
          <a:p>
            <a:pPr algn="ctr">
              <a:defRPr b="1"/>
            </a:pPr>
            <a:r>
              <a:t>Što je strojno učenje?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32080" y="1076960"/>
            <a:ext cx="8764270" cy="5361093"/>
          </a:xfrm>
        </p:spPr>
        <p:txBody>
          <a:bodyPr>
            <a:noAutofit/>
          </a:bodyPr>
          <a:lstStyle/>
          <a:p>
            <a:pPr lvl="0" algn="just">
              <a:defRPr>
                <a:latin typeface="+mj-lt"/>
              </a:defRPr>
            </a:pPr>
            <a:r>
              <a:rPr sz="3600"/>
              <a:t>Zamislite da naučite računala </a:t>
            </a:r>
            <a:r>
              <a:rPr lang="hr-HR" sz="3600" smtClean="0"/>
              <a:t>da </a:t>
            </a:r>
            <a:r>
              <a:rPr lang="hr-HR" sz="4000" b="1" smtClean="0"/>
              <a:t>uče</a:t>
            </a:r>
            <a:r>
              <a:rPr sz="4000" b="1" smtClean="0"/>
              <a:t> </a:t>
            </a:r>
            <a:r>
              <a:rPr sz="4000" b="1"/>
              <a:t>iz iskustva</a:t>
            </a:r>
            <a:r>
              <a:rPr sz="3600"/>
              <a:t>, baš kao i ljudi.</a:t>
            </a:r>
            <a:endParaRPr sz="3600">
              <a:latin typeface="+mj-lt"/>
            </a:endParaRPr>
          </a:p>
          <a:p>
            <a:pPr lvl="0" algn="just">
              <a:defRPr>
                <a:latin typeface="+mj-lt"/>
              </a:defRPr>
            </a:pPr>
            <a:r>
              <a:rPr sz="3600"/>
              <a:t>Strojno učenje podrazumijeva stvaranje </a:t>
            </a:r>
            <a:r>
              <a:rPr sz="4000" b="1" smtClean="0"/>
              <a:t>algorit</a:t>
            </a:r>
            <a:r>
              <a:rPr lang="hr-HR" sz="4000" b="1" smtClean="0"/>
              <a:t>a</a:t>
            </a:r>
            <a:r>
              <a:rPr sz="4000" b="1" smtClean="0"/>
              <a:t>ma</a:t>
            </a:r>
            <a:r>
              <a:rPr sz="3600" smtClean="0"/>
              <a:t> </a:t>
            </a:r>
            <a:r>
              <a:rPr sz="3600"/>
              <a:t>koji omogućavaju analizu velike količine podataka.</a:t>
            </a:r>
          </a:p>
          <a:p>
            <a:pPr lvl="0" algn="just">
              <a:defRPr>
                <a:latin typeface="+mj-lt"/>
              </a:defRPr>
            </a:pPr>
            <a:r>
              <a:rPr sz="3600"/>
              <a:t>Ti inteligentni algoritmi mogu </a:t>
            </a:r>
            <a:r>
              <a:rPr sz="4000" b="1"/>
              <a:t>identificirati uzorke</a:t>
            </a:r>
            <a:r>
              <a:rPr sz="3600"/>
              <a:t> i trendove skrivene unutar podataka.</a:t>
            </a:r>
          </a:p>
          <a:p>
            <a:pPr lvl="0" algn="just">
              <a:defRPr>
                <a:latin typeface="+mj-lt"/>
              </a:defRPr>
            </a:pPr>
            <a:r>
              <a:rPr sz="3600"/>
              <a:t>Na taj način </a:t>
            </a:r>
            <a:r>
              <a:rPr lang="hr-HR" sz="3600" smtClean="0"/>
              <a:t>računala identificiraju</a:t>
            </a:r>
            <a:r>
              <a:rPr sz="3600" smtClean="0"/>
              <a:t> </a:t>
            </a:r>
            <a:r>
              <a:rPr lang="hr-HR" sz="3600" smtClean="0"/>
              <a:t>postojeće uzorke </a:t>
            </a:r>
            <a:r>
              <a:rPr sz="3600" smtClean="0"/>
              <a:t>i </a:t>
            </a:r>
            <a:r>
              <a:rPr lang="hr-HR" sz="3600" smtClean="0"/>
              <a:t>mogu pouzdano</a:t>
            </a:r>
            <a:r>
              <a:rPr sz="3600" smtClean="0"/>
              <a:t> </a:t>
            </a:r>
            <a:r>
              <a:rPr lang="hr-HR" sz="4000" b="1" smtClean="0"/>
              <a:t>predvidjeti buduće</a:t>
            </a:r>
            <a:r>
              <a:rPr sz="3600" smtClean="0"/>
              <a:t>.</a:t>
            </a:r>
            <a:endParaRPr sz="3600">
              <a:latin typeface="+mj-lt"/>
            </a:endParaRPr>
          </a:p>
        </p:txBody>
      </p:sp>
      <p:pic>
        <p:nvPicPr>
          <p:cNvPr id="1026" name="Picture 2" descr="Free White Paper in Gray Typewriter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8280" y="1584960"/>
            <a:ext cx="2930040" cy="195140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Person Pointing Paper Line Graph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28280" y="4133063"/>
            <a:ext cx="2877578" cy="1904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0367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202565"/>
            <a:ext cx="10515600" cy="1325563"/>
          </a:xfrm>
        </p:spPr>
        <p:txBody>
          <a:bodyPr/>
          <a:lstStyle/>
          <a:p>
            <a:pPr algn="ctr">
              <a:defRPr b="1"/>
            </a:pPr>
            <a:r>
              <a:t>Zašto strojno učenje?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74320" y="1690688"/>
            <a:ext cx="9377680" cy="4981045"/>
          </a:xfrm>
        </p:spPr>
        <p:txBody>
          <a:bodyPr>
            <a:normAutofit/>
          </a:bodyPr>
          <a:lstStyle/>
          <a:p>
            <a:pPr lvl="0" algn="just">
              <a:defRPr sz="3600">
                <a:latin typeface="+mj-lt"/>
              </a:defRPr>
            </a:pPr>
            <a:r>
              <a:t>Pomaže nam pretvoriti ogromnu količinu podataka prikupljenih </a:t>
            </a:r>
            <a:r>
              <a:rPr/>
              <a:t>iz </a:t>
            </a:r>
            <a:r>
              <a:rPr lang="hr-HR" smtClean="0"/>
              <a:t>svakodnevnog </a:t>
            </a:r>
            <a:r>
              <a:rPr smtClean="0"/>
              <a:t>života </a:t>
            </a:r>
            <a:r>
              <a:t>u vrijedne informacije. </a:t>
            </a:r>
            <a:endParaRPr sz="3600">
              <a:latin typeface="+mj-lt"/>
            </a:endParaRPr>
          </a:p>
          <a:p>
            <a:pPr lvl="0" algn="just">
              <a:defRPr sz="3600">
                <a:latin typeface="+mj-lt"/>
              </a:defRPr>
            </a:pPr>
            <a:r>
              <a:t>Brzi napredak u tehnologiji omogućio je prikupljanje podataka na precizniji i češći način.</a:t>
            </a:r>
            <a:endParaRPr sz="3600">
              <a:latin typeface="+mj-lt"/>
            </a:endParaRPr>
          </a:p>
          <a:p>
            <a:pPr lvl="0" algn="just">
              <a:defRPr sz="3600">
                <a:latin typeface="+mj-lt"/>
              </a:defRPr>
            </a:pPr>
            <a:r>
              <a:t>Strojno učenje omogućava obradu i analizu </a:t>
            </a:r>
            <a:r>
              <a:rPr/>
              <a:t>tih </a:t>
            </a:r>
            <a:r>
              <a:rPr lang="hr-HR" smtClean="0"/>
              <a:t>velikih</a:t>
            </a:r>
            <a:r>
              <a:rPr smtClean="0"/>
              <a:t> </a:t>
            </a:r>
            <a:r>
              <a:rPr lang="hr-HR" smtClean="0"/>
              <a:t>podataka</a:t>
            </a:r>
            <a:r>
              <a:rPr smtClean="0"/>
              <a:t>, </a:t>
            </a:r>
            <a:r>
              <a:t>što </a:t>
            </a:r>
            <a:r>
              <a:rPr/>
              <a:t>rezultira </a:t>
            </a:r>
            <a:r>
              <a:rPr lang="hr-HR" smtClean="0"/>
              <a:t>preciznijim </a:t>
            </a:r>
            <a:r>
              <a:rPr smtClean="0"/>
              <a:t>uvidima </a:t>
            </a:r>
            <a:r>
              <a:t>i boljim donošenjem odluka.</a:t>
            </a:r>
            <a:endParaRPr>
              <a:latin typeface="+mj-lt"/>
            </a:endParaRPr>
          </a:p>
        </p:txBody>
      </p:sp>
      <p:pic>
        <p:nvPicPr>
          <p:cNvPr id="2050" name="Picture 2" descr="Free iphon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1249" y="2336800"/>
            <a:ext cx="2004906" cy="3007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9552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996315"/>
          </a:xfrm>
        </p:spPr>
        <p:txBody>
          <a:bodyPr/>
          <a:lstStyle/>
          <a:p>
            <a:pPr algn="ctr">
              <a:defRPr b="1"/>
            </a:pPr>
            <a:r>
              <a:t>Zašto strojno učenje?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55600" y="1361440"/>
            <a:ext cx="7995920" cy="5310293"/>
          </a:xfrm>
        </p:spPr>
        <p:txBody>
          <a:bodyPr>
            <a:normAutofit/>
          </a:bodyPr>
          <a:lstStyle/>
          <a:p>
            <a:pPr algn="just">
              <a:defRPr sz="3600">
                <a:latin typeface="+mj-lt"/>
              </a:defRPr>
            </a:pPr>
            <a:r>
              <a:rPr lang="hr-HR" smtClean="0"/>
              <a:t>Veliki podaci </a:t>
            </a:r>
            <a:r>
              <a:rPr smtClean="0"/>
              <a:t>i </a:t>
            </a:r>
            <a:r>
              <a:t>strojno učenje </a:t>
            </a:r>
            <a:r>
              <a:rPr/>
              <a:t>transformiraju </a:t>
            </a:r>
            <a:r>
              <a:rPr lang="hr-HR" smtClean="0"/>
              <a:t>globalnu ekonomiju</a:t>
            </a:r>
            <a:r>
              <a:rPr smtClean="0"/>
              <a:t>.</a:t>
            </a:r>
            <a:endParaRPr/>
          </a:p>
          <a:p>
            <a:pPr algn="just">
              <a:defRPr sz="3600">
                <a:latin typeface="+mj-lt"/>
              </a:defRPr>
            </a:pPr>
            <a:r>
              <a:t>Personalizirane preporuke, ciljano oglašavanje</a:t>
            </a:r>
            <a:r>
              <a:rPr/>
              <a:t>, </a:t>
            </a:r>
            <a:r>
              <a:rPr smtClean="0"/>
              <a:t>medicinsk</a:t>
            </a:r>
            <a:r>
              <a:rPr lang="hr-HR" smtClean="0"/>
              <a:t>a</a:t>
            </a:r>
            <a:r>
              <a:rPr smtClean="0"/>
              <a:t> </a:t>
            </a:r>
            <a:r>
              <a:rPr lang="hr-HR" smtClean="0"/>
              <a:t>dijagnostika</a:t>
            </a:r>
            <a:r>
              <a:rPr smtClean="0"/>
              <a:t> </a:t>
            </a:r>
            <a:r>
              <a:t>i predviđanja tržišnih trendova samo </a:t>
            </a:r>
            <a:r>
              <a:rPr/>
              <a:t>su </a:t>
            </a:r>
            <a:r>
              <a:rPr lang="hr-HR" smtClean="0"/>
              <a:t>dio</a:t>
            </a:r>
            <a:r>
              <a:rPr smtClean="0"/>
              <a:t> </a:t>
            </a:r>
            <a:r>
              <a:rPr lang="hr-HR" smtClean="0"/>
              <a:t>primjena</a:t>
            </a:r>
            <a:r>
              <a:rPr smtClean="0"/>
              <a:t>.</a:t>
            </a:r>
            <a:endParaRPr/>
          </a:p>
          <a:p>
            <a:pPr algn="just">
              <a:defRPr sz="3600">
                <a:latin typeface="+mj-lt"/>
              </a:defRPr>
            </a:pPr>
            <a:r>
              <a:t>Strojno učenje pruža nam alate za rješavanje složenih problema i iskorištavanje punog potencijala </a:t>
            </a:r>
            <a:r>
              <a:rPr/>
              <a:t>našeg </a:t>
            </a:r>
            <a:r>
              <a:rPr lang="hr-HR" smtClean="0"/>
              <a:t>digitalnog</a:t>
            </a:r>
            <a:r>
              <a:rPr smtClean="0"/>
              <a:t> </a:t>
            </a:r>
            <a:r>
              <a:t>načina života.</a:t>
            </a:r>
            <a:endParaRPr>
              <a:latin typeface="+mj-lt"/>
            </a:endParaRPr>
          </a:p>
        </p:txBody>
      </p:sp>
      <p:pic>
        <p:nvPicPr>
          <p:cNvPr id="3074" name="Picture 2" descr="Free Close-Up Photo of Accounting Document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8946" y="1757680"/>
            <a:ext cx="3066305" cy="204216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stock photo of analysis, anatomy, assessmen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88946" y="4016585"/>
            <a:ext cx="3066305" cy="2042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031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1067435"/>
          </a:xfrm>
        </p:spPr>
        <p:txBody>
          <a:bodyPr/>
          <a:lstStyle/>
          <a:p>
            <a:pPr algn="ctr">
              <a:defRPr b="1"/>
            </a:pPr>
            <a:r>
              <a:t>Podaci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94640" y="1524000"/>
            <a:ext cx="8818880" cy="5147733"/>
          </a:xfrm>
        </p:spPr>
        <p:txBody>
          <a:bodyPr>
            <a:normAutofit lnSpcReduction="10000"/>
          </a:bodyPr>
          <a:lstStyle/>
          <a:p>
            <a:pPr lvl="0" algn="just">
              <a:defRPr sz="3600">
                <a:latin typeface="+mj-lt"/>
              </a:defRPr>
            </a:pPr>
            <a:r>
              <a:rPr>
                <a:hlinkClick r:id="rId3"/>
              </a:rPr>
              <a:t>International Statistical Institute -ISI</a:t>
            </a:r>
            <a:r>
              <a:t>:</a:t>
            </a:r>
            <a:endParaRPr sz="3600">
              <a:latin typeface="+mj-lt"/>
            </a:endParaRPr>
          </a:p>
          <a:p>
            <a:pPr lvl="1" algn="just">
              <a:defRPr sz="3600" i="1">
                <a:latin typeface="+mj-lt"/>
              </a:defRPr>
            </a:pPr>
            <a:r>
              <a:rPr smtClean="0"/>
              <a:t>Podaci </a:t>
            </a:r>
            <a:r>
              <a:t>su vrijednosti kvalitativnih ili kvantitativnih varijabli, koje pripadaju </a:t>
            </a:r>
            <a:r>
              <a:rPr/>
              <a:t>skupu </a:t>
            </a:r>
            <a:r>
              <a:rPr lang="hr-HR" smtClean="0"/>
              <a:t>entiteta</a:t>
            </a:r>
            <a:r>
              <a:rPr smtClean="0"/>
              <a:t>."</a:t>
            </a:r>
            <a:endParaRPr/>
          </a:p>
          <a:p>
            <a:pPr algn="just">
              <a:defRPr sz="3600">
                <a:latin typeface="+mj-lt"/>
              </a:defRPr>
            </a:pPr>
            <a:r>
              <a:rPr>
                <a:hlinkClick r:id="rId4"/>
              </a:rPr>
              <a:t>Međunarodna organizacija za standarde - ISO</a:t>
            </a:r>
            <a:r>
              <a:t>:</a:t>
            </a:r>
            <a:endParaRPr sz="3600" i="1">
              <a:latin typeface="+mj-lt"/>
            </a:endParaRPr>
          </a:p>
          <a:p>
            <a:pPr lvl="1" algn="just">
              <a:defRPr sz="3600" i="1">
                <a:latin typeface="+mj-lt"/>
              </a:defRPr>
            </a:pPr>
            <a:r>
              <a:rPr smtClean="0"/>
              <a:t>Podaci </a:t>
            </a:r>
            <a:r>
              <a:t>predstavljaju činjenice, koncepte ili upute na formalizirani način koji je prikladan za komunikaciju, tumačenje ili obradu ljudskim ili automatiziranim sredstvima.</a:t>
            </a:r>
            <a:endParaRPr sz="3600">
              <a:latin typeface="+mj-lt"/>
            </a:endParaRPr>
          </a:p>
          <a:p>
            <a:pPr lvl="0"/>
            <a:endParaRPr sz="3600">
              <a:latin typeface="+mj-lt"/>
            </a:endParaRPr>
          </a:p>
          <a:p>
            <a:pPr lvl="0"/>
            <a:endParaRPr>
              <a:latin typeface="+mj-lt"/>
            </a:endParaRPr>
          </a:p>
        </p:txBody>
      </p:sp>
      <p:pic>
        <p:nvPicPr>
          <p:cNvPr id="1026" name="Picture 2" descr="Free Multi Colored Folders Piled Up Stock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39097" y="1800711"/>
            <a:ext cx="2360498" cy="15720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Close-up Photo of Gray Laptop  Stock Phot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39096" y="3917286"/>
            <a:ext cx="2446999" cy="1619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79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Podaci u odnosu na informacije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06400" y="1690688"/>
            <a:ext cx="6725920" cy="4981045"/>
          </a:xfrm>
        </p:spPr>
        <p:txBody>
          <a:bodyPr>
            <a:normAutofit/>
          </a:bodyPr>
          <a:lstStyle/>
          <a:p>
            <a:pPr lvl="0">
              <a:defRPr>
                <a:latin typeface="+mj-lt"/>
              </a:defRPr>
            </a:pPr>
            <a:r>
              <a:rPr sz="3600" b="1"/>
              <a:t>Podaci</a:t>
            </a:r>
            <a:r>
              <a:rPr sz="3600"/>
              <a:t> </a:t>
            </a:r>
            <a:r>
              <a:rPr lang="hr-HR" sz="3600" smtClean="0"/>
              <a:t>su</a:t>
            </a:r>
            <a:r>
              <a:rPr sz="3600" smtClean="0"/>
              <a:t> </a:t>
            </a:r>
            <a:r>
              <a:rPr sz="4000" b="1"/>
              <a:t>neobrađeni</a:t>
            </a:r>
            <a:r>
              <a:rPr sz="3600"/>
              <a:t> proizvod.</a:t>
            </a:r>
          </a:p>
          <a:p>
            <a:pPr lvl="1">
              <a:defRPr sz="3600">
                <a:latin typeface="+mj-lt"/>
              </a:defRPr>
            </a:pPr>
            <a:r>
              <a:t>To je </a:t>
            </a:r>
            <a:r>
              <a:rPr/>
              <a:t>skup </a:t>
            </a:r>
            <a:r>
              <a:rPr smtClean="0"/>
              <a:t>činjenica</a:t>
            </a:r>
            <a:r>
              <a:t>.</a:t>
            </a:r>
          </a:p>
          <a:p>
            <a:pPr marL="0" lvl="0" indent="0">
              <a:buNone/>
            </a:pPr>
            <a:endParaRPr sz="3600">
              <a:latin typeface="+mj-lt"/>
            </a:endParaRPr>
          </a:p>
          <a:p>
            <a:pPr lvl="0">
              <a:defRPr>
                <a:latin typeface="+mj-lt"/>
              </a:defRPr>
            </a:pPr>
            <a:r>
              <a:rPr sz="3600" b="1"/>
              <a:t>Informacije</a:t>
            </a:r>
            <a:r>
              <a:rPr sz="3600"/>
              <a:t> su podaci </a:t>
            </a:r>
            <a:r>
              <a:rPr lang="hr-HR" sz="3600" smtClean="0"/>
              <a:t>nastali iz</a:t>
            </a:r>
            <a:r>
              <a:rPr sz="3600" smtClean="0"/>
              <a:t> </a:t>
            </a:r>
            <a:r>
              <a:rPr sz="4000" b="1" smtClean="0"/>
              <a:t>konteksta</a:t>
            </a:r>
            <a:r>
              <a:rPr lang="hr-HR" sz="4000" b="1" smtClean="0"/>
              <a:t> podataka</a:t>
            </a:r>
            <a:r>
              <a:rPr sz="3600" smtClean="0"/>
              <a:t>.</a:t>
            </a:r>
            <a:endParaRPr sz="3600"/>
          </a:p>
          <a:p>
            <a:pPr lvl="1">
              <a:defRPr sz="3600">
                <a:latin typeface="+mj-lt"/>
              </a:defRPr>
            </a:pPr>
            <a:r>
              <a:rPr smtClean="0"/>
              <a:t>Korist</a:t>
            </a:r>
            <a:r>
              <a:rPr lang="hr-HR" smtClean="0"/>
              <a:t>e</a:t>
            </a:r>
            <a:r>
              <a:rPr smtClean="0"/>
              <a:t> </a:t>
            </a:r>
            <a:r>
              <a:t>se </a:t>
            </a:r>
            <a:r>
              <a:rPr/>
              <a:t>ili </a:t>
            </a:r>
            <a:r>
              <a:rPr smtClean="0"/>
              <a:t>predstavlja</a:t>
            </a:r>
            <a:r>
              <a:rPr lang="hr-HR" smtClean="0"/>
              <a:t>ju</a:t>
            </a:r>
            <a:r>
              <a:rPr smtClean="0"/>
              <a:t> </a:t>
            </a:r>
            <a:r>
              <a:t>na takav način </a:t>
            </a:r>
            <a:r>
              <a:rPr/>
              <a:t>da </a:t>
            </a:r>
            <a:r>
              <a:rPr smtClean="0"/>
              <a:t>bud</a:t>
            </a:r>
            <a:r>
              <a:rPr lang="hr-HR" smtClean="0"/>
              <a:t>u</a:t>
            </a:r>
            <a:r>
              <a:rPr smtClean="0"/>
              <a:t> smislen</a:t>
            </a:r>
            <a:r>
              <a:rPr lang="hr-HR" smtClean="0"/>
              <a:t>e</a:t>
            </a:r>
            <a:r>
              <a:rPr smtClean="0"/>
              <a:t>.</a:t>
            </a:r>
            <a:endParaRPr sz="3600">
              <a:latin typeface="+mj-lt"/>
            </a:endParaRPr>
          </a:p>
        </p:txBody>
      </p:sp>
      <p:pic>
        <p:nvPicPr>
          <p:cNvPr id="2050" name="Picture 2" descr="Free Close-Up Shot of Two People Playing Jigsaw Puzzle on a Wooden Surfac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9245" y="2062480"/>
            <a:ext cx="4397470" cy="2937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704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rPr/>
              <a:t>Tijek </a:t>
            </a:r>
            <a:r>
              <a:rPr lang="hr-HR" smtClean="0"/>
              <a:t>primjene</a:t>
            </a:r>
            <a:r>
              <a:rPr smtClean="0"/>
              <a:t> </a:t>
            </a:r>
            <a:r>
              <a:t>strojnog učenja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55600" y="1690688"/>
            <a:ext cx="8514080" cy="4981045"/>
          </a:xfrm>
        </p:spPr>
        <p:txBody>
          <a:bodyPr>
            <a:normAutofit/>
          </a:bodyPr>
          <a:lstStyle/>
          <a:p>
            <a:pPr lvl="0" algn="just">
              <a:defRPr>
                <a:latin typeface="+mj-lt"/>
              </a:defRPr>
            </a:pPr>
            <a:r>
              <a:rPr sz="3600"/>
              <a:t>Mora postojati </a:t>
            </a:r>
            <a:r>
              <a:rPr sz="4000" b="1"/>
              <a:t>problem za rješavanje </a:t>
            </a:r>
            <a:r>
              <a:rPr sz="3600"/>
              <a:t>ili za bolje razumijevanje.</a:t>
            </a:r>
            <a:endParaRPr sz="3600">
              <a:latin typeface="+mj-lt"/>
            </a:endParaRPr>
          </a:p>
          <a:p>
            <a:pPr lvl="0" algn="just">
              <a:defRPr sz="3600">
                <a:latin typeface="+mj-lt"/>
              </a:defRPr>
            </a:pPr>
            <a:r>
              <a:t>Strojno učenje zahtijeva unos podataka, računalnu snagu i algoritme kao početnu točku za rješavanje ili razumijevanje problema.</a:t>
            </a:r>
            <a:endParaRPr sz="3600">
              <a:latin typeface="+mj-lt"/>
            </a:endParaRPr>
          </a:p>
          <a:p>
            <a:pPr lvl="0" algn="just">
              <a:defRPr>
                <a:latin typeface="+mj-lt"/>
              </a:defRPr>
            </a:pPr>
            <a:r>
              <a:rPr sz="3600"/>
              <a:t>Cilj strojnog učenja je </a:t>
            </a:r>
            <a:r>
              <a:rPr sz="4000" b="1"/>
              <a:t>ispravno tumačenje </a:t>
            </a:r>
            <a:r>
              <a:rPr sz="3600"/>
              <a:t> </a:t>
            </a:r>
            <a:r>
              <a:rPr lang="hr-HR" sz="3600" smtClean="0"/>
              <a:t>dobivenih </a:t>
            </a:r>
            <a:r>
              <a:rPr sz="3600" smtClean="0"/>
              <a:t>rezultata</a:t>
            </a:r>
            <a:r>
              <a:rPr sz="3600"/>
              <a:t>.</a:t>
            </a:r>
            <a:endParaRPr sz="3600">
              <a:latin typeface="+mj-lt"/>
            </a:endParaRPr>
          </a:p>
        </p:txBody>
      </p:sp>
      <p:pic>
        <p:nvPicPr>
          <p:cNvPr id="3074" name="Picture 2" descr="Free Yellow, Orange, and Green 3x3 Rubik's Cub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70706" y="2072640"/>
            <a:ext cx="2263140" cy="164304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images.pexels.com/photos/355952/pexels-photo-355952.jpeg?auto=compress&amp;cs=tinysrgb&amp;h=566.525&amp;fit=crop&amp;w=633.175&amp;dpr=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70706" y="4024525"/>
            <a:ext cx="2263140" cy="2027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3612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CRISP-DM tijek rada</a:t>
            </a:r>
          </a:p>
        </p:txBody>
      </p:sp>
      <p:sp>
        <p:nvSpPr>
          <p:cNvPr id="4" name="Flowchart: Process 3"/>
          <p:cNvSpPr/>
          <p:nvPr/>
        </p:nvSpPr>
        <p:spPr>
          <a:xfrm>
            <a:off x="1583396" y="1726504"/>
            <a:ext cx="3607359" cy="1090381"/>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rPr lang="hr-HR" smtClean="0"/>
              <a:t>Poznavanje poslovanja</a:t>
            </a:r>
            <a:endParaRPr/>
          </a:p>
        </p:txBody>
      </p:sp>
      <p:sp>
        <p:nvSpPr>
          <p:cNvPr id="5" name="Flowchart: Process 4"/>
          <p:cNvSpPr/>
          <p:nvPr/>
        </p:nvSpPr>
        <p:spPr>
          <a:xfrm>
            <a:off x="1583396" y="3248145"/>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Razumijevanje podataka </a:t>
            </a:r>
          </a:p>
        </p:txBody>
      </p:sp>
      <p:sp>
        <p:nvSpPr>
          <p:cNvPr id="6" name="Flowchart: Process 5"/>
          <p:cNvSpPr/>
          <p:nvPr/>
        </p:nvSpPr>
        <p:spPr>
          <a:xfrm>
            <a:off x="1583396" y="4628734"/>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sz="2800"/>
              <a:t>Priprema </a:t>
            </a:r>
            <a:r>
              <a:rPr lang="hr-HR" sz="2800" smtClean="0"/>
              <a:t>podataka</a:t>
            </a:r>
            <a:endParaRPr sz="3200"/>
          </a:p>
        </p:txBody>
      </p:sp>
      <p:sp>
        <p:nvSpPr>
          <p:cNvPr id="7" name="Flowchart: Process 6"/>
          <p:cNvSpPr/>
          <p:nvPr/>
        </p:nvSpPr>
        <p:spPr>
          <a:xfrm>
            <a:off x="7061422" y="1870121"/>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Modeliranje</a:t>
            </a:r>
          </a:p>
        </p:txBody>
      </p:sp>
      <p:sp>
        <p:nvSpPr>
          <p:cNvPr id="8" name="Flowchart: Process 7"/>
          <p:cNvSpPr/>
          <p:nvPr/>
        </p:nvSpPr>
        <p:spPr>
          <a:xfrm>
            <a:off x="7061423" y="3248145"/>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Procjena</a:t>
            </a:r>
          </a:p>
        </p:txBody>
      </p:sp>
      <p:sp>
        <p:nvSpPr>
          <p:cNvPr id="9" name="Flowchart: Process 8"/>
          <p:cNvSpPr/>
          <p:nvPr/>
        </p:nvSpPr>
        <p:spPr>
          <a:xfrm>
            <a:off x="7061423" y="4628734"/>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endParaRPr/>
          </a:p>
          <a:p>
            <a:pPr algn="ctr">
              <a:defRPr sz="2800"/>
            </a:pPr>
            <a:r>
              <a:t>Implementacija</a:t>
            </a:r>
          </a:p>
        </p:txBody>
      </p:sp>
      <p:sp>
        <p:nvSpPr>
          <p:cNvPr id="10" name="Down Arrow 9"/>
          <p:cNvSpPr/>
          <p:nvPr/>
        </p:nvSpPr>
        <p:spPr>
          <a:xfrm>
            <a:off x="2879634" y="2816885"/>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Down Arrow 10"/>
          <p:cNvSpPr/>
          <p:nvPr/>
        </p:nvSpPr>
        <p:spPr>
          <a:xfrm>
            <a:off x="2879633" y="4161658"/>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Down Arrow 11"/>
          <p:cNvSpPr/>
          <p:nvPr/>
        </p:nvSpPr>
        <p:spPr>
          <a:xfrm>
            <a:off x="8697211" y="2833463"/>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Down Arrow 12"/>
          <p:cNvSpPr/>
          <p:nvPr/>
        </p:nvSpPr>
        <p:spPr>
          <a:xfrm>
            <a:off x="8692186" y="4193956"/>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Up Arrow 13"/>
          <p:cNvSpPr/>
          <p:nvPr/>
        </p:nvSpPr>
        <p:spPr>
          <a:xfrm rot="2359055">
            <a:off x="6008314" y="2465285"/>
            <a:ext cx="532563" cy="284847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82957333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5B00B016-3329-43CE-9C7F-FFD7779B94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4013</TotalTime>
  <Words>1844</Words>
  <Application>Microsoft Office PowerPoint</Application>
  <PresentationFormat>Widescreen</PresentationFormat>
  <Paragraphs>130</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Motyw pakietu Office</vt:lpstr>
      <vt:lpstr>O3 - Distance learning curricula in Machine Learning  2 - Uvod u strojno učenje</vt:lpstr>
      <vt:lpstr>Klasifikacija i organizacija podataka za strojno učenje</vt:lpstr>
      <vt:lpstr>Što je strojno učenje? </vt:lpstr>
      <vt:lpstr>Zašto strojno učenje? </vt:lpstr>
      <vt:lpstr>Zašto strojno učenje? </vt:lpstr>
      <vt:lpstr>Podaci</vt:lpstr>
      <vt:lpstr>Podaci u odnosu na informacije</vt:lpstr>
      <vt:lpstr>Tijek primjene strojnog učenja</vt:lpstr>
      <vt:lpstr>CRISP-DM tijek rada</vt:lpstr>
      <vt:lpstr>CRISP-DM tijek rada</vt:lpstr>
      <vt:lpstr>Primjer korištenja - odobrenje kredita</vt:lpstr>
      <vt:lpstr>Pregledajte slijedeće online izvore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143</cp:revision>
  <dcterms:created xsi:type="dcterms:W3CDTF">2021-12-08T08:56:03Z</dcterms:created>
  <dcterms:modified xsi:type="dcterms:W3CDTF">2024-02-21T09:11:01Z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