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80" r:id="rId8"/>
    <p:sldId id="281" r:id="rId9"/>
    <p:sldId id="282" r:id="rId10"/>
    <p:sldId id="283" r:id="rId11"/>
    <p:sldId id="284" r:id="rId12"/>
    <p:sldId id="286"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Kurz obsahuje celkom desať tém a v tejto téme povieme niečo viac o etike v strojovom učení.</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 záver, optimalizácia modelov strojového učenia je rozhodujúca pre zvýšenie ich výkonu, zlepšenie zovšeobecnenia a zabezpečenie presných a spoľahlivých predpovedí neviditeľných údajov.</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Ak chcete dokončiť túto jednotku, preštudujte a skontrolujte nasledujúce online zdroje. </a:t>
            </a:r>
          </a:p>
          <a:p>
            <a:endParaRPr sz="1200" kern="1200">
              <a:solidFill>
                <a:schemeClr val="tx1"/>
              </a:solidFill>
              <a:effectLst/>
              <a:latin typeface="+mn-lt"/>
              <a:ea typeface="+mn-ea"/>
              <a:cs typeface="+mn-cs"/>
            </a:endParaRPr>
          </a:p>
          <a:p>
            <a:pPr>
              <a:defRPr>
                <a:effectLst/>
              </a:defRPr>
            </a:pPr>
            <a:r>
              <a:t>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strojovom učení, zaujatosť odkazuje na nespravodlivý favoritizmus neúmyselne vložený do algoritmov strojového učenia. Tieto skreslené algoritmy nevedomky udržiavajú spoločenské predsudky a rozširujú rozdiely v nerovnosti. Riešenie predsudkov je však prvoradé na zabezpečenie spravodlivosti a etických postupov. Stratégie, ako je začlenenie rôznych údajov, pravidelné hodnotenie, multidisciplinárne tímy a rafinačné algoritmy, môžu pomôcť v tomto úsilí. Uznaním a zmiernením predsudkov vydláždime cestu pre spravodlivejšiu budúcnosť, kde má každý rovnaké príležitosti na prosperitu. Odhaľme predsudky a prijmime silu nestranného strojového učenia pre spravodlivejšiu spoločnosť.</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tomto príklade množina dát zahŕňa atribúty ako príjem, stav zamestnania, úverová história, rasa, pohlavie a rozhodnutia o schválení úveru. Súbor údajov však vykazuje zaujatosť, pretože sa zdá, že schvaľovanie pôžičiek uprednostňuje jednotlivcov jednej rasy alebo pohlavia. Tento predpojatý súbor údajov môže mať za následok diskriminačné výsledky a zachovať nespravodlivé zaobchádzanie. Upozorňujeme, že uvedený príklad slúži len na ilustračné účely a pri práci so súbormi údajov v reálnom svete je nevyhnutné postupovať opatrne, aby sa zabezpečila spravodlivosť a etické postupy.</a:t>
            </a:r>
          </a:p>
          <a:p>
            <a:r>
              <a:t>Pri používaní súborov údajov v reálnom svete je dôležité dodržiavať etické normy a vyhnúť sa zhromažďovaniu alebo používaniu citlivých atribútov, ako je rasa alebo etnický pôvod, pohlavie, vek, sociálno-ekonomický status, zdravotné postihnutie, sexuálna orientácia alebo náboženstvo.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28492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Súkromie a ochrana údajov sú v strojovom učení veľmi dôležité. Zahŕňajú rešpektovanie práv jednotlivcov a ochranu ich osobných údajov. Musia sa prijať opatrenia na zabezpečenie údajov pred neoprávneným prístupom a porušeniami. Transparentnosť a informovaný súhlas sú nevyhnutné pre budovanie dôvery v systémy strojového učenia. Anonymizácia údajov môže pomôcť chrániť súkromie, hoci dosiahnutie úplnej anonymity je náročné. Robustné právne rámce, ako je všeobecné nariadenie o ochrane údajov (GDPR), poskytujú usmernenia pre zodpovedné spracovanie údajov. Pre etické praktiky strojového učenia je nevyhnutné dosiahnuť rovnováhu medzi používaním údajov a právami na ochranu osobných údajov. Organizácie musia implementovať robustné bezpečnostné opatrenia vrátane šifrovania a riadenia prístupu. Na zabezpečenie účinnosti postupov ochrany údajov sú potrebné pravidelné audity. Môžeme podporiť dôveryhodné a etické prostredie pre aplikácie strojového učenia tým, že uprednostníme súkromie a ochranu údajov.</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6334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dynamickom svete strojového učenia, súkromia a ochrany údajov hrajú hlavnú úlohu vo viacerých doménach. Predstavte si to: aplikácie zdravotnej starostlivosti využívajúce algoritmy strojového učenia na analýzu údajov o pacientoch. Aby sa zabezpečila dôvernosť, citlivé lekárske informácie musia byť chránené prostredníctvom prísnych opatrení na ochranu súkromia, ktoré chránia osobné zdravotné údaje pred zvedavými očami. Teraz si predstavte oblasť sociálnych médií, kde strojové učenie podporuje personalizované poskytovanie obsahu. Je nevyhnutné mať prísnu ochranu údajov, chrániť informácie používateľov pred pádom do nesprávnych rúk a zabezpečiť, aby náš virtuálny život zostal súkromný a bezpečný.</a:t>
            </a:r>
          </a:p>
          <a:p>
            <a:endParaRPr/>
          </a:p>
          <a:p>
            <a:r>
              <a:t>Vstúpte do finančného sektora, kde strojové učenie pôsobí ako strážca a odhaľuje podvodné transakcie v reálnom čase. Ochrana osobných údajov a údajov sú tu životne dôležité, pretože chránia naše citlivé finančné informácie pred kyberzločincami a zabraňujú neoprávnenému prístupu k našim ťažko zarobeným aktívam. Zamerajte sa na pohodlie vašej inteligentnej domácnosti, ktorá je vybavená pripojenými zariadeniami, ako sú termostaty a bezpečnostné kamery, všetko poháňané strojovým učením. Je dôležité mať robustné opatrenia na ochranu údajov, aby sa zabránilo neoprávnenému prístupu do vašej domácej siete a aby boli zaznamenané údaje v bezpečí pred zvedavými očami.</a:t>
            </a:r>
          </a:p>
          <a:p>
            <a:endParaRPr/>
          </a:p>
          <a:p>
            <a:r>
              <a:t>Nakoniec, nechajte svoju predstavivosť putovať do ríše autonómnych vozidiel, kde algoritmy strojového učenia riadia ich cestu. Tieto špičkové vozidlá vyžadujú bezpečnú manipuláciu s osobnými údajmi zhromaždenými ich senzormi a ochranu pred neoprávneným prístupom k ich systémom. Tým, že zabezpečíme súkromie a ochranu údajov v týchto rôznych oblastiach, môžeme vytvoriť svet, v ktorom informácie o zdravotnej starostlivosti zostanú dôverné, platformy sociálnych médií rešpektujú naše súkromie, finančné transakcie sú bezpečné, inteligentné domy zachovávajú naše súkromie a autonómne vozidlá chránia naše údaje.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62293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Transparentnosť a zrozumiteľnosť sú kľúčovými aspektmi strojového učenia. Keďže zložité algoritmy robia rozhodnutia, ktoré ovplyvňujú jednotlivcov a spoločnosť, je nevyhnutné pochopiť, ako sa tieto rozhodnutia dosahujú. </a:t>
            </a:r>
          </a:p>
          <a:p>
            <a:r>
              <a:t>Transparentnosť sa týka otvorenosti a jasnosti pri zbere údajov, výcviku modelov a rozhodovaní. Zahŕňa poskytovanie vysvetlení výsledkov generovaných algoritmami strojového učenia.</a:t>
            </a:r>
          </a:p>
          <a:p>
            <a:endParaRPr/>
          </a:p>
          <a:p>
            <a:r>
              <a:t>Na druhej strane, zrozumiteľnosť sa zameriava na interpretovateľnosť modelov strojového učenia. Cieľom je poskytnúť zrozumiteľný a zmysluplný prehľad o tom, prečo bolo prijaté konkrétne rozhodnutie alebo predpoveď. Vysvetlenie je obzvlášť dôležité v kritických oblastiach, ako je zdravotná starostlivosť, financie a autonómne systémy, kde je transparentnosť nevyhnutná pre zodpovednosť, spravodlivosť a dôveru.</a:t>
            </a:r>
          </a:p>
          <a:p>
            <a:endParaRPr/>
          </a:p>
          <a:p>
            <a:r>
              <a:t>Dosiahnutie transparentnosti a zrozumiteľnosti v strojovom učení môže byť náročné, najmä pri zložitých algoritmoch, ako sú neurónové siete hĺbkového učenia. Na zlepšenie transparentnosti a zrozumiteľnosti sa však vyvíjajú rôzne techniky a prístupy. To zahŕňa metódy ako modelová dokumentácia, analýza dôležitosti funkcií a generovanie interpretovateľných vysvetlení.</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762795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Zvážte zdravotnú starostlivosť, kde strojové učenie pomáha diagnostikovať choroby na základe lekárskych obrazov. Transparentné a vysvetliteľné algoritmy poskytujú prehľad o diagnostických rozhodnutiach a podporujú dôveru medzi lekármi a technológiami. </a:t>
            </a:r>
          </a:p>
          <a:p>
            <a:endParaRPr/>
          </a:p>
          <a:p>
            <a:r>
              <a:t>V odvetví financií strojové učenie určuje kreditné skóre a transparentné modely pomáhajú jednotlivcom pochopiť faktory, ktoré ovplyvňujú ich hodnotenie, a podporujú spravodlivosť pri poskytovaní úverov. </a:t>
            </a:r>
          </a:p>
          <a:p>
            <a:endParaRPr/>
          </a:p>
          <a:p>
            <a:r>
              <a:t>Autonómne vozidlá sa spoliehajú na transparentné a vysvetliteľné algoritmy, ktoré používateľom a regulačným orgánom umožňujú pochopiť rozhodovacie procesy a zaistiť bezpečnosť a zodpovednosť. </a:t>
            </a:r>
          </a:p>
          <a:p>
            <a:endParaRPr/>
          </a:p>
          <a:p>
            <a:r>
              <a:t>Detekcia podvodov profituje z transparentného a vysvetliteľného strojového učenia, ktoré umožňuje analytikom pochopiť vzory a ukazovatele podvodov na efektívne riadenie rizík. </a:t>
            </a:r>
          </a:p>
          <a:p>
            <a:endParaRPr/>
          </a:p>
          <a:p>
            <a:r>
              <a:t>Prispôsobené systémy odporúčaní v oblasti elektronického obchodu alebo streamovacích služieb vyžadujú transparentnosť a zrozumiteľnosť, čo používateľom umožňuje porozumieť voľbám algoritmu a dôverovať im.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5961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strojovom učení sa zodpovednosť a zodpovednosť dostávajú do centra pozornosti a riadia etický vývoj a nasadenie algoritmov. Rýchly pokrok algoritmov strojového učenia si vyžaduje jasný zmysel pre zodpovednosť a zabezpečenie toho, aby akcie a rozhodnutia týchto algoritmov boli sledovateľné, zrozumiteľné a podrobené kontrole. </a:t>
            </a:r>
          </a:p>
          <a:p>
            <a:endParaRPr/>
          </a:p>
          <a:p>
            <a:r>
              <a:t>Etické rozhodovanie slúži ako základ zodpovednosti, uznávajúc širšie dôsledky strojového učenia na súkromie, spravodlivosť a sociálne blaho. Zahŕňa zváženie potenciálnych predsudkov, diskriminácie alebo neúmyselných dôsledkov vyplývajúcich z algoritmického rozhodovania a aktívnu prácu na ich zmiernení. Zodpovedné praktiky strojového učenia zahŕňajú navrhovanie spravodlivých, nestranných algoritmov, ktoré sú v súlade s etickými normami.</a:t>
            </a:r>
          </a:p>
          <a:p>
            <a:endParaRPr/>
          </a:p>
          <a:p>
            <a:r>
              <a:t>Zatiaľ čo algoritmy strojového učenia môžu automatizovať rôzne úlohy, údržba ľudského dohľadu je kľúčová. Ľudské zapojenie a zodpovednosť pomáhajú zabezpečiť, aby rozhodnutia algoritmov zodpovedali etickým úvahám a ľudským hodnotám. Pomáha tiež zabrániť neprimeranému spoliehaniu sa na automatizované systémy, uznávajúc, že ľudia majú schopnosť úsudku, empatie a kontextuálneho chápania, ktoré môžu chýbať v čisto algoritmických prístupoch.</a:t>
            </a:r>
          </a:p>
          <a:p>
            <a:endParaRPr/>
          </a:p>
          <a:p>
            <a:r>
              <a:t>Priebežné hodnotenie je nevyhnutné na udržanie zodpovednosti v strojovom učení. Pravidelné hodnotenia a monitorovanie počas celého životného cyklu systémov strojového učenia pomáhajú odhaľovať a riešiť akékoľvek neúmyselné dôsledky, skreslenia alebo iné etické obavy, ktoré môžu vzniknúť. Umožňuje neustále učenie a zlepšovanie, aby systémy strojového učenia zostali zodpovedné, adaptívne a reagovali na meniace sa potreby a hodnoty spoločnosti.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3329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Vstúpte do sféry strojového učenia, kde je jeho hlboký sociálny vplyv rovnako podmanivý ako jeho potenciál pre vysídľovanie pracovných miest. Predstavte si budúcnosť, kde je zdravotníctvo revolučné, doprava je optimalizovaná a existuje nespočetné množstvo možností. </a:t>
            </a:r>
          </a:p>
          <a:p>
            <a:endParaRPr/>
          </a:p>
          <a:p>
            <a:r>
              <a:t>Okrem tejto transformácie však musíme čeliť skutočnosti, že konkrétne pracovné miesta sa stávajú automatizovanými, čo vedie k potenciálnemu vysídleniu pracovníkov. Musíme investovať do rekvalifikačných iniciatív s cieľom orientovať sa v tomto teréne a umožniť jednotlivcom prispôsobiť sa a prosperovať v rozvíjajúcom sa pracovnom prostredí. </a:t>
            </a:r>
          </a:p>
          <a:p>
            <a:endParaRPr/>
          </a:p>
          <a:p>
            <a:r>
              <a:t>Zároveň musíme zabezpečiť, aby sa výhody strojového učenia rovnomerne zdieľali, čím sa zabráni prehĺbeniu hospodárskych nerovností. Prijatím týchto etických výziev môžeme vytvoriť cestu k budúcnosti, kde sa maximalizuje sociálny vplyv a ľudská pracovná sila je odolná voči technologickému pokroku.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10587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hyperlink" Target="https://www.techtarget.com/searchenterpriseai/definition/machine-learning-bias-algorithm-bias-or-AI-bi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_U2YobRC8OY" TargetMode="External"/><Relationship Id="rId5" Type="http://schemas.openxmlformats.org/officeDocument/2006/relationships/hyperlink" Target="https://oecd.ai/en/dashboards/ai-principles/P7" TargetMode="External"/><Relationship Id="rId4" Type="http://schemas.openxmlformats.org/officeDocument/2006/relationships/hyperlink" Target="https://www.ibm.com/blog/make-data-protection-a-2023-competitive-differentiato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učebné osnovy diaľkového učenia v strojovom učení</a:t>
            </a:r>
            <a:br>
              <a:rPr b="1"/>
            </a:br>
            <a:r>
              <a:rPr b="1"/>
              <a:t/>
            </a:r>
            <a:br>
              <a:rPr b="1"/>
            </a:br>
            <a:r>
              <a:t>10 - etika v strojovom učení</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Sociálny vplyv a presun pracovných miest</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461" y="1381321"/>
            <a:ext cx="8619872" cy="4929168"/>
          </a:xfrm>
        </p:spPr>
        <p:txBody>
          <a:bodyPr>
            <a:noAutofit/>
          </a:bodyPr>
          <a:lstStyle/>
          <a:p>
            <a:pPr algn="just">
              <a:defRPr sz="3600">
                <a:latin typeface="+mj-lt"/>
              </a:defRPr>
            </a:pPr>
            <a:r>
              <a:t>Strojové učenie transformuje sektory a posilňuje spoločnosť.</a:t>
            </a:r>
          </a:p>
          <a:p>
            <a:pPr algn="just">
              <a:defRPr sz="3600">
                <a:latin typeface="+mj-lt"/>
              </a:defRPr>
            </a:pPr>
            <a:r>
              <a:t>Automatizácia môže viesť k strate pracovných miest v niektorých odvetviach.</a:t>
            </a:r>
          </a:p>
          <a:p>
            <a:pPr algn="just">
              <a:defRPr>
                <a:latin typeface="+mj-lt"/>
              </a:defRPr>
            </a:pPr>
            <a:r>
              <a:rPr sz="4000" b="1"/>
              <a:t>Znovunastavenie a prispôsobenie</a:t>
            </a:r>
            <a:r>
              <a:rPr sz="3600"/>
              <a:t>: Programy pomáhajú pracovníkom prejsť na nové roly.</a:t>
            </a:r>
          </a:p>
          <a:p>
            <a:pPr algn="just">
              <a:defRPr sz="3600">
                <a:latin typeface="+mj-lt"/>
              </a:defRPr>
            </a:pPr>
            <a:r>
              <a:t>Hospodárska nerovnosť: Zabezpečenie spravodlivého rozdelenia výhod je rozhodujúce.</a:t>
            </a:r>
            <a:endParaRPr sz="3600">
              <a:latin typeface="+mj-lt"/>
            </a:endParaRPr>
          </a:p>
        </p:txBody>
      </p:sp>
      <p:pic>
        <p:nvPicPr>
          <p:cNvPr id="5122" name="Picture 2" descr="Free Close-Up Shot of Scrabble Tiles on a White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978" y="3615923"/>
            <a:ext cx="2833511" cy="21251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ree Person Reaching Out to a Robo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4948" y="1381321"/>
            <a:ext cx="2660297" cy="177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4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Pozrite si tento článok o predsudkoch v strojovom učení:</a:t>
            </a:r>
            <a:endParaRPr b="1">
              <a:latin typeface="+mj-lt"/>
            </a:endParaRPr>
          </a:p>
          <a:p>
            <a:pPr algn="just">
              <a:defRPr>
                <a:latin typeface="+mj-lt"/>
                <a:hlinkClick r:id="rId3"/>
              </a:defRPr>
            </a:pPr>
            <a:r>
              <a:t>https://www.techtarget.com/searchenterpriseai/definition/machine-learning-bias-algorithm-bias-or-AI-bias</a:t>
            </a:r>
            <a:endParaRPr>
              <a:latin typeface="+mj-lt"/>
            </a:endParaRPr>
          </a:p>
          <a:p>
            <a:pPr marL="0" indent="0" algn="just">
              <a:buNone/>
              <a:defRPr b="1">
                <a:latin typeface="+mj-lt"/>
              </a:defRPr>
            </a:pPr>
            <a:r>
              <a:t>Prečítajte si tento článok o ochrane osobných údajov:</a:t>
            </a:r>
            <a:endParaRPr b="1">
              <a:latin typeface="+mj-lt"/>
            </a:endParaRPr>
          </a:p>
          <a:p>
            <a:pPr algn="just">
              <a:defRPr>
                <a:latin typeface="+mj-lt"/>
                <a:hlinkClick r:id="rId4"/>
              </a:defRPr>
            </a:pPr>
            <a:r>
              <a:t>https://www.ibm.com/blog/make-data-protection-a-2023-competitive-differentiator/</a:t>
            </a:r>
            <a:endParaRPr>
              <a:latin typeface="+mj-lt"/>
            </a:endParaRPr>
          </a:p>
          <a:p>
            <a:pPr marL="0" indent="0" algn="just">
              <a:buNone/>
              <a:defRPr b="1">
                <a:latin typeface="+mj-lt"/>
              </a:defRPr>
            </a:pPr>
            <a:r>
              <a:t>Pozrite si túto zásadu transparentnosti a vysvetlenia OECD:</a:t>
            </a:r>
            <a:endParaRPr b="1">
              <a:latin typeface="+mj-lt"/>
            </a:endParaRPr>
          </a:p>
          <a:p>
            <a:pPr algn="just">
              <a:defRPr>
                <a:latin typeface="+mj-lt"/>
                <a:hlinkClick r:id="rId5"/>
              </a:defRPr>
            </a:pPr>
            <a:r>
              <a:t>https://oecd.ai/en/dashboards/ai-principles/P7</a:t>
            </a:r>
            <a:endParaRPr>
              <a:latin typeface="+mj-lt"/>
            </a:endParaRPr>
          </a:p>
          <a:p>
            <a:pPr marL="0" indent="0" algn="just">
              <a:buNone/>
              <a:defRPr b="1">
                <a:latin typeface="+mj-lt"/>
              </a:defRPr>
            </a:pPr>
            <a:r>
              <a:t>Pozrite si toto video na stránke TEDx o vplyve AI na pracovné miesta:</a:t>
            </a:r>
            <a:endParaRPr b="1">
              <a:latin typeface="+mj-lt"/>
            </a:endParaRPr>
          </a:p>
          <a:p>
            <a:pPr algn="just">
              <a:defRPr>
                <a:latin typeface="+mj-lt"/>
                <a:hlinkClick r:id="rId6"/>
              </a:defRPr>
            </a:pPr>
            <a:r>
              <a:t>https://www.youtube.com/watch?v=_U2YobRC8OY</a:t>
            </a:r>
            <a:endParaRPr>
              <a:latin typeface="+mj-lt"/>
            </a:endParaRPr>
          </a:p>
          <a:p>
            <a:pPr marL="0" indent="0" algn="just">
              <a:buNone/>
              <a:defRPr b="1">
                <a:latin typeface="+mj-lt"/>
              </a:defRPr>
            </a:pPr>
            <a:r>
              <a:t>Prejdite do centra členov Oracle a dokončite desatinu témy:</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Etika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Skreslenie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a:latin typeface="+mj-lt"/>
              </a:defRPr>
            </a:pPr>
            <a:r>
              <a:rPr sz="3200" b="1"/>
              <a:t>Bias</a:t>
            </a:r>
            <a:r>
              <a:rPr sz="3200"/>
              <a:t> v strojovom učení: </a:t>
            </a:r>
            <a:r>
              <a:rPr sz="3600" b="1"/>
              <a:t>nespravodlivý obľúbenosť v algoritmoch</a:t>
            </a:r>
            <a:r>
              <a:rPr sz="3200"/>
              <a:t>.</a:t>
            </a:r>
          </a:p>
          <a:p>
            <a:pPr algn="just">
              <a:defRPr sz="3600">
                <a:latin typeface="+mj-lt"/>
              </a:defRPr>
            </a:pPr>
            <a:r>
              <a:rPr sz="3200"/>
              <a:t>Skreslené algoritmy udržiavajú spoločenské predsudky a nerovnosť.</a:t>
            </a:r>
          </a:p>
          <a:p>
            <a:pPr algn="just">
              <a:defRPr sz="3600">
                <a:latin typeface="+mj-lt"/>
              </a:defRPr>
            </a:pPr>
            <a:r>
              <a:rPr sz="3200"/>
              <a:t>Riešenie predsudkov zabezpečuje spravodlivosť a etické postupy.</a:t>
            </a:r>
          </a:p>
          <a:p>
            <a:pPr algn="just">
              <a:defRPr sz="3600">
                <a:latin typeface="+mj-lt"/>
              </a:defRPr>
            </a:pPr>
            <a:r>
              <a:rPr sz="3200"/>
              <a:t>Stratégie: rôzne údaje, pravidelné hodnotenie, multidisciplinárne tímy, rafinačné algoritmy.</a:t>
            </a:r>
          </a:p>
          <a:p>
            <a:pPr algn="just">
              <a:defRPr sz="3600">
                <a:latin typeface="+mj-lt"/>
              </a:defRPr>
            </a:pPr>
            <a:r>
              <a:rPr sz="3200"/>
              <a:t>Uznanie a zmiernenie predsudkov je rozhodujúce pre spravodlivosť.</a:t>
            </a:r>
            <a:endParaRPr sz="3200">
              <a:latin typeface="+mj-lt"/>
            </a:endParaRPr>
          </a:p>
        </p:txBody>
      </p:sp>
      <p:pic>
        <p:nvPicPr>
          <p:cNvPr id="1026" name="Picture 2" descr="Free An Elderly Man Facing the Computer Monito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4088" y="1600200"/>
            <a:ext cx="2573112" cy="3859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Skreslenie v strojovom učení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3287" y="2648632"/>
            <a:ext cx="5050970" cy="3088140"/>
          </a:xfrm>
        </p:spPr>
        <p:txBody>
          <a:bodyPr>
            <a:noAutofit/>
          </a:bodyPr>
          <a:lstStyle/>
          <a:p>
            <a:pPr algn="just">
              <a:defRPr sz="3600">
                <a:latin typeface="+mj-lt"/>
              </a:defRPr>
            </a:pPr>
            <a:r>
              <a:rPr sz="3200"/>
              <a:t>Algoritmy schvaľovania úverov môžu zaviesť zaujatosť pri posudzovaní úverovej bonity.</a:t>
            </a:r>
          </a:p>
          <a:p>
            <a:pPr algn="just">
              <a:defRPr sz="3600">
                <a:latin typeface="+mj-lt"/>
              </a:defRPr>
            </a:pPr>
            <a:r>
              <a:rPr sz="3200"/>
              <a:t>Skreslené algoritmy môžu odmietnuť pôžičky alebo poskytnúť menej priaznivé podmienky na základe pohlavia alebo rasy.</a:t>
            </a:r>
            <a:endParaRPr sz="32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642069095"/>
              </p:ext>
            </p:extLst>
          </p:nvPr>
        </p:nvGraphicFramePr>
        <p:xfrm>
          <a:off x="5617030" y="1175657"/>
          <a:ext cx="6324601" cy="5070604"/>
        </p:xfrm>
        <a:graphic>
          <a:graphicData uri="http://schemas.openxmlformats.org/drawingml/2006/table">
            <a:tbl>
              <a:tblPr>
                <a:tableStyleId>{5C22544A-7EE6-4342-B048-85BDC9FD1C3A}</a:tableStyleId>
              </a:tblPr>
              <a:tblGrid>
                <a:gridCol w="1001484">
                  <a:extLst>
                    <a:ext uri="{9D8B030D-6E8A-4147-A177-3AD203B41FA5}">
                      <a16:colId xmlns:a16="http://schemas.microsoft.com/office/drawing/2014/main" val="3975688155"/>
                    </a:ext>
                  </a:extLst>
                </a:gridCol>
                <a:gridCol w="1238557">
                  <a:extLst>
                    <a:ext uri="{9D8B030D-6E8A-4147-A177-3AD203B41FA5}">
                      <a16:colId xmlns:a16="http://schemas.microsoft.com/office/drawing/2014/main" val="1335827016"/>
                    </a:ext>
                  </a:extLst>
                </a:gridCol>
                <a:gridCol w="1256788">
                  <a:extLst>
                    <a:ext uri="{9D8B030D-6E8A-4147-A177-3AD203B41FA5}">
                      <a16:colId xmlns:a16="http://schemas.microsoft.com/office/drawing/2014/main" val="3841676713"/>
                    </a:ext>
                  </a:extLst>
                </a:gridCol>
                <a:gridCol w="709715">
                  <a:extLst>
                    <a:ext uri="{9D8B030D-6E8A-4147-A177-3AD203B41FA5}">
                      <a16:colId xmlns:a16="http://schemas.microsoft.com/office/drawing/2014/main" val="2443144955"/>
                    </a:ext>
                  </a:extLst>
                </a:gridCol>
                <a:gridCol w="709715">
                  <a:extLst>
                    <a:ext uri="{9D8B030D-6E8A-4147-A177-3AD203B41FA5}">
                      <a16:colId xmlns:a16="http://schemas.microsoft.com/office/drawing/2014/main" val="3737891590"/>
                    </a:ext>
                  </a:extLst>
                </a:gridCol>
                <a:gridCol w="1408342">
                  <a:extLst>
                    <a:ext uri="{9D8B030D-6E8A-4147-A177-3AD203B41FA5}">
                      <a16:colId xmlns:a16="http://schemas.microsoft.com/office/drawing/2014/main" val="2186943754"/>
                    </a:ext>
                  </a:extLst>
                </a:gridCol>
              </a:tblGrid>
              <a:tr h="908179">
                <a:tc>
                  <a:txBody>
                    <a:bodyPr/>
                    <a:lstStyle/>
                    <a:p>
                      <a:pPr algn="ctr" fontAlgn="ctr">
                        <a:defRPr b="1">
                          <a:effectLst/>
                          <a:latin typeface="+mj-lt"/>
                        </a:defRPr>
                      </a:pPr>
                      <a:r>
                        <a:t>Príjem    </a:t>
                      </a:r>
                      <a:endParaRPr sz="1800" b="1" i="0" u="none" strike="noStrike">
                        <a:solidFill>
                          <a:srgbClr val="000000"/>
                        </a:solidFill>
                        <a:effectLst/>
                        <a:latin typeface="+mj-lt"/>
                      </a:endParaRPr>
                    </a:p>
                  </a:txBody>
                  <a:tcPr marL="9525" marR="9525" marT="9525" marB="0" anchor="ctr"/>
                </a:tc>
                <a:tc>
                  <a:txBody>
                    <a:bodyPr/>
                    <a:lstStyle/>
                    <a:p>
                      <a:pPr algn="ctr" fontAlgn="b">
                        <a:defRPr b="1">
                          <a:effectLst/>
                          <a:latin typeface="+mj-lt"/>
                        </a:defRPr>
                      </a:pPr>
                      <a:r>
                        <a:t>Stav zamestnania</a:t>
                      </a:r>
                      <a:endParaRPr sz="1800" b="1" i="0" u="none" strike="noStrike">
                        <a:solidFill>
                          <a:srgbClr val="000000"/>
                        </a:solidFill>
                        <a:effectLst/>
                        <a:latin typeface="+mj-lt"/>
                      </a:endParaRPr>
                    </a:p>
                  </a:txBody>
                  <a:tcPr marL="9525" marR="9525" marT="9525" marB="0" anchor="b"/>
                </a:tc>
                <a:tc>
                  <a:txBody>
                    <a:bodyPr/>
                    <a:lstStyle/>
                    <a:p>
                      <a:pPr algn="ctr" fontAlgn="b">
                        <a:defRPr b="1">
                          <a:effectLst/>
                          <a:latin typeface="+mj-lt"/>
                        </a:defRPr>
                      </a:pPr>
                      <a:r>
                        <a:t>História kreditu</a:t>
                      </a:r>
                      <a:endParaRPr sz="1800" b="1" i="0" u="none" strike="noStrike">
                        <a:solidFill>
                          <a:srgbClr val="000000"/>
                        </a:solidFill>
                        <a:effectLst/>
                        <a:latin typeface="+mj-lt"/>
                      </a:endParaRPr>
                    </a:p>
                  </a:txBody>
                  <a:tcPr marL="9525" marR="9525" marT="9525" marB="0" anchor="b"/>
                </a:tc>
                <a:tc>
                  <a:txBody>
                    <a:bodyPr/>
                    <a:lstStyle/>
                    <a:p>
                      <a:pPr algn="ctr" fontAlgn="b">
                        <a:defRPr b="1">
                          <a:solidFill>
                            <a:srgbClr val="FF0000"/>
                          </a:solidFill>
                          <a:effectLst/>
                          <a:latin typeface="+mj-lt"/>
                        </a:defRPr>
                      </a:pPr>
                      <a:r>
                        <a:t>Závod     </a:t>
                      </a:r>
                      <a:endParaRPr sz="1800" b="1" i="0" u="none" strike="noStrike">
                        <a:solidFill>
                          <a:srgbClr val="FF0000"/>
                        </a:solidFill>
                        <a:effectLst/>
                        <a:latin typeface="+mj-lt"/>
                      </a:endParaRPr>
                    </a:p>
                  </a:txBody>
                  <a:tcPr marL="9525" marR="9525" marT="9525" marB="0" anchor="b"/>
                </a:tc>
                <a:tc>
                  <a:txBody>
                    <a:bodyPr/>
                    <a:lstStyle/>
                    <a:p>
                      <a:pPr algn="ctr" fontAlgn="b">
                        <a:defRPr b="1">
                          <a:solidFill>
                            <a:srgbClr val="FF0000"/>
                          </a:solidFill>
                          <a:effectLst/>
                          <a:latin typeface="+mj-lt"/>
                        </a:defRPr>
                      </a:pPr>
                      <a:r>
                        <a:t>Pohlavie</a:t>
                      </a:r>
                      <a:endParaRPr sz="1800" b="1" i="0" u="none" strike="noStrike">
                        <a:solidFill>
                          <a:srgbClr val="FF0000"/>
                        </a:solidFill>
                        <a:effectLst/>
                        <a:latin typeface="+mj-lt"/>
                      </a:endParaRPr>
                    </a:p>
                  </a:txBody>
                  <a:tcPr marL="9525" marR="9525" marT="9525" marB="0" anchor="b"/>
                </a:tc>
                <a:tc>
                  <a:txBody>
                    <a:bodyPr/>
                    <a:lstStyle/>
                    <a:p>
                      <a:pPr algn="ctr" fontAlgn="b">
                        <a:defRPr b="1">
                          <a:effectLst/>
                          <a:latin typeface="+mj-lt"/>
                        </a:defRPr>
                      </a:pPr>
                      <a:r>
                        <a:t> Pôžička schválená </a:t>
                      </a:r>
                      <a:endParaRPr sz="1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11186705"/>
                  </a:ext>
                </a:extLst>
              </a:tr>
              <a:tr h="454090">
                <a:tc>
                  <a:txBody>
                    <a:bodyPr/>
                    <a:lstStyle/>
                    <a:p>
                      <a:pPr algn="ctr" fontAlgn="ctr">
                        <a:defRPr>
                          <a:effectLst/>
                          <a:latin typeface="+mj-lt"/>
                        </a:defRPr>
                      </a:pPr>
                      <a:r>
                        <a:t>35.000,00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Plný pracovný úväzok</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Uspokojivé</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Žena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016813900"/>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Plný pracovný úväzok</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Dobrý</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Čierna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Žena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255818894"/>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Čiastočný pracovný úväzok</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Dobrý</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Muž</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Áno</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928121666"/>
                  </a:ext>
                </a:extLst>
              </a:tr>
              <a:tr h="454090">
                <a:tc>
                  <a:txBody>
                    <a:bodyPr/>
                    <a:lstStyle/>
                    <a:p>
                      <a:pPr algn="ctr" fontAlgn="ctr">
                        <a:defRPr>
                          <a:effectLst/>
                          <a:latin typeface="+mj-lt"/>
                        </a:defRPr>
                      </a:pPr>
                      <a:r>
                        <a:t>25.000,00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Čiastočný pracovný úväzok</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Slabé</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Čierna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Muž</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5840479"/>
                  </a:ext>
                </a:extLst>
              </a:tr>
              <a:tr h="454090">
                <a:tc>
                  <a:txBody>
                    <a:bodyPr/>
                    <a:lstStyle/>
                    <a:p>
                      <a:pPr algn="ctr" fontAlgn="ctr">
                        <a:defRPr>
                          <a:effectLst/>
                          <a:latin typeface="+mj-lt"/>
                        </a:defRPr>
                      </a:pPr>
                      <a:r>
                        <a:t>70.000,00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Plný pracovný úväzok</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Excelentný</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Muž</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Áno</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33364947"/>
                  </a:ext>
                </a:extLst>
              </a:tr>
            </a:tbl>
          </a:graphicData>
        </a:graphic>
      </p:graphicFrame>
      <p:cxnSp>
        <p:nvCxnSpPr>
          <p:cNvPr id="6" name="Straight Connector 5"/>
          <p:cNvCxnSpPr/>
          <p:nvPr/>
        </p:nvCxnSpPr>
        <p:spPr>
          <a:xfrm>
            <a:off x="9122229" y="1415141"/>
            <a:ext cx="1602215" cy="3789037"/>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008533" y="1415141"/>
            <a:ext cx="1496182" cy="406805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Cloud Callout 12"/>
          <p:cNvSpPr/>
          <p:nvPr/>
        </p:nvSpPr>
        <p:spPr>
          <a:xfrm>
            <a:off x="849085" y="1175657"/>
            <a:ext cx="4049486" cy="1338943"/>
          </a:xfrm>
          <a:prstGeom prst="cloudCallout">
            <a:avLst>
              <a:gd name="adj1" fmla="val 56318"/>
              <a:gd name="adj2" fmla="val 698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a:t>
            </a:r>
            <a:r>
              <a:rPr sz="4400">
                <a:latin typeface="+mj-lt"/>
              </a:rPr>
              <a:t>Príklad</a:t>
            </a:r>
            <a:endParaRPr sz="3200">
              <a:latin typeface="+mj-lt"/>
            </a:endParaRPr>
          </a:p>
        </p:txBody>
      </p:sp>
      <p:sp>
        <p:nvSpPr>
          <p:cNvPr id="14" name="Rectangular Callout 13"/>
          <p:cNvSpPr/>
          <p:nvPr/>
        </p:nvSpPr>
        <p:spPr>
          <a:xfrm>
            <a:off x="5932716" y="5500598"/>
            <a:ext cx="5796440" cy="885170"/>
          </a:xfrm>
          <a:prstGeom prst="wedgeRectCallout">
            <a:avLst>
              <a:gd name="adj1" fmla="val 21755"/>
              <a:gd name="adj2" fmla="val -603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na riešenie a zmiernenie zaujatosti sa odporúča zvážiť odstránenie citlivého atribútu "Race" a "Gender" z množiny dát</a:t>
            </a:r>
          </a:p>
        </p:txBody>
      </p:sp>
    </p:spTree>
    <p:extLst>
      <p:ext uri="{BB962C8B-B14F-4D97-AF65-F5344CB8AC3E}">
        <p14:creationId xmlns:p14="http://schemas.microsoft.com/office/powerpoint/2010/main" val="300648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Ochrana osobných údajov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sz="3600">
                <a:latin typeface="+mj-lt"/>
              </a:defRPr>
            </a:pPr>
            <a:r>
              <a:t>Súkromie a ochrana údajov sú v strojovom učení veľmi dôležité.</a:t>
            </a:r>
          </a:p>
          <a:p>
            <a:pPr algn="just">
              <a:defRPr sz="3600">
                <a:latin typeface="+mj-lt"/>
              </a:defRPr>
            </a:pPr>
            <a:r>
              <a:t>Zabezpečte údaje z únikov a neoprávneného prístupu.</a:t>
            </a:r>
          </a:p>
          <a:p>
            <a:pPr algn="just">
              <a:defRPr sz="3600">
                <a:latin typeface="+mj-lt"/>
              </a:defRPr>
            </a:pPr>
            <a:r>
              <a:t>Transparentnosť a súhlas budujú dôveru v strojové učenie.</a:t>
            </a:r>
          </a:p>
          <a:p>
            <a:pPr algn="just">
              <a:defRPr sz="3600">
                <a:latin typeface="+mj-lt"/>
              </a:defRPr>
            </a:pPr>
            <a:r>
              <a:t>Anonymizovať údaje na ochranu súkromia.</a:t>
            </a:r>
          </a:p>
          <a:p>
            <a:pPr algn="just">
              <a:defRPr sz="3600">
                <a:latin typeface="+mj-lt"/>
              </a:defRPr>
            </a:pPr>
            <a:r>
              <a:t>Právne rámce (ako GDPR) riadia zodpovedné spracovanie údajov.</a:t>
            </a:r>
            <a:endParaRPr sz="3600">
              <a:latin typeface="+mj-lt"/>
            </a:endParaRPr>
          </a:p>
        </p:txBody>
      </p:sp>
      <p:pic>
        <p:nvPicPr>
          <p:cNvPr id="4" name="Picture 2" descr="Free Modern equipment for video surveillance on wall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0199" y="1091974"/>
            <a:ext cx="2819400" cy="1877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From above of crop anonymous male lawyer in formal clothes typing on laptop while sitting at wooden table with stack of documents and gavel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6639" y="3195637"/>
            <a:ext cx="1926519" cy="288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317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57296"/>
            <a:ext cx="10515600" cy="794852"/>
          </a:xfrm>
        </p:spPr>
        <p:txBody>
          <a:bodyPr>
            <a:normAutofit/>
          </a:bodyPr>
          <a:lstStyle/>
          <a:p>
            <a:pPr algn="ctr">
              <a:defRPr b="1"/>
            </a:pPr>
            <a:r>
              <a:t>Ochrana osobných údajov</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96749" y="727970"/>
            <a:ext cx="8784771" cy="4486275"/>
          </a:xfrm>
        </p:spPr>
        <p:txBody>
          <a:bodyPr>
            <a:noAutofit/>
          </a:bodyPr>
          <a:lstStyle/>
          <a:p>
            <a:pPr algn="just">
              <a:defRPr>
                <a:latin typeface="+mj-lt"/>
              </a:defRPr>
            </a:pPr>
            <a:r>
              <a:rPr sz="3600" b="1"/>
              <a:t>Zdravotná starostlivosť</a:t>
            </a:r>
            <a:r>
              <a:rPr sz="3200"/>
              <a:t>: Chráni citlivé zdravotné informácie pomocou opatrení na ochranu súkromia.</a:t>
            </a:r>
          </a:p>
          <a:p>
            <a:pPr algn="just">
              <a:defRPr>
                <a:latin typeface="+mj-lt"/>
              </a:defRPr>
            </a:pPr>
            <a:r>
              <a:rPr sz="3600" b="1"/>
              <a:t>Sociálne médiá</a:t>
            </a:r>
            <a:r>
              <a:rPr sz="3200"/>
              <a:t>: Zabezpečuje informácie používateľov pri doručovaní prispôsobeného obsahu.</a:t>
            </a:r>
          </a:p>
          <a:p>
            <a:pPr algn="just">
              <a:defRPr>
                <a:latin typeface="+mj-lt"/>
              </a:defRPr>
            </a:pPr>
            <a:r>
              <a:rPr sz="3600" b="1"/>
              <a:t>Financie</a:t>
            </a:r>
            <a:r>
              <a:rPr sz="3200"/>
              <a:t>: odhaľuje podvody a zároveň zachováva citlivé finančné údaje.</a:t>
            </a:r>
          </a:p>
          <a:p>
            <a:pPr algn="just">
              <a:defRPr>
                <a:latin typeface="+mj-lt"/>
              </a:defRPr>
            </a:pPr>
            <a:r>
              <a:rPr sz="3600" b="1"/>
              <a:t>Inteligentné domácnosti</a:t>
            </a:r>
            <a:r>
              <a:rPr sz="3200"/>
              <a:t>: Zabezpečuje pripojené zariadenia a chráni osobné dáta.</a:t>
            </a:r>
          </a:p>
          <a:p>
            <a:pPr algn="just">
              <a:defRPr>
                <a:latin typeface="+mj-lt"/>
              </a:defRPr>
            </a:pPr>
            <a:r>
              <a:rPr sz="3600" b="1"/>
              <a:t>Autonómne vozidlá</a:t>
            </a:r>
            <a:r>
              <a:rPr sz="3200"/>
              <a:t>: Poskytuje súkromie pri spracovaní osobných údajov zo senzorov vozidla.</a:t>
            </a:r>
            <a:endParaRPr sz="3200">
              <a:latin typeface="+mj-lt"/>
            </a:endParaRPr>
          </a:p>
        </p:txBody>
      </p:sp>
      <p:pic>
        <p:nvPicPr>
          <p:cNvPr id="2050" name="Picture 2" descr="Free Person Getting His Blood Check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8089" y="1040734"/>
            <a:ext cx="2141007" cy="14259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lose-Up Shot of App Icon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1792" y="2698043"/>
            <a:ext cx="2346184" cy="15578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ee Round Silver and Gold Coins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4888" y="4502344"/>
            <a:ext cx="2344208" cy="175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50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Transparentnosť a zrozumiteľnosť</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9161739" cy="4486275"/>
          </a:xfrm>
        </p:spPr>
        <p:txBody>
          <a:bodyPr>
            <a:noAutofit/>
          </a:bodyPr>
          <a:lstStyle/>
          <a:p>
            <a:pPr algn="just">
              <a:defRPr>
                <a:latin typeface="+mj-lt"/>
              </a:defRPr>
            </a:pPr>
            <a:r>
              <a:rPr sz="4000" b="1"/>
              <a:t>Transparentnosť</a:t>
            </a:r>
            <a:r>
              <a:rPr sz="3600"/>
              <a:t>: otvorenosť a prehľadnosť pri zbere údajov, modelovom školení a rozhodovaní.</a:t>
            </a:r>
          </a:p>
          <a:p>
            <a:pPr algn="just">
              <a:defRPr>
                <a:latin typeface="+mj-lt"/>
              </a:defRPr>
            </a:pPr>
            <a:r>
              <a:rPr sz="4000" b="1"/>
              <a:t>Vysvetliteľnosť</a:t>
            </a:r>
            <a:r>
              <a:rPr sz="3600"/>
              <a:t>: Poskytovanie zrozumiteľných prehľadov o tom, prečo sa prijímajú rozhodnutia alebo predpovede.</a:t>
            </a:r>
          </a:p>
          <a:p>
            <a:pPr algn="just">
              <a:defRPr>
                <a:latin typeface="+mj-lt"/>
              </a:defRPr>
            </a:pPr>
            <a:r>
              <a:rPr sz="4000" b="1"/>
              <a:t>Výzvy</a:t>
            </a:r>
            <a:r>
              <a:rPr sz="3600"/>
              <a:t>: Dosiahnutie transparentnosti a zrozumiteľnosti v komplexných algoritmoch, ako je hĺbkové učenie.</a:t>
            </a:r>
          </a:p>
        </p:txBody>
      </p:sp>
      <p:pic>
        <p:nvPicPr>
          <p:cNvPr id="4098" name="Picture 2" descr="Free The Word Why Made with Cubes with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754" y="1806223"/>
            <a:ext cx="2148383" cy="3222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084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Transparentnosť a zrozumiteľnosť</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51595" y="918477"/>
            <a:ext cx="9579428" cy="4486275"/>
          </a:xfrm>
        </p:spPr>
        <p:txBody>
          <a:bodyPr>
            <a:noAutofit/>
          </a:bodyPr>
          <a:lstStyle/>
          <a:p>
            <a:pPr algn="just">
              <a:defRPr>
                <a:latin typeface="+mj-lt"/>
              </a:defRPr>
            </a:pPr>
            <a:r>
              <a:rPr sz="3600" b="1"/>
              <a:t>Zdravotná starostlivosť</a:t>
            </a:r>
            <a:r>
              <a:rPr sz="3200"/>
              <a:t>: Poskytuje prehľad o diagnostických rozhodnutiach a vytvára dôveru.</a:t>
            </a:r>
          </a:p>
          <a:p>
            <a:pPr algn="just">
              <a:defRPr>
                <a:latin typeface="+mj-lt"/>
              </a:defRPr>
            </a:pPr>
            <a:r>
              <a:rPr sz="3600" b="1"/>
              <a:t>Financie</a:t>
            </a:r>
            <a:r>
              <a:rPr sz="3200"/>
              <a:t>: férové hodnotenie úveruschopnosti vďaka zrozumiteľným faktorom.</a:t>
            </a:r>
          </a:p>
          <a:p>
            <a:pPr algn="just">
              <a:defRPr>
                <a:latin typeface="+mj-lt"/>
              </a:defRPr>
            </a:pPr>
            <a:r>
              <a:rPr sz="3600" b="1"/>
              <a:t>Autonómne vozidlá</a:t>
            </a:r>
            <a:r>
              <a:rPr sz="3200"/>
              <a:t>: Bezpečnosť a zodpovednosť vďaka zrozumiteľnému rozhodovaniu.</a:t>
            </a:r>
          </a:p>
          <a:p>
            <a:pPr algn="just">
              <a:defRPr>
                <a:latin typeface="+mj-lt"/>
              </a:defRPr>
            </a:pPr>
            <a:r>
              <a:rPr sz="3600" b="1"/>
              <a:t>Zisťovanie podvodov</a:t>
            </a:r>
            <a:r>
              <a:rPr sz="3200"/>
              <a:t>: Efektívne riadenie rizík prostredníctvom zrozumiteľných vzorov.</a:t>
            </a:r>
          </a:p>
          <a:p>
            <a:pPr algn="just">
              <a:defRPr>
                <a:latin typeface="+mj-lt"/>
              </a:defRPr>
            </a:pPr>
            <a:r>
              <a:rPr sz="3600" b="1"/>
              <a:t>Prispôsobené odporúčania</a:t>
            </a:r>
            <a:r>
              <a:rPr sz="3200"/>
              <a:t>: Dôveryhodné prehľady na lepšie prispôsobenie.</a:t>
            </a:r>
          </a:p>
        </p:txBody>
      </p:sp>
      <p:pic>
        <p:nvPicPr>
          <p:cNvPr id="3074" name="Picture 2" descr="Free Selective Focus Photography of Person Using Iphone X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2967" y="4729271"/>
            <a:ext cx="2028471" cy="1350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A Person with Handcuffs Holding a Sign that Says Fraud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978" y="3401642"/>
            <a:ext cx="1718508" cy="11445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ree Black Car on Road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84301" y="918477"/>
            <a:ext cx="1507050" cy="2260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21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Zodpovednosť a zodpovednosť</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61" y="1065232"/>
            <a:ext cx="9681028" cy="4929168"/>
          </a:xfrm>
        </p:spPr>
        <p:txBody>
          <a:bodyPr>
            <a:noAutofit/>
          </a:bodyPr>
          <a:lstStyle/>
          <a:p>
            <a:pPr algn="just">
              <a:defRPr sz="3600">
                <a:latin typeface="+mj-lt"/>
              </a:defRPr>
            </a:pPr>
            <a:r>
              <a:rPr sz="3200" b="1"/>
              <a:t>Účetovateľnosť</a:t>
            </a:r>
            <a:r>
              <a:rPr sz="3200"/>
              <a:t>: sledovateľné a prehľadné akcie a rozhodnutia v oblasti strojového učenia.</a:t>
            </a:r>
          </a:p>
          <a:p>
            <a:pPr algn="just">
              <a:defRPr sz="3600">
                <a:latin typeface="+mj-lt"/>
              </a:defRPr>
            </a:pPr>
            <a:r>
              <a:rPr sz="3200" b="1"/>
              <a:t>Etické</a:t>
            </a:r>
            <a:r>
              <a:rPr sz="3200"/>
              <a:t> rozhodovanie: so zohľadnením širších dôsledkov a zmiernením predsudkov.</a:t>
            </a:r>
          </a:p>
          <a:p>
            <a:pPr algn="just">
              <a:defRPr sz="3600">
                <a:latin typeface="+mj-lt"/>
              </a:defRPr>
            </a:pPr>
            <a:r>
              <a:rPr sz="3200" b="1"/>
              <a:t>Zodpovedné</a:t>
            </a:r>
            <a:r>
              <a:rPr sz="3200"/>
              <a:t> - vytváranie spravodlivých a nezaujatých algoritmov, ktoré sú v súlade s etickými štandardmi.</a:t>
            </a:r>
          </a:p>
          <a:p>
            <a:pPr algn="just">
              <a:defRPr sz="3600">
                <a:latin typeface="+mj-lt"/>
              </a:defRPr>
            </a:pPr>
            <a:r>
              <a:rPr sz="3200" b="1"/>
              <a:t>Ľudský dohľad</a:t>
            </a:r>
            <a:r>
              <a:rPr sz="3200"/>
              <a:t>: Zachovanie účasti ľudí na etických úvahách.</a:t>
            </a:r>
          </a:p>
          <a:p>
            <a:pPr algn="just">
              <a:defRPr sz="3600">
                <a:latin typeface="+mj-lt"/>
              </a:defRPr>
            </a:pPr>
            <a:r>
              <a:rPr sz="3200" b="1"/>
              <a:t>Priebežné hodnotenie</a:t>
            </a:r>
            <a:r>
              <a:rPr sz="3200"/>
              <a:t>: Priebežné hodnotenie a monitorovanie na zlepšenie a prispôsobenie.</a:t>
            </a:r>
          </a:p>
        </p:txBody>
      </p:sp>
      <p:pic>
        <p:nvPicPr>
          <p:cNvPr id="6146" name="Picture 2" descr="Free Sphere shaped miniature of Earth with googly ey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553" y="1977241"/>
            <a:ext cx="20701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804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3C61A860-AAA1-455C-B8E1-760A1A681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9796</TotalTime>
  <Words>2059</Words>
  <Application>Microsoft Office PowerPoint</Application>
  <PresentationFormat>Widescreen</PresentationFormat>
  <Paragraphs>151</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učebné osnovy diaľkového učenia v strojovom učení  10 - etika v strojovom učení</vt:lpstr>
      <vt:lpstr>Etika v strojovom učení</vt:lpstr>
      <vt:lpstr>Skreslenie v strojovom učení</vt:lpstr>
      <vt:lpstr>Skreslenie v strojovom učení</vt:lpstr>
      <vt:lpstr>Ochrana osobných údajov</vt:lpstr>
      <vt:lpstr>Ochrana osobných údajov</vt:lpstr>
      <vt:lpstr>Transparentnosť a zrozumiteľnosť</vt:lpstr>
      <vt:lpstr>Transparentnosť a zrozumiteľnosť</vt:lpstr>
      <vt:lpstr>Zodpovednosť a zodpovednosť</vt:lpstr>
      <vt:lpstr>Sociálny vplyv a presun pracovných miest</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635</cp:revision>
  <dcterms:created xsi:type="dcterms:W3CDTF">2021-12-08T08:56:03Z</dcterms:created>
  <dcterms:modified xsi:type="dcterms:W3CDTF">2024-03-16T19:00:04Z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