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78" r:id="rId7"/>
    <p:sldId id="279" r:id="rId8"/>
    <p:sldId id="280" r:id="rId9"/>
    <p:sldId id="281" r:id="rId10"/>
    <p:sldId id="282" r:id="rId11"/>
    <p:sldId id="283" r:id="rId12"/>
    <p:sldId id="284" r:id="rId13"/>
    <p:sldId id="285"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798"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zapraszamy na kurs Machine Learning. Kurs powstał w wyniku projektu Erasmus+ CodeIn. Wszystko, czego potrzebujesz, to dostęp do Internetu i komputer.</a:t>
            </a:r>
          </a:p>
          <a:p>
            <a:pPr>
              <a:lnSpc>
                <a:spcPct val="107000"/>
              </a:lnSpc>
              <a:spcAft>
                <a:spcPts val="800"/>
              </a:spcAft>
              <a:defRPr>
                <a:effectLst/>
              </a:defRPr>
            </a:pPr>
            <a:r>
              <a:t>Kurs zawiera w sumie dziesięć tematów i w tym temacie powiemy coś więcej o głównych kategoriach uczenia maszynowego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Aby ukończyć tę jednostkę, zapoznaj się z poniższymi zasobami online. 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Algorytm to zestaw instrukcji lub reguł, które wykonuje komputer lub maszyna w celu wykonania określonego zadania lub rozwiązania problemu. W kontekście samouczenia się maszyn algorytmy są używane do umożliwienia maszynom uczenia się, rozumowania i podejmowania decyzji w sposób naśladujący ludzką inteligencję.</a:t>
            </a:r>
          </a:p>
          <a:p>
            <a:endParaRPr sz="1200" b="0" i="0" kern="1200">
              <a:solidFill>
                <a:schemeClr val="tx1"/>
              </a:solidFill>
              <a:effectLst/>
              <a:latin typeface="+mn-lt"/>
              <a:ea typeface="+mn-ea"/>
              <a:cs typeface="+mn-cs"/>
            </a:endParaRPr>
          </a:p>
          <a:p>
            <a:pPr>
              <a:defRPr>
                <a:effectLst/>
              </a:defRPr>
            </a:pPr>
            <a:r>
              <a:t>Uczenie maszynowe jest dziedziną badań od dziesięcioleci, a naukowcy i inżynierowie stale pracują nad opracowaniem nowych i bardziej zaawansowanych algorytmów, które mogą umożliwić maszynom wykonywanie coraz bardziej złożonych zadań. Celem tych badań jest stworzenie maszyn, które mogą naprawdę myśleć i działać inteligentnie, jak ludzie.</a:t>
            </a:r>
          </a:p>
          <a:p>
            <a:endParaRPr sz="1200" b="0" i="0" kern="1200">
              <a:solidFill>
                <a:schemeClr val="tx1"/>
              </a:solidFill>
              <a:effectLst/>
              <a:latin typeface="+mn-lt"/>
              <a:ea typeface="+mn-ea"/>
              <a:cs typeface="+mn-cs"/>
            </a:endParaRPr>
          </a:p>
          <a:p>
            <a:pPr>
              <a:defRPr>
                <a:effectLst/>
              </a:defRPr>
            </a:pPr>
            <a:r>
              <a:t>Aby maszyna mogła się uczyć, musi być wyposażona w jakąś formę danych wejściowych, takich jak dane lub informacje. Dane te mogą pochodzić z różnych źródeł, w tym poleceń głosowych, plików danych, wyszukiwań online lub pomiarów elektronicznych. Rodzaj wejścia i metody używane do zdobywania wiedzy będzie zależał od konkretnego zadania lub problemu, który maszyna próbuje rozwiązać.</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a:defRPr>
                <a:effectLst/>
              </a:defRPr>
            </a:pPr>
            <a:r>
              <a:t>Algorytmy samouczenia się maszyn można podzielić na różne kategorie, z których dwie najczęściej to "Uczenie nadzorowane" i "Uczenie nienadzorowane".</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4202117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Uczenie nadzorowane to rodzaj samouczenia się maszyn, w którym model jest szkolony przy użyciu oznaczonego zbioru danych, co oznacza, że pożądany wynik lub etykieta są już znane. Model jest wówczas w stanie przewidzieć lub sklasyfikować podobne instancje na podstawie wzorców, których nauczył się ze zbioru danych szkoleniowych.</a:t>
            </a:r>
          </a:p>
          <a:p>
            <a:endParaRPr sz="1200" b="0" i="0" kern="1200">
              <a:solidFill>
                <a:schemeClr val="tx1"/>
              </a:solidFill>
              <a:effectLst/>
              <a:latin typeface="+mn-lt"/>
              <a:ea typeface="+mn-ea"/>
              <a:cs typeface="+mn-cs"/>
            </a:endParaRPr>
          </a:p>
          <a:p>
            <a:pPr>
              <a:defRPr>
                <a:effectLst/>
              </a:defRPr>
            </a:pPr>
            <a:r>
              <a:t>Jedną z kluczowych cech nadzorowanego nauczania jest to, że wymaga on zbioru danych szkoleniowych, który jest zbiorem danych oznaczonych pożądanym wynikiem. Ten zbiór danych służy do nauczania modelu, jak tworzyć predykcje lub klasyfikacje. Należy jednak pamiętać, że mogą wystąpić sytuacje, w których początkowy zbiór danych nie jest wystarczający do osiągnięcia pożądanego poziomu dokładności. W takich przypadkach może być konieczne zebranie dodatkowych danych w celu poprawy wydajności modelu.</a:t>
            </a:r>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1836569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Niezależne dane, znane również jako predyktory, są zmiennymi wejściowymi używanymi do przewidywania lub klasyfikowania w nadzorowanym algorytmie uczenia się. Są one niezależne od pożądanego wyniku lub etykiety i służą do określenia wartości danych zależnych.</a:t>
            </a:r>
          </a:p>
          <a:p>
            <a:pPr>
              <a:defRPr>
                <a:effectLst/>
              </a:defRPr>
            </a:pPr>
            <a:r>
              <a:t>Dane zależne, znane również jako cel lub wynik, to zmienna, którą model próbuje przewidzieć lub sklasyfikować. Wartość danych zależnych zależy od danych niezależnych, dlatego nazywamy je danymi zależnymi.</a:t>
            </a:r>
          </a:p>
          <a:p>
            <a:pPr>
              <a:defRPr>
                <a:effectLst/>
              </a:defRPr>
            </a:pPr>
            <a:r>
              <a:t>Innymi słowy, niezależne dane są wykorzystywane do prognozowania danych zależnych.</a:t>
            </a:r>
          </a:p>
          <a:p>
            <a:pPr>
              <a:defRPr>
                <a:effectLst/>
              </a:defRPr>
            </a:pPr>
            <a:r>
              <a:t>Podsumowując, niezależne dane i dane zależne to dwie ważne koncepcje w uczeniu nadzorowanym. Niezależne dane to zmienne wejściowe, które są używane do prognozowania lub klasyfikowania, podczas gdy dane zależne to zmienna, którą model próbuje przewidzieć lub sklasyfikować. Wartość danych zależnych zależy od danych niezależnych, dlatego nazywamy je danymi zależnymi.</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3581986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W scenariuszu ubiegania się o pożyczkę bankową niezależnymi danymi byłyby kryteria służące do określenia, czy pożyczka będzie udana. Może to obejmować takie czynniki, jak ocena kredytowa wnioskodawcy, dochód, historia zatrudnienia i stosunek zadłużenia do dochodu. Te niezależne zmienne służą do przewidywania wyników wniosku o pożyczkę, czyli danych zależnych.</a:t>
            </a:r>
          </a:p>
          <a:p>
            <a:pPr>
              <a:defRPr>
                <a:effectLst/>
              </a:defRPr>
            </a:pPr>
            <a:r>
              <a:t>W przypadku wniosku o pożyczkę dane zależne byłyby od tego, czy pożyczka została zatwierdzona, czy nie. Wartość danych zależnych zależy od danych niezależnych, dlatego nazywamy je danymi zależnymi.</a:t>
            </a:r>
          </a:p>
          <a:p>
            <a:pPr>
              <a:defRPr>
                <a:effectLst/>
              </a:defRPr>
            </a:pPr>
            <a:r>
              <a:t>Model wykorzystuje wzorce wyuczone ze zbioru danych szkoleniowych do określenia prawdopodobieństwa zatwierdzenia lub niezatwierdzenia pożyczki na podstawie niezależnych danych.</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2025413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Innym przykładem nadzorowanego uczenia się jest filtr antyspamowy jako narzędzie, które przewiduje, czy wiadomość e-mail jest spamem, czy nie. </a:t>
            </a:r>
            <a:endParaRPr sz="1200" b="0" i="0" kern="1200">
              <a:solidFill>
                <a:schemeClr val="tx1"/>
              </a:solidFill>
              <a:effectLst/>
              <a:latin typeface="+mn-lt"/>
              <a:ea typeface="+mn-ea"/>
              <a:cs typeface="+mn-cs"/>
            </a:endParaRPr>
          </a:p>
          <a:p>
            <a:pPr>
              <a:defRPr>
                <a:effectLst/>
              </a:defRPr>
            </a:pPr>
            <a:r>
              <a:t>Filtr początkowo zaczyna się od podstawowego przewodnika, ale gdy użytkownik udziela odpowiedzi, dowiaduje się, co użytkownik chce oznaczyć jako spam, zmniejszając w ten sposób liczbę zadawanych pytań. Z czasem użytkownik trenuje algorytm w celu poprawy, za pomocą znanych danych wejściowych, takich jak e-mail.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3233744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effectLst/>
              </a:defRPr>
            </a:pPr>
            <a:r>
              <a:t>Nadmierne dopasowanie, niebezpieczeństwo ścisłego dopasowania modelu do danych szkoleniowych, utrudnia jego zdolność do uogólniania nowych, niewidocznych informacji. Kluczem jest osiągnięcie delikatnej równowagi między elastycznością a dokładnością. Modele muszą być w stanie dostosowywać się do różnych danych, generując wiarygodne prognozy. Dlatego ważne jest, aby uniknąć nadmiernej sztywności lub nadmiernego dostosowania danych treningowych. Osiągając właściwą równowagę, modele mogą poruszać się po nieznanych terytoriach, odkrywając podstawowe wzorce i napędzając pole uczenia maszynowego do przodu.</a:t>
            </a:r>
          </a:p>
          <a:p>
            <a:endParaRPr sz="1200" b="0" i="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361623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Nienadzorowane uczenie się skłania nas do sfery, w której struktury danych pozostają tajemnicze, czekając na naszą eksplorację. Dane przeciwstawiają się tu klasyfikacji i etykietom, prezentując pustą kanwę dla algorytmów do wyciągania wniosków z obszernych zbiorów danych. </a:t>
            </a:r>
          </a:p>
          <a:p>
            <a:pPr>
              <a:defRPr>
                <a:effectLst/>
              </a:defRPr>
            </a:pPr>
            <a:r>
              <a:t>Algorytmy te stanowią wyzwanie polegające na rozszyfrowaniu ukrytych wzorców i struktur pozbawionych etykietowanych odpowiedzi.</a:t>
            </a:r>
          </a:p>
          <a:p>
            <a:pPr>
              <a:defRPr>
                <a:effectLst/>
              </a:defRPr>
            </a:pPr>
            <a:r>
              <a:t>W ramach nienadzorowanego samouczenia się maszyn pojawiają się dwie główne kategorie klastrowania i redukcji wymiarowości. Klasterowanie odkrywa gobelin danych, odkrywając nieodłączne grupy i klastry, podczas gdy redukcja wymiarowości destyluje złożoność, ujawniając istotę zbioru danych. Razem umożliwią nam objęcie tajemniczego świata nieznanych danych, w którym niewykorzystana wiedza i odkrycia czekają.</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41100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Wyobraź sobie, że masz zbiór danych transakcji klientów ze sklepu spożywczego. Dane obejmują zakupione pozycje oraz godzinę i datę każdej transakcji. Korzystając z uczenia nienadzorowanego, możesz grupować te dane w grupy klientów, którzy mają podobne nawyki zakupowe, takie jak ci, którzy konsekwentnie kupują określone przedmioty lub ci, którzy dokonują zakupów w podobnych porach dnia.</a:t>
            </a:r>
          </a:p>
          <a:p>
            <a:endParaRPr sz="1200" b="0" i="0" kern="1200">
              <a:solidFill>
                <a:schemeClr val="tx1"/>
              </a:solidFill>
              <a:effectLst/>
              <a:latin typeface="+mn-lt"/>
              <a:ea typeface="+mn-ea"/>
              <a:cs typeface="+mn-cs"/>
            </a:endParaRPr>
          </a:p>
          <a:p>
            <a:pPr>
              <a:defRPr>
                <a:effectLst/>
              </a:defRPr>
            </a:pPr>
            <a:r>
              <a:t>Informacje te mogą być przydatne w sklepie spożywczym, ponieważ mogą one ukierunkować swoje działania marketingowe na określone grupy klientów, a nawet pozycje magazynowe, które są popularne w niektórych grupach. Jest to przykład pokazujący, w jaki sposób nienadzorowane nauczanie może odkrywać ukryte wzorce i relacje w danych, bez potrzeby używania jawnych etykiet ani wskazówek.</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329277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ibm.com/topics/supervised-learnin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watch?v=3fsy2oheRdg" TargetMode="External"/><Relationship Id="rId5" Type="http://schemas.openxmlformats.org/officeDocument/2006/relationships/hyperlink" Target="https://www.youtube.com/watch?v=W01tIRP_Rqs" TargetMode="External"/><Relationship Id="rId4" Type="http://schemas.openxmlformats.org/officeDocument/2006/relationships/hyperlink" Target="https://www.ibm.com/topics/unsupervised-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Programy nauczania zdalnego w samouczeniu się maszyn</a:t>
            </a:r>
            <a:br>
              <a:rPr b="1"/>
            </a:br>
            <a:r>
              <a:rPr b="1"/>
              <a:t/>
            </a:r>
            <a:br>
              <a:rPr b="1"/>
            </a:br>
            <a:r>
              <a:t>3- Główne kategorie samouczenia się maszyn</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77875"/>
          </a:xfrm>
        </p:spPr>
        <p:txBody>
          <a:bodyPr/>
          <a:lstStyle/>
          <a:p>
            <a:pPr algn="ctr">
              <a:defRPr b="1"/>
            </a:pPr>
            <a:r>
              <a:t>Uczenie nienadzorowane - przykład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48344" y="1690688"/>
            <a:ext cx="8425542" cy="4981045"/>
          </a:xfrm>
        </p:spPr>
        <p:txBody>
          <a:bodyPr>
            <a:normAutofit/>
          </a:bodyPr>
          <a:lstStyle/>
          <a:p>
            <a:pPr lvl="0" algn="just">
              <a:defRPr sz="3600">
                <a:latin typeface="+mj-lt"/>
              </a:defRPr>
            </a:pPr>
            <a:r>
              <a:t>Wyobraź sobie, że masz zestaw danych transakcji klientów ze sklepu spożywczego, który zawiera zakupione pozycje oraz godzinę i datę każdej transakcji.</a:t>
            </a:r>
            <a:endParaRPr sz="3600">
              <a:latin typeface="+mj-lt"/>
            </a:endParaRPr>
          </a:p>
          <a:p>
            <a:pPr lvl="0" algn="just">
              <a:defRPr sz="3600">
                <a:latin typeface="+mj-lt"/>
              </a:defRPr>
            </a:pPr>
            <a:r>
              <a:t>Korzystając z uczenia nienadzorowanego, można na podstawie tych danych grupować klientów, którzy mają podobny nawyk zakupowy</a:t>
            </a:r>
            <a:endParaRPr sz="3600">
              <a:latin typeface="+mj-lt"/>
            </a:endParaRPr>
          </a:p>
          <a:p>
            <a:pPr lvl="0" algn="just"/>
            <a:endParaRPr sz="3200">
              <a:latin typeface="+mj-lt"/>
            </a:endParaRPr>
          </a:p>
          <a:p>
            <a:pPr lvl="0" algn="just"/>
            <a:endParaRPr sz="3200">
              <a:latin typeface="+mj-lt"/>
            </a:endParaRPr>
          </a:p>
        </p:txBody>
      </p:sp>
      <p:pic>
        <p:nvPicPr>
          <p:cNvPr id="4102" name="Picture 6" descr="Free Couple Buying Orange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7048" y="1894114"/>
            <a:ext cx="2624083" cy="3930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767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fontScale="92500" lnSpcReduction="20000"/>
          </a:bodyPr>
          <a:lstStyle/>
          <a:p>
            <a:pPr marL="0" lvl="0" indent="0" algn="just">
              <a:buNone/>
              <a:defRPr b="1">
                <a:latin typeface="+mj-lt"/>
              </a:defRPr>
            </a:pPr>
            <a:r>
              <a:t>Przeczytaj to wprowadzenie do uczenia nadzorowanego</a:t>
            </a:r>
            <a:endParaRPr b="1">
              <a:latin typeface="+mj-lt"/>
            </a:endParaRPr>
          </a:p>
          <a:p>
            <a:pPr algn="just">
              <a:defRPr>
                <a:latin typeface="+mj-lt"/>
                <a:hlinkClick r:id="rId3"/>
              </a:defRPr>
            </a:pPr>
            <a:r>
              <a:t>https://www.ibm.com/topics/supervised-learning</a:t>
            </a:r>
            <a:endParaRPr>
              <a:latin typeface="+mj-lt"/>
            </a:endParaRPr>
          </a:p>
          <a:p>
            <a:pPr marL="0" indent="0" algn="just">
              <a:buNone/>
            </a:pPr>
            <a:endParaRPr b="1">
              <a:latin typeface="+mj-lt"/>
            </a:endParaRPr>
          </a:p>
          <a:p>
            <a:pPr marL="0" indent="0" algn="just">
              <a:buNone/>
              <a:defRPr b="1">
                <a:latin typeface="+mj-lt"/>
              </a:defRPr>
            </a:pPr>
            <a:r>
              <a:t>Przeczytaj to wprowadzenie do uczenia nienadzorowanego</a:t>
            </a:r>
          </a:p>
          <a:p>
            <a:pPr algn="just">
              <a:defRPr>
                <a:latin typeface="+mj-lt"/>
                <a:hlinkClick r:id="rId4"/>
              </a:defRPr>
            </a:pPr>
            <a:r>
              <a:t>https://www.ibm.com/topics/unsupervised-learning</a:t>
            </a:r>
            <a:endParaRPr>
              <a:latin typeface="+mj-lt"/>
            </a:endParaRPr>
          </a:p>
          <a:p>
            <a:pPr marL="0" indent="0" algn="just">
              <a:buNone/>
            </a:pPr>
            <a:endParaRPr b="1">
              <a:latin typeface="+mj-lt"/>
            </a:endParaRPr>
          </a:p>
          <a:p>
            <a:pPr marL="0" indent="0" algn="just">
              <a:buNone/>
              <a:defRPr b="1">
                <a:latin typeface="+mj-lt"/>
              </a:defRPr>
            </a:pPr>
            <a:r>
              <a:t>Obejrzyj te filmy:</a:t>
            </a:r>
          </a:p>
          <a:p>
            <a:pPr algn="just">
              <a:defRPr>
                <a:latin typeface="+mj-lt"/>
              </a:defRPr>
            </a:pPr>
            <a:r>
              <a:rPr>
                <a:hlinkClick r:id="rId5"/>
              </a:rPr>
              <a:t>https://www.youtube.com/watch?v=W01tIRP_Rqs</a:t>
            </a:r>
            <a:r>
              <a:t> </a:t>
            </a:r>
            <a:endParaRPr>
              <a:latin typeface="+mj-lt"/>
            </a:endParaRPr>
          </a:p>
          <a:p>
            <a:pPr algn="just">
              <a:defRPr>
                <a:latin typeface="+mj-lt"/>
                <a:hlinkClick r:id="rId6"/>
              </a:defRPr>
            </a:pPr>
            <a:r>
              <a:t>https://www.youtube.com/watch?v=3fsy2oheRdg</a:t>
            </a:r>
            <a:endParaRPr>
              <a:latin typeface="+mj-lt"/>
            </a:endParaRPr>
          </a:p>
          <a:p>
            <a:pPr marL="0" indent="0" algn="just">
              <a:buNone/>
            </a:pPr>
            <a:endParaRPr b="1">
              <a:latin typeface="+mj-lt"/>
            </a:endParaRPr>
          </a:p>
          <a:p>
            <a:pPr marL="0" indent="0" algn="just">
              <a:buNone/>
              <a:defRPr b="1">
                <a:latin typeface="+mj-lt"/>
              </a:defRPr>
            </a:pPr>
            <a:r>
              <a:t>Uzyskaj dostęp do aplikacji Oracle Member Hub i dokończ trzeci temat:</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Główne kategorie uczenia maszynowego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 kurs został opracowany w wyniku projektu Erasmus+ CodeIn (</a:t>
            </a:r>
            <a:r>
              <a:rPr i="1"/>
              <a:t>Cloud cOmputing for Digital Education INnovation</a:t>
            </a:r>
            <a:r>
              <a:t>)</a:t>
            </a:r>
          </a:p>
          <a:p>
            <a:pPr lvl="0">
              <a:defRPr sz="3600">
                <a:latin typeface="+mj-lt"/>
              </a:defRPr>
            </a:pPr>
            <a:r>
              <a:t>Zawiera w sumie dziesięć tematów nauczania</a:t>
            </a:r>
            <a:endParaRPr sz="3600">
              <a:latin typeface="+mj-lt"/>
            </a:endParaRPr>
          </a:p>
          <a:p>
            <a:pPr lvl="0">
              <a:defRPr sz="3600">
                <a:latin typeface="+mj-lt"/>
              </a:defRPr>
            </a:pPr>
            <a:r>
              <a:t>Wszystko, czego potrzebujesz, to dostęp do Internetu </a:t>
            </a:r>
          </a:p>
          <a:p>
            <a:pPr lvl="0">
              <a:defRPr sz="3600">
                <a:latin typeface="+mj-lt"/>
              </a:defRPr>
            </a:pPr>
            <a:r>
              <a:t>Oczekuje się, że poświęcisz łącznie 150 godzin na uzyskanie zamierzonych efektów uczenia się.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83772" y="158297"/>
            <a:ext cx="10515600" cy="952046"/>
          </a:xfrm>
        </p:spPr>
        <p:txBody>
          <a:bodyPr/>
          <a:lstStyle/>
          <a:p>
            <a:pPr algn="ctr">
              <a:defRPr b="1"/>
            </a:pPr>
            <a:r>
              <a:t>Główne kategorie uczenia maszynowego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1" y="1110343"/>
            <a:ext cx="8752114" cy="5561391"/>
          </a:xfrm>
        </p:spPr>
        <p:txBody>
          <a:bodyPr>
            <a:normAutofit lnSpcReduction="10000"/>
          </a:bodyPr>
          <a:lstStyle/>
          <a:p>
            <a:pPr lvl="0" algn="just">
              <a:defRPr sz="3600">
                <a:latin typeface="+mj-lt"/>
              </a:defRPr>
            </a:pPr>
            <a:r>
              <a:t>Podstawą "inteligentnej maszyny" jest algorytm stworzony przez człowieka.</a:t>
            </a:r>
          </a:p>
          <a:p>
            <a:pPr lvl="0" algn="just">
              <a:defRPr sz="3600">
                <a:latin typeface="+mj-lt"/>
              </a:defRPr>
            </a:pPr>
            <a:r>
              <a:t>Tworzenie algorytmów było długoterminowym dążeniem do prawdziwej inteligencji.</a:t>
            </a:r>
          </a:p>
          <a:p>
            <a:pPr lvl="0" algn="just">
              <a:defRPr sz="3600">
                <a:latin typeface="+mj-lt"/>
              </a:defRPr>
            </a:pPr>
            <a:r>
              <a:t>Maszyny mogą zdobywać wiedzę za pomocą różnych metod</a:t>
            </a:r>
            <a:endParaRPr sz="3600">
              <a:latin typeface="+mj-lt"/>
            </a:endParaRPr>
          </a:p>
          <a:p>
            <a:pPr lvl="0" algn="just">
              <a:defRPr>
                <a:latin typeface="+mj-lt"/>
              </a:defRPr>
            </a:pPr>
            <a:r>
              <a:rPr sz="3600"/>
              <a:t>Algorytmy samouczenia się maszyn można podzielić na dwie najpopularniejsze kategorie: </a:t>
            </a:r>
            <a:r>
              <a:rPr sz="4000" b="1"/>
              <a:t>nadzorowane</a:t>
            </a:r>
            <a:r>
              <a:rPr sz="3600" b="1"/>
              <a:t>uczenie się</a:t>
            </a:r>
            <a:r>
              <a:rPr sz="3600"/>
              <a:t> i </a:t>
            </a:r>
            <a:r>
              <a:rPr sz="4000" b="1"/>
              <a:t>nienadzorowane</a:t>
            </a:r>
            <a:r>
              <a:rPr sz="3600" b="1"/>
              <a:t>uczenie się</a:t>
            </a:r>
            <a:r>
              <a:rPr sz="3600"/>
              <a:t>.</a:t>
            </a:r>
            <a:endParaRPr sz="3600">
              <a:latin typeface="+mj-lt"/>
            </a:endParaRPr>
          </a:p>
        </p:txBody>
      </p:sp>
      <p:pic>
        <p:nvPicPr>
          <p:cNvPr id="1026" name="Picture 2" descr="Free Black Screen With Cod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2469" y="1546847"/>
            <a:ext cx="2891434" cy="19256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White, Red and Yellow Citrus Fruit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2469" y="4002297"/>
            <a:ext cx="2823895" cy="1880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547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27314" y="136526"/>
            <a:ext cx="10515600" cy="886732"/>
          </a:xfrm>
        </p:spPr>
        <p:txBody>
          <a:bodyPr/>
          <a:lstStyle/>
          <a:p>
            <a:pPr algn="ctr">
              <a:defRPr b="1"/>
            </a:pPr>
            <a:r>
              <a:t>Nauczanie nadzorowane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15686" y="1208314"/>
            <a:ext cx="8621485" cy="5463420"/>
          </a:xfrm>
        </p:spPr>
        <p:txBody>
          <a:bodyPr>
            <a:normAutofit fontScale="92500" lnSpcReduction="20000"/>
          </a:bodyPr>
          <a:lstStyle/>
          <a:p>
            <a:pPr lvl="0" algn="just">
              <a:defRPr sz="3600">
                <a:latin typeface="+mj-lt"/>
              </a:defRPr>
            </a:pPr>
            <a:r>
              <a:t>Uczenie nadzorowane to proces, w którym istniejący zbiór danych jest wykorzystywany do szkolenia modelu, ale mogą być konieczne dodatkowe dane w celu zwiększenia jego dokładności.</a:t>
            </a:r>
          </a:p>
          <a:p>
            <a:pPr lvl="0" algn="just">
              <a:defRPr sz="3600">
                <a:latin typeface="+mj-lt"/>
              </a:defRPr>
            </a:pPr>
            <a:r>
              <a:t>W nadzorowanym uczeniu pożądany wynik lub etykieta są już znane, a do nauczania modelu przewidywania lub klasyfikowania podobnych instancji jest używany zbiór danych szkoleniowych.</a:t>
            </a:r>
            <a:endParaRPr sz="3600">
              <a:latin typeface="+mj-lt"/>
            </a:endParaRPr>
          </a:p>
          <a:p>
            <a:pPr lvl="0" algn="just">
              <a:defRPr>
                <a:latin typeface="+mj-lt"/>
              </a:defRPr>
            </a:pPr>
            <a:r>
              <a:rPr sz="3600"/>
              <a:t>W nadzorowanym uczeniu maszynowym istnieją dwie główne kategorie: </a:t>
            </a:r>
            <a:r>
              <a:rPr sz="4400" b="1"/>
              <a:t>klasyfikacja</a:t>
            </a:r>
            <a:r>
              <a:rPr sz="3600"/>
              <a:t> i </a:t>
            </a:r>
            <a:r>
              <a:rPr sz="4400" b="1"/>
              <a:t>regresja</a:t>
            </a:r>
            <a:r>
              <a:rPr sz="3600"/>
              <a:t>.</a:t>
            </a:r>
          </a:p>
        </p:txBody>
      </p:sp>
      <p:pic>
        <p:nvPicPr>
          <p:cNvPr id="1026" name="Picture 2" descr="Free Vector image of red Covid virus against decreasing line graph on blue backgroun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2521" y="4293615"/>
            <a:ext cx="2666433" cy="149853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ree Glass jars filled with assorted types of uncooked pasta and pistachios with almonds placed on wooden table near window in light room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12521" y="1770514"/>
            <a:ext cx="2666433" cy="1775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228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1742" y="82097"/>
            <a:ext cx="10515600" cy="1031648"/>
          </a:xfrm>
        </p:spPr>
        <p:txBody>
          <a:bodyPr/>
          <a:lstStyle/>
          <a:p>
            <a:pPr algn="ctr">
              <a:defRPr b="1"/>
            </a:pPr>
            <a:r>
              <a:t>Niezależne i zależne dane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06829" y="1396773"/>
            <a:ext cx="11658600" cy="4981045"/>
          </a:xfrm>
        </p:spPr>
        <p:txBody>
          <a:bodyPr>
            <a:noAutofit/>
          </a:bodyPr>
          <a:lstStyle/>
          <a:p>
            <a:pPr lvl="0" algn="just">
              <a:defRPr sz="3600">
                <a:latin typeface="+mj-lt"/>
              </a:defRPr>
            </a:pPr>
            <a:r>
              <a:t>Dane wejściowe używane w nadzorowanym nauczaniu są klasyfikowane jako zmienne niezależne lub zależne.</a:t>
            </a:r>
            <a:endParaRPr sz="3600">
              <a:latin typeface="+mj-lt"/>
            </a:endParaRPr>
          </a:p>
          <a:p>
            <a:pPr lvl="0" algn="just">
              <a:defRPr sz="3600" b="1">
                <a:latin typeface="+mj-lt"/>
              </a:defRPr>
            </a:pPr>
            <a:r>
              <a:t>Przykład: Przypadek użycia wniosku o kredyt bankowy</a:t>
            </a:r>
            <a:endParaRPr sz="3600" b="1">
              <a:latin typeface="+mj-lt"/>
            </a:endParaRPr>
          </a:p>
          <a:p>
            <a:pPr lvl="1" algn="just">
              <a:defRPr sz="3600">
                <a:latin typeface="+mj-lt"/>
              </a:defRPr>
            </a:pPr>
            <a:r>
              <a:t>Kryteria jako niezależne dane w procesie zatwierdzania pożyczki</a:t>
            </a:r>
          </a:p>
          <a:p>
            <a:pPr lvl="1" algn="just">
              <a:defRPr sz="3600">
                <a:latin typeface="+mj-lt"/>
              </a:defRPr>
            </a:pPr>
            <a:r>
              <a:t>Wykorzystanie niezależnych danych do określenia danych zależnych (wynik wniosku o pożyczkę)</a:t>
            </a:r>
          </a:p>
          <a:p>
            <a:pPr lvl="1" algn="just">
              <a:defRPr sz="3600">
                <a:latin typeface="+mj-lt"/>
              </a:defRPr>
            </a:pPr>
            <a:r>
              <a:t>Wynik wniosku o pożyczkę jako dane zależne</a:t>
            </a:r>
          </a:p>
          <a:p>
            <a:pPr lvl="1" algn="just">
              <a:defRPr sz="3600">
                <a:latin typeface="+mj-lt"/>
              </a:defRPr>
            </a:pPr>
            <a:r>
              <a:t>Dane zależne od niezależnych danych w procesie zatwierdzania pożyczki</a:t>
            </a:r>
          </a:p>
        </p:txBody>
      </p:sp>
    </p:spTree>
    <p:extLst>
      <p:ext uri="{BB962C8B-B14F-4D97-AF65-F5344CB8AC3E}">
        <p14:creationId xmlns:p14="http://schemas.microsoft.com/office/powerpoint/2010/main" val="4078489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16283"/>
            <a:ext cx="10515600" cy="1081522"/>
          </a:xfrm>
        </p:spPr>
        <p:txBody>
          <a:bodyPr/>
          <a:lstStyle/>
          <a:p>
            <a:pPr algn="ctr">
              <a:defRPr b="1"/>
            </a:pPr>
            <a:r>
              <a:t>Dane niezależne i zależne - przykład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a:bodyPr>
          <a:lstStyle/>
          <a:p>
            <a:endParaRPr/>
          </a:p>
          <a:p>
            <a:pPr lvl="0" algn="just"/>
            <a:endParaRPr sz="3200">
              <a:latin typeface="+mj-lt"/>
            </a:endParaRPr>
          </a:p>
        </p:txBody>
      </p:sp>
      <p:graphicFrame>
        <p:nvGraphicFramePr>
          <p:cNvPr id="9" name="Table 8"/>
          <p:cNvGraphicFramePr>
            <a:graphicFrameLocks noGrp="1"/>
          </p:cNvGraphicFramePr>
          <p:nvPr>
            <p:extLst>
              <p:ext uri="{D42A27DB-BD31-4B8C-83A1-F6EECF244321}">
                <p14:modId xmlns:p14="http://schemas.microsoft.com/office/powerpoint/2010/main" val="756829260"/>
              </p:ext>
            </p:extLst>
          </p:nvPr>
        </p:nvGraphicFramePr>
        <p:xfrm>
          <a:off x="1098550" y="1438276"/>
          <a:ext cx="10475233" cy="4290060"/>
        </p:xfrm>
        <a:graphic>
          <a:graphicData uri="http://schemas.openxmlformats.org/drawingml/2006/table">
            <a:tbl>
              <a:tblPr>
                <a:tableStyleId>{5C22544A-7EE6-4342-B048-85BDC9FD1C3A}</a:tableStyleId>
              </a:tblPr>
              <a:tblGrid>
                <a:gridCol w="2020269">
                  <a:extLst>
                    <a:ext uri="{9D8B030D-6E8A-4147-A177-3AD203B41FA5}">
                      <a16:colId xmlns:a16="http://schemas.microsoft.com/office/drawing/2014/main" val="862686472"/>
                    </a:ext>
                  </a:extLst>
                </a:gridCol>
                <a:gridCol w="1618805">
                  <a:extLst>
                    <a:ext uri="{9D8B030D-6E8A-4147-A177-3AD203B41FA5}">
                      <a16:colId xmlns:a16="http://schemas.microsoft.com/office/drawing/2014/main" val="3798108142"/>
                    </a:ext>
                  </a:extLst>
                </a:gridCol>
                <a:gridCol w="2382881">
                  <a:extLst>
                    <a:ext uri="{9D8B030D-6E8A-4147-A177-3AD203B41FA5}">
                      <a16:colId xmlns:a16="http://schemas.microsoft.com/office/drawing/2014/main" val="2327638105"/>
                    </a:ext>
                  </a:extLst>
                </a:gridCol>
                <a:gridCol w="2165961">
                  <a:extLst>
                    <a:ext uri="{9D8B030D-6E8A-4147-A177-3AD203B41FA5}">
                      <a16:colId xmlns:a16="http://schemas.microsoft.com/office/drawing/2014/main" val="288979089"/>
                    </a:ext>
                  </a:extLst>
                </a:gridCol>
                <a:gridCol w="2287317">
                  <a:extLst>
                    <a:ext uri="{9D8B030D-6E8A-4147-A177-3AD203B41FA5}">
                      <a16:colId xmlns:a16="http://schemas.microsoft.com/office/drawing/2014/main" val="2519772873"/>
                    </a:ext>
                  </a:extLst>
                </a:gridCol>
              </a:tblGrid>
              <a:tr h="457200">
                <a:tc>
                  <a:txBody>
                    <a:bodyPr/>
                    <a:lstStyle/>
                    <a:p>
                      <a:pPr algn="ctr" rtl="0" fontAlgn="b">
                        <a:buClr>
                          <a:srgbClr val="000000"/>
                        </a:buClr>
                        <a:buSzPts val="2800"/>
                        <a:buFont typeface="Calibri" panose="020F0502020204030204" pitchFamily="34" charset="0"/>
                        <a:buNone/>
                        <a:defRPr sz="2800" b="1">
                          <a:solidFill>
                            <a:srgbClr val="000000"/>
                          </a:solidFill>
                          <a:effectLst/>
                          <a:latin typeface="+mj-lt"/>
                        </a:defRPr>
                      </a:pPr>
                      <a:r>
                        <a:t>Wiek</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t>Ma zlecenie</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t>Własność domu</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t>Ocena zdolności kredytowej</a:t>
                      </a:r>
                      <a:endParaRPr sz="2800" b="1" i="0" u="none" strike="noStrike">
                        <a:solidFill>
                          <a:srgbClr val="000000"/>
                        </a:solidFill>
                        <a:effectLst/>
                        <a:latin typeface="+mj-lt"/>
                      </a:endParaRPr>
                    </a:p>
                  </a:txBody>
                  <a:tcPr marL="9525" marR="9525" marT="9525" marB="0" anchor="b"/>
                </a:tc>
                <a:tc>
                  <a:txBody>
                    <a:bodyPr/>
                    <a:lstStyle/>
                    <a:p>
                      <a:pPr algn="ctr" rtl="0" fontAlgn="b">
                        <a:defRPr sz="2800" b="1">
                          <a:effectLst/>
                          <a:latin typeface="+mj-lt"/>
                        </a:defRPr>
                      </a:pPr>
                      <a:r>
                        <a:t>Zatwierdzone?</a:t>
                      </a:r>
                      <a:endParaRPr sz="28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554520810"/>
                  </a:ext>
                </a:extLst>
              </a:tr>
              <a:tr h="428625">
                <a:tc>
                  <a:txBody>
                    <a:bodyPr/>
                    <a:lstStyle/>
                    <a:p>
                      <a:pPr algn="ctr" rtl="0" fontAlgn="b">
                        <a:buClr>
                          <a:srgbClr val="000000"/>
                        </a:buClr>
                        <a:buSzPts val="2600"/>
                        <a:buFont typeface="Calibri Light" panose="020F0302020204030204" pitchFamily="34" charset="0"/>
                        <a:buChar char="Y"/>
                        <a:defRPr sz="2600">
                          <a:solidFill>
                            <a:srgbClr val="000000"/>
                          </a:solidFill>
                          <a:effectLst/>
                          <a:latin typeface="+mj-lt"/>
                        </a:defRPr>
                      </a:pPr>
                      <a:r>
                        <a:t>chrzan</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Uczciwy</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77889071"/>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Młody</a:t>
                      </a: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351318924"/>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Młody</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Tak</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Tak</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597878832"/>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Do środka</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477628820"/>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Do środka</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Tak</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Tak</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Doskonale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Tak</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376222688"/>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Poprzednie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Tak</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Dobre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Tak</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107866347"/>
                  </a:ext>
                </a:extLst>
              </a:tr>
              <a:tr h="428625">
                <a:tc>
                  <a:txBody>
                    <a:bodyPr/>
                    <a:lstStyle/>
                    <a:p>
                      <a:pPr algn="ctr" rtl="0" fontAlgn="b">
                        <a:buClr>
                          <a:srgbClr val="000000"/>
                        </a:buClr>
                        <a:buSzPts val="2600"/>
                        <a:buFont typeface="Calibri Light" panose="020F0302020204030204" pitchFamily="34" charset="0"/>
                        <a:buNone/>
                        <a:defRPr sz="2600">
                          <a:solidFill>
                            <a:srgbClr val="000000"/>
                          </a:solidFill>
                          <a:effectLst/>
                          <a:latin typeface="+mj-lt"/>
                        </a:defRPr>
                      </a:pPr>
                      <a:r>
                        <a:t>Poprzednie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Uczciwy</a:t>
                      </a:r>
                      <a:endParaRPr sz="2600" b="0" i="0" u="none" strike="noStrike">
                        <a:solidFill>
                          <a:srgbClr val="000000"/>
                        </a:solidFill>
                        <a:effectLst/>
                        <a:latin typeface="+mj-lt"/>
                      </a:endParaRPr>
                    </a:p>
                  </a:txBody>
                  <a:tcPr marL="9525" marR="9525" marT="9525" marB="0" anchor="b"/>
                </a:tc>
                <a:tc>
                  <a:txBody>
                    <a:bodyPr/>
                    <a:lstStyle/>
                    <a:p>
                      <a:pPr algn="ctr" rtl="0" fontAlgn="b">
                        <a:defRPr sz="2600">
                          <a:effectLst/>
                          <a:latin typeface="+mj-lt"/>
                        </a:defRPr>
                      </a:pPr>
                      <a:r>
                        <a:t>Nie </a:t>
                      </a:r>
                      <a:endParaRP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290317697"/>
                  </a:ext>
                </a:extLst>
              </a:tr>
            </a:tbl>
          </a:graphicData>
        </a:graphic>
      </p:graphicFrame>
      <p:sp>
        <p:nvSpPr>
          <p:cNvPr id="4" name="Left-Right Arrow 3"/>
          <p:cNvSpPr/>
          <p:nvPr/>
        </p:nvSpPr>
        <p:spPr>
          <a:xfrm>
            <a:off x="1098550" y="987762"/>
            <a:ext cx="10464347"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solidFill>
                  <a:srgbClr val="FFFF00"/>
                </a:solidFill>
              </a:defRPr>
            </a:pPr>
            <a:r>
              <a:t>Etykiety</a:t>
            </a:r>
            <a:endParaRPr b="1">
              <a:solidFill>
                <a:srgbClr val="FFFF00"/>
              </a:solidFill>
            </a:endParaRPr>
          </a:p>
        </p:txBody>
      </p:sp>
      <p:sp>
        <p:nvSpPr>
          <p:cNvPr id="6" name="Left-Right Arrow 5"/>
          <p:cNvSpPr/>
          <p:nvPr/>
        </p:nvSpPr>
        <p:spPr>
          <a:xfrm>
            <a:off x="1003752" y="5736847"/>
            <a:ext cx="8172905"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solidFill>
                  <a:srgbClr val="FFFF00"/>
                </a:solidFill>
              </a:defRPr>
            </a:pPr>
            <a:r>
              <a:t>Niezależne dane</a:t>
            </a:r>
            <a:endParaRPr b="1">
              <a:solidFill>
                <a:srgbClr val="FFFF00"/>
              </a:solidFill>
            </a:endParaRPr>
          </a:p>
        </p:txBody>
      </p:sp>
      <p:sp>
        <p:nvSpPr>
          <p:cNvPr id="7" name="Left-Right Arrow 6"/>
          <p:cNvSpPr/>
          <p:nvPr/>
        </p:nvSpPr>
        <p:spPr>
          <a:xfrm>
            <a:off x="9342209" y="5786580"/>
            <a:ext cx="2392591"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b="1">
                <a:solidFill>
                  <a:srgbClr val="C00000"/>
                </a:solidFill>
              </a:defRPr>
            </a:pPr>
            <a:r>
              <a:t>Dane zależne</a:t>
            </a:r>
            <a:endParaRPr sz="3200" b="1">
              <a:solidFill>
                <a:srgbClr val="C00000"/>
              </a:solidFill>
            </a:endParaRPr>
          </a:p>
        </p:txBody>
      </p:sp>
    </p:spTree>
    <p:extLst>
      <p:ext uri="{BB962C8B-B14F-4D97-AF65-F5344CB8AC3E}">
        <p14:creationId xmlns:p14="http://schemas.microsoft.com/office/powerpoint/2010/main" val="1446228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58296"/>
            <a:ext cx="10515600" cy="843189"/>
          </a:xfrm>
        </p:spPr>
        <p:txBody>
          <a:bodyPr/>
          <a:lstStyle/>
          <a:p>
            <a:pPr algn="ctr">
              <a:defRPr b="1"/>
            </a:pPr>
            <a:r>
              <a:t>Uczenie nadzorowane - przykład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fontScale="92500" lnSpcReduction="10000"/>
          </a:bodyPr>
          <a:lstStyle/>
          <a:p>
            <a:pPr lvl="0" algn="just">
              <a:defRPr sz="3600" b="1">
                <a:latin typeface="+mj-lt"/>
              </a:defRPr>
            </a:pPr>
            <a:r>
              <a:t>Filtr antyspamowy, który przewiduje, czy znane dane wejściowe (e-mail) to spam.</a:t>
            </a:r>
            <a:endParaRPr sz="3600" b="1">
              <a:latin typeface="+mj-lt"/>
            </a:endParaRPr>
          </a:p>
          <a:p>
            <a:pPr lvl="0" algn="just"/>
            <a:endParaRPr sz="3600" b="1">
              <a:latin typeface="+mj-lt"/>
            </a:endParaRPr>
          </a:p>
          <a:p>
            <a:pPr lvl="0" algn="just"/>
            <a:endParaRPr sz="3600" b="1">
              <a:latin typeface="+mj-lt"/>
            </a:endParaRPr>
          </a:p>
          <a:p>
            <a:pPr lvl="1" algn="just">
              <a:defRPr sz="3200">
                <a:latin typeface="+mj-lt"/>
              </a:defRPr>
            </a:pPr>
            <a:r>
              <a:t>Używany jest algorytm uruchamiania, maksymalizujący wydajność filtra za pomocą danych wejściowych użytkownika (użytkownik potwierdza, że wiadomość e-mail jest spamem)</a:t>
            </a:r>
          </a:p>
          <a:p>
            <a:pPr lvl="1" algn="just">
              <a:defRPr sz="3200">
                <a:latin typeface="+mj-lt"/>
              </a:defRPr>
            </a:pPr>
            <a:r>
              <a:t>Algorytm poprawia się dzięki etykietom spamu definiowanym przez użytkownika</a:t>
            </a:r>
          </a:p>
          <a:p>
            <a:pPr lvl="1" algn="just">
              <a:defRPr sz="3200">
                <a:latin typeface="+mj-lt"/>
              </a:defRPr>
            </a:pPr>
            <a:r>
              <a:t>Algorytm zapyta mniej, gdy uczy się z danych wejściowych użytkownika</a:t>
            </a:r>
          </a:p>
        </p:txBody>
      </p:sp>
      <p:pic>
        <p:nvPicPr>
          <p:cNvPr id="1026" name="Picture 2" descr="delete_sp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7123" y="2224088"/>
            <a:ext cx="1584325" cy="1584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0437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92628" y="103868"/>
            <a:ext cx="10515600" cy="766989"/>
          </a:xfrm>
        </p:spPr>
        <p:txBody>
          <a:bodyPr/>
          <a:lstStyle/>
          <a:p>
            <a:pPr algn="ctr">
              <a:defRPr b="1"/>
            </a:pPr>
            <a:r>
              <a:t>Generalizacja i nadmierne dopasowanie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0" y="1001486"/>
            <a:ext cx="8675914" cy="5670247"/>
          </a:xfrm>
        </p:spPr>
        <p:txBody>
          <a:bodyPr>
            <a:normAutofit fontScale="92500" lnSpcReduction="10000"/>
          </a:bodyPr>
          <a:lstStyle/>
          <a:p>
            <a:pPr lvl="0" algn="just">
              <a:defRPr>
                <a:latin typeface="+mj-lt"/>
              </a:defRPr>
            </a:pPr>
            <a:r>
              <a:rPr sz="3600"/>
              <a:t>Celem algorytmu jest </a:t>
            </a:r>
            <a:r>
              <a:rPr sz="4400" b="1"/>
              <a:t>ogólnienie</a:t>
            </a:r>
            <a:r>
              <a:rPr sz="3600"/>
              <a:t> lub dokładne zastosowanie jego uczenia się z danych szkoleniowych do danych testowych.</a:t>
            </a:r>
            <a:endParaRPr sz="3600">
              <a:latin typeface="+mj-lt"/>
            </a:endParaRPr>
          </a:p>
          <a:p>
            <a:pPr lvl="0" algn="just">
              <a:defRPr b="1">
                <a:latin typeface="+mj-lt"/>
              </a:defRPr>
            </a:pPr>
            <a:r>
              <a:rPr sz="4400"/>
              <a:t>Nadmierne dopasowanie</a:t>
            </a:r>
            <a:r>
              <a:rPr sz="3600"/>
              <a:t> występuje, gdy model jest zbyt odpowiedni do danych szkoleniowych.</a:t>
            </a:r>
          </a:p>
          <a:p>
            <a:pPr lvl="0" algn="just">
              <a:defRPr sz="3600">
                <a:latin typeface="+mj-lt"/>
              </a:defRPr>
            </a:pPr>
            <a:r>
              <a:t>Dążenie do zachowania równowagi między elastycznością a dopasowaniem - modele muszą być elastyczne, aby obsługiwać nowe dane.</a:t>
            </a:r>
          </a:p>
          <a:p>
            <a:pPr lvl="0" algn="just">
              <a:defRPr sz="3600">
                <a:latin typeface="+mj-lt"/>
              </a:defRPr>
            </a:pPr>
            <a:r>
              <a:t>Zapobiegaj nadmiernemu dopasowaniu, aby zapewnić dokładne przewidywanie niewidocznych danych.</a:t>
            </a:r>
            <a:endParaRPr sz="3600">
              <a:latin typeface="+mj-lt"/>
            </a:endParaRPr>
          </a:p>
          <a:p>
            <a:pPr lvl="0" algn="just"/>
            <a:endParaRPr sz="3200" b="1">
              <a:latin typeface="+mj-lt"/>
            </a:endParaRPr>
          </a:p>
          <a:p>
            <a:pPr lvl="0" algn="just"/>
            <a:endParaRPr sz="3200" b="1">
              <a:latin typeface="+mj-lt"/>
            </a:endParaRPr>
          </a:p>
          <a:p>
            <a:pPr lvl="0" algn="just"/>
            <a:endParaRPr sz="3200">
              <a:latin typeface="+mj-lt"/>
            </a:endParaRPr>
          </a:p>
          <a:p>
            <a:pPr lvl="0" algn="just"/>
            <a:endParaRPr sz="3200">
              <a:latin typeface="+mj-lt"/>
            </a:endParaRPr>
          </a:p>
        </p:txBody>
      </p:sp>
      <p:pic>
        <p:nvPicPr>
          <p:cNvPr id="2050" name="Picture 2" descr="Free Crop unrecognizable female dressmaker with flexible ruler measuring hip line of dummy while working in studio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5516" y="1850570"/>
            <a:ext cx="2496458" cy="3744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9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80068"/>
            <a:ext cx="10515600" cy="941161"/>
          </a:xfrm>
        </p:spPr>
        <p:txBody>
          <a:bodyPr/>
          <a:lstStyle/>
          <a:p>
            <a:pPr algn="ctr">
              <a:defRPr b="1"/>
            </a:pPr>
            <a:r>
              <a:t>Uczenie nienadzorowane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70114" y="1458686"/>
            <a:ext cx="8077200" cy="5213047"/>
          </a:xfrm>
        </p:spPr>
        <p:txBody>
          <a:bodyPr>
            <a:normAutofit fontScale="92500" lnSpcReduction="10000"/>
          </a:bodyPr>
          <a:lstStyle/>
          <a:p>
            <a:pPr lvl="0" algn="just">
              <a:defRPr sz="3600">
                <a:latin typeface="+mj-lt"/>
              </a:defRPr>
            </a:pPr>
            <a:r>
              <a:t>Uczenie nienadzorowane obejmuje nieznaną strukturę danych.</a:t>
            </a:r>
          </a:p>
          <a:p>
            <a:pPr lvl="0" algn="just">
              <a:defRPr sz="3600">
                <a:latin typeface="+mj-lt"/>
              </a:defRPr>
            </a:pPr>
            <a:r>
              <a:t>Dane nie są klasyfikowane ani etykietowane.</a:t>
            </a:r>
          </a:p>
          <a:p>
            <a:pPr lvl="0" algn="just">
              <a:defRPr sz="3600">
                <a:latin typeface="+mj-lt"/>
              </a:defRPr>
            </a:pPr>
            <a:r>
              <a:t>Algorytmy pobierają wnioski z (zwykle dużych) zbiorów danych bez oznaczonych odpowiedzi.</a:t>
            </a:r>
            <a:endParaRPr sz="3600">
              <a:latin typeface="+mj-lt"/>
            </a:endParaRPr>
          </a:p>
          <a:p>
            <a:pPr lvl="0" algn="just">
              <a:defRPr>
                <a:latin typeface="+mj-lt"/>
              </a:defRPr>
            </a:pPr>
            <a:r>
              <a:rPr sz="3600"/>
              <a:t>W nienadzorowanym uczeniu maszynowym istnieją dwie główne kategorie: </a:t>
            </a:r>
            <a:r>
              <a:rPr sz="4400" b="1"/>
              <a:t>klasterowanie</a:t>
            </a:r>
            <a:r>
              <a:rPr sz="3600"/>
              <a:t> i </a:t>
            </a:r>
            <a:r>
              <a:rPr sz="4400" b="1"/>
              <a:t>zmniejszanie wymiarów</a:t>
            </a:r>
            <a:r>
              <a:rPr sz="3600"/>
              <a:t>.</a:t>
            </a:r>
            <a:endParaRPr sz="3600">
              <a:latin typeface="+mj-lt"/>
            </a:endParaRPr>
          </a:p>
          <a:p>
            <a:pPr lvl="0" algn="just"/>
            <a:endParaRPr sz="3200">
              <a:latin typeface="+mj-lt"/>
            </a:endParaRPr>
          </a:p>
          <a:p>
            <a:pPr lvl="0" algn="just"/>
            <a:endParaRPr sz="3200" b="1">
              <a:latin typeface="+mj-lt"/>
            </a:endParaRPr>
          </a:p>
          <a:p>
            <a:pPr lvl="0" algn="just"/>
            <a:endParaRPr sz="3200">
              <a:latin typeface="+mj-lt"/>
            </a:endParaRPr>
          </a:p>
          <a:p>
            <a:pPr lvl="0" algn="just"/>
            <a:endParaRPr sz="3200">
              <a:latin typeface="+mj-lt"/>
            </a:endParaRPr>
          </a:p>
        </p:txBody>
      </p:sp>
      <p:pic>
        <p:nvPicPr>
          <p:cNvPr id="3074" name="Picture 2" descr="Free Close-Up Photo Of Painting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0081" y="1753524"/>
            <a:ext cx="2992822" cy="199322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Smooth round colorful shapes with wavy edge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0081" y="3984171"/>
            <a:ext cx="2992821" cy="1993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3916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55CDED8B-1AA2-44CF-B496-65A88013FD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2362</TotalTime>
  <Words>1600</Words>
  <Application>Microsoft Office PowerPoint</Application>
  <PresentationFormat>Widescreen</PresentationFormat>
  <Paragraphs>142</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Motyw pakietu Office</vt:lpstr>
      <vt:lpstr>O3 - Programy nauczania zdalnego w samouczeniu się maszyn  3- Główne kategorie samouczenia się maszyn</vt:lpstr>
      <vt:lpstr>Główne kategorie uczenia maszynowego</vt:lpstr>
      <vt:lpstr>Główne kategorie uczenia maszynowego</vt:lpstr>
      <vt:lpstr>Nauczanie nadzorowane </vt:lpstr>
      <vt:lpstr>Niezależne i zależne dane</vt:lpstr>
      <vt:lpstr>Dane niezależne i zależne - przykład</vt:lpstr>
      <vt:lpstr>Uczenie nadzorowane - przykład</vt:lpstr>
      <vt:lpstr>Generalizacja i nadmierne dopasowanie</vt:lpstr>
      <vt:lpstr>Uczenie nienadzorowane</vt:lpstr>
      <vt:lpstr>Uczenie nienadzorowane - przykład</vt:lpstr>
      <vt:lpstr>Badanie i przegląd następujących zasobów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148</cp:revision>
  <dcterms:created xsi:type="dcterms:W3CDTF">2021-12-08T08:56:03Z</dcterms:created>
  <dcterms:modified xsi:type="dcterms:W3CDTF">2024-03-02T19:22:25Z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