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56" r:id="rId5"/>
    <p:sldId id="257" r:id="rId6"/>
    <p:sldId id="288" r:id="rId7"/>
    <p:sldId id="258" r:id="rId8"/>
    <p:sldId id="282" r:id="rId9"/>
    <p:sldId id="281" r:id="rId10"/>
    <p:sldId id="278" r:id="rId11"/>
    <p:sldId id="283" r:id="rId12"/>
    <p:sldId id="284" r:id="rId13"/>
    <p:sldId id="285" r:id="rId14"/>
    <p:sldId id="287" r:id="rId15"/>
    <p:sldId id="277" r:id="rId16"/>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2135" autoAdjust="0"/>
  </p:normalViewPr>
  <p:slideViewPr>
    <p:cSldViewPr snapToGrid="0">
      <p:cViewPr varScale="1">
        <p:scale>
          <a:sx n="91" d="100"/>
          <a:sy n="91" d="100"/>
        </p:scale>
        <p:origin x="127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16.3.2024.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Boa tarde e bem-vindo ao curso de Aprendizagem Automática. Este curso foi desenvolvido na sequência do projeto Erasmus+ CodeIn. Tudo o que precisa de aprender é o acesso à Internet e um computador.</a:t>
            </a:r>
          </a:p>
          <a:p>
            <a:pPr>
              <a:lnSpc>
                <a:spcPct val="107000"/>
              </a:lnSpc>
              <a:spcAft>
                <a:spcPts val="800"/>
              </a:spcAft>
              <a:defRPr>
                <a:effectLst/>
              </a:defRPr>
            </a:pPr>
            <a:r>
              <a:t>O curso contém um total de dez tópicos e neste tópico vamos dizer algo mais sobre a Introdução à Aprendizagem Automática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defRPr>
                <a:effectLst/>
              </a:defRPr>
            </a:pPr>
            <a:r>
              <a:t>Dê um exemplo concreto de como o modelo CRISP-DM pode capacitar um banco para otimizar o processamento de empréstimos através da aprendizagem automática. Ao analisar dados históricos de empréstimos, os algoritmos de aprendizagem automática podem identificar padrões e fazer previsões, permitindo que o banco processe as aplicações de forma mais eficiente. Na sequência da estrutura CRISP-DM, o banco pode abordar sistematicamente a tarefa, desde a compreensão do problema comercial à seleção e preparação de dados, à criação e avaliação de modelos e, em última análise, à implantação de uma solução. Com o CRISP-DM como a sua luz orientadora, o banco pode potenciar o poder da aprendizagem automática para melhorar o processamento de empréstimos, economizando tempo e melhorando a satisfação do cliente.</a:t>
            </a:r>
            <a:endParaRPr sz="1200" kern="120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313808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Para concluir esta unidade, estude e reveja os seguintes recursos online. Obrigado pela atenção!</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No contexto da inteligência artificial (IA), a aprendizagem automática é como ensinar computadores a aprender e fazer previsões sem ser explicitamente programada. Trata-se de criar algoritmos inteligentes para analisar dados, identificar padrões e melhorar ao longo do tempo. É como permitir que os computadores aprendam com a experiência, tal como os humanos fazem. A aprendizagem automática está a transformar vários campos e a permitir que os sistemas de IA façam coisas incríveis, como o reconhecimento de imagens, o diagnóstico de doenças e a realização de previsões exatas.</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065647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Os dados são gerados de dois em dois anos no nosso mundo orientado por dados, onde os dispositivos eletrónicos moldam as nossas vidas. No entanto, qual é o valor dos dados se não conseguirmos extrair insights pertinentes? </a:t>
            </a:r>
          </a:p>
          <a:p>
            <a:pPr>
              <a:defRPr>
                <a:effectLst/>
              </a:defRPr>
            </a:pPr>
            <a:r>
              <a:t>Graças aos rápidos avanços tecnológicos, agora podemos recolher dados com mais exatidão e frequência do que nunca. Este deluge de dados detém um potencial imenso, mas requer algoritmos inteligentes para desbloquear os respetivos segredos. Mais uma vez, a aprendizagem automática vem ao resgate, permitindo-nos processar e analisar este vasto mar de informação.</a:t>
            </a:r>
          </a:p>
          <a:p>
            <a:pPr>
              <a:defRPr>
                <a:effectLst/>
              </a:defRPr>
            </a:pPr>
            <a:r>
              <a:t>Com a aprendizagem automática, podemos descobrir padrões ocultos, detetar tendências e fazer sentido das relações complexas no interior dos dados. Permite-nos transformar dados brutos em insights passíveis de ação, melhorando a tomada de decisões e a inovação em inúmeros domínios.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34780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Combinar o big data e a aprendizagem automática está a revolucionar as indústrias em todo o lado. Desde recomendações personalizadas e publicidade direcionada aos diagnósticos médicos e à previsão de tendências do mercado, a aprendizagem automática está a mudar o jogo. Dá-nos as ferramentas necessárias para enfrentar problemas complexos e aproveitar todo o potencial dos nossos estilos de vida eletrónicos.</a:t>
            </a:r>
          </a:p>
          <a:p>
            <a:endParaRPr sz="1200" b="0" i="0" kern="1200">
              <a:solidFill>
                <a:schemeClr val="tx1"/>
              </a:solidFill>
              <a:effectLst/>
              <a:latin typeface="+mn-lt"/>
              <a:ea typeface="+mn-ea"/>
              <a:cs typeface="+mn-cs"/>
            </a:endParaRPr>
          </a:p>
          <a:p>
            <a:pPr>
              <a:defRPr>
                <a:effectLst/>
              </a:defRPr>
            </a:pPr>
            <a:r>
              <a:t>A aprendizagem automática reina na supremacia num mundo em que os dados estão no rei, ajudando-nos a navegar no vasto mar da informação e a descobrir conhecimentos ocultos. É a chave para transformar dados brutos em insights valiosos, preparando o caminho para decisões mais inteligentes e um futuro mais brilhante.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960708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Os dados são a pedra angular dos modernos sistemas de informação. Abrange os valores qualitativos ou quantitativos pertencentes a um conjunto de rubricas, tal como definidos pelo Instituto Internacional de Estatística (ISI). De acordo com a Organização Internacional de Normalização (ISO), os dados representam factos, conceitos ou instruções de forma formalizada e adequada para comunicação, interpretação ou processamento por pessoas ou máquinas.</a:t>
            </a:r>
          </a:p>
          <a:p>
            <a:pPr>
              <a:defRPr>
                <a:effectLst/>
              </a:defRPr>
            </a:pPr>
            <a:r>
              <a:t>No mundo atual orientado por dados, as organizações de todos os setores reconhecem o enorme valor dos dados. Estimula insights, impulsiona a tomada de decisões e fomenta a inovação. Além disso, com avanços tecnológicos, como o big data e a inteligência artificial, os dados tornaram-se inestimáveis para a descoberta de tendências e padrões.</a:t>
            </a:r>
          </a:p>
          <a:p>
            <a:pPr>
              <a:defRPr>
                <a:effectLst/>
              </a:defRPr>
            </a:pPr>
            <a:r>
              <a:t>No entanto, o verdadeiro potencial dos dados reside na gestão, análise e interpretação eficazes. Manter a qualidade, a precisão e a segurança dos dados são considerações cruciais. Existem práticas robustas de gestão de dados que asseguram a integridade e a conformidade com a regulamentação, maximizando o poder de transformação dos dados.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3009024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Os dados são a matéria-prima, os elementos constitutivos do conhecimento. Representa a recolha de números, factos e observações na sua forma mais pura. No entanto, como peças de quebra-cabeças dispersas, os dados por si só podem parecer desarticulados e sem sentido.</a:t>
            </a:r>
          </a:p>
          <a:p>
            <a:pPr>
              <a:defRPr>
                <a:effectLst/>
              </a:defRPr>
            </a:pPr>
            <a:r>
              <a:t>No entanto, quando os dados são transformados em informações, ganham contexto e objetivo. A informação é o resultado de organizar, analisar e apresentar cuidadosamente os dados de forma a dar significado. É o resultado da extração de insights e do desenho de ligações entre pontos de dados, iluminando a imagem maior.</a:t>
            </a:r>
          </a:p>
          <a:p>
            <a:pPr>
              <a:defRPr>
                <a:effectLst/>
              </a:defRPr>
            </a:pPr>
            <a:r>
              <a:t>Imagine um As peças de quebra-cabeças individuais são como os dados, dispersos e sem coerência. No entanto, quando adequadamente organizados e interligados, formam uma imagem bonita e completa. De igual modo, as informações recolhem os dados dispersos e os tecem em conjunto, revelando padrões, tendências e relações que, de outro modo, poderão permanecer ocultos.</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997522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defRPr>
                <a:effectLst/>
              </a:defRPr>
            </a:pPr>
            <a:r>
              <a:t>A Aprendizagem Automática desbloqueia a resolução de problemas e a compreensão ao tirar partido da entrada de dados, da capacidade computacional e dos algoritmos. Em primeiro lugar, é identificado um problema que merece ser abordado, seguido da recolha de dados relevantes. A capacidade computacional permite aos algoritmos analisar dados, identificar padrões e fazer previsões. O objetivo final é interpretar corretamente os resultados, proporcionando perspetivas valiosas para a tomada de decisões com conhecimento de causa. A Aprendizagem Automática prospera com a sinergia entre os dados, a computação e os algoritmos, capacitando indivíduos e organizações para navegarem pelo mundo moderno de forma eficiente.</a:t>
            </a:r>
            <a:endParaRPr sz="1200" kern="120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894684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defRPr>
                <a:effectLst/>
              </a:defRPr>
            </a:pPr>
            <a:r>
              <a:t>O modelo CRISP-DM (Cross-Industry Standard Process for Data Mining) é uma escolha popular no data science e na aprendizagem automática. Abrange seis etapas essenciais que guiam o processo de extração de dados. Desde a compreensão dos objetivos de negócio até à preparação de dados, modelação, avaliação e implementação, cada fase desempenha um papel fundamental na extração de insights valiosos. Como resultado, o CRISP-DM fornece uma estrutura estruturada para que as organizações possam aproveitar eficazmente o poder da aprendizagem automática e tomar decisões informadas orientadas por dados.</a:t>
            </a:r>
            <a:endParaRPr sz="1200" kern="120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3704991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r>
              <a:t>Na aprendizagem automática, a viagem começa com fazer as perguntas certas na fase de compreensão do negócio. Depois disso, tudo se trata de descobrir os principais problemas que precisam de resolver e identificar as perguntas ardentes que aguardam resposta. Em seguida, vem a excitante tarefa de mergulhar na fase de compreensão de dados, onde iniciamos uma busca para descobrir as origens dos dados, como exploradores, sem contar com tesouros ocultos. Finalmente, armados com este conhecimento, aventuramo-nos na fase de preparação de dados, traçando meticulosamente e moldando os dados para alimentar o motor de aprendizagem automática.</a:t>
            </a:r>
          </a:p>
          <a:p>
            <a:pPr lvl="0" algn="just"/>
            <a:endParaRPr sz="1200" kern="1200">
              <a:solidFill>
                <a:schemeClr val="tx1"/>
              </a:solidFill>
              <a:latin typeface="+mn-lt"/>
              <a:ea typeface="+mn-ea"/>
              <a:cs typeface="+mn-cs"/>
            </a:endParaRPr>
          </a:p>
          <a:p>
            <a:pPr lvl="0" algn="just"/>
            <a:r>
              <a:t>À medida que entramos no estágio de modelagem, o estágio é definido para que a verdadeira magia aconteça. Primeiro, selecionamos cuidadosamente os algoritmos de aprendizagem automática, cada um com os seus próprios superpoderes, prontos para desvendar padrões e libertar o potencial bloqueado nos dados. No entanto, a viagem não termina lá - precisamos avaliar os resultados, peering na bola de cristal da aprendizagem automática para avaliar a eficácia e precisão dos nossos modelos.</a:t>
            </a:r>
          </a:p>
          <a:p>
            <a:pPr lvl="0" algn="just"/>
            <a:endParaRPr sz="1200" kern="1200">
              <a:solidFill>
                <a:schemeClr val="tx1"/>
              </a:solidFill>
              <a:latin typeface="+mn-lt"/>
              <a:ea typeface="+mn-ea"/>
              <a:cs typeface="+mn-cs"/>
            </a:endParaRPr>
          </a:p>
          <a:p>
            <a:pPr lvl="0" algn="just"/>
            <a:r>
              <a:t>Além disso, o nosso trabalho árduo e a nossa ingenuidade culminam na fase de implantação. Em seguida, como o lançamento de um grande navio para o vasto oceano, impelimos a solução, oferecendo os seus poderes transformadores ao mundo. É um momento emocionante em que insights orientados por dados se tornam soluções passíveis de ação, capacitando as empresas e fazendo um impacto real.</a:t>
            </a:r>
          </a:p>
          <a:p>
            <a:pPr lvl="0" algn="just"/>
            <a:endParaRPr sz="1200" kern="120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550273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cs.cmu.edu/~tom/files/MachineLearningTomMitchell.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youtube.com/watch?v=sIjSY05JE9Q"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hyperlink" Target="https://www.isi-web.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hyperlink" Target="https://www.iso.org/home.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Currículos de ensino à distância no Machine Learning</a:t>
            </a:r>
            <a:br>
              <a:rPr b="1"/>
            </a:br>
            <a:r>
              <a:rPr b="1"/>
              <a:t/>
            </a:r>
            <a:br>
              <a:rPr b="1"/>
            </a:br>
            <a:r>
              <a:t>2- Introdução ao Machine Learning</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685800" y="172085"/>
            <a:ext cx="10515600" cy="782955"/>
          </a:xfrm>
        </p:spPr>
        <p:txBody>
          <a:bodyPr/>
          <a:lstStyle/>
          <a:p>
            <a:pPr algn="ctr">
              <a:defRPr b="1"/>
            </a:pPr>
            <a:r>
              <a:t>Sucessão de atividades CRISP-DM</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74320" y="1341120"/>
            <a:ext cx="8107680" cy="5330613"/>
          </a:xfrm>
        </p:spPr>
        <p:txBody>
          <a:bodyPr>
            <a:normAutofit fontScale="92500" lnSpcReduction="10000"/>
          </a:bodyPr>
          <a:lstStyle/>
          <a:p>
            <a:pPr lvl="0" algn="just">
              <a:defRPr sz="3600">
                <a:latin typeface="+mj-lt"/>
              </a:defRPr>
            </a:pPr>
            <a:r>
              <a:rPr b="1"/>
              <a:t>Compreensão do Negócio </a:t>
            </a:r>
            <a:r>
              <a:t>- Que perguntas necessitam de ser respondidas?</a:t>
            </a:r>
            <a:endParaRPr sz="3600">
              <a:latin typeface="+mj-lt"/>
            </a:endParaRPr>
          </a:p>
          <a:p>
            <a:pPr lvl="0" algn="just">
              <a:defRPr sz="3600">
                <a:latin typeface="+mj-lt"/>
              </a:defRPr>
            </a:pPr>
            <a:r>
              <a:rPr b="1"/>
              <a:t>Noções sobre dados - </a:t>
            </a:r>
            <a:r>
              <a:t>O que originará os dados?</a:t>
            </a:r>
            <a:endParaRPr sz="3600">
              <a:latin typeface="+mj-lt"/>
            </a:endParaRPr>
          </a:p>
          <a:p>
            <a:pPr lvl="0" algn="just">
              <a:defRPr sz="3600">
                <a:latin typeface="+mj-lt"/>
              </a:defRPr>
            </a:pPr>
            <a:r>
              <a:rPr b="1"/>
              <a:t>Preparação de dados </a:t>
            </a:r>
            <a:r>
              <a:t>- Que dados são necessários?</a:t>
            </a:r>
          </a:p>
          <a:p>
            <a:pPr lvl="0" algn="just">
              <a:defRPr sz="3600">
                <a:latin typeface="+mj-lt"/>
              </a:defRPr>
            </a:pPr>
            <a:r>
              <a:rPr b="1"/>
              <a:t>Modelo</a:t>
            </a:r>
            <a:r>
              <a:t> - Que aprendizagem automática será utilizada?</a:t>
            </a:r>
            <a:endParaRPr sz="3600">
              <a:latin typeface="+mj-lt"/>
            </a:endParaRPr>
          </a:p>
          <a:p>
            <a:pPr lvl="0" algn="just">
              <a:defRPr sz="3600">
                <a:latin typeface="+mj-lt"/>
              </a:defRPr>
            </a:pPr>
            <a:r>
              <a:rPr b="1"/>
              <a:t>Avaliação</a:t>
            </a:r>
            <a:r>
              <a:t> - Avalie os resultados da aprendizagem automática.</a:t>
            </a:r>
            <a:endParaRPr sz="3600">
              <a:latin typeface="+mj-lt"/>
            </a:endParaRPr>
          </a:p>
          <a:p>
            <a:pPr lvl="0" algn="just">
              <a:defRPr sz="3600">
                <a:latin typeface="+mj-lt"/>
              </a:defRPr>
            </a:pPr>
            <a:r>
              <a:rPr b="1"/>
              <a:t>Implementação</a:t>
            </a:r>
            <a:r>
              <a:t> - Saia da solução.</a:t>
            </a:r>
          </a:p>
        </p:txBody>
      </p:sp>
      <p:pic>
        <p:nvPicPr>
          <p:cNvPr id="4098" name="Picture 2" descr="Free Top View Photo Of People Near Wooden Tabl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69679" y="1565554"/>
            <a:ext cx="2864219" cy="191329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Free Time Lapse Photography of Taking-off Rocket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69679" y="4089366"/>
            <a:ext cx="2906175" cy="1935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5269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Caso de utilização real - Proposta de Empréstimo</a:t>
            </a:r>
          </a:p>
        </p:txBody>
      </p:sp>
      <p:sp>
        <p:nvSpPr>
          <p:cNvPr id="4" name="Flowchart: Process 3"/>
          <p:cNvSpPr/>
          <p:nvPr/>
        </p:nvSpPr>
        <p:spPr>
          <a:xfrm>
            <a:off x="1370036" y="1690689"/>
            <a:ext cx="3607360"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Devemos aprovar este pedido de empréstimo?</a:t>
            </a:r>
          </a:p>
        </p:txBody>
      </p:sp>
      <p:sp>
        <p:nvSpPr>
          <p:cNvPr id="5" name="Flowchart: Process 4"/>
          <p:cNvSpPr/>
          <p:nvPr/>
        </p:nvSpPr>
        <p:spPr>
          <a:xfrm>
            <a:off x="314960" y="3016252"/>
            <a:ext cx="5218919" cy="1196641"/>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Utilizar os registos do histórico em aplicações anteriores e respetivo resultado</a:t>
            </a:r>
          </a:p>
        </p:txBody>
      </p:sp>
      <p:sp>
        <p:nvSpPr>
          <p:cNvPr id="6" name="Flowchart: Process 5"/>
          <p:cNvSpPr/>
          <p:nvPr/>
        </p:nvSpPr>
        <p:spPr>
          <a:xfrm>
            <a:off x="453711" y="4720286"/>
            <a:ext cx="5181013" cy="182874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endParaRPr/>
          </a:p>
          <a:p>
            <a:pPr lvl="1" algn="ctr">
              <a:defRPr sz="2800"/>
            </a:pPr>
            <a:r>
              <a:t>Critérios obrigatórios:</a:t>
            </a:r>
            <a:endParaRPr sz="2800"/>
          </a:p>
          <a:p>
            <a:pPr lvl="1" algn="ctr"/>
            <a:r>
              <a:t>Salário Atual</a:t>
            </a:r>
          </a:p>
          <a:p>
            <a:pPr lvl="1" algn="ctr"/>
            <a:r>
              <a:t>Duração do contrato</a:t>
            </a:r>
          </a:p>
          <a:p>
            <a:pPr lvl="1" algn="ctr"/>
            <a:r>
              <a:t>Outros empréstimos em dívida</a:t>
            </a:r>
          </a:p>
          <a:p>
            <a:pPr lvl="1" algn="ctr"/>
            <a:r>
              <a:t>Histórico do crédito </a:t>
            </a:r>
          </a:p>
          <a:p>
            <a:pPr lvl="1"/>
            <a:endParaRPr/>
          </a:p>
          <a:p>
            <a:pPr lvl="1"/>
            <a:endParaRPr/>
          </a:p>
        </p:txBody>
      </p:sp>
      <p:sp>
        <p:nvSpPr>
          <p:cNvPr id="7" name="Flowchart: Process 6"/>
          <p:cNvSpPr/>
          <p:nvPr/>
        </p:nvSpPr>
        <p:spPr>
          <a:xfrm>
            <a:off x="6032472" y="1690688"/>
            <a:ext cx="5853164" cy="8418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Abordagens de Aprendizagem Automática que pretendemos adotar para este cenário</a:t>
            </a:r>
          </a:p>
        </p:txBody>
      </p:sp>
      <p:sp>
        <p:nvSpPr>
          <p:cNvPr id="8" name="Flowchart: Process 7"/>
          <p:cNvSpPr/>
          <p:nvPr/>
        </p:nvSpPr>
        <p:spPr>
          <a:xfrm>
            <a:off x="6761982" y="3151975"/>
            <a:ext cx="4505681" cy="139507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Avalie o funcionamento do algoritmo de ML, utilizando dados de aprendizagem e teste.</a:t>
            </a:r>
          </a:p>
        </p:txBody>
      </p:sp>
      <p:sp>
        <p:nvSpPr>
          <p:cNvPr id="9" name="Flowchart: Process 8"/>
          <p:cNvSpPr/>
          <p:nvPr/>
        </p:nvSpPr>
        <p:spPr>
          <a:xfrm>
            <a:off x="7011766" y="5109288"/>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pPr algn="ctr">
              <a:defRPr sz="2800"/>
            </a:pPr>
            <a:r>
              <a:t>Implementação</a:t>
            </a:r>
          </a:p>
        </p:txBody>
      </p:sp>
      <p:sp>
        <p:nvSpPr>
          <p:cNvPr id="10" name="Down Arrow 9"/>
          <p:cNvSpPr/>
          <p:nvPr/>
        </p:nvSpPr>
        <p:spPr>
          <a:xfrm>
            <a:off x="2666274" y="2584992"/>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Down Arrow 10"/>
          <p:cNvSpPr/>
          <p:nvPr/>
        </p:nvSpPr>
        <p:spPr>
          <a:xfrm>
            <a:off x="2666273" y="4250959"/>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Down Arrow 11"/>
          <p:cNvSpPr/>
          <p:nvPr/>
        </p:nvSpPr>
        <p:spPr>
          <a:xfrm>
            <a:off x="8483851" y="2601570"/>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Down Arrow 12"/>
          <p:cNvSpPr/>
          <p:nvPr/>
        </p:nvSpPr>
        <p:spPr>
          <a:xfrm>
            <a:off x="8483851" y="4616093"/>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Up Arrow 13"/>
          <p:cNvSpPr/>
          <p:nvPr/>
        </p:nvSpPr>
        <p:spPr>
          <a:xfrm rot="1824255">
            <a:off x="5911095" y="2451878"/>
            <a:ext cx="532563" cy="243648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2777298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Estudar e rever os seguintes recursos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a:bodyPr>
          <a:lstStyle/>
          <a:p>
            <a:pPr marL="0" lvl="0" indent="0" algn="just">
              <a:buNone/>
              <a:defRPr b="1">
                <a:latin typeface="+mj-lt"/>
              </a:defRPr>
            </a:pPr>
            <a:r>
              <a:t>Encontre e leia a definição mais citada de aprendizagem automática no livro de Tom Mitchell "Machine Learning"</a:t>
            </a:r>
          </a:p>
          <a:p>
            <a:pPr algn="just">
              <a:defRPr>
                <a:latin typeface="+mj-lt"/>
                <a:hlinkClick r:id="rId3"/>
              </a:defRPr>
            </a:pPr>
            <a:r>
              <a:t>http://www.cs.cmu.edu/~tom/files/MachineLearningTomMitchell.pdf</a:t>
            </a:r>
            <a:endParaRPr>
              <a:latin typeface="+mj-lt"/>
            </a:endParaRPr>
          </a:p>
          <a:p>
            <a:pPr marL="0" indent="0" algn="just">
              <a:buNone/>
              <a:defRPr b="1">
                <a:latin typeface="+mj-lt"/>
              </a:defRPr>
            </a:pPr>
            <a:r>
              <a:t>Capturar esta explicação das diferenças entre dados e informações:</a:t>
            </a:r>
            <a:endParaRPr b="1">
              <a:latin typeface="+mj-lt"/>
            </a:endParaRPr>
          </a:p>
          <a:p>
            <a:pPr algn="just">
              <a:defRPr>
                <a:latin typeface="+mj-lt"/>
                <a:hlinkClick r:id="rId4"/>
              </a:defRPr>
            </a:pPr>
            <a:r>
              <a:t>https://www.youtube.com/watch?v=sIjSY05JE9Q</a:t>
            </a:r>
            <a:endParaRPr>
              <a:latin typeface="+mj-lt"/>
            </a:endParaRPr>
          </a:p>
          <a:p>
            <a:pPr marL="0" indent="0" algn="just">
              <a:buNone/>
              <a:defRPr b="1">
                <a:latin typeface="+mj-lt"/>
              </a:defRPr>
            </a:pPr>
            <a:r>
              <a:t>Reveja os serviços Azure gratuitos:</a:t>
            </a:r>
          </a:p>
          <a:p>
            <a:pPr algn="just">
              <a:defRPr>
                <a:latin typeface="+mj-lt"/>
              </a:defRPr>
            </a:pPr>
            <a:r>
              <a:t>azure.microsoft.com/en-us/pricing/free-services </a:t>
            </a:r>
          </a:p>
          <a:p>
            <a:pPr marL="0" indent="0" algn="just">
              <a:buNone/>
              <a:defRPr b="1">
                <a:latin typeface="+mj-lt"/>
              </a:defRPr>
            </a:pPr>
            <a:r>
              <a:t>Aceda ao Oracle Member Hub e termine o primeiro tópico:</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Classificar e organizar dados para Aprendizagem Automática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Este curso foi desenvolvido como resultado do projeto Erasmus+ CodeIn (</a:t>
            </a:r>
            <a:r>
              <a:rPr i="1"/>
              <a:t>Cloud cOmputing para Educação Digital INnovation</a:t>
            </a:r>
            <a:r>
              <a:t>)</a:t>
            </a:r>
          </a:p>
          <a:p>
            <a:pPr lvl="0">
              <a:defRPr sz="3600">
                <a:latin typeface="+mj-lt"/>
              </a:defRPr>
            </a:pPr>
            <a:r>
              <a:t>Contém um total de dez tópicos didáticos</a:t>
            </a:r>
            <a:endParaRPr sz="3600">
              <a:latin typeface="+mj-lt"/>
            </a:endParaRPr>
          </a:p>
          <a:p>
            <a:pPr lvl="0">
              <a:defRPr sz="3600">
                <a:latin typeface="+mj-lt"/>
              </a:defRPr>
            </a:pPr>
            <a:r>
              <a:t>Tudo o que precisa de aprender é acesso à Internet </a:t>
            </a:r>
          </a:p>
          <a:p>
            <a:pPr lvl="0">
              <a:defRPr sz="3600">
                <a:latin typeface="+mj-lt"/>
              </a:defRPr>
            </a:pPr>
            <a:r>
              <a:t>Espera-se que gaste um total de 150 horas para adquirir os resultados de aprendizagem pretendidos.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71132" y="0"/>
            <a:ext cx="10515600" cy="1114097"/>
          </a:xfrm>
        </p:spPr>
        <p:txBody>
          <a:bodyPr/>
          <a:lstStyle/>
          <a:p>
            <a:pPr algn="ctr">
              <a:defRPr b="1"/>
            </a:pPr>
            <a:r>
              <a:t>O que é a Aprendizagem Automática?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16163" y="855820"/>
            <a:ext cx="8717630" cy="5361093"/>
          </a:xfrm>
        </p:spPr>
        <p:txBody>
          <a:bodyPr>
            <a:noAutofit/>
          </a:bodyPr>
          <a:lstStyle/>
          <a:p>
            <a:pPr lvl="0" algn="just">
              <a:defRPr>
                <a:latin typeface="+mj-lt"/>
              </a:defRPr>
            </a:pPr>
            <a:r>
              <a:rPr sz="3600"/>
              <a:t>Imagine ensinar computadores a </a:t>
            </a:r>
            <a:r>
              <a:rPr sz="4000" b="1"/>
              <a:t>aprender a partir de experiência</a:t>
            </a:r>
            <a:r>
              <a:rPr sz="3600"/>
              <a:t>, como os humanos fazem.</a:t>
            </a:r>
            <a:endParaRPr sz="3600">
              <a:latin typeface="+mj-lt"/>
            </a:endParaRPr>
          </a:p>
          <a:p>
            <a:pPr lvl="0" algn="just">
              <a:defRPr>
                <a:latin typeface="+mj-lt"/>
              </a:defRPr>
            </a:pPr>
            <a:r>
              <a:rPr sz="3600"/>
              <a:t>A aprendizagem automática envolve a criação de </a:t>
            </a:r>
            <a:r>
              <a:rPr sz="4000" b="1"/>
              <a:t>algoritmos</a:t>
            </a:r>
            <a:r>
              <a:rPr sz="3600"/>
              <a:t> que analisam grandes quantidades de dados.</a:t>
            </a:r>
          </a:p>
          <a:p>
            <a:pPr lvl="0" algn="just">
              <a:defRPr>
                <a:latin typeface="+mj-lt"/>
              </a:defRPr>
            </a:pPr>
            <a:r>
              <a:rPr sz="3600"/>
              <a:t>Estes algoritmos inteligentes podem </a:t>
            </a:r>
            <a:r>
              <a:rPr sz="4000" b="1"/>
              <a:t>identificar padrões </a:t>
            </a:r>
            <a:r>
              <a:rPr sz="3600"/>
              <a:t>e tendências ocultas nos dados.</a:t>
            </a:r>
          </a:p>
          <a:p>
            <a:pPr lvl="0" algn="just">
              <a:defRPr>
                <a:latin typeface="+mj-lt"/>
              </a:defRPr>
            </a:pPr>
            <a:r>
              <a:rPr sz="3600"/>
              <a:t>Ao fazê-lo, desbloqueiam insights valiosos e geram </a:t>
            </a:r>
            <a:r>
              <a:rPr sz="4000" b="1"/>
              <a:t>predições</a:t>
            </a:r>
            <a:r>
              <a:rPr sz="3600"/>
              <a:t> com precisão.</a:t>
            </a:r>
            <a:endParaRPr sz="3600">
              <a:latin typeface="+mj-lt"/>
            </a:endParaRPr>
          </a:p>
        </p:txBody>
      </p:sp>
      <p:pic>
        <p:nvPicPr>
          <p:cNvPr id="1026" name="Picture 2" descr="Free White Paper in Gray Typewriter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28280" y="1584960"/>
            <a:ext cx="2930040" cy="195140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Person Pointing Paper Line Graph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28280" y="4133063"/>
            <a:ext cx="2877578" cy="19049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0367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202565"/>
            <a:ext cx="10515600" cy="1325563"/>
          </a:xfrm>
        </p:spPr>
        <p:txBody>
          <a:bodyPr/>
          <a:lstStyle/>
          <a:p>
            <a:pPr algn="ctr">
              <a:defRPr b="1"/>
            </a:pPr>
            <a:r>
              <a:t>Porquê a Aprendizagem Automática agora?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74320" y="1690688"/>
            <a:ext cx="9377680" cy="4981045"/>
          </a:xfrm>
        </p:spPr>
        <p:txBody>
          <a:bodyPr>
            <a:normAutofit/>
          </a:bodyPr>
          <a:lstStyle/>
          <a:p>
            <a:pPr lvl="0" algn="just">
              <a:defRPr sz="3600">
                <a:latin typeface="+mj-lt"/>
              </a:defRPr>
            </a:pPr>
            <a:r>
              <a:t>Ajuda-nos a transformar a grande quantidade de dados recolhidos dos nossos estilos de vida eletrónicos em informações valiosas. </a:t>
            </a:r>
            <a:endParaRPr sz="3600">
              <a:latin typeface="+mj-lt"/>
            </a:endParaRPr>
          </a:p>
          <a:p>
            <a:pPr lvl="0" algn="just">
              <a:defRPr sz="3600">
                <a:latin typeface="+mj-lt"/>
              </a:defRPr>
            </a:pPr>
            <a:r>
              <a:t>A rápida evolução tecnológica permitiu recolher dados de forma mais precisa e frequente.</a:t>
            </a:r>
            <a:endParaRPr sz="3600">
              <a:latin typeface="+mj-lt"/>
            </a:endParaRPr>
          </a:p>
          <a:p>
            <a:pPr lvl="0" algn="just">
              <a:defRPr sz="3600">
                <a:latin typeface="+mj-lt"/>
              </a:defRPr>
            </a:pPr>
            <a:r>
              <a:t>Com a Aprendizagem Automática, podemos processar e analisar este big data, resultando em insights e melhor tomada de decisões.</a:t>
            </a:r>
            <a:endParaRPr>
              <a:latin typeface="+mj-lt"/>
            </a:endParaRPr>
          </a:p>
        </p:txBody>
      </p:sp>
      <p:pic>
        <p:nvPicPr>
          <p:cNvPr id="2050" name="Picture 2" descr="Free iphon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01249" y="2336800"/>
            <a:ext cx="2004906" cy="3007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9552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996315"/>
          </a:xfrm>
        </p:spPr>
        <p:txBody>
          <a:bodyPr/>
          <a:lstStyle/>
          <a:p>
            <a:pPr algn="ctr">
              <a:defRPr b="1"/>
            </a:pPr>
            <a:r>
              <a:t>Porquê a Aprendizagem Automática agora?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55600" y="1361440"/>
            <a:ext cx="7995920" cy="5310293"/>
          </a:xfrm>
        </p:spPr>
        <p:txBody>
          <a:bodyPr>
            <a:normAutofit fontScale="92500"/>
          </a:bodyPr>
          <a:lstStyle/>
          <a:p>
            <a:pPr algn="just">
              <a:defRPr sz="3600">
                <a:latin typeface="+mj-lt"/>
              </a:defRPr>
            </a:pPr>
            <a:r>
              <a:t>Big data e aprendizagem automática estão a transformar as indústrias em todo o lado.</a:t>
            </a:r>
          </a:p>
          <a:p>
            <a:pPr algn="just">
              <a:defRPr sz="3600">
                <a:latin typeface="+mj-lt"/>
              </a:defRPr>
            </a:pPr>
            <a:r>
              <a:t>Recomendações personalizadas, publicidade direcionada, diagnósticos médicos e previsões de tendências de mercado são apenas um vislumbre das possibilidades.</a:t>
            </a:r>
          </a:p>
          <a:p>
            <a:pPr algn="just">
              <a:defRPr sz="3600">
                <a:latin typeface="+mj-lt"/>
              </a:defRPr>
            </a:pPr>
            <a:r>
              <a:t>A aprendizagem automática equipa-nos com ferramentas para resolver problemas complexos e aproveitar todo o potencial dos nossos estilos de vida eletrónicos.</a:t>
            </a:r>
            <a:endParaRPr>
              <a:latin typeface="+mj-lt"/>
            </a:endParaRPr>
          </a:p>
        </p:txBody>
      </p:sp>
      <p:pic>
        <p:nvPicPr>
          <p:cNvPr id="3074" name="Picture 2" descr="Free Close-Up Photo of Accounting Document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8946" y="1757680"/>
            <a:ext cx="3066305" cy="204216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ree stock photo of analysis, anatomy, assessment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88946" y="4016585"/>
            <a:ext cx="3066305" cy="2042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031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1067435"/>
          </a:xfrm>
        </p:spPr>
        <p:txBody>
          <a:bodyPr/>
          <a:lstStyle/>
          <a:p>
            <a:pPr algn="ctr">
              <a:defRPr b="1"/>
            </a:pPr>
            <a:r>
              <a:t>Dados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94640" y="1524000"/>
            <a:ext cx="8818880" cy="5147733"/>
          </a:xfrm>
        </p:spPr>
        <p:txBody>
          <a:bodyPr>
            <a:normAutofit fontScale="92500"/>
          </a:bodyPr>
          <a:lstStyle/>
          <a:p>
            <a:pPr lvl="0" algn="just">
              <a:defRPr sz="3600">
                <a:latin typeface="+mj-lt"/>
              </a:defRPr>
            </a:pPr>
            <a:r>
              <a:rPr>
                <a:hlinkClick r:id="rId3"/>
              </a:rPr>
              <a:t>Instituto Estatístico Internacional - ISI</a:t>
            </a:r>
            <a:r>
              <a:t>:</a:t>
            </a:r>
            <a:endParaRPr sz="3600">
              <a:latin typeface="+mj-lt"/>
            </a:endParaRPr>
          </a:p>
          <a:p>
            <a:pPr lvl="1" algn="just">
              <a:defRPr sz="3600" i="1">
                <a:latin typeface="+mj-lt"/>
              </a:defRPr>
            </a:pPr>
            <a:r>
              <a:t>"Os dados são valores de variáveis qualitativas ou quantitativas, pertencentes a um conjunto de itens." </a:t>
            </a:r>
          </a:p>
          <a:p>
            <a:pPr algn="just">
              <a:defRPr sz="3600">
                <a:latin typeface="+mj-lt"/>
              </a:defRPr>
            </a:pPr>
            <a:r>
              <a:rPr>
                <a:hlinkClick r:id="rId4"/>
              </a:rPr>
              <a:t>Organização Internacional de Normalização - ISO</a:t>
            </a:r>
            <a:r>
              <a:t>:</a:t>
            </a:r>
            <a:endParaRPr sz="3600" i="1">
              <a:latin typeface="+mj-lt"/>
            </a:endParaRPr>
          </a:p>
          <a:p>
            <a:pPr lvl="1" algn="just">
              <a:defRPr sz="3600" i="1">
                <a:latin typeface="+mj-lt"/>
              </a:defRPr>
            </a:pPr>
            <a:r>
              <a:t>"Os dados são uma representação de factos, conceitos ou instruções de forma formalizada e adequada para a comunicação, interpretação ou processamento por meios humanos ou automatizados."</a:t>
            </a:r>
            <a:endParaRPr sz="3600">
              <a:latin typeface="+mj-lt"/>
            </a:endParaRPr>
          </a:p>
          <a:p>
            <a:pPr lvl="0"/>
            <a:endParaRPr sz="3600">
              <a:latin typeface="+mj-lt"/>
            </a:endParaRPr>
          </a:p>
          <a:p>
            <a:pPr lvl="0"/>
            <a:endParaRPr>
              <a:latin typeface="+mj-lt"/>
            </a:endParaRPr>
          </a:p>
        </p:txBody>
      </p:sp>
      <p:pic>
        <p:nvPicPr>
          <p:cNvPr id="1026" name="Picture 2" descr="Free Multi Colored Folders Piled Up Stock Pho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39097" y="1800711"/>
            <a:ext cx="2360498" cy="157209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Close-up Photo of Gray Laptop  Stock Phot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39096" y="3917286"/>
            <a:ext cx="2446999" cy="1619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79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Dados vs. Informações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06400" y="1690688"/>
            <a:ext cx="6725920" cy="4981045"/>
          </a:xfrm>
        </p:spPr>
        <p:txBody>
          <a:bodyPr>
            <a:normAutofit lnSpcReduction="10000"/>
          </a:bodyPr>
          <a:lstStyle/>
          <a:p>
            <a:pPr lvl="0">
              <a:defRPr>
                <a:latin typeface="+mj-lt"/>
              </a:defRPr>
            </a:pPr>
            <a:r>
              <a:rPr sz="3600" b="1"/>
              <a:t>Dados</a:t>
            </a:r>
            <a:r>
              <a:rPr sz="3600"/>
              <a:t> é o produto </a:t>
            </a:r>
            <a:r>
              <a:rPr sz="4000" b="1"/>
              <a:t>não processado</a:t>
            </a:r>
            <a:r>
              <a:rPr sz="3600"/>
              <a:t>.</a:t>
            </a:r>
          </a:p>
          <a:p>
            <a:pPr lvl="1">
              <a:defRPr sz="3600">
                <a:latin typeface="+mj-lt"/>
              </a:defRPr>
            </a:pPr>
            <a:r>
              <a:t>É a recolha dos números ou factos.</a:t>
            </a:r>
          </a:p>
          <a:p>
            <a:pPr marL="0" lvl="0" indent="0">
              <a:buNone/>
            </a:pPr>
            <a:endParaRPr sz="3600">
              <a:latin typeface="+mj-lt"/>
            </a:endParaRPr>
          </a:p>
          <a:p>
            <a:pPr lvl="0">
              <a:defRPr>
                <a:latin typeface="+mj-lt"/>
              </a:defRPr>
            </a:pPr>
            <a:r>
              <a:rPr sz="3600" b="1"/>
              <a:t>Informações</a:t>
            </a:r>
            <a:r>
              <a:rPr sz="3600"/>
              <a:t> são os dados no </a:t>
            </a:r>
            <a:r>
              <a:rPr sz="4000" b="1"/>
              <a:t>contexto</a:t>
            </a:r>
            <a:r>
              <a:rPr sz="3600"/>
              <a:t>.</a:t>
            </a:r>
          </a:p>
          <a:p>
            <a:pPr lvl="1">
              <a:defRPr sz="3600">
                <a:latin typeface="+mj-lt"/>
              </a:defRPr>
            </a:pPr>
            <a:r>
              <a:t>Utilizado ou apresentado de forma a torná-lo significativo.</a:t>
            </a:r>
            <a:endParaRPr sz="3600">
              <a:latin typeface="+mj-lt"/>
            </a:endParaRPr>
          </a:p>
        </p:txBody>
      </p:sp>
      <p:pic>
        <p:nvPicPr>
          <p:cNvPr id="2050" name="Picture 2" descr="Free Close-Up Shot of Two People Playing Jigsaw Puzzle on a Wooden Surfac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9245" y="2062480"/>
            <a:ext cx="4397470" cy="2937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8704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Fluxo de trabalho de Aprendizagem Automática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55600" y="1690688"/>
            <a:ext cx="8514080" cy="4981045"/>
          </a:xfrm>
        </p:spPr>
        <p:txBody>
          <a:bodyPr>
            <a:normAutofit/>
          </a:bodyPr>
          <a:lstStyle/>
          <a:p>
            <a:pPr lvl="0" algn="just">
              <a:defRPr>
                <a:latin typeface="+mj-lt"/>
              </a:defRPr>
            </a:pPr>
            <a:r>
              <a:rPr sz="3600"/>
              <a:t>Deve existir </a:t>
            </a:r>
            <a:r>
              <a:rPr sz="4000" b="1"/>
              <a:t>um problema para resolver </a:t>
            </a:r>
            <a:r>
              <a:rPr sz="3600"/>
              <a:t>ou para compreender melhor.</a:t>
            </a:r>
            <a:endParaRPr sz="3600">
              <a:latin typeface="+mj-lt"/>
            </a:endParaRPr>
          </a:p>
          <a:p>
            <a:pPr lvl="0" algn="just">
              <a:defRPr sz="3600">
                <a:latin typeface="+mj-lt"/>
              </a:defRPr>
            </a:pPr>
            <a:r>
              <a:t>A Aprendizagem Automática requer entrada de dados, poder computacional e algoritmos como ponto de partida para resolver ou compreender o problema.</a:t>
            </a:r>
            <a:endParaRPr sz="3600">
              <a:latin typeface="+mj-lt"/>
            </a:endParaRPr>
          </a:p>
          <a:p>
            <a:pPr lvl="0" algn="just">
              <a:defRPr>
                <a:latin typeface="+mj-lt"/>
              </a:defRPr>
            </a:pPr>
            <a:r>
              <a:rPr sz="3600"/>
              <a:t>O objetivo da Aprendizagem Automática consiste na </a:t>
            </a:r>
            <a:r>
              <a:rPr sz="4000" b="1"/>
              <a:t>interpretação correta</a:t>
            </a:r>
            <a:r>
              <a:rPr sz="3600"/>
              <a:t> dos resultados.</a:t>
            </a:r>
            <a:endParaRPr sz="3600">
              <a:latin typeface="+mj-lt"/>
            </a:endParaRPr>
          </a:p>
        </p:txBody>
      </p:sp>
      <p:pic>
        <p:nvPicPr>
          <p:cNvPr id="3074" name="Picture 2" descr="Free Yellow, Orange, and Green 3x3 Rubik's Cub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70706" y="2072640"/>
            <a:ext cx="2263140" cy="164304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images.pexels.com/photos/355952/pexels-photo-355952.jpeg?auto=compress&amp;cs=tinysrgb&amp;h=566.525&amp;fit=crop&amp;w=633.175&amp;dpr=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70706" y="4024525"/>
            <a:ext cx="2263140" cy="2027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3612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Sucessão de atividades CRISP-DM</a:t>
            </a:r>
          </a:p>
        </p:txBody>
      </p:sp>
      <p:sp>
        <p:nvSpPr>
          <p:cNvPr id="4" name="Flowchart: Process 3"/>
          <p:cNvSpPr/>
          <p:nvPr/>
        </p:nvSpPr>
        <p:spPr>
          <a:xfrm>
            <a:off x="1344451" y="1904674"/>
            <a:ext cx="40606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pPr algn="ctr">
              <a:defRPr sz="2800"/>
            </a:pPr>
            <a:r>
              <a:t>Compreensão comercial </a:t>
            </a:r>
          </a:p>
        </p:txBody>
      </p:sp>
      <p:sp>
        <p:nvSpPr>
          <p:cNvPr id="5" name="Flowchart: Process 4"/>
          <p:cNvSpPr/>
          <p:nvPr/>
        </p:nvSpPr>
        <p:spPr>
          <a:xfrm>
            <a:off x="1583396" y="3248145"/>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Compreensão de dados </a:t>
            </a:r>
          </a:p>
        </p:txBody>
      </p:sp>
      <p:sp>
        <p:nvSpPr>
          <p:cNvPr id="6" name="Flowchart: Process 5"/>
          <p:cNvSpPr/>
          <p:nvPr/>
        </p:nvSpPr>
        <p:spPr>
          <a:xfrm>
            <a:off x="1583396" y="4628734"/>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sz="2800"/>
              <a:t>Preparação de</a:t>
            </a:r>
            <a:r>
              <a:rPr sz="3200"/>
              <a:t> </a:t>
            </a:r>
            <a:r>
              <a:rPr sz="2800"/>
              <a:t>dados</a:t>
            </a:r>
          </a:p>
        </p:txBody>
      </p:sp>
      <p:sp>
        <p:nvSpPr>
          <p:cNvPr id="7" name="Flowchart: Process 6"/>
          <p:cNvSpPr/>
          <p:nvPr/>
        </p:nvSpPr>
        <p:spPr>
          <a:xfrm>
            <a:off x="7061422" y="1870121"/>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pPr algn="ctr">
              <a:defRPr sz="2800"/>
            </a:pPr>
            <a:r>
              <a:t>Modelação</a:t>
            </a:r>
          </a:p>
        </p:txBody>
      </p:sp>
      <p:sp>
        <p:nvSpPr>
          <p:cNvPr id="8" name="Flowchart: Process 7"/>
          <p:cNvSpPr/>
          <p:nvPr/>
        </p:nvSpPr>
        <p:spPr>
          <a:xfrm>
            <a:off x="7061423" y="3248145"/>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pPr algn="ctr">
              <a:defRPr sz="2800"/>
            </a:pPr>
            <a:r>
              <a:t>Avaliação</a:t>
            </a:r>
          </a:p>
        </p:txBody>
      </p:sp>
      <p:sp>
        <p:nvSpPr>
          <p:cNvPr id="9" name="Flowchart: Process 8"/>
          <p:cNvSpPr/>
          <p:nvPr/>
        </p:nvSpPr>
        <p:spPr>
          <a:xfrm>
            <a:off x="7061423" y="4628734"/>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pPr algn="ctr">
              <a:defRPr sz="2800"/>
            </a:pPr>
            <a:r>
              <a:t>Implementação</a:t>
            </a:r>
          </a:p>
        </p:txBody>
      </p:sp>
      <p:sp>
        <p:nvSpPr>
          <p:cNvPr id="10" name="Down Arrow 9"/>
          <p:cNvSpPr/>
          <p:nvPr/>
        </p:nvSpPr>
        <p:spPr>
          <a:xfrm>
            <a:off x="2879634" y="2816885"/>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Down Arrow 10"/>
          <p:cNvSpPr/>
          <p:nvPr/>
        </p:nvSpPr>
        <p:spPr>
          <a:xfrm>
            <a:off x="2879633" y="4161658"/>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Down Arrow 11"/>
          <p:cNvSpPr/>
          <p:nvPr/>
        </p:nvSpPr>
        <p:spPr>
          <a:xfrm>
            <a:off x="8697211" y="2833463"/>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Down Arrow 12"/>
          <p:cNvSpPr/>
          <p:nvPr/>
        </p:nvSpPr>
        <p:spPr>
          <a:xfrm>
            <a:off x="8692186" y="4193956"/>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Up Arrow 13"/>
          <p:cNvSpPr/>
          <p:nvPr/>
        </p:nvSpPr>
        <p:spPr>
          <a:xfrm rot="2359055">
            <a:off x="6008314" y="2465285"/>
            <a:ext cx="532563" cy="284847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3829573331"/>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5B00B016-3329-43CE-9C7F-FFD7779B94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2218</TotalTime>
  <Words>2023</Words>
  <Application>Microsoft Office PowerPoint</Application>
  <PresentationFormat>Widescreen</PresentationFormat>
  <Paragraphs>110</Paragraphs>
  <Slides>12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Motyw pakietu Office</vt:lpstr>
      <vt:lpstr>O3 - Currículos de ensino à distância no Machine Learning  2- Introdução ao Machine Learning</vt:lpstr>
      <vt:lpstr>Classificar e organizar dados para Aprendizagem Automática</vt:lpstr>
      <vt:lpstr>O que é a Aprendizagem Automática? </vt:lpstr>
      <vt:lpstr>Porquê a Aprendizagem Automática agora? </vt:lpstr>
      <vt:lpstr>Porquê a Aprendizagem Automática agora? </vt:lpstr>
      <vt:lpstr>Dados</vt:lpstr>
      <vt:lpstr>Dados vs. Informações</vt:lpstr>
      <vt:lpstr>Fluxo de trabalho de Aprendizagem Automática</vt:lpstr>
      <vt:lpstr>Sucessão de atividades CRISP-DM</vt:lpstr>
      <vt:lpstr>Sucessão de atividades CRISP-DM</vt:lpstr>
      <vt:lpstr>Caso de utilização real - Proposta de Empréstimo</vt:lpstr>
      <vt:lpstr>Estudar e rever os seguintes recursos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129</cp:revision>
  <dcterms:created xsi:type="dcterms:W3CDTF">2021-12-08T08:56:03Z</dcterms:created>
  <dcterms:modified xsi:type="dcterms:W3CDTF">2024-03-16T18:39:43Z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