
<file path=[Content_Types].xml><?xml version="1.0" encoding="utf-8"?>
<Types xmlns="http://schemas.openxmlformats.org/package/2006/content-types">
  <Default ContentType="image/jpeg" Extension="jpeg"/>
  <Default ContentType="image/jpeg" Extension="jpg"/>
  <Default ContentType="image/png" Extension="png"/>
  <Default ContentType="application/vnd.openxmlformats-package.relationships+xml" Extension="rels"/>
  <Default ContentType="application/xml" Extension="xml"/>
  <Override ContentType="application/vnd.openxmlformats-officedocument.customXmlProperties+xml" PartName="/customXml/itemProps1.xml"/>
  <Override ContentType="application/vnd.openxmlformats-officedocument.customXmlProperties+xml" PartName="/customXml/itemProps2.xml"/>
  <Override ContentType="application/vnd.openxmlformats-officedocument.customXmlProperties+xml" PartName="/customXml/itemProps3.xml"/>
  <Override ContentType="application/vnd.openxmlformats-officedocument.extended-properties+xml" PartName="/docProps/app.xml"/>
  <Override ContentType="application/vnd.openxmlformats-package.core-properties+xml" PartName="/docProps/core.xml"/>
  <Override ContentType="application/vnd.openxmlformats-officedocument.custom-properties+xml" PartName="/docProps/custom.xml"/>
  <Override ContentType="application/vnd.openxmlformats-officedocument.drawingml.chart+xml" PartName="/ppt/charts/chart1.xml"/>
  <Override ContentType="application/vnd.openxmlformats-officedocument.drawingml.chart+xml" PartName="/ppt/charts/chart2.xml"/>
  <Override ContentType="application/vnd.openxmlformats-officedocument.drawingml.chart+xml" PartName="/ppt/charts/chart3.xml"/>
  <Override ContentType="application/vnd.openxmlformats-officedocument.drawingml.chart+xml" PartName="/ppt/charts/chart4.xml"/>
  <Override ContentType="application/vnd.ms-office.chartcolorstyle+xml" PartName="/ppt/charts/colors1.xml"/>
  <Override ContentType="application/vnd.ms-office.chartcolorstyle+xml" PartName="/ppt/charts/colors2.xml"/>
  <Override ContentType="application/vnd.ms-office.chartcolorstyle+xml" PartName="/ppt/charts/colors3.xml"/>
  <Override ContentType="application/vnd.ms-office.chartcolorstyle+xml" PartName="/ppt/charts/colors4.xml"/>
  <Override ContentType="application/vnd.ms-office.chartstyle+xml" PartName="/ppt/charts/style1.xml"/>
  <Override ContentType="application/vnd.ms-office.chartstyle+xml" PartName="/ppt/charts/style2.xml"/>
  <Override ContentType="application/vnd.ms-office.chartstyle+xml" PartName="/ppt/charts/style3.xml"/>
  <Override ContentType="application/vnd.ms-office.chartstyle+xml" PartName="/ppt/charts/style4.xml"/>
  <Override ContentType="application/vnd.openxmlformats-officedocument.presentationml.commentAuthors+xml" PartName="/ppt/commentAuthors.xml"/>
  <Override ContentType="application/vnd.openxmlformats-officedocument.presentationml.notesMaster+xml" PartName="/ppt/notesMasters/notesMaster1.xml"/>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notesSlide+xml" PartName="/ppt/notesSlides/notesSlide3.xml"/>
  <Override ContentType="application/vnd.openxmlformats-officedocument.presentationml.notesSlide+xml" PartName="/ppt/notesSlides/notesSlide4.xml"/>
  <Override ContentType="application/vnd.openxmlformats-officedocument.presentationml.notesSlide+xml" PartName="/ppt/notesSlides/notesSlide5.xml"/>
  <Override ContentType="application/vnd.openxmlformats-officedocument.presentationml.notesSlide+xml" PartName="/ppt/notesSlides/notesSlide6.xml"/>
  <Override ContentType="application/vnd.openxmlformats-officedocument.presentationml.notesSlide+xml" PartName="/ppt/notesSlides/notesSlide7.xml"/>
  <Override ContentType="application/vnd.openxmlformats-officedocument.presentationml.notesSlide+xml" PartName="/ppt/notesSlides/notesSlide8.xml"/>
  <Override ContentType="application/vnd.openxmlformats-officedocument.presentationml.notesSlide+xml" PartName="/ppt/notesSlides/notesSlide9.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no"?><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 Id="rId5"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5"/>
  </p:notesMasterIdLst>
  <p:sldIdLst>
    <p:sldId id="285" r:id="rId21"/>
    <p:sldId id="256" r:id="rId5"/>
    <p:sldId id="257" r:id="rId6"/>
    <p:sldId id="278" r:id="rId7"/>
    <p:sldId id="279" r:id="rId8"/>
    <p:sldId id="281" r:id="rId9"/>
    <p:sldId id="280" r:id="rId10"/>
    <p:sldId id="284" r:id="rId11"/>
    <p:sldId id="282" r:id="rId12"/>
    <p:sldId id="283" r:id="rId13"/>
    <p:sldId id="277" r:id="rId14"/>
  </p:sldIdLst>
  <p:sldSz cx="12192000" cy="6858000"/>
  <p:notesSz cx="6858000" cy="9144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rane" initials="f" lastIdx="1" clrIdx="0">
    <p:extLst>
      <p:ext uri="{19B8F6BF-5375-455C-9EA6-DF929625EA0E}">
        <p15:presenceInfo xmlns:p15="http://schemas.microsoft.com/office/powerpoint/2012/main" userId="d131dc0004dc0f4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76860" autoAdjust="0"/>
  </p:normalViewPr>
  <p:slideViewPr>
    <p:cSldViewPr snapToGrid="0">
      <p:cViewPr varScale="1">
        <p:scale>
          <a:sx n="85" d="100"/>
          <a:sy n="85" d="100"/>
        </p:scale>
        <p:origin x="1512" y="78"/>
      </p:cViewPr>
      <p:guideLst/>
    </p:cSldViewPr>
  </p:slideViewPr>
  <p:notesTextViewPr>
    <p:cViewPr>
      <p:scale>
        <a:sx n="1" d="1"/>
        <a:sy n="1" d="1"/>
      </p:scale>
      <p:origin x="0" y="0"/>
    </p:cViewPr>
  </p:notesTextViewPr>
  <p:gridSpacing cx="72008" cy="72008"/>
</p:viewPr>
</file>

<file path=ppt/_rels/presentation.xml.rels><?xml version="1.0" encoding="UTF-8" standalone="no"?><Relationships xmlns="http://schemas.openxmlformats.org/package/2006/relationships"><Relationship Id="rId1" Target="../customXml/item1.xml" Type="http://schemas.openxmlformats.org/officeDocument/2006/relationships/customXml"/><Relationship Id="rId10" Target="slides/slide6.xml" Type="http://schemas.openxmlformats.org/officeDocument/2006/relationships/slide"/><Relationship Id="rId11" Target="slides/slide7.xml" Type="http://schemas.openxmlformats.org/officeDocument/2006/relationships/slide"/><Relationship Id="rId12" Target="slides/slide8.xml" Type="http://schemas.openxmlformats.org/officeDocument/2006/relationships/slide"/><Relationship Id="rId13" Target="slides/slide9.xml" Type="http://schemas.openxmlformats.org/officeDocument/2006/relationships/slide"/><Relationship Id="rId14" Target="slides/slide10.xml" Type="http://schemas.openxmlformats.org/officeDocument/2006/relationships/slide"/><Relationship Id="rId15" Target="notesMasters/notesMaster1.xml" Type="http://schemas.openxmlformats.org/officeDocument/2006/relationships/notesMaster"/><Relationship Id="rId16" Target="commentAuthors.xml" Type="http://schemas.openxmlformats.org/officeDocument/2006/relationships/commentAuthors"/><Relationship Id="rId17" Target="presProps.xml" Type="http://schemas.openxmlformats.org/officeDocument/2006/relationships/presProps"/><Relationship Id="rId18" Target="viewProps.xml" Type="http://schemas.openxmlformats.org/officeDocument/2006/relationships/viewProps"/><Relationship Id="rId19" Target="theme/theme1.xml" Type="http://schemas.openxmlformats.org/officeDocument/2006/relationships/theme"/><Relationship Id="rId2" Target="../customXml/item2.xml" Type="http://schemas.openxmlformats.org/officeDocument/2006/relationships/customXml"/><Relationship Id="rId20" Target="tableStyles.xml" Type="http://schemas.openxmlformats.org/officeDocument/2006/relationships/tableStyles"/><Relationship Id="rId21" Target="slides/slide11.xml" Type="http://schemas.openxmlformats.org/officeDocument/2006/relationships/slide"/><Relationship Id="rId3" Target="../customXml/item3.xml" Type="http://schemas.openxmlformats.org/officeDocument/2006/relationships/customXml"/><Relationship Id="rId4" Target="slideMasters/slideMaster1.xml" Type="http://schemas.openxmlformats.org/officeDocument/2006/relationships/slideMaster"/><Relationship Id="rId5" Target="slides/slide1.xml" Type="http://schemas.openxmlformats.org/officeDocument/2006/relationships/slide"/><Relationship Id="rId6" Target="slides/slide2.xml" Type="http://schemas.openxmlformats.org/officeDocument/2006/relationships/slide"/><Relationship Id="rId7" Target="slides/slide3.xml" Type="http://schemas.openxmlformats.org/officeDocument/2006/relationships/slide"/><Relationship Id="rId8" Target="slides/slide4.xml" Type="http://schemas.openxmlformats.org/officeDocument/2006/relationships/slide"/><Relationship Id="rId9" Target="slides/slide5.xml" Type="http://schemas.openxmlformats.org/officeDocument/2006/relationships/slide"/></Relationships>
</file>

<file path=ppt/charts/_rels/chart1.xml.rels><?xml version="1.0" encoding="UTF-8" standalone="no"?><Relationships xmlns="http://schemas.openxmlformats.org/package/2006/relationships"><Relationship Id="rId1" Target="style1.xml" Type="http://schemas.microsoft.com/office/2011/relationships/chartStyle"/><Relationship Id="rId2" Target="colors1.xml" Type="http://schemas.microsoft.com/office/2011/relationships/chartColorStyle"/><Relationship Id="rId3" Target="Book1" TargetMode="External" Type="http://schemas.openxmlformats.org/officeDocument/2006/relationships/oleObject"/></Relationships>
</file>

<file path=ppt/charts/_rels/chart2.xml.rels><?xml version="1.0" encoding="UTF-8" standalone="no"?><Relationships xmlns="http://schemas.openxmlformats.org/package/2006/relationships"><Relationship Id="rId1" Target="style2.xml" Type="http://schemas.microsoft.com/office/2011/relationships/chartStyle"/><Relationship Id="rId2" Target="colors2.xml" Type="http://schemas.microsoft.com/office/2011/relationships/chartColorStyle"/><Relationship Id="rId3" Target="file:///C:/Users/frane/Documents/Projekti/VUS/EU%20projekti/CodeIn/Intellectual%20outputs/O3%202%20distance%20learning%20curricula%20in%20machine%20learning%20and%20cloud%20computing/PPT%20machine%20learning/Activation%20functions.xlsx" TargetMode="External" Type="http://schemas.openxmlformats.org/officeDocument/2006/relationships/oleObject"/></Relationships>
</file>

<file path=ppt/charts/_rels/chart3.xml.rels><?xml version="1.0" encoding="UTF-8" standalone="no"?><Relationships xmlns="http://schemas.openxmlformats.org/package/2006/relationships"><Relationship Id="rId1" Target="style3.xml" Type="http://schemas.microsoft.com/office/2011/relationships/chartStyle"/><Relationship Id="rId2" Target="colors3.xml" Type="http://schemas.microsoft.com/office/2011/relationships/chartColorStyle"/><Relationship Id="rId3" Target="file:///C:/Users/frane/Documents/Projekti/VUS/EU%20projekti/CodeIn/Intellectual%20outputs/O3%202%20distance%20learning%20curricula%20in%20machine%20learning%20and%20cloud%20computing/PPT%20machine%20learning/Activation%20functions.xlsx" TargetMode="External" Type="http://schemas.openxmlformats.org/officeDocument/2006/relationships/oleObject"/></Relationships>
</file>

<file path=ppt/charts/_rels/chart4.xml.rels><?xml version="1.0" encoding="UTF-8" standalone="no"?><Relationships xmlns="http://schemas.openxmlformats.org/package/2006/relationships"><Relationship Id="rId1" Target="style4.xml" Type="http://schemas.microsoft.com/office/2011/relationships/chartStyle"/><Relationship Id="rId2" Target="colors4.xml" Type="http://schemas.microsoft.com/office/2011/relationships/chartColorStyle"/><Relationship Id="rId3" Target="file:///C:/Users/frane/Documents/Projekti/VUS/EU%20projekti/CodeIn/Intellectual%20outputs/O3%202%20distance%20learning%20curricula%20in%20machine%20learning%20and%20cloud%20computing/PPT%20machine%20learning/Activation%20functions.xlsx" TargetMode="External" Type="http://schemas.openxmlformats.org/officeDocument/2006/relationships/oleObject"/></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0" i="0" u="none" strike="noStrike" kern="1200" baseline="0">
                <a:solidFill>
                  <a:schemeClr val="tx1">
                    <a:lumMod val="65000"/>
                    <a:lumOff val="35000"/>
                  </a:schemeClr>
                </a:solidFill>
                <a:latin typeface="+mj-lt"/>
                <a:ea typeface="+mn-ea"/>
                <a:cs typeface="+mn-cs"/>
              </a:defRPr>
            </a:pPr>
            <a:r>
              <a:t>sigma f(x)</a:t>
            </a:r>
            <a:endParaRPr sz="1800">
              <a:latin typeface="+mj-lt"/>
            </a:endParaRPr>
          </a:p>
        </c:rich>
      </c:tx>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p>
      </c:txPr>
    </c:title>
    <c:autoTitleDeleted val="0"/>
    <c:plotArea>
      <c:layout>
        <c:manualLayout>
          <c:layoutTarget val="inner"/>
          <c:xMode val="edge"/>
          <c:yMode val="edge"/>
          <c:x val="3.2617999016071972E-2"/>
          <c:y val="0.23206294962480226"/>
          <c:w val="0.90886599596717033"/>
          <c:h val="0.65405101624695816"/>
        </c:manualLayout>
      </c:layout>
      <c:scatterChart>
        <c:scatterStyle val="lineMarker"/>
        <c:varyColors val="0"/>
        <c:ser>
          <c:idx val="0"/>
          <c:order val="0"/>
          <c:tx>
            <c:strRef>
              <c:f>Sheet1!$B$1</c:f>
              <c:strCache>
                <c:ptCount val="1"/>
                <c:pt idx="0">
                  <c:v>f</c:v>
                </c:pt>
              </c:strCache>
            </c:strRef>
          </c:tx>
          <c:spPr>
            <a:ln w="19050" cap="rnd">
              <a:solidFill>
                <a:schemeClr val="accent1"/>
              </a:solidFill>
              <a:round/>
            </a:ln>
            <a:effectLst/>
          </c:spPr>
          <c:marker>
            <c:symbol val="none"/>
          </c:marker>
          <c:xVal>
            <c:numRef>
              <c:f>Sheet1!$A$2:$A$93</c:f>
              <c:numCache>
                <c:formatCode>General</c:formatCode>
                <c:ptCount val="92"/>
                <c:pt idx="0">
                  <c:v>-8.8000000000000007</c:v>
                </c:pt>
                <c:pt idx="1">
                  <c:v>-8.6</c:v>
                </c:pt>
                <c:pt idx="2">
                  <c:v>-8.4</c:v>
                </c:pt>
                <c:pt idx="3">
                  <c:v>-8.1999999999999993</c:v>
                </c:pt>
                <c:pt idx="4">
                  <c:v>-8</c:v>
                </c:pt>
                <c:pt idx="5">
                  <c:v>-7.8</c:v>
                </c:pt>
                <c:pt idx="6">
                  <c:v>-7.6</c:v>
                </c:pt>
                <c:pt idx="7">
                  <c:v>-7.4</c:v>
                </c:pt>
                <c:pt idx="8">
                  <c:v>-7.2</c:v>
                </c:pt>
                <c:pt idx="9">
                  <c:v>-7</c:v>
                </c:pt>
                <c:pt idx="10">
                  <c:v>-6.8</c:v>
                </c:pt>
                <c:pt idx="11">
                  <c:v>-6.6</c:v>
                </c:pt>
                <c:pt idx="12">
                  <c:v>-6.4</c:v>
                </c:pt>
                <c:pt idx="13">
                  <c:v>-6.2</c:v>
                </c:pt>
                <c:pt idx="14">
                  <c:v>-6</c:v>
                </c:pt>
                <c:pt idx="15">
                  <c:v>-5.8</c:v>
                </c:pt>
                <c:pt idx="16">
                  <c:v>-5.6</c:v>
                </c:pt>
                <c:pt idx="17">
                  <c:v>-5.4</c:v>
                </c:pt>
                <c:pt idx="18">
                  <c:v>-5.2</c:v>
                </c:pt>
                <c:pt idx="19">
                  <c:v>-5</c:v>
                </c:pt>
                <c:pt idx="20">
                  <c:v>-4.8</c:v>
                </c:pt>
                <c:pt idx="21">
                  <c:v>-4.5999999999999996</c:v>
                </c:pt>
                <c:pt idx="22">
                  <c:v>-4.4000000000000004</c:v>
                </c:pt>
                <c:pt idx="23">
                  <c:v>-4.2</c:v>
                </c:pt>
                <c:pt idx="24">
                  <c:v>-4</c:v>
                </c:pt>
                <c:pt idx="25">
                  <c:v>-3.8</c:v>
                </c:pt>
                <c:pt idx="26">
                  <c:v>-3.6</c:v>
                </c:pt>
                <c:pt idx="27">
                  <c:v>-3.4</c:v>
                </c:pt>
                <c:pt idx="28">
                  <c:v>-3.2</c:v>
                </c:pt>
                <c:pt idx="29">
                  <c:v>-3</c:v>
                </c:pt>
                <c:pt idx="30">
                  <c:v>-2.8</c:v>
                </c:pt>
                <c:pt idx="31">
                  <c:v>-2.6</c:v>
                </c:pt>
                <c:pt idx="32">
                  <c:v>-2.4</c:v>
                </c:pt>
                <c:pt idx="33">
                  <c:v>-2.2000000000000002</c:v>
                </c:pt>
                <c:pt idx="34">
                  <c:v>-2</c:v>
                </c:pt>
                <c:pt idx="35">
                  <c:v>-1.8</c:v>
                </c:pt>
                <c:pt idx="36">
                  <c:v>-1.6</c:v>
                </c:pt>
                <c:pt idx="37">
                  <c:v>-1.4</c:v>
                </c:pt>
                <c:pt idx="38">
                  <c:v>-1.2</c:v>
                </c:pt>
                <c:pt idx="39">
                  <c:v>-1</c:v>
                </c:pt>
                <c:pt idx="40">
                  <c:v>-0.8</c:v>
                </c:pt>
                <c:pt idx="41">
                  <c:v>-0.6</c:v>
                </c:pt>
                <c:pt idx="42">
                  <c:v>-0.4</c:v>
                </c:pt>
                <c:pt idx="43">
                  <c:v>-0.2</c:v>
                </c:pt>
                <c:pt idx="44">
                  <c:v>0</c:v>
                </c:pt>
                <c:pt idx="45">
                  <c:v>0.2</c:v>
                </c:pt>
                <c:pt idx="46">
                  <c:v>0.4</c:v>
                </c:pt>
                <c:pt idx="47">
                  <c:v>0.6</c:v>
                </c:pt>
                <c:pt idx="48">
                  <c:v>0.8</c:v>
                </c:pt>
                <c:pt idx="49">
                  <c:v>1</c:v>
                </c:pt>
                <c:pt idx="50">
                  <c:v>1.2</c:v>
                </c:pt>
                <c:pt idx="51">
                  <c:v>1.4</c:v>
                </c:pt>
                <c:pt idx="52">
                  <c:v>1.6</c:v>
                </c:pt>
                <c:pt idx="53">
                  <c:v>1.8</c:v>
                </c:pt>
                <c:pt idx="54">
                  <c:v>2</c:v>
                </c:pt>
                <c:pt idx="55">
                  <c:v>2.2000000000000002</c:v>
                </c:pt>
                <c:pt idx="56">
                  <c:v>2.4</c:v>
                </c:pt>
                <c:pt idx="57">
                  <c:v>2.6</c:v>
                </c:pt>
                <c:pt idx="58">
                  <c:v>2.8</c:v>
                </c:pt>
                <c:pt idx="59">
                  <c:v>3</c:v>
                </c:pt>
                <c:pt idx="60">
                  <c:v>3.2</c:v>
                </c:pt>
                <c:pt idx="61">
                  <c:v>3.4</c:v>
                </c:pt>
                <c:pt idx="62">
                  <c:v>3.6</c:v>
                </c:pt>
                <c:pt idx="63">
                  <c:v>3.8</c:v>
                </c:pt>
                <c:pt idx="64">
                  <c:v>4</c:v>
                </c:pt>
                <c:pt idx="65">
                  <c:v>4.2</c:v>
                </c:pt>
                <c:pt idx="66">
                  <c:v>4.4000000000000004</c:v>
                </c:pt>
                <c:pt idx="67">
                  <c:v>4.5999999999999996</c:v>
                </c:pt>
                <c:pt idx="68">
                  <c:v>4.8</c:v>
                </c:pt>
                <c:pt idx="69">
                  <c:v>5</c:v>
                </c:pt>
                <c:pt idx="70">
                  <c:v>5.2</c:v>
                </c:pt>
                <c:pt idx="71">
                  <c:v>5.4</c:v>
                </c:pt>
                <c:pt idx="72">
                  <c:v>5.6</c:v>
                </c:pt>
                <c:pt idx="73">
                  <c:v>5.8</c:v>
                </c:pt>
                <c:pt idx="74">
                  <c:v>6</c:v>
                </c:pt>
                <c:pt idx="75">
                  <c:v>6.2</c:v>
                </c:pt>
                <c:pt idx="76">
                  <c:v>6.4</c:v>
                </c:pt>
                <c:pt idx="77">
                  <c:v>6.6</c:v>
                </c:pt>
                <c:pt idx="78">
                  <c:v>6.8</c:v>
                </c:pt>
                <c:pt idx="79">
                  <c:v>7</c:v>
                </c:pt>
                <c:pt idx="80">
                  <c:v>7.2</c:v>
                </c:pt>
                <c:pt idx="81">
                  <c:v>7.4</c:v>
                </c:pt>
                <c:pt idx="82">
                  <c:v>7.6</c:v>
                </c:pt>
                <c:pt idx="83">
                  <c:v>7.8</c:v>
                </c:pt>
                <c:pt idx="84">
                  <c:v>8</c:v>
                </c:pt>
                <c:pt idx="85">
                  <c:v>8.1999999999999993</c:v>
                </c:pt>
                <c:pt idx="86">
                  <c:v>8.4</c:v>
                </c:pt>
                <c:pt idx="87">
                  <c:v>8.6</c:v>
                </c:pt>
                <c:pt idx="88">
                  <c:v>8.8000000000000007</c:v>
                </c:pt>
                <c:pt idx="89">
                  <c:v>9</c:v>
                </c:pt>
                <c:pt idx="90">
                  <c:v>9.1999999999999993</c:v>
                </c:pt>
                <c:pt idx="91">
                  <c:v>9.4</c:v>
                </c:pt>
              </c:numCache>
            </c:numRef>
          </c:xVal>
          <c:yVal>
            <c:numRef>
              <c:f>Sheet1!$B$2:$B$93</c:f>
              <c:numCache>
                <c:formatCode>General</c:formatCode>
                <c:ptCount val="92"/>
                <c:pt idx="0">
                  <c:v>1.5071035805975741E-4</c:v>
                </c:pt>
                <c:pt idx="1">
                  <c:v>1.84071904963424E-4</c:v>
                </c:pt>
                <c:pt idx="2">
                  <c:v>2.248167702332953E-4</c:v>
                </c:pt>
                <c:pt idx="3">
                  <c:v>2.7457815610133291E-4</c:v>
                </c:pt>
                <c:pt idx="4">
                  <c:v>3.3535013046647811E-4</c:v>
                </c:pt>
                <c:pt idx="5">
                  <c:v>4.0956716498605043E-4</c:v>
                </c:pt>
                <c:pt idx="6">
                  <c:v>5.0020110707956432E-4</c:v>
                </c:pt>
                <c:pt idx="7">
                  <c:v>6.1087935943440102E-4</c:v>
                </c:pt>
                <c:pt idx="8">
                  <c:v>7.4602883383669699E-4</c:v>
                </c:pt>
                <c:pt idx="9">
                  <c:v>9.1105119440064539E-4</c:v>
                </c:pt>
                <c:pt idx="10">
                  <c:v>1.1125360328603216E-3</c:v>
                </c:pt>
                <c:pt idx="11">
                  <c:v>1.3585199504289591E-3</c:v>
                </c:pt>
                <c:pt idx="12">
                  <c:v>1.6588010801744215E-3</c:v>
                </c:pt>
                <c:pt idx="13">
                  <c:v>2.0253203890498819E-3</c:v>
                </c:pt>
                <c:pt idx="14">
                  <c:v>2.4726231566347743E-3</c:v>
                </c:pt>
                <c:pt idx="15">
                  <c:v>3.0184163247084241E-3</c:v>
                </c:pt>
                <c:pt idx="16">
                  <c:v>3.684239899435989E-3</c:v>
                </c:pt>
                <c:pt idx="17">
                  <c:v>4.4962731609411782E-3</c:v>
                </c:pt>
                <c:pt idx="18">
                  <c:v>5.4862988994504036E-3</c:v>
                </c:pt>
                <c:pt idx="19">
                  <c:v>6.6928509242848554E-3</c:v>
                </c:pt>
                <c:pt idx="20">
                  <c:v>8.1625711531598966E-3</c:v>
                </c:pt>
                <c:pt idx="21">
                  <c:v>9.9518018669043241E-3</c:v>
                </c:pt>
                <c:pt idx="22">
                  <c:v>1.2128434984274237E-2</c:v>
                </c:pt>
                <c:pt idx="23">
                  <c:v>1.4774031693273055E-2</c:v>
                </c:pt>
                <c:pt idx="24">
                  <c:v>1.7986209962091559E-2</c:v>
                </c:pt>
                <c:pt idx="25">
                  <c:v>2.1881270936130476E-2</c:v>
                </c:pt>
                <c:pt idx="26">
                  <c:v>2.6596993576865856E-2</c:v>
                </c:pt>
                <c:pt idx="27">
                  <c:v>3.2295464698450516E-2</c:v>
                </c:pt>
                <c:pt idx="28">
                  <c:v>3.9165722796764356E-2</c:v>
                </c:pt>
                <c:pt idx="29">
                  <c:v>4.7425873177566781E-2</c:v>
                </c:pt>
                <c:pt idx="30">
                  <c:v>5.7324175898868755E-2</c:v>
                </c:pt>
                <c:pt idx="31">
                  <c:v>6.9138420343346815E-2</c:v>
                </c:pt>
                <c:pt idx="32">
                  <c:v>8.317269649392238E-2</c:v>
                </c:pt>
                <c:pt idx="33">
                  <c:v>9.9750489119685135E-2</c:v>
                </c:pt>
                <c:pt idx="34">
                  <c:v>0.11920292202211755</c:v>
                </c:pt>
                <c:pt idx="35">
                  <c:v>0.14185106490048777</c:v>
                </c:pt>
                <c:pt idx="36">
                  <c:v>0.16798161486607552</c:v>
                </c:pt>
                <c:pt idx="37">
                  <c:v>0.19781611144141825</c:v>
                </c:pt>
                <c:pt idx="38">
                  <c:v>0.23147521650098238</c:v>
                </c:pt>
                <c:pt idx="39">
                  <c:v>0.2689414213699951</c:v>
                </c:pt>
                <c:pt idx="40">
                  <c:v>0.31002551887238755</c:v>
                </c:pt>
                <c:pt idx="41">
                  <c:v>0.35434369377420455</c:v>
                </c:pt>
                <c:pt idx="42">
                  <c:v>0.401312339887548</c:v>
                </c:pt>
                <c:pt idx="43">
                  <c:v>0.45016600268752216</c:v>
                </c:pt>
                <c:pt idx="44">
                  <c:v>0.5</c:v>
                </c:pt>
                <c:pt idx="45">
                  <c:v>0.54983399731247795</c:v>
                </c:pt>
                <c:pt idx="46">
                  <c:v>0.598687660112452</c:v>
                </c:pt>
                <c:pt idx="47">
                  <c:v>0.6456563062257954</c:v>
                </c:pt>
                <c:pt idx="48">
                  <c:v>0.6899744811276125</c:v>
                </c:pt>
                <c:pt idx="49">
                  <c:v>0.7310585786300049</c:v>
                </c:pt>
                <c:pt idx="50">
                  <c:v>0.76852478349901754</c:v>
                </c:pt>
                <c:pt idx="51">
                  <c:v>0.80218388855858169</c:v>
                </c:pt>
                <c:pt idx="52">
                  <c:v>0.83201838513392445</c:v>
                </c:pt>
                <c:pt idx="53">
                  <c:v>0.85814893509951229</c:v>
                </c:pt>
                <c:pt idx="54">
                  <c:v>0.88079707797788231</c:v>
                </c:pt>
                <c:pt idx="55">
                  <c:v>0.9002495108803148</c:v>
                </c:pt>
                <c:pt idx="56">
                  <c:v>0.91682730350607766</c:v>
                </c:pt>
                <c:pt idx="57">
                  <c:v>0.93086157965665328</c:v>
                </c:pt>
                <c:pt idx="58">
                  <c:v>0.94267582410113127</c:v>
                </c:pt>
                <c:pt idx="59">
                  <c:v>0.95257412682243336</c:v>
                </c:pt>
                <c:pt idx="60">
                  <c:v>0.96083427720323566</c:v>
                </c:pt>
                <c:pt idx="61">
                  <c:v>0.96770453530154943</c:v>
                </c:pt>
                <c:pt idx="62">
                  <c:v>0.97340300642313404</c:v>
                </c:pt>
                <c:pt idx="63">
                  <c:v>0.97811872906386943</c:v>
                </c:pt>
                <c:pt idx="64">
                  <c:v>0.98201379003790845</c:v>
                </c:pt>
                <c:pt idx="65">
                  <c:v>0.98522596830672693</c:v>
                </c:pt>
                <c:pt idx="66">
                  <c:v>0.98787156501572571</c:v>
                </c:pt>
                <c:pt idx="67">
                  <c:v>0.99004819813309575</c:v>
                </c:pt>
                <c:pt idx="68">
                  <c:v>0.99183742884684012</c:v>
                </c:pt>
                <c:pt idx="69">
                  <c:v>0.99330714907571527</c:v>
                </c:pt>
                <c:pt idx="70">
                  <c:v>0.99451370110054949</c:v>
                </c:pt>
                <c:pt idx="71">
                  <c:v>0.99550372683905886</c:v>
                </c:pt>
                <c:pt idx="72">
                  <c:v>0.99631576010056411</c:v>
                </c:pt>
                <c:pt idx="73">
                  <c:v>0.99698158367529166</c:v>
                </c:pt>
                <c:pt idx="74">
                  <c:v>0.99752737684336534</c:v>
                </c:pt>
                <c:pt idx="75">
                  <c:v>0.9979746796109501</c:v>
                </c:pt>
                <c:pt idx="76">
                  <c:v>0.99834119891982553</c:v>
                </c:pt>
                <c:pt idx="77">
                  <c:v>0.9986414800495711</c:v>
                </c:pt>
                <c:pt idx="78">
                  <c:v>0.99888746396713979</c:v>
                </c:pt>
                <c:pt idx="79">
                  <c:v>0.9990889488055994</c:v>
                </c:pt>
                <c:pt idx="80">
                  <c:v>0.99925397116616332</c:v>
                </c:pt>
                <c:pt idx="81">
                  <c:v>0.99938912064056562</c:v>
                </c:pt>
                <c:pt idx="82">
                  <c:v>0.99949979889292051</c:v>
                </c:pt>
                <c:pt idx="83">
                  <c:v>0.99959043283501392</c:v>
                </c:pt>
                <c:pt idx="84">
                  <c:v>0.99966464986953363</c:v>
                </c:pt>
                <c:pt idx="85">
                  <c:v>0.99972542184389857</c:v>
                </c:pt>
                <c:pt idx="86">
                  <c:v>0.99977518322976666</c:v>
                </c:pt>
                <c:pt idx="87">
                  <c:v>0.99981592809503661</c:v>
                </c:pt>
                <c:pt idx="88">
                  <c:v>0.99984928964194031</c:v>
                </c:pt>
                <c:pt idx="89">
                  <c:v>0.99987660542401369</c:v>
                </c:pt>
                <c:pt idx="90">
                  <c:v>0.99989897080609225</c:v>
                </c:pt>
                <c:pt idx="91">
                  <c:v>0.99991728277714842</c:v>
                </c:pt>
              </c:numCache>
            </c:numRef>
          </c:yVal>
          <c:smooth val="0"/>
          <c:extLst>
            <c:ext xmlns:c16="http://schemas.microsoft.com/office/drawing/2014/chart" uri="{C3380CC4-5D6E-409C-BE32-E72D297353CC}">
              <c16:uniqueId val="{00000000-69EA-4CB5-B4AB-174CF02EA900}"/>
            </c:ext>
          </c:extLst>
        </c:ser>
        <c:dLbls>
          <c:showLegendKey val="0"/>
          <c:showVal val="0"/>
          <c:showCatName val="0"/>
          <c:showSerName val="0"/>
          <c:showPercent val="0"/>
          <c:showBubbleSize val="0"/>
        </c:dLbls>
        <c:axId val="2084052143"/>
        <c:axId val="2084047983"/>
      </c:scatterChart>
      <c:valAx>
        <c:axId val="2084052143"/>
        <c:scaling>
          <c:orientation val="minMax"/>
          <c:max val="5"/>
          <c:min val="-5"/>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j-lt"/>
                <a:ea typeface="+mn-ea"/>
                <a:cs typeface="+mn-cs"/>
              </a:defRPr>
            </a:pPr>
          </a:p>
        </c:txPr>
        <c:crossAx val="2084047983"/>
        <c:crosses val="autoZero"/>
        <c:crossBetween val="midCat"/>
        <c:majorUnit val="2"/>
      </c:valAx>
      <c:valAx>
        <c:axId val="2084047983"/>
        <c:scaling>
          <c:orientation val="minMax"/>
          <c:max val="1"/>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j-lt"/>
                <a:ea typeface="+mn-ea"/>
                <a:cs typeface="+mn-cs"/>
              </a:defRPr>
            </a:pPr>
          </a:p>
        </c:txPr>
        <c:crossAx val="2084052143"/>
        <c:crosses val="autoZero"/>
        <c:crossBetween val="midCat"/>
        <c:majorUnit val="0.25"/>
      </c:valAx>
      <c:spPr>
        <a:noFill/>
        <a:ln>
          <a:noFill/>
        </a:ln>
        <a:effectLst/>
      </c:spPr>
    </c:plotArea>
    <c:plotVisOnly val="1"/>
    <c:dispBlanksAs val="gap"/>
    <c:showDLblsOverMax val="0"/>
  </c:chart>
  <c:spPr>
    <a:noFill/>
    <a:ln>
      <a:noFill/>
    </a:ln>
    <a:effectLst/>
  </c:spPr>
  <c:txPr>
    <a:bodyPr/>
    <a:lstStyle/>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00" b="1" i="0" u="none" strike="noStrike" kern="1200" baseline="0">
              <a:solidFill>
                <a:schemeClr val="tx1">
                  <a:lumMod val="65000"/>
                  <a:lumOff val="35000"/>
                </a:schemeClr>
              </a:solidFill>
              <a:latin typeface="+mj-lt"/>
              <a:ea typeface="+mn-ea"/>
              <a:cs typeface="+mn-cs"/>
            </a:defRPr>
          </a:pPr>
        </a:p>
      </c:txPr>
    </c:title>
    <c:autoTitleDeleted val="0"/>
    <c:plotArea>
      <c:layout/>
      <c:scatterChart>
        <c:scatterStyle val="smoothMarker"/>
        <c:varyColors val="0"/>
        <c:ser>
          <c:idx val="0"/>
          <c:order val="0"/>
          <c:tx>
            <c:strRef>
              <c:f>Sheet1!$B$1</c:f>
              <c:strCache>
                <c:ptCount val="1"/>
                <c:pt idx="0">
                  <c:v>SIGMOID</c:v>
                </c:pt>
              </c:strCache>
            </c:strRef>
          </c:tx>
          <c:spPr>
            <a:ln w="19050" cap="rnd">
              <a:solidFill>
                <a:schemeClr val="accent1"/>
              </a:solidFill>
              <a:round/>
            </a:ln>
            <a:effectLst/>
          </c:spPr>
          <c:marker>
            <c:symbol val="none"/>
          </c:marker>
          <c:xVal>
            <c:numRef>
              <c:f>Sheet1!$A$2:$A$102</c:f>
              <c:numCache>
                <c:formatCode>General</c:formatCode>
                <c:ptCount val="101"/>
                <c:pt idx="0">
                  <c:v>-5</c:v>
                </c:pt>
                <c:pt idx="1">
                  <c:v>-4.9000000000000004</c:v>
                </c:pt>
                <c:pt idx="2">
                  <c:v>-4.8</c:v>
                </c:pt>
                <c:pt idx="3">
                  <c:v>-4.7</c:v>
                </c:pt>
                <c:pt idx="4">
                  <c:v>-4.5999999999999996</c:v>
                </c:pt>
                <c:pt idx="5">
                  <c:v>-4.5</c:v>
                </c:pt>
                <c:pt idx="6">
                  <c:v>-4.4000000000000004</c:v>
                </c:pt>
                <c:pt idx="7">
                  <c:v>-4.3</c:v>
                </c:pt>
                <c:pt idx="8">
                  <c:v>-4.2</c:v>
                </c:pt>
                <c:pt idx="9">
                  <c:v>-4.0999999999999996</c:v>
                </c:pt>
                <c:pt idx="10">
                  <c:v>-4</c:v>
                </c:pt>
                <c:pt idx="11">
                  <c:v>-3.9</c:v>
                </c:pt>
                <c:pt idx="12">
                  <c:v>-3.8</c:v>
                </c:pt>
                <c:pt idx="13">
                  <c:v>-3.7</c:v>
                </c:pt>
                <c:pt idx="14">
                  <c:v>-3.6</c:v>
                </c:pt>
                <c:pt idx="15">
                  <c:v>-3.5000000000000102</c:v>
                </c:pt>
                <c:pt idx="16">
                  <c:v>-3.4000000000000101</c:v>
                </c:pt>
                <c:pt idx="17">
                  <c:v>-3.30000000000001</c:v>
                </c:pt>
                <c:pt idx="18">
                  <c:v>-3.2000000000000099</c:v>
                </c:pt>
                <c:pt idx="19">
                  <c:v>-3.1000000000000099</c:v>
                </c:pt>
                <c:pt idx="20">
                  <c:v>-3.0000000000000102</c:v>
                </c:pt>
                <c:pt idx="21">
                  <c:v>-2.9000000000000101</c:v>
                </c:pt>
                <c:pt idx="22">
                  <c:v>-2.80000000000001</c:v>
                </c:pt>
                <c:pt idx="23">
                  <c:v>-2.7000000000000099</c:v>
                </c:pt>
                <c:pt idx="24">
                  <c:v>-2.6000000000000099</c:v>
                </c:pt>
                <c:pt idx="25">
                  <c:v>-2.5000000000000102</c:v>
                </c:pt>
                <c:pt idx="26">
                  <c:v>-2.4000000000000101</c:v>
                </c:pt>
                <c:pt idx="27">
                  <c:v>-2.30000000000001</c:v>
                </c:pt>
                <c:pt idx="28">
                  <c:v>-2.2000000000000099</c:v>
                </c:pt>
                <c:pt idx="29">
                  <c:v>-2.1000000000000099</c:v>
                </c:pt>
                <c:pt idx="30">
                  <c:v>-2.0000000000000102</c:v>
                </c:pt>
                <c:pt idx="31">
                  <c:v>-1.9000000000000099</c:v>
                </c:pt>
                <c:pt idx="32">
                  <c:v>-1.80000000000001</c:v>
                </c:pt>
                <c:pt idx="33">
                  <c:v>-1.7000000000000099</c:v>
                </c:pt>
                <c:pt idx="34">
                  <c:v>-1.6000000000000101</c:v>
                </c:pt>
                <c:pt idx="35">
                  <c:v>-1.50000000000001</c:v>
                </c:pt>
                <c:pt idx="36">
                  <c:v>-1.4000000000000099</c:v>
                </c:pt>
                <c:pt idx="37">
                  <c:v>-1.30000000000001</c:v>
                </c:pt>
                <c:pt idx="38">
                  <c:v>-1.2000000000000099</c:v>
                </c:pt>
                <c:pt idx="39">
                  <c:v>-1.1000000000000101</c:v>
                </c:pt>
                <c:pt idx="40">
                  <c:v>-1.00000000000001</c:v>
                </c:pt>
                <c:pt idx="41">
                  <c:v>-0.90000000000001001</c:v>
                </c:pt>
                <c:pt idx="42">
                  <c:v>-0.80000000000001004</c:v>
                </c:pt>
                <c:pt idx="43">
                  <c:v>-0.70000000000002005</c:v>
                </c:pt>
                <c:pt idx="44">
                  <c:v>-0.60000000000001996</c:v>
                </c:pt>
                <c:pt idx="45">
                  <c:v>-0.50000000000001998</c:v>
                </c:pt>
                <c:pt idx="46">
                  <c:v>-0.40000000000002001</c:v>
                </c:pt>
                <c:pt idx="47">
                  <c:v>-0.30000000000001997</c:v>
                </c:pt>
                <c:pt idx="48">
                  <c:v>-0.20000000000002</c:v>
                </c:pt>
                <c:pt idx="49">
                  <c:v>-0.10000000000002</c:v>
                </c:pt>
                <c:pt idx="50">
                  <c:v>-2.0428103653102899E-14</c:v>
                </c:pt>
                <c:pt idx="51">
                  <c:v>9.9999999999980105E-2</c:v>
                </c:pt>
                <c:pt idx="52">
                  <c:v>0.19999999999998</c:v>
                </c:pt>
                <c:pt idx="53">
                  <c:v>0.29999999999998</c:v>
                </c:pt>
                <c:pt idx="54">
                  <c:v>0.39999999999997998</c:v>
                </c:pt>
                <c:pt idx="55">
                  <c:v>0.49999999999998002</c:v>
                </c:pt>
                <c:pt idx="56">
                  <c:v>0.59999999999997999</c:v>
                </c:pt>
                <c:pt idx="57">
                  <c:v>0.69999999999997997</c:v>
                </c:pt>
                <c:pt idx="58">
                  <c:v>0.79999999999997995</c:v>
                </c:pt>
                <c:pt idx="59">
                  <c:v>0.89999999999998004</c:v>
                </c:pt>
                <c:pt idx="60">
                  <c:v>0.99999999999998002</c:v>
                </c:pt>
                <c:pt idx="61">
                  <c:v>1.0999999999999801</c:v>
                </c:pt>
                <c:pt idx="62">
                  <c:v>1.19999999999998</c:v>
                </c:pt>
                <c:pt idx="63">
                  <c:v>1.2999999999999801</c:v>
                </c:pt>
                <c:pt idx="64">
                  <c:v>1.3999999999999799</c:v>
                </c:pt>
                <c:pt idx="65">
                  <c:v>1.49999999999998</c:v>
                </c:pt>
                <c:pt idx="66">
                  <c:v>1.5999999999999801</c:v>
                </c:pt>
                <c:pt idx="67">
                  <c:v>1.69999999999998</c:v>
                </c:pt>
                <c:pt idx="68">
                  <c:v>1.7999999999999801</c:v>
                </c:pt>
                <c:pt idx="69">
                  <c:v>1.8999999999999799</c:v>
                </c:pt>
                <c:pt idx="70">
                  <c:v>1.99999999999998</c:v>
                </c:pt>
                <c:pt idx="71">
                  <c:v>2.0999999999999699</c:v>
                </c:pt>
                <c:pt idx="72">
                  <c:v>2.19999999999997</c:v>
                </c:pt>
                <c:pt idx="73">
                  <c:v>2.2999999999999701</c:v>
                </c:pt>
                <c:pt idx="74">
                  <c:v>2.3999999999999702</c:v>
                </c:pt>
                <c:pt idx="75">
                  <c:v>2.4999999999999698</c:v>
                </c:pt>
                <c:pt idx="76">
                  <c:v>2.5999999999999699</c:v>
                </c:pt>
                <c:pt idx="77">
                  <c:v>2.69999999999997</c:v>
                </c:pt>
                <c:pt idx="78">
                  <c:v>2.7999999999999701</c:v>
                </c:pt>
                <c:pt idx="79">
                  <c:v>2.8999999999999702</c:v>
                </c:pt>
                <c:pt idx="80">
                  <c:v>2.9999999999999698</c:v>
                </c:pt>
                <c:pt idx="81">
                  <c:v>3.0999999999999699</c:v>
                </c:pt>
                <c:pt idx="82">
                  <c:v>3.19999999999997</c:v>
                </c:pt>
                <c:pt idx="83">
                  <c:v>3.2999999999999701</c:v>
                </c:pt>
                <c:pt idx="84">
                  <c:v>3.3999999999999702</c:v>
                </c:pt>
                <c:pt idx="85">
                  <c:v>3.4999999999999698</c:v>
                </c:pt>
                <c:pt idx="86">
                  <c:v>3.5999999999999699</c:v>
                </c:pt>
                <c:pt idx="87">
                  <c:v>3.69999999999997</c:v>
                </c:pt>
                <c:pt idx="88">
                  <c:v>3.7999999999999701</c:v>
                </c:pt>
                <c:pt idx="89">
                  <c:v>3.8999999999999702</c:v>
                </c:pt>
                <c:pt idx="90">
                  <c:v>3.9999999999999698</c:v>
                </c:pt>
                <c:pt idx="91">
                  <c:v>4.0999999999999703</c:v>
                </c:pt>
                <c:pt idx="92">
                  <c:v>4.19999999999997</c:v>
                </c:pt>
                <c:pt idx="93">
                  <c:v>4.2999999999999696</c:v>
                </c:pt>
                <c:pt idx="94">
                  <c:v>4.3999999999999702</c:v>
                </c:pt>
                <c:pt idx="95">
                  <c:v>4.4999999999999698</c:v>
                </c:pt>
                <c:pt idx="96">
                  <c:v>4.5999999999999703</c:v>
                </c:pt>
                <c:pt idx="97">
                  <c:v>4.69999999999997</c:v>
                </c:pt>
                <c:pt idx="98">
                  <c:v>4.7999999999999696</c:v>
                </c:pt>
                <c:pt idx="99">
                  <c:v>4.8999999999999604</c:v>
                </c:pt>
                <c:pt idx="100">
                  <c:v>4.99999999999996</c:v>
                </c:pt>
              </c:numCache>
            </c:numRef>
          </c:xVal>
          <c:yVal>
            <c:numRef>
              <c:f>Sheet1!$B$2:$B$102</c:f>
              <c:numCache>
                <c:formatCode>General</c:formatCode>
                <c:ptCount val="101"/>
                <c:pt idx="0">
                  <c:v>6.6928509242848554E-3</c:v>
                </c:pt>
                <c:pt idx="1">
                  <c:v>7.3915413442819707E-3</c:v>
                </c:pt>
                <c:pt idx="2">
                  <c:v>8.1625711531598966E-3</c:v>
                </c:pt>
                <c:pt idx="3">
                  <c:v>9.0132986528478221E-3</c:v>
                </c:pt>
                <c:pt idx="4">
                  <c:v>9.9518018669043241E-3</c:v>
                </c:pt>
                <c:pt idx="5">
                  <c:v>1.098694263059318E-2</c:v>
                </c:pt>
                <c:pt idx="6">
                  <c:v>1.2128434984274237E-2</c:v>
                </c:pt>
                <c:pt idx="7">
                  <c:v>1.3386917827664779E-2</c:v>
                </c:pt>
                <c:pt idx="8">
                  <c:v>1.4774031693273055E-2</c:v>
                </c:pt>
                <c:pt idx="9">
                  <c:v>1.6302499371440946E-2</c:v>
                </c:pt>
                <c:pt idx="10">
                  <c:v>1.7986209962091559E-2</c:v>
                </c:pt>
                <c:pt idx="11">
                  <c:v>1.984030573407751E-2</c:v>
                </c:pt>
                <c:pt idx="12">
                  <c:v>2.1881270936130476E-2</c:v>
                </c:pt>
                <c:pt idx="13">
                  <c:v>2.4127021417669196E-2</c:v>
                </c:pt>
                <c:pt idx="14">
                  <c:v>2.6596993576865856E-2</c:v>
                </c:pt>
                <c:pt idx="15">
                  <c:v>2.9312230751356028E-2</c:v>
                </c:pt>
                <c:pt idx="16">
                  <c:v>3.2295464698450196E-2</c:v>
                </c:pt>
                <c:pt idx="17">
                  <c:v>3.5571189272635827E-2</c:v>
                </c:pt>
                <c:pt idx="18">
                  <c:v>3.9165722796763981E-2</c:v>
                </c:pt>
                <c:pt idx="19">
                  <c:v>4.3107254941085714E-2</c:v>
                </c:pt>
                <c:pt idx="20">
                  <c:v>4.7425873177566316E-2</c:v>
                </c:pt>
                <c:pt idx="21">
                  <c:v>5.2153563078417231E-2</c:v>
                </c:pt>
                <c:pt idx="22">
                  <c:v>5.73241758988682E-2</c:v>
                </c:pt>
                <c:pt idx="23">
                  <c:v>6.2973356056995902E-2</c:v>
                </c:pt>
                <c:pt idx="24">
                  <c:v>6.9138420343346191E-2</c:v>
                </c:pt>
                <c:pt idx="25">
                  <c:v>7.5858180021242838E-2</c:v>
                </c:pt>
                <c:pt idx="26">
                  <c:v>8.3172696493921602E-2</c:v>
                </c:pt>
                <c:pt idx="27">
                  <c:v>9.11229610148553E-2</c:v>
                </c:pt>
                <c:pt idx="28">
                  <c:v>9.9750489119684246E-2</c:v>
                </c:pt>
                <c:pt idx="29">
                  <c:v>0.109096821195612</c:v>
                </c:pt>
                <c:pt idx="30">
                  <c:v>0.11920292202211646</c:v>
                </c:pt>
                <c:pt idx="31">
                  <c:v>0.13010847436299672</c:v>
                </c:pt>
                <c:pt idx="32">
                  <c:v>0.14185106490048657</c:v>
                </c:pt>
                <c:pt idx="33">
                  <c:v>0.15446526508353342</c:v>
                </c:pt>
                <c:pt idx="34">
                  <c:v>0.1679816148660741</c:v>
                </c:pt>
                <c:pt idx="35">
                  <c:v>0.18242552380635485</c:v>
                </c:pt>
                <c:pt idx="36">
                  <c:v>0.1978161114414167</c:v>
                </c:pt>
                <c:pt idx="37">
                  <c:v>0.2141650169574397</c:v>
                </c:pt>
                <c:pt idx="38">
                  <c:v>0.23147521650098057</c:v>
                </c:pt>
                <c:pt idx="39">
                  <c:v>0.24973989440488048</c:v>
                </c:pt>
                <c:pt idx="40">
                  <c:v>0.26894142136999316</c:v>
                </c:pt>
                <c:pt idx="41">
                  <c:v>0.289050497374994</c:v>
                </c:pt>
                <c:pt idx="42">
                  <c:v>0.31002551887238539</c:v>
                </c:pt>
                <c:pt idx="43">
                  <c:v>0.33181222783182945</c:v>
                </c:pt>
                <c:pt idx="44">
                  <c:v>0.35434369377419994</c:v>
                </c:pt>
                <c:pt idx="45">
                  <c:v>0.37754066879814074</c:v>
                </c:pt>
                <c:pt idx="46">
                  <c:v>0.40131233988754322</c:v>
                </c:pt>
                <c:pt idx="47">
                  <c:v>0.42555748318833608</c:v>
                </c:pt>
                <c:pt idx="48">
                  <c:v>0.45016600268751711</c:v>
                </c:pt>
                <c:pt idx="49">
                  <c:v>0.47502081252105499</c:v>
                </c:pt>
                <c:pt idx="50">
                  <c:v>0.49999999999999489</c:v>
                </c:pt>
                <c:pt idx="51">
                  <c:v>0.52497918747893502</c:v>
                </c:pt>
                <c:pt idx="52">
                  <c:v>0.54983399731247296</c:v>
                </c:pt>
                <c:pt idx="53">
                  <c:v>0.57444251681165415</c:v>
                </c:pt>
                <c:pt idx="54">
                  <c:v>0.59868766011244712</c:v>
                </c:pt>
                <c:pt idx="55">
                  <c:v>0.62245933120184982</c:v>
                </c:pt>
                <c:pt idx="56">
                  <c:v>0.64565630622579084</c:v>
                </c:pt>
                <c:pt idx="57">
                  <c:v>0.66818777216816172</c:v>
                </c:pt>
                <c:pt idx="58">
                  <c:v>0.68997448112760817</c:v>
                </c:pt>
                <c:pt idx="59">
                  <c:v>0.7109495026249999</c:v>
                </c:pt>
                <c:pt idx="60">
                  <c:v>0.73105857863000101</c:v>
                </c:pt>
                <c:pt idx="61">
                  <c:v>0.75026010559511391</c:v>
                </c:pt>
                <c:pt idx="62">
                  <c:v>0.7685247834990141</c:v>
                </c:pt>
                <c:pt idx="63">
                  <c:v>0.78583498304255528</c:v>
                </c:pt>
                <c:pt idx="64">
                  <c:v>0.80218388855857858</c:v>
                </c:pt>
                <c:pt idx="65">
                  <c:v>0.81757447619364065</c:v>
                </c:pt>
                <c:pt idx="66">
                  <c:v>0.83201838513392168</c:v>
                </c:pt>
                <c:pt idx="67">
                  <c:v>0.84553473491646269</c:v>
                </c:pt>
                <c:pt idx="68">
                  <c:v>0.85814893509950985</c:v>
                </c:pt>
                <c:pt idx="69">
                  <c:v>0.8698915256369999</c:v>
                </c:pt>
                <c:pt idx="70">
                  <c:v>0.88079707797788032</c:v>
                </c:pt>
                <c:pt idx="71">
                  <c:v>0.89090317880438408</c:v>
                </c:pt>
                <c:pt idx="72">
                  <c:v>0.90024951088031213</c:v>
                </c:pt>
                <c:pt idx="73">
                  <c:v>0.90887703898514138</c:v>
                </c:pt>
                <c:pt idx="74">
                  <c:v>0.91682730350607544</c:v>
                </c:pt>
                <c:pt idx="75">
                  <c:v>0.92414181997875444</c:v>
                </c:pt>
                <c:pt idx="76">
                  <c:v>0.93086157965665117</c:v>
                </c:pt>
                <c:pt idx="77">
                  <c:v>0.93702664394300184</c:v>
                </c:pt>
                <c:pt idx="78">
                  <c:v>0.94267582410112971</c:v>
                </c:pt>
                <c:pt idx="79">
                  <c:v>0.94784643692158077</c:v>
                </c:pt>
                <c:pt idx="80">
                  <c:v>0.95257412682243192</c:v>
                </c:pt>
                <c:pt idx="81">
                  <c:v>0.95689274505891264</c:v>
                </c:pt>
                <c:pt idx="82">
                  <c:v>0.96083427720323444</c:v>
                </c:pt>
                <c:pt idx="83">
                  <c:v>0.96442881072736286</c:v>
                </c:pt>
                <c:pt idx="84">
                  <c:v>0.96770453530154854</c:v>
                </c:pt>
                <c:pt idx="85">
                  <c:v>0.97068776924864275</c:v>
                </c:pt>
                <c:pt idx="86">
                  <c:v>0.97340300642313349</c:v>
                </c:pt>
                <c:pt idx="87">
                  <c:v>0.97587297858233013</c:v>
                </c:pt>
                <c:pt idx="88">
                  <c:v>0.97811872906386887</c:v>
                </c:pt>
                <c:pt idx="89">
                  <c:v>0.98015969426592187</c:v>
                </c:pt>
                <c:pt idx="90">
                  <c:v>0.98201379003790801</c:v>
                </c:pt>
                <c:pt idx="91">
                  <c:v>0.98369750062855865</c:v>
                </c:pt>
                <c:pt idx="92">
                  <c:v>0.98522596830672649</c:v>
                </c:pt>
                <c:pt idx="93">
                  <c:v>0.98661308217233468</c:v>
                </c:pt>
                <c:pt idx="94">
                  <c:v>0.98787156501572526</c:v>
                </c:pt>
                <c:pt idx="95">
                  <c:v>0.98901305736940648</c:v>
                </c:pt>
                <c:pt idx="96">
                  <c:v>0.9900481981330953</c:v>
                </c:pt>
                <c:pt idx="97">
                  <c:v>0.99098670134715194</c:v>
                </c:pt>
                <c:pt idx="98">
                  <c:v>0.9918374288468399</c:v>
                </c:pt>
                <c:pt idx="99">
                  <c:v>0.99260845865571767</c:v>
                </c:pt>
                <c:pt idx="100">
                  <c:v>0.99330714907571482</c:v>
                </c:pt>
              </c:numCache>
            </c:numRef>
          </c:yVal>
          <c:smooth val="1"/>
          <c:extLst>
            <c:ext xmlns:c16="http://schemas.microsoft.com/office/drawing/2014/chart" uri="{C3380CC4-5D6E-409C-BE32-E72D297353CC}">
              <c16:uniqueId val="{00000000-7104-4E75-AAD8-4A09445D9EC4}"/>
            </c:ext>
          </c:extLst>
        </c:ser>
        <c:dLbls>
          <c:showLegendKey val="0"/>
          <c:showVal val="0"/>
          <c:showCatName val="0"/>
          <c:showSerName val="0"/>
          <c:showPercent val="0"/>
          <c:showBubbleSize val="0"/>
        </c:dLbls>
        <c:axId val="701237408"/>
        <c:axId val="701238240"/>
      </c:scatterChart>
      <c:valAx>
        <c:axId val="701237408"/>
        <c:scaling>
          <c:orientation val="minMax"/>
          <c:max val="5"/>
          <c:min val="-5"/>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p>
        </c:txPr>
        <c:crossAx val="701238240"/>
        <c:crosses val="autoZero"/>
        <c:crossBetween val="midCat"/>
      </c:valAx>
      <c:valAx>
        <c:axId val="701238240"/>
        <c:scaling>
          <c:orientation val="minMax"/>
          <c:max val="1"/>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p>
        </c:txPr>
        <c:crossAx val="701237408"/>
        <c:crosses val="autoZero"/>
        <c:crossBetween val="midCat"/>
        <c:majorUnit val="0.5"/>
      </c:valAx>
      <c:spPr>
        <a:noFill/>
        <a:ln>
          <a:noFill/>
        </a:ln>
        <a:effectLst/>
      </c:spPr>
    </c:plotArea>
    <c:plotVisOnly val="1"/>
    <c:dispBlanksAs val="gap"/>
    <c:showDLblsOverMax val="0"/>
  </c:chart>
  <c:spPr>
    <a:noFill/>
    <a:ln>
      <a:noFill/>
    </a:ln>
    <a:effectLst/>
  </c:spPr>
  <c:txPr>
    <a:bodyPr/>
    <a:lstStyle/>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00" b="1" i="0" u="none" strike="noStrike" kern="1200" baseline="0">
              <a:solidFill>
                <a:schemeClr val="tx1">
                  <a:lumMod val="65000"/>
                  <a:lumOff val="35000"/>
                </a:schemeClr>
              </a:solidFill>
              <a:latin typeface="+mj-lt"/>
              <a:ea typeface="+mn-ea"/>
              <a:cs typeface="+mn-cs"/>
            </a:defRPr>
          </a:pPr>
        </a:p>
      </c:txPr>
    </c:title>
    <c:autoTitleDeleted val="0"/>
    <c:plotArea>
      <c:layout/>
      <c:scatterChart>
        <c:scatterStyle val="smoothMarker"/>
        <c:varyColors val="0"/>
        <c:ser>
          <c:idx val="0"/>
          <c:order val="0"/>
          <c:tx>
            <c:strRef>
              <c:f>Sheet1!$D$1</c:f>
              <c:strCache>
                <c:ptCount val="1"/>
                <c:pt idx="0">
                  <c:v>TANH</c:v>
                </c:pt>
              </c:strCache>
            </c:strRef>
          </c:tx>
          <c:spPr>
            <a:ln w="19050" cap="rnd">
              <a:solidFill>
                <a:schemeClr val="accent1"/>
              </a:solidFill>
              <a:round/>
            </a:ln>
            <a:effectLst/>
          </c:spPr>
          <c:marker>
            <c:symbol val="none"/>
          </c:marker>
          <c:xVal>
            <c:numRef>
              <c:f>Sheet1!$C$2:$C$102</c:f>
              <c:numCache>
                <c:formatCode>General</c:formatCode>
                <c:ptCount val="101"/>
                <c:pt idx="0">
                  <c:v>-5</c:v>
                </c:pt>
                <c:pt idx="1">
                  <c:v>-4.9000000000000004</c:v>
                </c:pt>
                <c:pt idx="2">
                  <c:v>-4.8</c:v>
                </c:pt>
                <c:pt idx="3">
                  <c:v>-4.7</c:v>
                </c:pt>
                <c:pt idx="4">
                  <c:v>-4.5999999999999996</c:v>
                </c:pt>
                <c:pt idx="5">
                  <c:v>-4.5</c:v>
                </c:pt>
                <c:pt idx="6">
                  <c:v>-4.4000000000000004</c:v>
                </c:pt>
                <c:pt idx="7">
                  <c:v>-4.3</c:v>
                </c:pt>
                <c:pt idx="8">
                  <c:v>-4.2</c:v>
                </c:pt>
                <c:pt idx="9">
                  <c:v>-4.0999999999999996</c:v>
                </c:pt>
                <c:pt idx="10">
                  <c:v>-4</c:v>
                </c:pt>
                <c:pt idx="11">
                  <c:v>-3.9</c:v>
                </c:pt>
                <c:pt idx="12">
                  <c:v>-3.8</c:v>
                </c:pt>
                <c:pt idx="13">
                  <c:v>-3.7</c:v>
                </c:pt>
                <c:pt idx="14">
                  <c:v>-3.6</c:v>
                </c:pt>
                <c:pt idx="15">
                  <c:v>-3.5000000000000102</c:v>
                </c:pt>
                <c:pt idx="16">
                  <c:v>-3.4000000000000101</c:v>
                </c:pt>
                <c:pt idx="17">
                  <c:v>-3.30000000000001</c:v>
                </c:pt>
                <c:pt idx="18">
                  <c:v>-3.2000000000000099</c:v>
                </c:pt>
                <c:pt idx="19">
                  <c:v>-3.1000000000000099</c:v>
                </c:pt>
                <c:pt idx="20">
                  <c:v>-3.0000000000000102</c:v>
                </c:pt>
                <c:pt idx="21">
                  <c:v>-2.9000000000000101</c:v>
                </c:pt>
                <c:pt idx="22">
                  <c:v>-2.80000000000001</c:v>
                </c:pt>
                <c:pt idx="23">
                  <c:v>-2.7000000000000099</c:v>
                </c:pt>
                <c:pt idx="24">
                  <c:v>-2.6000000000000099</c:v>
                </c:pt>
                <c:pt idx="25">
                  <c:v>-2.5000000000000102</c:v>
                </c:pt>
                <c:pt idx="26">
                  <c:v>-2.4000000000000101</c:v>
                </c:pt>
                <c:pt idx="27">
                  <c:v>-2.30000000000001</c:v>
                </c:pt>
                <c:pt idx="28">
                  <c:v>-2.2000000000000099</c:v>
                </c:pt>
                <c:pt idx="29">
                  <c:v>-2.1000000000000099</c:v>
                </c:pt>
                <c:pt idx="30">
                  <c:v>-2.0000000000000102</c:v>
                </c:pt>
                <c:pt idx="31">
                  <c:v>-1.9000000000000099</c:v>
                </c:pt>
                <c:pt idx="32">
                  <c:v>-1.80000000000001</c:v>
                </c:pt>
                <c:pt idx="33">
                  <c:v>-1.7000000000000099</c:v>
                </c:pt>
                <c:pt idx="34">
                  <c:v>-1.6000000000000101</c:v>
                </c:pt>
                <c:pt idx="35">
                  <c:v>-1.50000000000001</c:v>
                </c:pt>
                <c:pt idx="36">
                  <c:v>-1.4000000000000099</c:v>
                </c:pt>
                <c:pt idx="37">
                  <c:v>-1.30000000000001</c:v>
                </c:pt>
                <c:pt idx="38">
                  <c:v>-1.2000000000000099</c:v>
                </c:pt>
                <c:pt idx="39">
                  <c:v>-1.1000000000000101</c:v>
                </c:pt>
                <c:pt idx="40">
                  <c:v>-1.00000000000001</c:v>
                </c:pt>
                <c:pt idx="41">
                  <c:v>-0.90000000000001001</c:v>
                </c:pt>
                <c:pt idx="42">
                  <c:v>-0.80000000000001004</c:v>
                </c:pt>
                <c:pt idx="43">
                  <c:v>-0.70000000000002005</c:v>
                </c:pt>
                <c:pt idx="44">
                  <c:v>-0.60000000000001996</c:v>
                </c:pt>
                <c:pt idx="45">
                  <c:v>-0.50000000000001998</c:v>
                </c:pt>
                <c:pt idx="46">
                  <c:v>-0.40000000000002001</c:v>
                </c:pt>
                <c:pt idx="47">
                  <c:v>-0.30000000000001997</c:v>
                </c:pt>
                <c:pt idx="48">
                  <c:v>-0.20000000000002</c:v>
                </c:pt>
                <c:pt idx="49">
                  <c:v>-0.10000000000002</c:v>
                </c:pt>
                <c:pt idx="50">
                  <c:v>-2.0428103653102899E-14</c:v>
                </c:pt>
                <c:pt idx="51">
                  <c:v>9.9999999999980105E-2</c:v>
                </c:pt>
                <c:pt idx="52">
                  <c:v>0.19999999999998</c:v>
                </c:pt>
                <c:pt idx="53">
                  <c:v>0.29999999999998</c:v>
                </c:pt>
                <c:pt idx="54">
                  <c:v>0.39999999999997998</c:v>
                </c:pt>
                <c:pt idx="55">
                  <c:v>0.49999999999998002</c:v>
                </c:pt>
                <c:pt idx="56">
                  <c:v>0.59999999999997999</c:v>
                </c:pt>
                <c:pt idx="57">
                  <c:v>0.69999999999997997</c:v>
                </c:pt>
                <c:pt idx="58">
                  <c:v>0.79999999999997995</c:v>
                </c:pt>
                <c:pt idx="59">
                  <c:v>0.89999999999998004</c:v>
                </c:pt>
                <c:pt idx="60">
                  <c:v>0.99999999999998002</c:v>
                </c:pt>
                <c:pt idx="61">
                  <c:v>1.0999999999999801</c:v>
                </c:pt>
                <c:pt idx="62">
                  <c:v>1.19999999999998</c:v>
                </c:pt>
                <c:pt idx="63">
                  <c:v>1.2999999999999801</c:v>
                </c:pt>
                <c:pt idx="64">
                  <c:v>1.3999999999999799</c:v>
                </c:pt>
                <c:pt idx="65">
                  <c:v>1.49999999999998</c:v>
                </c:pt>
                <c:pt idx="66">
                  <c:v>1.5999999999999801</c:v>
                </c:pt>
                <c:pt idx="67">
                  <c:v>1.69999999999998</c:v>
                </c:pt>
                <c:pt idx="68">
                  <c:v>1.7999999999999801</c:v>
                </c:pt>
                <c:pt idx="69">
                  <c:v>1.8999999999999799</c:v>
                </c:pt>
                <c:pt idx="70">
                  <c:v>1.99999999999998</c:v>
                </c:pt>
                <c:pt idx="71">
                  <c:v>2.0999999999999699</c:v>
                </c:pt>
                <c:pt idx="72">
                  <c:v>2.19999999999997</c:v>
                </c:pt>
                <c:pt idx="73">
                  <c:v>2.2999999999999701</c:v>
                </c:pt>
                <c:pt idx="74">
                  <c:v>2.3999999999999702</c:v>
                </c:pt>
                <c:pt idx="75">
                  <c:v>2.4999999999999698</c:v>
                </c:pt>
                <c:pt idx="76">
                  <c:v>2.5999999999999699</c:v>
                </c:pt>
                <c:pt idx="77">
                  <c:v>2.69999999999997</c:v>
                </c:pt>
                <c:pt idx="78">
                  <c:v>2.7999999999999701</c:v>
                </c:pt>
                <c:pt idx="79">
                  <c:v>2.8999999999999702</c:v>
                </c:pt>
                <c:pt idx="80">
                  <c:v>2.9999999999999698</c:v>
                </c:pt>
                <c:pt idx="81">
                  <c:v>3.0999999999999699</c:v>
                </c:pt>
                <c:pt idx="82">
                  <c:v>3.19999999999997</c:v>
                </c:pt>
                <c:pt idx="83">
                  <c:v>3.2999999999999701</c:v>
                </c:pt>
                <c:pt idx="84">
                  <c:v>3.3999999999999702</c:v>
                </c:pt>
                <c:pt idx="85">
                  <c:v>3.4999999999999698</c:v>
                </c:pt>
                <c:pt idx="86">
                  <c:v>3.5999999999999699</c:v>
                </c:pt>
                <c:pt idx="87">
                  <c:v>3.69999999999997</c:v>
                </c:pt>
                <c:pt idx="88">
                  <c:v>3.7999999999999701</c:v>
                </c:pt>
                <c:pt idx="89">
                  <c:v>3.8999999999999702</c:v>
                </c:pt>
                <c:pt idx="90">
                  <c:v>3.9999999999999698</c:v>
                </c:pt>
                <c:pt idx="91">
                  <c:v>4.0999999999999703</c:v>
                </c:pt>
                <c:pt idx="92">
                  <c:v>4.19999999999997</c:v>
                </c:pt>
                <c:pt idx="93">
                  <c:v>4.2999999999999696</c:v>
                </c:pt>
                <c:pt idx="94">
                  <c:v>4.3999999999999702</c:v>
                </c:pt>
                <c:pt idx="95">
                  <c:v>4.4999999999999698</c:v>
                </c:pt>
                <c:pt idx="96">
                  <c:v>4.5999999999999703</c:v>
                </c:pt>
                <c:pt idx="97">
                  <c:v>4.69999999999997</c:v>
                </c:pt>
                <c:pt idx="98">
                  <c:v>4.7999999999999696</c:v>
                </c:pt>
                <c:pt idx="99">
                  <c:v>4.8999999999999604</c:v>
                </c:pt>
                <c:pt idx="100">
                  <c:v>4.99999999999996</c:v>
                </c:pt>
              </c:numCache>
            </c:numRef>
          </c:xVal>
          <c:yVal>
            <c:numRef>
              <c:f>Sheet1!$D$2:$D$102</c:f>
              <c:numCache>
                <c:formatCode>General</c:formatCode>
                <c:ptCount val="101"/>
                <c:pt idx="0">
                  <c:v>-0.999909204262595</c:v>
                </c:pt>
                <c:pt idx="1">
                  <c:v>-0.99988910295055433</c:v>
                </c:pt>
                <c:pt idx="2">
                  <c:v>-0.9998645517007605</c:v>
                </c:pt>
                <c:pt idx="3">
                  <c:v>-0.99983456555429673</c:v>
                </c:pt>
                <c:pt idx="4">
                  <c:v>-0.99979794161218449</c:v>
                </c:pt>
                <c:pt idx="5">
                  <c:v>-0.9997532108480276</c:v>
                </c:pt>
                <c:pt idx="6">
                  <c:v>-0.99969857928388062</c:v>
                </c:pt>
                <c:pt idx="7">
                  <c:v>-0.99963185619007322</c:v>
                </c:pt>
                <c:pt idx="8">
                  <c:v>-0.99955036645953332</c:v>
                </c:pt>
                <c:pt idx="9">
                  <c:v>-0.99945084368779735</c:v>
                </c:pt>
                <c:pt idx="10">
                  <c:v>-0.99932929973906692</c:v>
                </c:pt>
                <c:pt idx="11">
                  <c:v>-0.99918086567002806</c:v>
                </c:pt>
                <c:pt idx="12">
                  <c:v>-0.9989995977858408</c:v>
                </c:pt>
                <c:pt idx="13">
                  <c:v>-0.99877824128113124</c:v>
                </c:pt>
                <c:pt idx="14">
                  <c:v>-0.99850794233232665</c:v>
                </c:pt>
                <c:pt idx="15">
                  <c:v>-0.99817789761119868</c:v>
                </c:pt>
                <c:pt idx="16">
                  <c:v>-0.99777492793427947</c:v>
                </c:pt>
                <c:pt idx="17">
                  <c:v>-0.99728296009914219</c:v>
                </c:pt>
                <c:pt idx="18">
                  <c:v>-0.99668239783965107</c:v>
                </c:pt>
                <c:pt idx="19">
                  <c:v>-0.99594935922190042</c:v>
                </c:pt>
                <c:pt idx="20">
                  <c:v>-0.99505475368673058</c:v>
                </c:pt>
                <c:pt idx="21">
                  <c:v>-0.99396316735058343</c:v>
                </c:pt>
                <c:pt idx="22">
                  <c:v>-0.99263152020112799</c:v>
                </c:pt>
                <c:pt idx="23">
                  <c:v>-0.99100745367811782</c:v>
                </c:pt>
                <c:pt idx="24">
                  <c:v>-0.98902740220109941</c:v>
                </c:pt>
                <c:pt idx="25">
                  <c:v>-0.98661429815143054</c:v>
                </c:pt>
                <c:pt idx="26">
                  <c:v>-0.98367485769368057</c:v>
                </c:pt>
                <c:pt idx="27">
                  <c:v>-0.98009639626619194</c:v>
                </c:pt>
                <c:pt idx="28">
                  <c:v>-0.97574313003145219</c:v>
                </c:pt>
                <c:pt idx="29">
                  <c:v>-0.9704519366134543</c:v>
                </c:pt>
                <c:pt idx="30">
                  <c:v>-0.96402758007581757</c:v>
                </c:pt>
                <c:pt idx="31">
                  <c:v>-0.95623745812773986</c:v>
                </c:pt>
                <c:pt idx="32">
                  <c:v>-0.94680601284626931</c:v>
                </c:pt>
                <c:pt idx="33">
                  <c:v>-0.9354090706031003</c:v>
                </c:pt>
                <c:pt idx="34">
                  <c:v>-0.92166855440647288</c:v>
                </c:pt>
                <c:pt idx="35">
                  <c:v>-0.90514825364486839</c:v>
                </c:pt>
                <c:pt idx="36">
                  <c:v>-0.88535164820226464</c:v>
                </c:pt>
                <c:pt idx="37">
                  <c:v>-0.8617231593133089</c:v>
                </c:pt>
                <c:pt idx="38">
                  <c:v>-0.83365460701215832</c:v>
                </c:pt>
                <c:pt idx="39">
                  <c:v>-0.80049902176063326</c:v>
                </c:pt>
                <c:pt idx="40">
                  <c:v>-0.76159415595576896</c:v>
                </c:pt>
                <c:pt idx="41">
                  <c:v>-0.71629787019902913</c:v>
                </c:pt>
                <c:pt idx="42">
                  <c:v>-0.66403677026785446</c:v>
                </c:pt>
                <c:pt idx="43">
                  <c:v>-0.60436777711717626</c:v>
                </c:pt>
                <c:pt idx="44">
                  <c:v>-0.53704956699804951</c:v>
                </c:pt>
                <c:pt idx="45">
                  <c:v>-0.4621171572600255</c:v>
                </c:pt>
                <c:pt idx="46">
                  <c:v>-0.37994896225524205</c:v>
                </c:pt>
                <c:pt idx="47">
                  <c:v>-0.29131261245160917</c:v>
                </c:pt>
                <c:pt idx="48">
                  <c:v>-0.19737532022492318</c:v>
                </c:pt>
                <c:pt idx="49">
                  <c:v>-9.9667994624975623E-2</c:v>
                </c:pt>
                <c:pt idx="50">
                  <c:v>-2.0428103653102899E-14</c:v>
                </c:pt>
                <c:pt idx="51">
                  <c:v>9.9667994624936126E-2</c:v>
                </c:pt>
                <c:pt idx="52">
                  <c:v>0.19737532022488477</c:v>
                </c:pt>
                <c:pt idx="53">
                  <c:v>0.29131261245157258</c:v>
                </c:pt>
                <c:pt idx="54">
                  <c:v>0.3799489622552078</c:v>
                </c:pt>
                <c:pt idx="55">
                  <c:v>0.46211715725999408</c:v>
                </c:pt>
                <c:pt idx="56">
                  <c:v>0.53704956699802109</c:v>
                </c:pt>
                <c:pt idx="57">
                  <c:v>0.60436777711715084</c:v>
                </c:pt>
                <c:pt idx="58">
                  <c:v>0.66403677026783769</c:v>
                </c:pt>
                <c:pt idx="59">
                  <c:v>0.7162978701990147</c:v>
                </c:pt>
                <c:pt idx="60">
                  <c:v>0.76159415595575664</c:v>
                </c:pt>
                <c:pt idx="61">
                  <c:v>0.8004990217606226</c:v>
                </c:pt>
                <c:pt idx="62">
                  <c:v>0.83365460701214922</c:v>
                </c:pt>
                <c:pt idx="63">
                  <c:v>0.86172315931330135</c:v>
                </c:pt>
                <c:pt idx="64">
                  <c:v>0.8853516482022582</c:v>
                </c:pt>
                <c:pt idx="65">
                  <c:v>0.90514825364486284</c:v>
                </c:pt>
                <c:pt idx="66">
                  <c:v>0.92166855440646833</c:v>
                </c:pt>
                <c:pt idx="67">
                  <c:v>0.93540907060309653</c:v>
                </c:pt>
                <c:pt idx="68">
                  <c:v>0.94680601284626631</c:v>
                </c:pt>
                <c:pt idx="69">
                  <c:v>0.95623745812773731</c:v>
                </c:pt>
                <c:pt idx="70">
                  <c:v>0.96402758007581557</c:v>
                </c:pt>
                <c:pt idx="71">
                  <c:v>0.9704519366134523</c:v>
                </c:pt>
                <c:pt idx="72">
                  <c:v>0.97574313003145008</c:v>
                </c:pt>
                <c:pt idx="73">
                  <c:v>0.98009639626619005</c:v>
                </c:pt>
                <c:pt idx="74">
                  <c:v>0.98367485769367924</c:v>
                </c:pt>
                <c:pt idx="75">
                  <c:v>0.98661429815142943</c:v>
                </c:pt>
                <c:pt idx="76">
                  <c:v>0.98902740220109842</c:v>
                </c:pt>
                <c:pt idx="77">
                  <c:v>0.99100745367811705</c:v>
                </c:pt>
                <c:pt idx="78">
                  <c:v>0.99263152020112766</c:v>
                </c:pt>
                <c:pt idx="79">
                  <c:v>0.99396316735058277</c:v>
                </c:pt>
                <c:pt idx="80">
                  <c:v>0.99505475368673002</c:v>
                </c:pt>
                <c:pt idx="81">
                  <c:v>0.99594935922189987</c:v>
                </c:pt>
                <c:pt idx="82">
                  <c:v>0.99668239783965096</c:v>
                </c:pt>
                <c:pt idx="83">
                  <c:v>0.99728296009914186</c:v>
                </c:pt>
                <c:pt idx="84">
                  <c:v>0.99777492793427935</c:v>
                </c:pt>
                <c:pt idx="85">
                  <c:v>0.99817789761119857</c:v>
                </c:pt>
                <c:pt idx="86">
                  <c:v>0.99850794233232654</c:v>
                </c:pt>
                <c:pt idx="87">
                  <c:v>0.99877824128113113</c:v>
                </c:pt>
                <c:pt idx="88">
                  <c:v>0.9989995977858408</c:v>
                </c:pt>
                <c:pt idx="89">
                  <c:v>0.99918086567002773</c:v>
                </c:pt>
                <c:pt idx="90">
                  <c:v>0.99932929973906692</c:v>
                </c:pt>
                <c:pt idx="91">
                  <c:v>0.99945084368779735</c:v>
                </c:pt>
                <c:pt idx="92">
                  <c:v>0.99955036645953332</c:v>
                </c:pt>
                <c:pt idx="93">
                  <c:v>0.99963185619007322</c:v>
                </c:pt>
                <c:pt idx="94">
                  <c:v>0.99969857928388062</c:v>
                </c:pt>
                <c:pt idx="95">
                  <c:v>0.9997532108480276</c:v>
                </c:pt>
                <c:pt idx="96">
                  <c:v>0.99979794161218449</c:v>
                </c:pt>
                <c:pt idx="97">
                  <c:v>0.99983456555429673</c:v>
                </c:pt>
                <c:pt idx="98">
                  <c:v>0.9998645517007605</c:v>
                </c:pt>
                <c:pt idx="99">
                  <c:v>0.99988910295055433</c:v>
                </c:pt>
                <c:pt idx="100">
                  <c:v>0.999909204262595</c:v>
                </c:pt>
              </c:numCache>
            </c:numRef>
          </c:yVal>
          <c:smooth val="1"/>
          <c:extLst>
            <c:ext xmlns:c16="http://schemas.microsoft.com/office/drawing/2014/chart" uri="{C3380CC4-5D6E-409C-BE32-E72D297353CC}">
              <c16:uniqueId val="{00000000-71EB-4209-849D-0259B0DBB468}"/>
            </c:ext>
          </c:extLst>
        </c:ser>
        <c:dLbls>
          <c:showLegendKey val="0"/>
          <c:showVal val="0"/>
          <c:showCatName val="0"/>
          <c:showSerName val="0"/>
          <c:showPercent val="0"/>
          <c:showBubbleSize val="0"/>
        </c:dLbls>
        <c:axId val="614540464"/>
        <c:axId val="614542960"/>
      </c:scatterChart>
      <c:valAx>
        <c:axId val="614540464"/>
        <c:scaling>
          <c:orientation val="minMax"/>
          <c:max val="3"/>
          <c:min val="-3"/>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p>
        </c:txPr>
        <c:crossAx val="614542960"/>
        <c:crosses val="autoZero"/>
        <c:crossBetween val="midCat"/>
        <c:majorUnit val="1"/>
      </c:valAx>
      <c:valAx>
        <c:axId val="614542960"/>
        <c:scaling>
          <c:orientation val="minMax"/>
          <c:max val="1"/>
          <c:min val="-1"/>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p>
        </c:txPr>
        <c:crossAx val="614540464"/>
        <c:crosses val="autoZero"/>
        <c:crossBetween val="midCat"/>
        <c:majorUnit val="0.5"/>
      </c:valAx>
      <c:spPr>
        <a:noFill/>
        <a:ln>
          <a:noFill/>
        </a:ln>
        <a:effectLst/>
      </c:spPr>
    </c:plotArea>
    <c:plotVisOnly val="1"/>
    <c:dispBlanksAs val="gap"/>
    <c:showDLblsOverMax val="0"/>
  </c:chart>
  <c:spPr>
    <a:noFill/>
    <a:ln>
      <a:noFill/>
    </a:ln>
    <a:effectLst/>
  </c:spPr>
  <c:txPr>
    <a:bodyPr/>
    <a:lstStyle/>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baseline="0">
                <a:solidFill>
                  <a:schemeClr val="tx1">
                    <a:lumMod val="65000"/>
                    <a:lumOff val="35000"/>
                  </a:schemeClr>
                </a:solidFill>
                <a:latin typeface="+mj-lt"/>
                <a:ea typeface="+mn-ea"/>
                <a:cs typeface="+mn-cs"/>
              </a:defRPr>
            </a:pPr>
            <a:r>
              <a:t>RELU (Unità lineare Rettificata)</a:t>
            </a:r>
            <a:endParaRPr sz="1800" b="1">
              <a:latin typeface="+mj-lt"/>
            </a:endParaRPr>
          </a:p>
        </c:rich>
      </c:tx>
      <c:layout>
        <c:manualLayout>
          <c:xMode val="edge"/>
          <c:yMode val="edge"/>
          <c:x val="0.21826672839717792"/>
          <c:y val="1.8351119214276304E-2"/>
        </c:manualLayout>
      </c:layout>
      <c:overlay val="0"/>
      <c:spPr>
        <a:noFill/>
        <a:ln>
          <a:noFill/>
        </a:ln>
        <a:effectLst/>
      </c:spPr>
      <c:txPr>
        <a:bodyPr rot="0" spcFirstLastPara="1" vertOverflow="ellipsis" vert="horz" wrap="square" anchor="ctr" anchorCtr="1"/>
        <a:lstStyle/>
        <a:p>
          <a:pPr>
            <a:defRPr sz="1800" b="1" i="0" u="none" strike="noStrike" kern="1200" baseline="0">
              <a:solidFill>
                <a:schemeClr val="tx1">
                  <a:lumMod val="65000"/>
                  <a:lumOff val="35000"/>
                </a:schemeClr>
              </a:solidFill>
              <a:latin typeface="+mj-lt"/>
              <a:ea typeface="+mn-ea"/>
              <a:cs typeface="+mn-cs"/>
            </a:defRPr>
          </a:pPr>
        </a:p>
      </c:txPr>
    </c:title>
    <c:autoTitleDeleted val="0"/>
    <c:plotArea>
      <c:layout>
        <c:manualLayout>
          <c:layoutTarget val="inner"/>
          <c:xMode val="edge"/>
          <c:yMode val="edge"/>
          <c:x val="6.1957951137260409E-2"/>
          <c:y val="0.20323241754272062"/>
          <c:w val="0.88190678049311411"/>
          <c:h val="0.70045215792541538"/>
        </c:manualLayout>
      </c:layout>
      <c:scatterChart>
        <c:scatterStyle val="smoothMarker"/>
        <c:varyColors val="0"/>
        <c:ser>
          <c:idx val="0"/>
          <c:order val="0"/>
          <c:tx>
            <c:strRef>
              <c:f>Sheet1!$F$1</c:f>
              <c:strCache>
                <c:ptCount val="1"/>
                <c:pt idx="0">
                  <c:v>RELU (Rectified Linear Unit)</c:v>
                </c:pt>
              </c:strCache>
            </c:strRef>
          </c:tx>
          <c:spPr>
            <a:ln w="28575" cap="rnd">
              <a:solidFill>
                <a:schemeClr val="accent1"/>
              </a:solidFill>
              <a:round/>
            </a:ln>
            <a:effectLst/>
          </c:spPr>
          <c:marker>
            <c:symbol val="none"/>
          </c:marker>
          <c:xVal>
            <c:numRef>
              <c:f>Sheet1!$E$2:$E$102</c:f>
              <c:numCache>
                <c:formatCode>General</c:formatCode>
                <c:ptCount val="101"/>
                <c:pt idx="0">
                  <c:v>-5</c:v>
                </c:pt>
                <c:pt idx="1">
                  <c:v>-4.9000000000000004</c:v>
                </c:pt>
                <c:pt idx="2">
                  <c:v>-4.8</c:v>
                </c:pt>
                <c:pt idx="3">
                  <c:v>-4.7</c:v>
                </c:pt>
                <c:pt idx="4">
                  <c:v>-4.5999999999999996</c:v>
                </c:pt>
                <c:pt idx="5">
                  <c:v>-4.5</c:v>
                </c:pt>
                <c:pt idx="6">
                  <c:v>-4.4000000000000004</c:v>
                </c:pt>
                <c:pt idx="7">
                  <c:v>-4.3</c:v>
                </c:pt>
                <c:pt idx="8">
                  <c:v>-4.2</c:v>
                </c:pt>
                <c:pt idx="9">
                  <c:v>-4.0999999999999996</c:v>
                </c:pt>
                <c:pt idx="10">
                  <c:v>-4</c:v>
                </c:pt>
                <c:pt idx="11">
                  <c:v>-3.9</c:v>
                </c:pt>
                <c:pt idx="12">
                  <c:v>-3.8</c:v>
                </c:pt>
                <c:pt idx="13">
                  <c:v>-3.7</c:v>
                </c:pt>
                <c:pt idx="14">
                  <c:v>-3.6</c:v>
                </c:pt>
                <c:pt idx="15">
                  <c:v>-3.5000000000000102</c:v>
                </c:pt>
                <c:pt idx="16">
                  <c:v>-3.4000000000000101</c:v>
                </c:pt>
                <c:pt idx="17">
                  <c:v>-3.30000000000001</c:v>
                </c:pt>
                <c:pt idx="18">
                  <c:v>-3.2000000000000099</c:v>
                </c:pt>
                <c:pt idx="19">
                  <c:v>-3.1000000000000099</c:v>
                </c:pt>
                <c:pt idx="20">
                  <c:v>-3.0000000000000102</c:v>
                </c:pt>
                <c:pt idx="21">
                  <c:v>-2.9000000000000101</c:v>
                </c:pt>
                <c:pt idx="22">
                  <c:v>-2.80000000000001</c:v>
                </c:pt>
                <c:pt idx="23">
                  <c:v>-2.7000000000000099</c:v>
                </c:pt>
                <c:pt idx="24">
                  <c:v>-2.6000000000000099</c:v>
                </c:pt>
                <c:pt idx="25">
                  <c:v>-2.5000000000000102</c:v>
                </c:pt>
                <c:pt idx="26">
                  <c:v>-2.4000000000000101</c:v>
                </c:pt>
                <c:pt idx="27">
                  <c:v>-2.30000000000001</c:v>
                </c:pt>
                <c:pt idx="28">
                  <c:v>-2.2000000000000099</c:v>
                </c:pt>
                <c:pt idx="29">
                  <c:v>-2.1000000000000099</c:v>
                </c:pt>
                <c:pt idx="30">
                  <c:v>-2.0000000000000102</c:v>
                </c:pt>
                <c:pt idx="31">
                  <c:v>-1.9000000000000099</c:v>
                </c:pt>
                <c:pt idx="32">
                  <c:v>-1.80000000000001</c:v>
                </c:pt>
                <c:pt idx="33">
                  <c:v>-1.7000000000000099</c:v>
                </c:pt>
                <c:pt idx="34">
                  <c:v>-1.6000000000000101</c:v>
                </c:pt>
                <c:pt idx="35">
                  <c:v>-1.50000000000001</c:v>
                </c:pt>
                <c:pt idx="36">
                  <c:v>-1.4000000000000099</c:v>
                </c:pt>
                <c:pt idx="37">
                  <c:v>-1.30000000000001</c:v>
                </c:pt>
                <c:pt idx="38">
                  <c:v>-1.2000000000000099</c:v>
                </c:pt>
                <c:pt idx="39">
                  <c:v>-1.1000000000000101</c:v>
                </c:pt>
                <c:pt idx="40">
                  <c:v>-1.00000000000001</c:v>
                </c:pt>
                <c:pt idx="41">
                  <c:v>-0.90000000000001001</c:v>
                </c:pt>
                <c:pt idx="42">
                  <c:v>-0.80000000000001004</c:v>
                </c:pt>
                <c:pt idx="43">
                  <c:v>-0.70000000000002005</c:v>
                </c:pt>
                <c:pt idx="44">
                  <c:v>-0.60000000000001996</c:v>
                </c:pt>
                <c:pt idx="45">
                  <c:v>-0.50000000000001998</c:v>
                </c:pt>
                <c:pt idx="46">
                  <c:v>-0.40000000000002001</c:v>
                </c:pt>
                <c:pt idx="47">
                  <c:v>-0.30000000000001997</c:v>
                </c:pt>
                <c:pt idx="48">
                  <c:v>-0.20000000000002</c:v>
                </c:pt>
                <c:pt idx="49">
                  <c:v>-0.10000000000002</c:v>
                </c:pt>
                <c:pt idx="50">
                  <c:v>-2.0428103653102899E-14</c:v>
                </c:pt>
                <c:pt idx="51">
                  <c:v>9.9999999999980105E-2</c:v>
                </c:pt>
                <c:pt idx="52">
                  <c:v>0.19999999999998</c:v>
                </c:pt>
                <c:pt idx="53">
                  <c:v>0.29999999999998</c:v>
                </c:pt>
                <c:pt idx="54">
                  <c:v>0.39999999999997998</c:v>
                </c:pt>
                <c:pt idx="55">
                  <c:v>0.49999999999998002</c:v>
                </c:pt>
                <c:pt idx="56">
                  <c:v>0.59999999999997999</c:v>
                </c:pt>
                <c:pt idx="57">
                  <c:v>0.69999999999997997</c:v>
                </c:pt>
                <c:pt idx="58">
                  <c:v>0.79999999999997995</c:v>
                </c:pt>
                <c:pt idx="59">
                  <c:v>0.89999999999998004</c:v>
                </c:pt>
                <c:pt idx="60">
                  <c:v>0.99999999999998002</c:v>
                </c:pt>
                <c:pt idx="61">
                  <c:v>1.0999999999999801</c:v>
                </c:pt>
                <c:pt idx="62">
                  <c:v>1.19999999999998</c:v>
                </c:pt>
                <c:pt idx="63">
                  <c:v>1.2999999999999801</c:v>
                </c:pt>
                <c:pt idx="64">
                  <c:v>1.3999999999999799</c:v>
                </c:pt>
                <c:pt idx="65">
                  <c:v>1.49999999999998</c:v>
                </c:pt>
                <c:pt idx="66">
                  <c:v>1.5999999999999801</c:v>
                </c:pt>
                <c:pt idx="67">
                  <c:v>1.69999999999998</c:v>
                </c:pt>
                <c:pt idx="68">
                  <c:v>1.7999999999999801</c:v>
                </c:pt>
                <c:pt idx="69">
                  <c:v>1.8999999999999799</c:v>
                </c:pt>
                <c:pt idx="70">
                  <c:v>1.99999999999998</c:v>
                </c:pt>
                <c:pt idx="71">
                  <c:v>2.0999999999999699</c:v>
                </c:pt>
                <c:pt idx="72">
                  <c:v>2.19999999999997</c:v>
                </c:pt>
                <c:pt idx="73">
                  <c:v>2.2999999999999701</c:v>
                </c:pt>
                <c:pt idx="74">
                  <c:v>2.3999999999999702</c:v>
                </c:pt>
                <c:pt idx="75">
                  <c:v>2.4999999999999698</c:v>
                </c:pt>
                <c:pt idx="76">
                  <c:v>2.5999999999999699</c:v>
                </c:pt>
                <c:pt idx="77">
                  <c:v>2.69999999999997</c:v>
                </c:pt>
                <c:pt idx="78">
                  <c:v>2.7999999999999701</c:v>
                </c:pt>
                <c:pt idx="79">
                  <c:v>2.8999999999999702</c:v>
                </c:pt>
                <c:pt idx="80">
                  <c:v>2.9999999999999698</c:v>
                </c:pt>
                <c:pt idx="81">
                  <c:v>3.0999999999999699</c:v>
                </c:pt>
                <c:pt idx="82">
                  <c:v>3.19999999999997</c:v>
                </c:pt>
                <c:pt idx="83">
                  <c:v>3.2999999999999701</c:v>
                </c:pt>
                <c:pt idx="84">
                  <c:v>3.3999999999999702</c:v>
                </c:pt>
                <c:pt idx="85">
                  <c:v>3.4999999999999698</c:v>
                </c:pt>
                <c:pt idx="86">
                  <c:v>3.5999999999999699</c:v>
                </c:pt>
                <c:pt idx="87">
                  <c:v>3.69999999999997</c:v>
                </c:pt>
                <c:pt idx="88">
                  <c:v>3.7999999999999701</c:v>
                </c:pt>
                <c:pt idx="89">
                  <c:v>3.8999999999999702</c:v>
                </c:pt>
                <c:pt idx="90">
                  <c:v>3.9999999999999698</c:v>
                </c:pt>
                <c:pt idx="91">
                  <c:v>4.0999999999999703</c:v>
                </c:pt>
                <c:pt idx="92">
                  <c:v>4.19999999999997</c:v>
                </c:pt>
                <c:pt idx="93">
                  <c:v>4.2999999999999696</c:v>
                </c:pt>
                <c:pt idx="94">
                  <c:v>4.3999999999999702</c:v>
                </c:pt>
                <c:pt idx="95">
                  <c:v>4.4999999999999698</c:v>
                </c:pt>
                <c:pt idx="96">
                  <c:v>4.5999999999999703</c:v>
                </c:pt>
                <c:pt idx="97">
                  <c:v>4.69999999999997</c:v>
                </c:pt>
                <c:pt idx="98">
                  <c:v>4.7999999999999696</c:v>
                </c:pt>
                <c:pt idx="99">
                  <c:v>4.8999999999999604</c:v>
                </c:pt>
                <c:pt idx="100">
                  <c:v>4.99999999999996</c:v>
                </c:pt>
              </c:numCache>
            </c:numRef>
          </c:xVal>
          <c:yVal>
            <c:numRef>
              <c:f>Sheet1!$F$2:$F$102</c:f>
              <c:numCache>
                <c:formatCode>General</c:formatCode>
                <c:ptCount val="101"/>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9.9999999999980105E-2</c:v>
                </c:pt>
                <c:pt idx="52">
                  <c:v>0.19999999999998</c:v>
                </c:pt>
                <c:pt idx="53">
                  <c:v>0.29999999999998</c:v>
                </c:pt>
                <c:pt idx="54">
                  <c:v>0.39999999999997998</c:v>
                </c:pt>
                <c:pt idx="55">
                  <c:v>0.49999999999998002</c:v>
                </c:pt>
                <c:pt idx="56">
                  <c:v>0.59999999999997999</c:v>
                </c:pt>
                <c:pt idx="57">
                  <c:v>0.69999999999997997</c:v>
                </c:pt>
                <c:pt idx="58">
                  <c:v>0.79999999999997995</c:v>
                </c:pt>
                <c:pt idx="59">
                  <c:v>0.89999999999998004</c:v>
                </c:pt>
                <c:pt idx="60">
                  <c:v>0.99999999999998002</c:v>
                </c:pt>
                <c:pt idx="61">
                  <c:v>1.0999999999999801</c:v>
                </c:pt>
                <c:pt idx="62">
                  <c:v>1.19999999999998</c:v>
                </c:pt>
                <c:pt idx="63">
                  <c:v>1.2999999999999801</c:v>
                </c:pt>
                <c:pt idx="64">
                  <c:v>1.3999999999999799</c:v>
                </c:pt>
                <c:pt idx="65">
                  <c:v>1.49999999999998</c:v>
                </c:pt>
                <c:pt idx="66">
                  <c:v>1.5999999999999801</c:v>
                </c:pt>
                <c:pt idx="67">
                  <c:v>1.69999999999998</c:v>
                </c:pt>
                <c:pt idx="68">
                  <c:v>1.7999999999999801</c:v>
                </c:pt>
                <c:pt idx="69">
                  <c:v>1.8999999999999799</c:v>
                </c:pt>
                <c:pt idx="70">
                  <c:v>1.99999999999998</c:v>
                </c:pt>
                <c:pt idx="71">
                  <c:v>2.0999999999999699</c:v>
                </c:pt>
                <c:pt idx="72">
                  <c:v>2.19999999999997</c:v>
                </c:pt>
                <c:pt idx="73">
                  <c:v>2.2999999999999701</c:v>
                </c:pt>
                <c:pt idx="74">
                  <c:v>2.3999999999999702</c:v>
                </c:pt>
                <c:pt idx="75">
                  <c:v>2.4999999999999698</c:v>
                </c:pt>
                <c:pt idx="76">
                  <c:v>2.5999999999999699</c:v>
                </c:pt>
                <c:pt idx="77">
                  <c:v>2.69999999999997</c:v>
                </c:pt>
                <c:pt idx="78">
                  <c:v>2.7999999999999701</c:v>
                </c:pt>
                <c:pt idx="79">
                  <c:v>2.8999999999999702</c:v>
                </c:pt>
                <c:pt idx="80">
                  <c:v>2.9999999999999698</c:v>
                </c:pt>
                <c:pt idx="81">
                  <c:v>3.0999999999999699</c:v>
                </c:pt>
                <c:pt idx="82">
                  <c:v>3.19999999999997</c:v>
                </c:pt>
                <c:pt idx="83">
                  <c:v>3.2999999999999701</c:v>
                </c:pt>
                <c:pt idx="84">
                  <c:v>3.3999999999999702</c:v>
                </c:pt>
                <c:pt idx="85">
                  <c:v>3.4999999999999698</c:v>
                </c:pt>
                <c:pt idx="86">
                  <c:v>3.5999999999999699</c:v>
                </c:pt>
                <c:pt idx="87">
                  <c:v>3.69999999999997</c:v>
                </c:pt>
                <c:pt idx="88">
                  <c:v>3.7999999999999701</c:v>
                </c:pt>
                <c:pt idx="89">
                  <c:v>3.8999999999999702</c:v>
                </c:pt>
                <c:pt idx="90">
                  <c:v>3.9999999999999698</c:v>
                </c:pt>
                <c:pt idx="91">
                  <c:v>4.0999999999999703</c:v>
                </c:pt>
                <c:pt idx="92">
                  <c:v>4.19999999999997</c:v>
                </c:pt>
                <c:pt idx="93">
                  <c:v>4.2999999999999696</c:v>
                </c:pt>
                <c:pt idx="94">
                  <c:v>4.3999999999999702</c:v>
                </c:pt>
                <c:pt idx="95">
                  <c:v>4.4999999999999698</c:v>
                </c:pt>
                <c:pt idx="96">
                  <c:v>4.5999999999999703</c:v>
                </c:pt>
                <c:pt idx="97">
                  <c:v>4.69999999999997</c:v>
                </c:pt>
                <c:pt idx="98">
                  <c:v>4.7999999999999696</c:v>
                </c:pt>
                <c:pt idx="99">
                  <c:v>4.8999999999999604</c:v>
                </c:pt>
                <c:pt idx="100">
                  <c:v>4.99999999999996</c:v>
                </c:pt>
              </c:numCache>
            </c:numRef>
          </c:yVal>
          <c:smooth val="1"/>
          <c:extLst>
            <c:ext xmlns:c16="http://schemas.microsoft.com/office/drawing/2014/chart" uri="{C3380CC4-5D6E-409C-BE32-E72D297353CC}">
              <c16:uniqueId val="{00000000-D054-4465-BF48-5E270C2BCE73}"/>
            </c:ext>
          </c:extLst>
        </c:ser>
        <c:dLbls>
          <c:showLegendKey val="0"/>
          <c:showVal val="0"/>
          <c:showCatName val="0"/>
          <c:showSerName val="0"/>
          <c:showPercent val="0"/>
          <c:showBubbleSize val="0"/>
        </c:dLbls>
        <c:axId val="616396736"/>
        <c:axId val="616403808"/>
      </c:scatterChart>
      <c:valAx>
        <c:axId val="616396736"/>
        <c:scaling>
          <c:orientation val="minMax"/>
          <c:max val="3"/>
          <c:min val="-3"/>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p>
        </c:txPr>
        <c:crossAx val="616403808"/>
        <c:crosses val="autoZero"/>
        <c:crossBetween val="midCat"/>
      </c:valAx>
      <c:valAx>
        <c:axId val="616403808"/>
        <c:scaling>
          <c:orientation val="minMax"/>
          <c:max val="3"/>
          <c:min val="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p>
        </c:txPr>
        <c:crossAx val="616396736"/>
        <c:crosses val="autoZero"/>
        <c:crossBetween val="midCat"/>
        <c:majorUnit val="1"/>
      </c:valAx>
      <c:spPr>
        <a:noFill/>
        <a:ln>
          <a:noFill/>
        </a:ln>
        <a:effectLst/>
      </c:spPr>
    </c:plotArea>
    <c:plotVisOnly val="1"/>
    <c:dispBlanksAs val="gap"/>
    <c:showDLblsOverMax val="0"/>
  </c:chart>
  <c:spPr>
    <a:noFill/>
    <a:ln>
      <a:noFill/>
    </a:ln>
    <a:effectLst/>
  </c:spPr>
  <c:txPr>
    <a:bodyPr/>
    <a:lstStyle/>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no"?><Relationships xmlns="http://schemas.openxmlformats.org/package/2006/relationships"><Relationship Id="rId1" Target="../theme/theme2.xml" Type="http://schemas.openxmlformats.org/officeDocument/2006/relationships/theme"/></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066BBB-4A2A-497B-8D6E-78F28B3C4025}" type="datetimeFigureOut">
              <a:rPr lang="hr-HR" smtClean="0"/>
              <a:t>21.2.2024.</a:t>
            </a:fld>
            <a:endParaRPr lang="hr-HR"/>
          </a:p>
        </p:txBody>
      </p:sp>
      <p:sp>
        <p:nvSpPr>
          <p:cNvPr id="4" name="Rezervirano mjesto slike slajd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6" name="Rezervirano mjesto podnožj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E1F7B0-4ED8-4155-8F88-4515C773BDA4}" type="slidenum">
              <a:rPr lang="hr-HR" smtClean="0"/>
              <a:t>‹#›</a:t>
            </a:fld>
            <a:endParaRPr lang="hr-HR"/>
          </a:p>
        </p:txBody>
      </p:sp>
    </p:spTree>
    <p:extLst>
      <p:ext uri="{BB962C8B-B14F-4D97-AF65-F5344CB8AC3E}">
        <p14:creationId xmlns:p14="http://schemas.microsoft.com/office/powerpoint/2010/main" val="2646086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2.xml" Type="http://schemas.openxmlformats.org/officeDocument/2006/relationships/slide"/></Relationships>
</file>

<file path=ppt/notesSlides/_rels/notesSlide2.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3.xml" Type="http://schemas.openxmlformats.org/officeDocument/2006/relationships/slide"/></Relationships>
</file>

<file path=ppt/notesSlides/_rels/notesSlide3.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4.xml" Type="http://schemas.openxmlformats.org/officeDocument/2006/relationships/slide"/></Relationships>
</file>

<file path=ppt/notesSlides/_rels/notesSlide4.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5.xml" Type="http://schemas.openxmlformats.org/officeDocument/2006/relationships/slide"/></Relationships>
</file>

<file path=ppt/notesSlides/_rels/notesSlide5.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6.xml" Type="http://schemas.openxmlformats.org/officeDocument/2006/relationships/slide"/></Relationships>
</file>

<file path=ppt/notesSlides/_rels/notesSlide6.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7.xml" Type="http://schemas.openxmlformats.org/officeDocument/2006/relationships/slide"/></Relationships>
</file>

<file path=ppt/notesSlides/_rels/notesSlide7.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8.xml" Type="http://schemas.openxmlformats.org/officeDocument/2006/relationships/slide"/></Relationships>
</file>

<file path=ppt/notesSlides/_rels/notesSlide8.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9.xml" Type="http://schemas.openxmlformats.org/officeDocument/2006/relationships/slide"/></Relationships>
</file>

<file path=ppt/notesSlides/_rels/notesSlide9.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10.xml" Type="http://schemas.openxmlformats.org/officeDocument/2006/relationships/slide"/></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Buon pomeriggio e benvenuti al corso di Machine Learning. Questo corso è stato sviluppato a seguito del progetto Erasmus+ CodeIn. Tutto quello che devi imparare è l'accesso a Internet e un computer.</a:t>
            </a:r>
          </a:p>
          <a:p>
            <a:pPr>
              <a:lnSpc>
                <a:spcPct val="107000"/>
              </a:lnSpc>
              <a:spcAft>
                <a:spcPts val="800"/>
              </a:spcAft>
            </a:pPr>
            <a:endParaRPr sz="1200" kern="1200">
              <a:solidFill>
                <a:schemeClr val="tx1"/>
              </a:solidFill>
              <a:effectLst/>
              <a:latin typeface="+mn-lt"/>
              <a:ea typeface="+mn-ea"/>
              <a:cs typeface="+mn-cs"/>
            </a:endParaRPr>
          </a:p>
          <a:p>
            <a:pPr>
              <a:lnSpc>
                <a:spcPct val="107000"/>
              </a:lnSpc>
              <a:spcAft>
                <a:spcPts val="800"/>
              </a:spcAft>
              <a:defRPr>
                <a:effectLst/>
              </a:defRPr>
            </a:pPr>
            <a:r>
              <a:t>Il corso contiene un totale di dieci argomenti e in questo argomento diremo qualcosa di più sull'introduzione al Deep Learning.</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2</a:t>
            </a:fld>
          </a:p>
        </p:txBody>
      </p:sp>
    </p:spTree>
    <p:extLst>
      <p:ext uri="{BB962C8B-B14F-4D97-AF65-F5344CB8AC3E}">
        <p14:creationId xmlns:p14="http://schemas.microsoft.com/office/powerpoint/2010/main" val="41249110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Deep Learning è un sottoinsieme di machine learning che utilizza reti neurali artificiali per risolvere problemi complessi. Le reti neurali sono essenzialmente algoritmi in grado di riconoscere i modelli nei dati.</a:t>
            </a:r>
          </a:p>
          <a:p/>
          <a:p>
            <a:r>
              <a:t>Il motivo per cui il Deep Learning è diventato così popolare è perché consente alle macchine di apprendere da grandi quantità di dati e di fare previsioni o decisioni accurate basate su tali dati.</a:t>
            </a:r>
          </a:p>
          <a:p/>
          <a:p>
            <a:r>
              <a:t>Ecco una semplice analogia che ti aiuta a capire come funziona il Deep Learning: immagina di avere un gruppo di persone che stanno cercando di identificare diversi tipi di frutta. Mostrate loro le immagini di , e chiedete loro di indovinare quale frutto è in ogni immagine. Dopo un po ', iniziano a imparare le caratteristiche distintive di ogni frutto e possono fare previsioni accurate.</a:t>
            </a:r>
          </a:p>
          <a:p/>
          <a:p>
            <a:r>
              <a:t>Allo stesso modo, una rete neurale viene addestrata su un set di dati di esempi e impara a identificare modelli o funzioni in tali dati. Una volta che la rete neurale è stata addestrata, può fare previsioni o decisioni sui nuovi dati che non ha mai visto prima.</a:t>
            </a:r>
          </a:p>
          <a:p/>
          <a:p>
            <a:r>
              <a:t>Esistono molte applicazioni di Deep Learning, tra cui il riconoscimento delle immagini, l'elaborazione del linguaggio naturale e il riconoscimento vocale. È un campo eccitante che si sta ancora evolvendo e c'è un sacco di potenziale per rivoluzionare il modo in cui risolviamo problemi complessi.</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3</a:t>
            </a:fld>
          </a:p>
        </p:txBody>
      </p:sp>
    </p:spTree>
    <p:extLst>
      <p:ext uri="{BB962C8B-B14F-4D97-AF65-F5344CB8AC3E}">
        <p14:creationId xmlns:p14="http://schemas.microsoft.com/office/powerpoint/2010/main" val="2565818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Le reti neurali sono algoritmi modellati sulla struttura del cervello umano, costituiti da nodi interconnessi o "neuroni" che elaborano e trasmettono informazioni. Sono utilizzati nel machine learning e nel deep learning per imparare dai dati e fare previsioni o decisioni. Regolando i punti di forza delle connessioni tra i neuroni, le reti neurali possono adattarsi e migliorare le loro prestazioni nel tempo. In sostanza, consentono alle macchine di riconoscere i modelli e prendere decisioni basate sui dati, proprio come gli esseri umani imparano dall'esperienza.</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4</a:t>
            </a:fld>
          </a:p>
        </p:txBody>
      </p:sp>
    </p:spTree>
    <p:extLst>
      <p:ext uri="{BB962C8B-B14F-4D97-AF65-F5344CB8AC3E}">
        <p14:creationId xmlns:p14="http://schemas.microsoft.com/office/powerpoint/2010/main" val="33407920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Immaginate una piccola creatura chiamata Unità Lineare nel magico mondo delle reti neurali. </a:t>
            </a:r>
          </a:p>
          <a:p/>
          <a:p>
            <a:r>
              <a:t>Ha un ingresso (zuccheri) con un peso (w) e un amico speciale chiamato bias (b). L'output (calorie) viene calcolato con una formula semplice: y = w * x + b, che sembra un'equazione di una linea. </a:t>
            </a:r>
          </a:p>
          <a:p/>
          <a:p>
            <a:r>
              <a:t>È un modo semplice ma potente per il neurone di creare la sua uscita e imparare dalle sue connessioni!</a:t>
            </a:r>
          </a:p>
          <a:p/>
          <a:p>
            <a:r>
              <a:t>Ora, vediamo come funziona in un esempio del mondo reale con un set di dati come 80 cereali da https://www.kaggle.com/datasets/crawford/80-cereals</a:t>
            </a:r>
          </a:p>
          <a:p/>
          <a:p>
            <a:r>
              <a:t>Immaginate di addestrare un singolo modello neuronale con "zuccheri" come input e "calorie" come output. </a:t>
            </a:r>
          </a:p>
          <a:p/>
          <a:p>
            <a:r>
              <a:t>Dopo qualche allenamento, potremmo scoprire che il pregiudizio è b=90 e il peso è w=2.5. </a:t>
            </a:r>
          </a:p>
          <a:p/>
          <a:p>
            <a:r>
              <a:t>Quindi, se ci imbattiamo in un cereale con 5 grammi di zucchero per porzione, possiamo stimare il suo contenuto calorico utilizzando la nostra formula: calorie = 2,5 * 5 + 90 = 102,5, proprio come ci aspettiamo. </a:t>
            </a:r>
          </a:p>
          <a:p/>
          <a:p>
            <a:r>
              <a:t>È incredibile come questa semplice unità lineare possa fare previsioni in base ai suoi pesi e pregiudizi appresi! Questo può essere utilizzato per problemi di regressione in cui l'obiettivo è quello di prevedere valori continui.</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5</a:t>
            </a:fld>
          </a:p>
        </p:txBody>
      </p:sp>
    </p:spTree>
    <p:extLst>
      <p:ext uri="{BB962C8B-B14F-4D97-AF65-F5344CB8AC3E}">
        <p14:creationId xmlns:p14="http://schemas.microsoft.com/office/powerpoint/2010/main" val="23414243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Immagina una rete di cellule cerebrali interconnesse, ognuna delle quali prende decisioni basate su input provenienti dall'ambiente. Questa rete è chiamata rete neurale, e uno dei suoi elementi più semplici è il percettore. </a:t>
            </a:r>
          </a:p>
          <a:p/>
          <a:p>
            <a:r>
              <a:t>Un perceptron ha neuroni di input che ricevono informazioni, pesi che moltiplicano gli input e un neurone di output che prende una decisione sulla base della somma ponderata, passati attraverso una funzione sigmoide per produrre un output simile alla probabilità. Se la probabilità di decisione è al di sopra di una soglia, il neurone di uscita "accende", altrimenti rimane "silenzioso". Con questa configurazione di base, i percettori possono essere combinati per creare reti più complesse in grado di imparare dai dati e prendere decisioni, come la regressione logistica. Immergiamoci nel mondo dei percettori e scopriamo la loro affascinante topologia!</a:t>
            </a:r>
          </a:p>
          <a:p/>
          <a:p>
            <a:r>
              <a:t>In un perceptron, l'output viene calcolato moltiplicando ogni input (x1, x2, ..., xn) con il relativo peso corrispondente (w1, w2, ..., wn) e sommandoli tutti. Questa somma ponderata viene quindi passata attraverso una funzione di attivazione (indicata con f), che introduce la non linearità all'output. Infine, alla somma ponderata viene aggiunto un termine bias (b) prima di passare attraverso la funzione di attivazione. Questo processo produce l'output del perceptron, che viene utilizzato per prendere una decisione o una previsione.</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6</a:t>
            </a:fld>
          </a:p>
        </p:txBody>
      </p:sp>
    </p:spTree>
    <p:extLst>
      <p:ext uri="{BB962C8B-B14F-4D97-AF65-F5344CB8AC3E}">
        <p14:creationId xmlns:p14="http://schemas.microsoft.com/office/powerpoint/2010/main" val="17220059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Immagina di essere un marinaio, pianificando il tuo prossimo viaggio in barca a vela. Vuoi sapere se le condizioni meteorologiche saranno adatte per la navigazione o meno. Decidi di usare un perceptron per aiutarti in questo compito.</a:t>
            </a:r>
          </a:p>
          <a:p/>
          <a:p>
            <a:r>
              <a:t>Supponendo che abbiamo i seguenti input:</a:t>
            </a:r>
          </a:p>
          <a:p>
            <a:r>
              <a:t>Input 1: Velocità del vento (in nodi)</a:t>
            </a:r>
          </a:p>
          <a:p>
            <a:r>
              <a:t>Ingresso 2: Altezza d'onda (in metri)</a:t>
            </a:r>
          </a:p>
          <a:p>
            <a:r>
              <a:t>Input 3: Copertura nuvolosa (in percentuale)</a:t>
            </a:r>
          </a:p>
          <a:p/>
          <a:p>
            <a:r>
              <a:t>Abbiamo un percettore addestrato con i seguenti pesi e pregiudizi:</a:t>
            </a:r>
          </a:p>
          <a:p>
            <a:r>
              <a:t>Peso 1 (per velocità del vento): 0,6</a:t>
            </a:r>
          </a:p>
          <a:p>
            <a:r>
              <a:t>Peso 2 (per altezza d'onda): -0,4</a:t>
            </a:r>
          </a:p>
          <a:p>
            <a:r>
              <a:t>Peso 3 (per copertura nuvolosa): 0,2</a:t>
            </a:r>
          </a:p>
          <a:p>
            <a:r>
              <a:t>Distorsione: -0,3</a:t>
            </a:r>
          </a:p>
          <a:p/>
          <a:p>
            <a:r>
              <a:t>Con l'aiuto del modello di percettore con funzione di attivazione del sigmoide, possiamo facilmente prevedere il buon tempo per la navigazione in base al set di dati di input, rendendolo un prezioso strumento decisionale per i marinai. Con pochi valori di input, il modello può produrre un output che rappresenta la probabilità di un buon tempo per la navigazione. </a:t>
            </a:r>
          </a:p>
          <a:p/>
          <a:p>
            <a:r>
              <a:t>La potenza del machine learning e delle reti neurali, come il percettore con funzione di attivazione sigmoide, nel prevedere e prendere decisioni basate sui dati è davvero impressionante!</a:t>
            </a:r>
          </a:p>
          <a:p/>
          <a:p/>
        </p:txBody>
      </p:sp>
      <p:sp>
        <p:nvSpPr>
          <p:cNvPr id="4" name="Rezervirano mjesto broja slajda 3"/>
          <p:cNvSpPr>
            <a:spLocks noGrp="1"/>
          </p:cNvSpPr>
          <p:nvPr>
            <p:ph type="sldNum" sz="quarter" idx="10"/>
          </p:nvPr>
        </p:nvSpPr>
        <p:spPr/>
        <p:txBody>
          <a:bodyPr/>
          <a:lstStyle/>
          <a:p>
            <a:fld id="{FAE1F7B0-4ED8-4155-8F88-4515C773BDA4}" type="slidenum">
              <a:rPr lang="hr-HR" smtClean="0"/>
              <a:t>7</a:t>
            </a:fld>
          </a:p>
        </p:txBody>
      </p:sp>
    </p:spTree>
    <p:extLst>
      <p:ext uri="{BB962C8B-B14F-4D97-AF65-F5344CB8AC3E}">
        <p14:creationId xmlns:p14="http://schemas.microsoft.com/office/powerpoint/2010/main" val="21026782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Ora immaginate una rete di cellule cerebrali interconnesse che lavorano insieme per prendere decisioni. </a:t>
            </a:r>
          </a:p>
          <a:p/>
          <a:p>
            <a:r>
              <a:t>Questa rete è chiamata Multilayer Perceptron, o MLP in breve. È come un team di neuroni specializzati che lavorano insieme per risolvere un problema. </a:t>
            </a:r>
          </a:p>
          <a:p/>
          <a:p>
            <a:r>
              <a:t>L'MLP ha un livello di input che riceve informazioni, uno o più livelli nascosti che elaborano le informazioni e un livello di output che produce una previsione o una decisione. </a:t>
            </a:r>
            <a:br/>
            <a:br/>
            <a:r>
              <a:rPr>
                <a:effectLst/>
              </a:rPr>
              <a:t>In un MLP, il livello di input riceve solo i dati grezzi, mentre i livelli nascosti eseguono il sollevamento pesi con funzioni di attivazione che aggiungono non linearità. È come un team di supereroi, dove il livello di input imposta il palco, e i livelli nascosti con le loro funzioni di attivazione eseguono la magia per scoprire modelli nascosti nei dati. Sono queste funzioni di attivazione che rendono gli MLP potenti per gli studenti e consentono loro di gestire attività complesse come il riconoscimento delle immagini, l'elaborazione vocale e altro ancora.</a:t>
            </a:r>
            <a:r>
              <a:t> </a:t>
            </a:r>
            <a:br/>
          </a:p>
          <a:p>
            <a:r>
              <a:t>L'MLP viene addestrato utilizzando un processo chiamato backpropagation, in cui regola i pesi tra i neuroni per migliorare la sua precisione nel tempo. È come un team di neuroni che lavora in modo collaborativo per affrontare un compito e migliorare l'esperienza. </a:t>
            </a:r>
          </a:p>
          <a:p/>
          <a:p>
            <a:r>
              <a:t>Gli MLP sono ampiamente utilizzati per una varietà di compiti, dal riconoscimento delle immagini alla previsione dei prezzi delle azioni, e costituiscono la base di molte reti neurali avanzate utilizzate nel machine learning e nell'intelligenza artificiale.</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8</a:t>
            </a:fld>
          </a:p>
        </p:txBody>
      </p:sp>
    </p:spTree>
    <p:extLst>
      <p:ext uri="{BB962C8B-B14F-4D97-AF65-F5344CB8AC3E}">
        <p14:creationId xmlns:p14="http://schemas.microsoft.com/office/powerpoint/2010/main" val="13026456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Le funzioni di attivazione sono come la "salsa segreta" delle reti neurali! Determinano come gli input vengono trasformati in output. Diamo un'occhiata ai tre più comuni:</a:t>
            </a:r>
          </a:p>
          <a:p/>
          <a:p>
            <a:r>
              <a:t>Sigmoid è come una curva liscia che prende qualsiasi input e lo schiaccia su un valore di probabilità compreso tra 0 e 1. È ottimo per le attività in cui vogliamo prevedere se qualcosa appartiene a una delle due categorie, come spam o e-mail non spam. Ma attenzione agli ingressi estremi che possono far perdere il suo "oomph" a causa di gradienti scomparsi!</a:t>
            </a:r>
          </a:p>
          <a:p/>
          <a:p>
            <a:r>
              <a:t>Tanh  </a:t>
            </a:r>
            <a:r>
              <a:rPr>
                <a:effectLst/>
              </a:rPr>
              <a:t>(/ˈ</a:t>
            </a:r>
            <a:r>
              <a:rPr i="1">
                <a:effectLst/>
              </a:rPr>
              <a:t>tæŋ</a:t>
            </a:r>
            <a:r>
              <a:rPr>
                <a:effectLst/>
              </a:rPr>
              <a:t>'/) o funzione tangente iperbolica,</a:t>
            </a:r>
            <a:r>
              <a:t> è una curva a forma di campana che può prendere qualsiasi input e spremerlo in un valore compreso tra -1 e 1. È simile al sigmoide, ma è centrato su 0. È utile quando abbiamo dati simmetrici che possono avere sia valori positivi che negativi.</a:t>
            </a:r>
          </a:p>
          <a:p/>
          <a:p>
            <a:r>
              <a:t>La funzione ReLU (</a:t>
            </a:r>
            <a:r>
              <a:rPr i="1"/>
              <a:t>/rel-you/</a:t>
            </a:r>
            <a:r>
              <a:t>) è un tipo di funzione di attivazione "do or die" (fare o morire). È come un interruttore della luce che lascia passare solo gli input positivi, ma imposta gli input negativi su 0. È super efficiente e previene i problemi di gradiente, ma attenzione, non è limitato e può causare alcuni neuroni "morti" con uscite di 0.</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9</a:t>
            </a:fld>
          </a:p>
        </p:txBody>
      </p:sp>
    </p:spTree>
    <p:extLst>
      <p:ext uri="{BB962C8B-B14F-4D97-AF65-F5344CB8AC3E}">
        <p14:creationId xmlns:p14="http://schemas.microsoft.com/office/powerpoint/2010/main" val="23899011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In conclusione, il Deep Learning è un campo in rapida crescita che ha rivoluzionato il modo in cui affrontiamo i problemi del machine learning. </a:t>
            </a:r>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a:p>
            <a:pPr>
              <a:defRPr>
                <a:effectLst/>
              </a:defRPr>
            </a:pPr>
            <a:r>
              <a:t>Negli argomenti futuri, imparerai varie tecniche per la formazione di reti neurali, </a:t>
            </a:r>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effectLst/>
              </a:defRPr>
            </a:pPr>
            <a:r>
              <a:t>Per completare questa unità, studiare e rivedere le seguenti risorse online. </a:t>
            </a:r>
          </a:p>
          <a:p>
            <a:endParaRPr sz="1200" kern="1200">
              <a:solidFill>
                <a:schemeClr val="tx1"/>
              </a:solidFill>
              <a:effectLst/>
              <a:latin typeface="+mn-lt"/>
              <a:ea typeface="+mn-ea"/>
              <a:cs typeface="+mn-cs"/>
            </a:endParaRPr>
          </a:p>
          <a:p>
            <a:pPr>
              <a:defRPr>
                <a:effectLst/>
              </a:defRPr>
            </a:pPr>
            <a:r>
              <a:t>Grazie per l'attenzione!</a:t>
            </a:r>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10</a:t>
            </a:fld>
          </a:p>
        </p:txBody>
      </p:sp>
    </p:spTree>
    <p:extLst>
      <p:ext uri="{BB962C8B-B14F-4D97-AF65-F5344CB8AC3E}">
        <p14:creationId xmlns:p14="http://schemas.microsoft.com/office/powerpoint/2010/main" val="1718706111"/>
      </p:ext>
    </p:extLst>
  </p:cSld>
  <p:clrMapOvr>
    <a:masterClrMapping/>
  </p:clrMapOvr>
</p:notes>
</file>

<file path=ppt/slideLayouts/_rels/slideLayout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3E04E41-BFA8-4551-94CF-FF0786B6A95C}"/>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38F1C0F8-20A9-4D6A-942D-AAA84F0D95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E9C00BB3-AFA5-4F08-AE28-27DE61B4719A}"/>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240F8208-00C0-4B82-93B4-D03C4F87C66C}"/>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52E1428-DCE4-475A-894E-4495F640E3D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5196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E6A2373-B293-485A-B9F4-8022807B37F0}"/>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13E82635-9808-40F9-AB0B-69DB1AB52EDA}"/>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3AD01CDF-CF6D-4E3D-89EE-855DE207BC04}"/>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E8C8C3EB-3B39-4674-9C85-CD80CE578C21}"/>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737398AB-BE32-4F86-A6EA-E13C2E4F7A1E}"/>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027389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86E3940D-6C3D-4BFA-80F9-A5EAEFD4BBC6}"/>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A896287F-84F0-4838-B4C4-A5B5D250C989}"/>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74B7AC1-C0DB-46F6-9800-7CD6361921DA}"/>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FA1FAA13-902D-4409-9223-5C1E749A8E69}"/>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A96952E3-1EE7-4D94-BA57-5100B300F65F}"/>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81387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1E32B72-72F1-4DDF-A955-E96B51BE7D49}"/>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C4B96A78-CDC7-4128-8825-6B321A9799C1}"/>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FD3F5ED-1A27-4358-B40D-DC536AF6076A}"/>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DDF005AC-7851-4539-BC0E-495D00904A34}"/>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80CD2B3-EB28-47E7-9CF9-C63EBFF66CD4}"/>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855538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A214856-0940-4939-A233-E830012F9EAF}"/>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820872C0-58F9-4E62-ADEA-4C801725C0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FADF8169-59EE-467F-88D2-A8E7DC50025F}"/>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8560D2E5-E5A5-4D2B-825F-AE71A82D418A}"/>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F04838DC-9538-4FE6-8EC2-F694BA2C904B}"/>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475226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9E9B973-5E82-41ED-BD29-ED33A9C334D3}"/>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5C78DA29-A0EF-43CC-9F32-CBC18517BF6C}"/>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2222E80D-D7AE-4811-A0C5-4665EB7E79A5}"/>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39BB7B4F-2233-483B-A6C2-1319D3C0704B}"/>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6" name="Symbol zastępczy stopki 5">
            <a:extLst>
              <a:ext uri="{FF2B5EF4-FFF2-40B4-BE49-F238E27FC236}">
                <a16:creationId xmlns:a16="http://schemas.microsoft.com/office/drawing/2014/main" id="{CF69642E-7620-4781-8808-0DC43EA01279}"/>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2AB38760-3DA5-4055-9C4E-05E3A96D857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468537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30230BF-A108-4EDC-AC8C-DB36E1042BB5}"/>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070F32FC-565E-4EBE-BC36-3D4D3CA86F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ACA45642-0538-4400-A68F-C890899A13AC}"/>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BE57C1A5-9CB7-4A29-BC8A-ECCB220F48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4DF49A45-3D1A-48F1-B4B7-81F3F3A16F3B}"/>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43FF47A6-690F-4A9F-922D-7C52118F8490}"/>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8" name="Symbol zastępczy stopki 7">
            <a:extLst>
              <a:ext uri="{FF2B5EF4-FFF2-40B4-BE49-F238E27FC236}">
                <a16:creationId xmlns:a16="http://schemas.microsoft.com/office/drawing/2014/main" id="{6E9BD540-884B-4DB6-B81F-8B3588F7C08D}"/>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08098A4D-5920-412B-8FC3-D401775F3670}"/>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374363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F6BB5C5-33FE-4E90-9618-45A104BEED69}"/>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C6B37200-BE32-4968-BB88-10117B519200}"/>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4" name="Symbol zastępczy stopki 3">
            <a:extLst>
              <a:ext uri="{FF2B5EF4-FFF2-40B4-BE49-F238E27FC236}">
                <a16:creationId xmlns:a16="http://schemas.microsoft.com/office/drawing/2014/main" id="{88AB8BFF-4198-4131-9F63-734DE5920207}"/>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A730972D-586F-481A-812B-1D135BD7201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660115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097309D5-4D94-42BF-A392-1B0C426B4A46}"/>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3" name="Symbol zastępczy stopki 2">
            <a:extLst>
              <a:ext uri="{FF2B5EF4-FFF2-40B4-BE49-F238E27FC236}">
                <a16:creationId xmlns:a16="http://schemas.microsoft.com/office/drawing/2014/main" id="{BB8F6513-F2BD-4223-9A89-18958AC7B15E}"/>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00A74D69-0FEC-433D-82C5-4E523114B9A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94142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AA5867A-5B4E-4C78-B00F-F58A8DB76010}"/>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E2C7E01D-BD3D-473B-A095-204E20E024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97CF3AED-69E8-4E6F-8D87-BF19C05CCE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638610F5-117F-46F2-ABF4-11B7B7797A89}"/>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6" name="Symbol zastępczy stopki 5">
            <a:extLst>
              <a:ext uri="{FF2B5EF4-FFF2-40B4-BE49-F238E27FC236}">
                <a16:creationId xmlns:a16="http://schemas.microsoft.com/office/drawing/2014/main" id="{FE894C93-FB30-4551-83DA-3B9EFC51CB77}"/>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581DBB05-ECB2-4EBE-9484-F81EE907D743}"/>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196249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308B22-79C3-4E34-BE99-9A1962946A05}"/>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2EB4F772-BF22-4F5C-A7A0-50BE340C67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A3EF6472-25B8-423A-A9DF-2628787DF5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AE3A5A38-83E1-4449-AF6B-F03F44A1419E}"/>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6" name="Symbol zastępczy stopki 5">
            <a:extLst>
              <a:ext uri="{FF2B5EF4-FFF2-40B4-BE49-F238E27FC236}">
                <a16:creationId xmlns:a16="http://schemas.microsoft.com/office/drawing/2014/main" id="{34DEF8AC-167B-435C-80C6-0B81C4B778D8}"/>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0E0BD990-BE4F-4CFB-892B-A066BC1DEE01}"/>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691279804"/>
      </p:ext>
    </p:extLst>
  </p:cSld>
  <p:clrMapOvr>
    <a:masterClrMapping/>
  </p:clrMapOvr>
</p:sldLayout>
</file>

<file path=ppt/slideMasters/_rels/slideMaster1.xml.rels><?xml version="1.0" encoding="UTF-8" standalone="no"?><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13" Target="../media/image1.jpg" Type="http://schemas.openxmlformats.org/officeDocument/2006/relationships/imag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EEC5F034-E282-4D10-A3AC-90320D0194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424F2DBC-3188-47EE-92F3-4372C1E629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C9F4436A-2F08-4112-8FF6-182C07FA7D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ED09538A-6922-4657-A6A2-5BF665AB94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363F68B1-1615-4D59-A7A0-B702B4D040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4B549-3532-476D-8B32-F9865DF0B978}" type="slidenum">
              <a:rPr lang="pl-PL" smtClean="0"/>
              <a:t>‹#›</a:t>
            </a:fld>
            <a:endParaRPr lang="pl-PL"/>
          </a:p>
        </p:txBody>
      </p:sp>
    </p:spTree>
    <p:extLst>
      <p:ext uri="{BB962C8B-B14F-4D97-AF65-F5344CB8AC3E}">
        <p14:creationId xmlns:p14="http://schemas.microsoft.com/office/powerpoint/2010/main" val="3728727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no"?><Relationships xmlns="http://schemas.openxmlformats.org/package/2006/relationships"><Relationship Id="rId1" Target="../slideLayouts/slideLayout1.xml" Type="http://schemas.openxmlformats.org/officeDocument/2006/relationships/slideLayout"/></Relationships>
</file>

<file path=ppt/slides/_rels/slide10.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9.xml" Type="http://schemas.openxmlformats.org/officeDocument/2006/relationships/notesSlide"/><Relationship Id="rId3" Target="https://www.kaggle.com/code/ryanholbrook/a-single-neuron" TargetMode="External" Type="http://schemas.openxmlformats.org/officeDocument/2006/relationships/hyperlink"/><Relationship Id="rId4" Target="https://www.simplilearn.com/tutorials/deep-learning-tutorial/perceptron" TargetMode="External" Type="http://schemas.openxmlformats.org/officeDocument/2006/relationships/hyperlink"/><Relationship Id="rId5" Target="https://www.simplilearn.com/tutorials/deep-learning-tutorial/multilayer-perceptron" TargetMode="External" Type="http://schemas.openxmlformats.org/officeDocument/2006/relationships/hyperlink"/><Relationship Id="rId6" Target="https://www.youtube.com/watch?v=QDX-1M5Nj7s" TargetMode="External" Type="http://schemas.openxmlformats.org/officeDocument/2006/relationships/hyperlink"/></Relationships>
</file>

<file path=ppt/slides/_rels/slide11.xml.rels><?xml version="1.0" encoding="UTF-8" standalone="no"?><Relationships xmlns="http://schemas.openxmlformats.org/package/2006/relationships"><Relationship Id="rId1" Target="../slideLayouts/slideLayout7.xml" Type="http://schemas.openxmlformats.org/officeDocument/2006/relationships/slideLayout"/></Relationships>
</file>

<file path=ppt/slides/_rels/slide2.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1.xml" Type="http://schemas.openxmlformats.org/officeDocument/2006/relationships/notesSlide"/></Relationships>
</file>

<file path=ppt/slides/_rels/slide3.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2.xml" Type="http://schemas.openxmlformats.org/officeDocument/2006/relationships/notesSlide"/><Relationship Id="rId3" Target="../media/image2.png" Type="http://schemas.openxmlformats.org/officeDocument/2006/relationships/image"/><Relationship Id="rId4" Target="../media/image3.jpeg" Type="http://schemas.openxmlformats.org/officeDocument/2006/relationships/image"/></Relationships>
</file>

<file path=ppt/slides/_rels/slide4.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3.xml" Type="http://schemas.openxmlformats.org/officeDocument/2006/relationships/notesSlide"/><Relationship Id="rId3" Target="../media/image4.jpeg" Type="http://schemas.openxmlformats.org/officeDocument/2006/relationships/image"/><Relationship Id="rId4" Target="../media/image5.jpeg" Type="http://schemas.openxmlformats.org/officeDocument/2006/relationships/image"/></Relationships>
</file>

<file path=ppt/slides/_rels/slide5.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4.xml" Type="http://schemas.openxmlformats.org/officeDocument/2006/relationships/notesSlide"/></Relationships>
</file>

<file path=ppt/slides/_rels/slide6.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5.xml" Type="http://schemas.openxmlformats.org/officeDocument/2006/relationships/notesSlide"/><Relationship Id="rId3" Target="../charts/chart1.xml" Type="http://schemas.openxmlformats.org/officeDocument/2006/relationships/chart"/></Relationships>
</file>

<file path=ppt/slides/_rels/slide7.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6.xml" Type="http://schemas.openxmlformats.org/officeDocument/2006/relationships/notesSlide"/><Relationship Id="rId3" Target="../media/image6.jpeg" Type="http://schemas.openxmlformats.org/officeDocument/2006/relationships/image"/></Relationships>
</file>

<file path=ppt/slides/_rels/slide8.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7.xml" Type="http://schemas.openxmlformats.org/officeDocument/2006/relationships/notesSlide"/></Relationships>
</file>

<file path=ppt/slides/_rels/slide9.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8.xml" Type="http://schemas.openxmlformats.org/officeDocument/2006/relationships/notesSlide"/><Relationship Id="rId3" Target="../charts/chart2.xml" Type="http://schemas.openxmlformats.org/officeDocument/2006/relationships/chart"/><Relationship Id="rId4" Target="../charts/chart3.xml" Type="http://schemas.openxmlformats.org/officeDocument/2006/relationships/chart"/><Relationship Id="rId5" Target="../charts/chart4.xml" Type="http://schemas.openxmlformats.org/officeDocument/2006/relationships/chart"/></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444977" y="1664229"/>
            <a:ext cx="9144000" cy="3065815"/>
          </a:xfrm>
        </p:spPr>
        <p:txBody>
          <a:bodyPr>
            <a:normAutofit fontScale="90000"/>
          </a:bodyPr>
          <a:lstStyle/>
          <a:p>
            <a:r>
              <a:rPr b="1"/>
              <a:t>O3 - Curricula di apprendimento a distanza nel Machine Learning</a:t>
            </a:r>
            <a:br>
              <a:rPr b="1"/>
            </a:br>
            <a:br>
              <a:rPr b="1"/>
            </a:br>
            <a:r>
              <a:t>7 - Introduzione al Deep Learning</a:t>
            </a:r>
          </a:p>
        </p:txBody>
      </p:sp>
    </p:spTree>
    <p:extLst>
      <p:ext uri="{BB962C8B-B14F-4D97-AF65-F5344CB8AC3E}">
        <p14:creationId xmlns:p14="http://schemas.microsoft.com/office/powerpoint/2010/main" val="750715028"/>
      </p:ext>
    </p:extLst>
  </p:cSld>
  <p:clrMapOvr>
    <a:masterClrMapping/>
  </p:clrMapOvr>
</p:sld>
</file>

<file path=ppt/slides/slide10.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t>Studia e rivedi le seguenti risorse online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04875" y="1628774"/>
            <a:ext cx="11025868" cy="5057775"/>
          </a:xfrm>
        </p:spPr>
        <p:txBody>
          <a:bodyPr>
            <a:normAutofit fontScale="92500" lnSpcReduction="10000"/>
          </a:bodyPr>
          <a:lstStyle/>
          <a:p>
            <a:pPr algn="just" indent="0" marL="0">
              <a:buNone/>
              <a:defRPr b="1">
                <a:latin typeface="+mj-lt"/>
              </a:defRPr>
            </a:pPr>
            <a:r>
              <a:t>Scopri le unità lineari, gli elementi costitutivi del deep learning.</a:t>
            </a:r>
            <a:endParaRPr b="1">
              <a:latin typeface="+mj-lt"/>
            </a:endParaRPr>
          </a:p>
          <a:p>
            <a:pPr algn="just">
              <a:defRPr>
                <a:latin typeface="+mj-lt"/>
                <a:hlinkClick r:id="rId3"/>
              </a:defRPr>
            </a:pPr>
            <a:r>
              <a:t>https://www.kaggle.com/code/ryanholbrook/a-single-neuron</a:t>
            </a:r>
            <a:endParaRPr>
              <a:latin typeface="+mj-lt"/>
            </a:endParaRPr>
          </a:p>
          <a:p>
            <a:pPr algn="just" indent="0" marL="0">
              <a:buNone/>
              <a:defRPr b="1">
                <a:latin typeface="+mj-lt"/>
              </a:defRPr>
            </a:pPr>
            <a:r>
              <a:t>Leggi questa introduzione alle reti neurali monostrato </a:t>
            </a:r>
            <a:endParaRPr b="1">
              <a:latin typeface="+mj-lt"/>
            </a:endParaRPr>
          </a:p>
          <a:p>
            <a:pPr algn="just">
              <a:defRPr>
                <a:latin typeface="+mj-lt"/>
                <a:hlinkClick r:id="rId4"/>
              </a:defRPr>
            </a:pPr>
            <a:r>
              <a:t>https://www.simplilearn.com/tutorials/deep-learning-tutorial/perceptron</a:t>
            </a:r>
            <a:endParaRPr>
              <a:latin typeface="+mj-lt"/>
            </a:endParaRPr>
          </a:p>
          <a:p>
            <a:pPr algn="just" indent="0" marL="0">
              <a:buNone/>
              <a:defRPr b="1">
                <a:latin typeface="+mj-lt"/>
              </a:defRPr>
            </a:pPr>
            <a:r>
              <a:t>Leggi questa introduzione alla rete neurale multistrato</a:t>
            </a:r>
            <a:endParaRPr>
              <a:latin typeface="+mj-lt"/>
            </a:endParaRPr>
          </a:p>
          <a:p>
            <a:pPr algn="just">
              <a:defRPr>
                <a:latin typeface="+mj-lt"/>
                <a:hlinkClick r:id="rId5"/>
              </a:defRPr>
            </a:pPr>
            <a:r>
              <a:t>https://www.simplilearn.com/tutorials/deep-learning-tutorial/multilayer-perceptron</a:t>
            </a:r>
            <a:endParaRPr b="1">
              <a:latin typeface="+mj-lt"/>
            </a:endParaRPr>
          </a:p>
          <a:p>
            <a:pPr algn="just" indent="0" marL="0">
              <a:buNone/>
              <a:defRPr b="1">
                <a:latin typeface="+mj-lt"/>
              </a:defRPr>
            </a:pPr>
            <a:r>
              <a:t>Guarda questo video di introduzione al Deep Learning del MIT: </a:t>
            </a:r>
          </a:p>
          <a:p>
            <a:pPr algn="just">
              <a:defRPr>
                <a:latin typeface="+mj-lt"/>
              </a:defRPr>
            </a:pPr>
            <a:r>
              <a:rPr>
                <a:hlinkClick r:id="rId6"/>
              </a:rPr>
              <a:t>https://www.youtube.com/watch?v=QDX-1M5Nj7s</a:t>
            </a:r>
            <a:r>
              <a:t> </a:t>
            </a:r>
            <a:endParaRPr b="1">
              <a:latin typeface="+mj-lt"/>
            </a:endParaRPr>
          </a:p>
          <a:p>
            <a:pPr algn="just" indent="0" marL="0">
              <a:buNone/>
              <a:defRPr b="1">
                <a:latin typeface="+mj-lt"/>
              </a:defRPr>
            </a:pPr>
            <a:r>
              <a:t>Accedere a Oracle Member Hub e terminare il settimo argomento:</a:t>
            </a:r>
          </a:p>
          <a:p>
            <a:pPr algn="just">
              <a:defRPr>
                <a:latin typeface="+mj-lt"/>
              </a:defRPr>
            </a:pPr>
            <a:r>
              <a:t>academy.oracle.com</a:t>
            </a:r>
            <a:endParaRPr>
              <a:latin typeface="+mj-lt"/>
            </a:endParaRPr>
          </a:p>
          <a:p>
            <a:pPr algn="just"/>
            <a:endParaRPr>
              <a:latin typeface="+mj-lt"/>
            </a:endParaRPr>
          </a:p>
        </p:txBody>
      </p:sp>
    </p:spTree>
    <p:extLst>
      <p:ext uri="{BB962C8B-B14F-4D97-AF65-F5344CB8AC3E}">
        <p14:creationId xmlns:p14="http://schemas.microsoft.com/office/powerpoint/2010/main" val="3801820129"/>
      </p:ext>
    </p:extLst>
  </p:cSld>
  <p:clrMapOvr>
    <a:masterClrMapping/>
  </p:clrMapOvr>
</p:sld>
</file>

<file path=ppt/slides/slide11.xml><?xml version="1.0" encoding="utf-8"?>
<p:sld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4BFA3B7-B920-5D47-B4C0-8275F7610107}"/>
              </a:ext>
            </a:extLst>
          </p:cNvPr>
          <p:cNvSpPr txBox="1"/>
          <p:nvPr/>
        </p:nvSpPr>
        <p:spPr>
          <a:xfrm>
            <a:off x="849796" y="1821994"/>
            <a:ext cx="7402167" cy="300082"/>
          </a:xfrm>
          <a:prstGeom prst="rect">
            <a:avLst/>
          </a:prstGeom>
          <a:solidFill>
            <a:srgbClr val="FFFFFF"/>
          </a:solidFill>
        </p:spPr>
        <p:txBody>
          <a:bodyPr rtlCol="0" wrap="square">
            <a:normAutofit/>
          </a:bodyPr>
          <a:lstStyle/>
          <a:p>
            <a:r>
              <a:rPr lang="en-US" sz="1400">
                <a:solidFill>
                  <a:srgbClr val="000000"/>
                </a:solidFill>
              </a:rPr>
              <a:t>Avvertenza</a:t>
            </a:r>
          </a:p>
        </p:txBody>
      </p:sp>
      <p:sp>
        <p:nvSpPr>
          <p:cNvPr id="3" name="TextBox 2">
            <a:extLst>
              <a:ext uri="{FF2B5EF4-FFF2-40B4-BE49-F238E27FC236}">
                <a16:creationId xmlns:a16="http://schemas.microsoft.com/office/drawing/2014/main" id="{7118F732-4964-3E41-BED7-1E69F3601352}"/>
              </a:ext>
            </a:extLst>
          </p:cNvPr>
          <p:cNvSpPr txBox="1">
            <a:spLocks/>
          </p:cNvSpPr>
          <p:nvPr/>
        </p:nvSpPr>
        <p:spPr>
          <a:xfrm>
            <a:off x="849797" y="2223251"/>
            <a:ext cx="7402166" cy="944287"/>
          </a:xfrm>
          <a:prstGeom prst="rect">
            <a:avLst/>
          </a:prstGeom>
          <a:solidFill>
            <a:srgbClr val="FFFFFF"/>
          </a:solidFill>
        </p:spPr>
        <p:txBody>
          <a:bodyPr rtlCol="0" wrap="square">
            <a:normAutofit/>
          </a:bodyPr>
          <a:lstStyle/>
          <a:p>
            <a:r>
              <a:rPr lang="en-US" sz="1200">
                <a:solidFill>
                  <a:srgbClr val="000000"/>
                </a:solidFill>
              </a:rPr>
              <a:t>I contenuti delle traduzioni fornite sono stati generati con l'ausilio di processi di traduzione automatica di Oracle. Non c'è stato intervento umano di revisione o convalida dei testi. Qualora si renda necessario riutilizzare o distribuire detti contenuti a terzi, suggeriamo di sottoporli a revisione preventiva, sia per quanto riguarda la loro accuratezza che la formattazione.</a:t>
            </a:r>
          </a:p>
        </p:txBody>
      </p:sp>
      <p:sp>
        <p:nvSpPr>
          <p:cNvPr id="4" name="TextBox 3">
            <a:extLst>
              <a:ext uri="{FF2B5EF4-FFF2-40B4-BE49-F238E27FC236}">
                <a16:creationId xmlns:a16="http://schemas.microsoft.com/office/drawing/2014/main" id="{30AE9F46-85B4-4E4C-B437-628FF2AAAB81}"/>
              </a:ext>
            </a:extLst>
          </p:cNvPr>
          <p:cNvSpPr txBox="1"/>
          <p:nvPr/>
        </p:nvSpPr>
        <p:spPr>
          <a:xfrm>
            <a:off x="849796" y="3599731"/>
            <a:ext cx="7402167" cy="300082"/>
          </a:xfrm>
          <a:prstGeom prst="rect">
            <a:avLst/>
          </a:prstGeom>
          <a:solidFill>
            <a:srgbClr val="FFFFFF"/>
          </a:solidFill>
        </p:spPr>
        <p:txBody>
          <a:bodyPr rtlCol="0" wrap="square">
            <a:normAutofit/>
          </a:bodyPr>
          <a:lstStyle/>
          <a:p>
            <a:r>
              <a:rPr lang="en-US" sz="1400">
                <a:solidFill>
                  <a:srgbClr val="000000"/>
                </a:solidFill>
              </a:rPr>
              <a:t>Disclaimer</a:t>
            </a:r>
          </a:p>
        </p:txBody>
      </p:sp>
      <p:sp>
        <p:nvSpPr>
          <p:cNvPr id="5" name="TextBox 4">
            <a:extLst>
              <a:ext uri="{FF2B5EF4-FFF2-40B4-BE49-F238E27FC236}">
                <a16:creationId xmlns:a16="http://schemas.microsoft.com/office/drawing/2014/main" id="{317B7E7F-7C29-AE44-AE80-F5A9978D8492}"/>
              </a:ext>
            </a:extLst>
          </p:cNvPr>
          <p:cNvSpPr txBox="1"/>
          <p:nvPr/>
        </p:nvSpPr>
        <p:spPr>
          <a:xfrm>
            <a:off x="849796" y="4000988"/>
            <a:ext cx="7402167" cy="938760"/>
          </a:xfrm>
          <a:prstGeom prst="rect">
            <a:avLst/>
          </a:prstGeom>
          <a:solidFill>
            <a:srgbClr val="FFFFFF"/>
          </a:solidFill>
        </p:spPr>
        <p:txBody>
          <a:bodyPr rtlCol="0" wrap="square">
            <a:normAutofit/>
          </a:bodyPr>
          <a:lstStyle/>
          <a:p>
            <a:r>
              <a:rPr lang="en-US" sz="1200">
                <a:solidFill>
                  <a:srgbClr val="000000"/>
                </a:solidFill>
              </a:rPr>
              <a:t>This content has been generated by Oracle machine translation. The translations are automated and have not undergone human review or validation. If you plan to distribute the machine-translated content, we suggest you review it in advance for translation accuracy and formatting.</a:t>
            </a:r>
          </a:p>
        </p:txBody>
      </p:sp>
    </p:spTree>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Introduzione al Deep Learning</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lvl="0">
              <a:defRPr sz="3600">
                <a:latin typeface="+mj-lt"/>
              </a:defRPr>
            </a:pPr>
            <a:r>
              <a:t>Questo corso è stato sviluppato come risultato del progetto Erasmus+ CodeIn (</a:t>
            </a:r>
            <a:r>
              <a:rPr i="1"/>
              <a:t>Cloud cOmputing for Digital Education INnovation</a:t>
            </a:r>
            <a:r>
              <a:t>)</a:t>
            </a:r>
          </a:p>
          <a:p>
            <a:pPr lvl="0">
              <a:defRPr sz="3600">
                <a:latin typeface="+mj-lt"/>
              </a:defRPr>
            </a:pPr>
            <a:r>
              <a:t>Contiene un totale di dieci argomenti didattici</a:t>
            </a:r>
            <a:endParaRPr sz="3600">
              <a:latin typeface="+mj-lt"/>
            </a:endParaRPr>
          </a:p>
          <a:p>
            <a:pPr lvl="0">
              <a:defRPr sz="3600">
                <a:latin typeface="+mj-lt"/>
              </a:defRPr>
            </a:pPr>
            <a:r>
              <a:t>Tutto ciò che devi imparare è l'accesso a Internet </a:t>
            </a:r>
          </a:p>
          <a:p>
            <a:pPr lvl="0">
              <a:defRPr sz="3600">
                <a:latin typeface="+mj-lt"/>
              </a:defRPr>
            </a:pPr>
            <a:r>
              <a:t>Ci si aspetta di spendere un totale di 150 ore per acquisire i risultati di apprendimento previsti. </a:t>
            </a:r>
          </a:p>
          <a:p>
            <a:pPr lvl="0"/>
            <a:endParaRPr sz="3600">
              <a:latin typeface="+mj-lt"/>
            </a:endParaRPr>
          </a:p>
          <a:p>
            <a:pPr lvl="0"/>
            <a:endParaRPr>
              <a:latin typeface="+mj-lt"/>
            </a:endParaRPr>
          </a:p>
        </p:txBody>
      </p:sp>
    </p:spTree>
    <p:extLst>
      <p:ext uri="{BB962C8B-B14F-4D97-AF65-F5344CB8AC3E}">
        <p14:creationId xmlns:p14="http://schemas.microsoft.com/office/powerpoint/2010/main" val="285874955"/>
      </p:ext>
    </p:extLst>
  </p:cSld>
  <p:clrMapOvr>
    <a:masterClrMapping/>
  </p:clrMapOvr>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Introduzione al Deep Learning</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1" y="1690687"/>
            <a:ext cx="8741229" cy="4486275"/>
          </a:xfrm>
        </p:spPr>
        <p:txBody>
          <a:bodyPr>
            <a:noAutofit/>
          </a:bodyPr>
          <a:lstStyle/>
          <a:p>
            <a:pPr>
              <a:defRPr sz="3600">
                <a:latin typeface="+mj-lt"/>
              </a:defRPr>
            </a:pPr>
            <a:r>
              <a:t>Deep Learning utilizza reti neurali artificiali per imparare da grandi quantità di dati e fare previsioni accurate.</a:t>
            </a:r>
          </a:p>
          <a:p>
            <a:pPr>
              <a:defRPr sz="3600">
                <a:latin typeface="+mj-lt"/>
              </a:defRPr>
            </a:pPr>
            <a:r>
              <a:t>Le reti neurali riconoscono i modelli nei dati, proprio come gli esseri umani imparano dall'esperienza.</a:t>
            </a:r>
          </a:p>
          <a:p>
            <a:pPr>
              <a:defRPr sz="3600">
                <a:latin typeface="+mj-lt"/>
              </a:defRPr>
            </a:pPr>
            <a:r>
              <a:t>Deep Learning ha molte applicazioni, tra cui il riconoscimento delle immagini, l'elaborazione del linguaggio naturale e il riconoscimento vocale.</a:t>
            </a:r>
          </a:p>
        </p:txBody>
      </p:sp>
      <p:pic>
        <p:nvPicPr>
          <p:cNvPr id="7" name="Picture 6"/>
          <p:cNvPicPr>
            <a:picLocks noChangeAspect="1"/>
          </p:cNvPicPr>
          <p:nvPr/>
        </p:nvPicPr>
        <p:blipFill>
          <a:blip r:embed="rId3"/>
          <a:stretch>
            <a:fillRect/>
          </a:stretch>
        </p:blipFill>
        <p:spPr>
          <a:xfrm>
            <a:off x="9013371" y="1690687"/>
            <a:ext cx="2958522" cy="1972964"/>
          </a:xfrm>
          <a:prstGeom prst="rect">
            <a:avLst/>
          </a:prstGeom>
        </p:spPr>
      </p:pic>
      <p:pic>
        <p:nvPicPr>
          <p:cNvPr descr="Free ChatGPT Stock Photo" id="1028" name="Picture 4"/>
          <p:cNvPicPr>
            <a:picLocks noChangeArrowheads="1" noChangeAspect="1"/>
          </p:cNvPicPr>
          <p:nvPr/>
        </p:nvPicPr>
        <p:blipFill>
          <a:blip cstate="hqprint" r:embed="rId4">
            <a:extLst>
              <a:ext uri="{28A0092B-C50C-407E-A947-70E740481C1C}">
                <a14:useLocalDpi xmlns:a14="http://schemas.microsoft.com/office/drawing/2010/main" val="0"/>
              </a:ext>
            </a:extLst>
          </a:blip>
          <a:srcRect/>
          <a:stretch>
            <a:fillRect/>
          </a:stretch>
        </p:blipFill>
        <p:spPr bwMode="auto">
          <a:xfrm>
            <a:off x="8430749" y="4038588"/>
            <a:ext cx="2923051" cy="18641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21407504"/>
      </p:ext>
    </p:extLst>
  </p:cSld>
  <p:clrMapOvr>
    <a:masterClrMapping/>
  </p:clrMapOvr>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Reti neurali</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0" y="1560059"/>
            <a:ext cx="8665030" cy="4486275"/>
          </a:xfrm>
        </p:spPr>
        <p:txBody>
          <a:bodyPr>
            <a:noAutofit/>
          </a:bodyPr>
          <a:lstStyle/>
          <a:p>
            <a:pPr>
              <a:defRPr sz="3600">
                <a:latin typeface="+mj-lt"/>
              </a:defRPr>
            </a:pPr>
            <a:r>
              <a:t>Le reti neurali sono modellate sul cervello umano e sono costituite da neuroni interconnessi che elaborano e trasmettono informazioni.</a:t>
            </a:r>
          </a:p>
          <a:p>
            <a:pPr>
              <a:defRPr sz="3600">
                <a:latin typeface="+mj-lt"/>
              </a:defRPr>
            </a:pPr>
            <a:r>
              <a:t>Le reti neurali imparano dai dati e fanno previsioni o decisioni basate su tali dati.</a:t>
            </a:r>
          </a:p>
          <a:p>
            <a:pPr>
              <a:defRPr sz="3600">
                <a:latin typeface="+mj-lt"/>
              </a:defRPr>
            </a:pPr>
            <a:r>
              <a:t>Regolando i punti di forza delle connessioni tra i neuroni, le reti neurali possono adattarsi e migliorare le loro prestazioni nel tempo.</a:t>
            </a:r>
          </a:p>
        </p:txBody>
      </p:sp>
      <p:pic>
        <p:nvPicPr>
          <p:cNvPr descr="Illustration of synapse and neuron on a blue background. stock photo" id="2050" name="Picture 2"/>
          <p:cNvPicPr>
            <a:picLocks noChangeArrowheads="1"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665030" y="1782578"/>
            <a:ext cx="3335794" cy="1875022"/>
          </a:xfrm>
          <a:prstGeom prst="rect">
            <a:avLst/>
          </a:prstGeom>
          <a:noFill/>
          <a:extLst>
            <a:ext uri="{909E8E84-426E-40DD-AFC4-6F175D3DCCD1}">
              <a14:hiddenFill xmlns:a14="http://schemas.microsoft.com/office/drawing/2010/main">
                <a:solidFill>
                  <a:srgbClr val="FFFFFF"/>
                </a:solidFill>
              </a14:hiddenFill>
            </a:ext>
          </a:extLst>
        </p:spPr>
      </p:pic>
      <p:pic>
        <p:nvPicPr>
          <p:cNvPr descr="Neurons cells concept stock photo" id="2052" name="Picture 4"/>
          <p:cNvPicPr>
            <a:picLocks noChangeArrowheads="1"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560449" y="4252286"/>
            <a:ext cx="3355215" cy="18859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97181168"/>
      </p:ext>
    </p:extLst>
  </p:cSld>
  <p:clrMapOvr>
    <a:masterClrMapping/>
  </p:clrMapOvr>
</p:sld>
</file>

<file path=ppt/slides/slide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7080" y="102462"/>
            <a:ext cx="10515600" cy="908504"/>
          </a:xfrm>
        </p:spPr>
        <p:txBody>
          <a:bodyPr/>
          <a:lstStyle/>
          <a:p>
            <a:pPr algn="ctr">
              <a:defRPr b="1"/>
            </a:pPr>
            <a:r>
              <a:t>Neurone semplice - Unità lineare </a:t>
            </a:r>
          </a:p>
        </p:txBody>
      </p:sp>
      <p:sp>
        <p:nvSpPr>
          <p:cNvPr id="4" name="Oval 3"/>
          <p:cNvSpPr/>
          <p:nvPr/>
        </p:nvSpPr>
        <p:spPr>
          <a:xfrm>
            <a:off x="2572763" y="2249049"/>
            <a:ext cx="794657" cy="76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cxnSp>
        <p:nvCxnSpPr>
          <p:cNvPr id="9" name="Straight Arrow Connector 8"/>
          <p:cNvCxnSpPr/>
          <p:nvPr/>
        </p:nvCxnSpPr>
        <p:spPr>
          <a:xfrm>
            <a:off x="1867988" y="2618381"/>
            <a:ext cx="701040" cy="1166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1262743" y="2187847"/>
            <a:ext cx="1420572" cy="369332"/>
          </a:xfrm>
          <a:prstGeom prst="rect">
            <a:avLst/>
          </a:prstGeom>
          <a:noFill/>
        </p:spPr>
        <p:txBody>
          <a:bodyPr wrap="square">
            <a:spAutoFit/>
          </a:bodyPr>
          <a:lstStyle/>
          <a:p>
            <a:pPr>
              <a:defRPr>
                <a:latin typeface="+mj-lt"/>
              </a:defRPr>
            </a:pPr>
            <a:r>
              <a:rPr b="1"/>
              <a:t>X1</a:t>
            </a:r>
            <a:r>
              <a:t> (</a:t>
            </a:r>
            <a:r>
              <a:rPr b="1"/>
              <a:t>zuccheri</a:t>
            </a:r>
            <a:r>
              <a:t>)</a:t>
            </a:r>
            <a:endParaRPr>
              <a:latin typeface="+mj-lt"/>
            </a:endParaRPr>
          </a:p>
        </p:txBody>
      </p:sp>
      <p:sp>
        <p:nvSpPr>
          <p:cNvPr id="17" name="TextBox 16"/>
          <p:cNvSpPr txBox="1"/>
          <p:nvPr/>
        </p:nvSpPr>
        <p:spPr>
          <a:xfrm>
            <a:off x="2486680" y="2409944"/>
            <a:ext cx="936261" cy="369332"/>
          </a:xfrm>
          <a:prstGeom prst="rect">
            <a:avLst/>
          </a:prstGeom>
          <a:noFill/>
        </p:spPr>
        <p:txBody>
          <a:bodyPr wrap="square">
            <a:spAutoFit/>
          </a:bodyPr>
          <a:lstStyle/>
          <a:p>
            <a:pPr>
              <a:defRPr>
                <a:solidFill>
                  <a:schemeClr val="bg1"/>
                </a:solidFill>
                <a:latin typeface="+mj-lt"/>
              </a:defRPr>
            </a:pPr>
            <a:r>
              <a:t>w1 (</a:t>
            </a:r>
            <a:r>
              <a:rPr b="1"/>
              <a:t>2,5)</a:t>
            </a:r>
            <a:endParaRPr b="1">
              <a:solidFill>
                <a:schemeClr val="bg1"/>
              </a:solidFill>
              <a:latin typeface="+mj-lt"/>
            </a:endParaRPr>
          </a:p>
        </p:txBody>
      </p:sp>
      <p:sp>
        <p:nvSpPr>
          <p:cNvPr id="21" name="Oval 20"/>
          <p:cNvSpPr/>
          <p:nvPr/>
        </p:nvSpPr>
        <p:spPr>
          <a:xfrm>
            <a:off x="3962859" y="2237381"/>
            <a:ext cx="794657" cy="76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pPr>
            <a:r>
              <a:t>Σ</a:t>
            </a:r>
          </a:p>
        </p:txBody>
      </p:sp>
      <p:cxnSp>
        <p:nvCxnSpPr>
          <p:cNvPr id="30" name="Straight Arrow Connector 29"/>
          <p:cNvCxnSpPr/>
          <p:nvPr/>
        </p:nvCxnSpPr>
        <p:spPr>
          <a:xfrm flipV="1">
            <a:off x="4757047" y="2664960"/>
            <a:ext cx="1064647" cy="89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4948868" y="2966291"/>
            <a:ext cx="576946" cy="400110"/>
          </a:xfrm>
          <a:prstGeom prst="rect">
            <a:avLst/>
          </a:prstGeom>
          <a:noFill/>
        </p:spPr>
        <p:txBody>
          <a:bodyPr wrap="square">
            <a:spAutoFit/>
          </a:bodyPr>
          <a:lstStyle/>
          <a:p>
            <a:pPr>
              <a:defRPr sz="2000">
                <a:solidFill>
                  <a:schemeClr val="bg1"/>
                </a:solidFill>
                <a:latin typeface="+mj-lt"/>
              </a:defRPr>
            </a:pPr>
            <a:r>
              <a:t>f(x)</a:t>
            </a:r>
            <a:endParaRPr sz="2000">
              <a:solidFill>
                <a:schemeClr val="bg1"/>
              </a:solidFill>
              <a:latin typeface="+mj-lt"/>
            </a:endParaRPr>
          </a:p>
        </p:txBody>
      </p:sp>
      <p:sp>
        <p:nvSpPr>
          <p:cNvPr id="41" name="TextBox 40"/>
          <p:cNvSpPr txBox="1"/>
          <p:nvPr/>
        </p:nvSpPr>
        <p:spPr>
          <a:xfrm>
            <a:off x="3801839" y="1479961"/>
            <a:ext cx="1543041" cy="707886"/>
          </a:xfrm>
          <a:prstGeom prst="rect">
            <a:avLst/>
          </a:prstGeom>
          <a:noFill/>
        </p:spPr>
        <p:txBody>
          <a:bodyPr wrap="square">
            <a:spAutoFit/>
          </a:bodyPr>
          <a:lstStyle/>
          <a:p>
            <a:pPr algn="ctr">
              <a:defRPr sz="2000">
                <a:latin typeface="+mj-lt"/>
              </a:defRPr>
            </a:pPr>
            <a:r>
              <a:t>Funzione di sommatoria</a:t>
            </a:r>
            <a:endParaRPr sz="2000">
              <a:latin typeface="+mj-lt"/>
            </a:endParaRPr>
          </a:p>
        </p:txBody>
      </p:sp>
      <p:cxnSp>
        <p:nvCxnSpPr>
          <p:cNvPr id="36" name="Straight Arrow Connector 35"/>
          <p:cNvCxnSpPr>
            <a:stCxn id="4" idx="6"/>
            <a:endCxn id="21" idx="2"/>
          </p:cNvCxnSpPr>
          <p:nvPr/>
        </p:nvCxnSpPr>
        <p:spPr>
          <a:xfrm flipV="1">
            <a:off x="3367420" y="2618381"/>
            <a:ext cx="595439" cy="1166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p:nvPr/>
        </p:nvCxnSpPr>
        <p:spPr>
          <a:xfrm flipV="1">
            <a:off x="4391957" y="2999381"/>
            <a:ext cx="1" cy="89905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8" name="TextBox 47"/>
          <p:cNvSpPr txBox="1"/>
          <p:nvPr/>
        </p:nvSpPr>
        <p:spPr>
          <a:xfrm>
            <a:off x="4132775" y="3909729"/>
            <a:ext cx="1789054" cy="400110"/>
          </a:xfrm>
          <a:prstGeom prst="rect">
            <a:avLst/>
          </a:prstGeom>
          <a:noFill/>
        </p:spPr>
        <p:txBody>
          <a:bodyPr wrap="square">
            <a:spAutoFit/>
          </a:bodyPr>
          <a:lstStyle/>
          <a:p>
            <a:pPr>
              <a:defRPr sz="2000">
                <a:latin typeface="+mj-lt"/>
              </a:defRPr>
            </a:pPr>
            <a:r>
              <a:t>b (bias) = </a:t>
            </a:r>
            <a:r>
              <a:rPr b="1"/>
              <a:t>90</a:t>
            </a:r>
            <a:endParaRPr sz="2000">
              <a:latin typeface="+mj-lt"/>
            </a:endParaRPr>
          </a:p>
        </p:txBody>
      </p:sp>
      <p:sp>
        <p:nvSpPr>
          <p:cNvPr id="20" name="TextBox 19"/>
          <p:cNvSpPr txBox="1"/>
          <p:nvPr/>
        </p:nvSpPr>
        <p:spPr>
          <a:xfrm>
            <a:off x="4770491" y="2259456"/>
            <a:ext cx="2384149" cy="400110"/>
          </a:xfrm>
          <a:prstGeom prst="rect">
            <a:avLst/>
          </a:prstGeom>
          <a:noFill/>
        </p:spPr>
        <p:txBody>
          <a:bodyPr wrap="square">
            <a:spAutoFit/>
          </a:bodyPr>
          <a:lstStyle/>
          <a:p>
            <a:pPr>
              <a:defRPr b="1" sz="2000">
                <a:latin typeface="+mj-lt"/>
              </a:defRPr>
            </a:pPr>
            <a:r>
              <a:t>Output (calorie)</a:t>
            </a:r>
            <a:endParaRPr b="1" sz="2000">
              <a:latin typeface="+mj-lt"/>
            </a:endParaRPr>
          </a:p>
        </p:txBody>
      </p:sp>
      <p:graphicFrame>
        <p:nvGraphicFramePr>
          <p:cNvPr id="6" name="Table 5"/>
          <p:cNvGraphicFramePr>
            <a:graphicFrameLocks noGrp="1"/>
          </p:cNvGraphicFramePr>
          <p:nvPr>
            <p:extLst>
              <p:ext uri="{D42A27DB-BD31-4B8C-83A1-F6EECF244321}">
                <p14:modId xmlns:p14="http://schemas.microsoft.com/office/powerpoint/2010/main" val="2646022293"/>
              </p:ext>
            </p:extLst>
          </p:nvPr>
        </p:nvGraphicFramePr>
        <p:xfrm>
          <a:off x="6946365" y="1479961"/>
          <a:ext cx="4995264" cy="4484917"/>
        </p:xfrm>
        <a:graphic>
          <a:graphicData uri="http://schemas.openxmlformats.org/drawingml/2006/table">
            <a:tbl>
              <a:tblGrid>
                <a:gridCol w="2305507">
                  <a:extLst>
                    <a:ext uri="{9D8B030D-6E8A-4147-A177-3AD203B41FA5}">
                      <a16:colId xmlns:a16="http://schemas.microsoft.com/office/drawing/2014/main" val="2162869549"/>
                    </a:ext>
                  </a:extLst>
                </a:gridCol>
                <a:gridCol w="978094">
                  <a:extLst>
                    <a:ext uri="{9D8B030D-6E8A-4147-A177-3AD203B41FA5}">
                      <a16:colId xmlns:a16="http://schemas.microsoft.com/office/drawing/2014/main" val="831527904"/>
                    </a:ext>
                  </a:extLst>
                </a:gridCol>
                <a:gridCol w="611308">
                  <a:extLst>
                    <a:ext uri="{9D8B030D-6E8A-4147-A177-3AD203B41FA5}">
                      <a16:colId xmlns:a16="http://schemas.microsoft.com/office/drawing/2014/main" val="2583135015"/>
                    </a:ext>
                  </a:extLst>
                </a:gridCol>
                <a:gridCol w="1100355">
                  <a:extLst>
                    <a:ext uri="{9D8B030D-6E8A-4147-A177-3AD203B41FA5}">
                      <a16:colId xmlns:a16="http://schemas.microsoft.com/office/drawing/2014/main" val="3029426305"/>
                    </a:ext>
                  </a:extLst>
                </a:gridCol>
              </a:tblGrid>
              <a:tr h="802855">
                <a:tc>
                  <a:txBody>
                    <a:bodyPr/>
                    <a:lstStyle/>
                    <a:p>
                      <a:pPr algn="ctr" fontAlgn="ctr">
                        <a:defRPr b="1">
                          <a:solidFill>
                            <a:srgbClr val="000000"/>
                          </a:solidFill>
                          <a:effectLst/>
                          <a:latin typeface="+mj-lt"/>
                        </a:defRPr>
                      </a:pPr>
                      <a:r>
                        <a:t>nome</a:t>
                      </a:r>
                      <a:endParaRPr b="1" i="0" strike="noStrike" sz="1800" u="none">
                        <a:solidFill>
                          <a:srgbClr val="000000"/>
                        </a:solidFill>
                        <a:effectLst/>
                        <a:latin typeface="+mj-lt"/>
                      </a:endParaRPr>
                    </a:p>
                  </a:txBody>
                  <a:tcPr anchor="ctr" marB="0" marL="9525" marR="9525" marT="9525">
                    <a:lnL>
                      <a:noFill/>
                    </a:lnL>
                    <a:lnR>
                      <a:noFill/>
                    </a:lnR>
                    <a:lnT>
                      <a:noFill/>
                    </a:lnT>
                    <a:lnB>
                      <a:noFill/>
                    </a:lnB>
                  </a:tcPr>
                </a:tc>
                <a:tc>
                  <a:txBody>
                    <a:bodyPr/>
                    <a:lstStyle/>
                    <a:p>
                      <a:pPr algn="ctr" fontAlgn="ctr">
                        <a:defRPr b="1">
                          <a:solidFill>
                            <a:srgbClr val="000000"/>
                          </a:solidFill>
                          <a:effectLst/>
                          <a:latin typeface="+mj-lt"/>
                        </a:defRPr>
                      </a:pPr>
                      <a:r>
                        <a:t>calorie misurate</a:t>
                      </a:r>
                      <a:endParaRPr b="1" i="0" strike="noStrike" sz="1800" u="none">
                        <a:solidFill>
                          <a:srgbClr val="000000"/>
                        </a:solidFill>
                        <a:effectLst/>
                        <a:latin typeface="+mj-lt"/>
                      </a:endParaRPr>
                    </a:p>
                  </a:txBody>
                  <a:tcPr anchor="ctr" marB="0" marL="9525" marR="9525" marT="9525">
                    <a:lnL>
                      <a:noFill/>
                    </a:lnL>
                    <a:lnR>
                      <a:noFill/>
                    </a:lnR>
                    <a:lnT>
                      <a:noFill/>
                    </a:lnT>
                    <a:lnB>
                      <a:noFill/>
                    </a:lnB>
                  </a:tcPr>
                </a:tc>
                <a:tc>
                  <a:txBody>
                    <a:bodyPr/>
                    <a:lstStyle/>
                    <a:p>
                      <a:pPr algn="ctr" fontAlgn="ctr">
                        <a:defRPr b="1">
                          <a:solidFill>
                            <a:srgbClr val="000000"/>
                          </a:solidFill>
                          <a:effectLst/>
                          <a:latin typeface="+mj-lt"/>
                        </a:defRPr>
                      </a:pPr>
                      <a:r>
                        <a:t>zuccheri</a:t>
                      </a:r>
                    </a:p>
                  </a:txBody>
                  <a:tcPr anchor="ctr" marB="0" marL="9525" marR="9525" marT="9525">
                    <a:lnL>
                      <a:noFill/>
                    </a:lnL>
                    <a:lnR>
                      <a:noFill/>
                    </a:lnR>
                    <a:lnT>
                      <a:noFill/>
                    </a:lnT>
                    <a:lnB>
                      <a:noFill/>
                    </a:lnB>
                  </a:tcPr>
                </a:tc>
                <a:tc>
                  <a:txBody>
                    <a:bodyPr/>
                    <a:lstStyle/>
                    <a:p>
                      <a:pPr algn="ctr" fontAlgn="ctr">
                        <a:defRPr b="1">
                          <a:solidFill>
                            <a:srgbClr val="000000"/>
                          </a:solidFill>
                          <a:effectLst/>
                          <a:latin typeface="+mj-lt"/>
                        </a:defRPr>
                      </a:pPr>
                      <a:r>
                        <a:t>calorie previste</a:t>
                      </a:r>
                    </a:p>
                  </a:txBody>
                  <a:tcPr anchor="ctr" marB="0" marL="9525" marR="9525" marT="9525">
                    <a:lnL>
                      <a:noFill/>
                    </a:lnL>
                    <a:lnR>
                      <a:noFill/>
                    </a:lnR>
                    <a:lnT>
                      <a:noFill/>
                    </a:lnT>
                    <a:lnB>
                      <a:noFill/>
                    </a:lnB>
                  </a:tcPr>
                </a:tc>
                <a:extLst>
                  <a:ext uri="{0D108BD9-81ED-4DB2-BD59-A6C34878D82A}">
                    <a16:rowId xmlns:a16="http://schemas.microsoft.com/office/drawing/2014/main" val="4018723585"/>
                  </a:ext>
                </a:extLst>
              </a:tr>
              <a:tr h="409118">
                <a:tc>
                  <a:txBody>
                    <a:bodyPr/>
                    <a:lstStyle/>
                    <a:p>
                      <a:pPr algn="ctr" fontAlgn="b">
                        <a:defRPr>
                          <a:solidFill>
                            <a:srgbClr val="000000"/>
                          </a:solidFill>
                          <a:effectLst/>
                          <a:latin typeface="+mj-lt"/>
                        </a:defRPr>
                      </a:pPr>
                      <a:r>
                        <a:t>Delizia di mandorle</a:t>
                      </a:r>
                      <a:endParaRPr b="0" i="0" strike="noStrike" sz="1800" u="none">
                        <a:solidFill>
                          <a:srgbClr val="000000"/>
                        </a:solidFill>
                        <a:effectLst/>
                        <a:latin typeface="+mj-lt"/>
                      </a:endParaRPr>
                    </a:p>
                  </a:txBody>
                  <a:tcPr anchor="b" marB="0" marL="9525" marR="9525" marT="9525">
                    <a:lnL>
                      <a:noFill/>
                    </a:lnL>
                    <a:lnR>
                      <a:noFill/>
                    </a:lnR>
                    <a:lnT>
                      <a:noFill/>
                    </a:lnT>
                    <a:lnB>
                      <a:noFill/>
                    </a:lnB>
                  </a:tcPr>
                </a:tc>
                <a:tc>
                  <a:txBody>
                    <a:bodyPr/>
                    <a:lstStyle/>
                    <a:p>
                      <a:pPr algn="ctr" fontAlgn="b">
                        <a:defRPr>
                          <a:solidFill>
                            <a:srgbClr val="000000"/>
                          </a:solidFill>
                          <a:effectLst/>
                          <a:latin typeface="+mj-lt"/>
                        </a:defRPr>
                      </a:pPr>
                      <a:r>
                        <a:t>110</a:t>
                      </a:r>
                    </a:p>
                  </a:txBody>
                  <a:tcPr anchor="b" marB="0" marL="9525" marR="9525" marT="9525">
                    <a:lnL>
                      <a:noFill/>
                    </a:lnL>
                    <a:lnR>
                      <a:noFill/>
                    </a:lnR>
                    <a:lnT>
                      <a:noFill/>
                    </a:lnT>
                    <a:lnB>
                      <a:noFill/>
                    </a:lnB>
                  </a:tcPr>
                </a:tc>
                <a:tc>
                  <a:txBody>
                    <a:bodyPr/>
                    <a:lstStyle/>
                    <a:p>
                      <a:pPr algn="ctr" fontAlgn="b">
                        <a:defRPr>
                          <a:solidFill>
                            <a:srgbClr val="000000"/>
                          </a:solidFill>
                          <a:effectLst/>
                          <a:latin typeface="+mj-lt"/>
                        </a:defRPr>
                      </a:pPr>
                      <a:r>
                        <a:t>8</a:t>
                      </a:r>
                    </a:p>
                  </a:txBody>
                  <a:tcPr anchor="b" marB="0" marL="9525" marR="9525" marT="9525">
                    <a:lnL>
                      <a:noFill/>
                    </a:lnL>
                    <a:lnR>
                      <a:noFill/>
                    </a:lnR>
                    <a:lnT>
                      <a:noFill/>
                    </a:lnT>
                    <a:lnB>
                      <a:noFill/>
                    </a:lnB>
                  </a:tcPr>
                </a:tc>
                <a:tc>
                  <a:txBody>
                    <a:bodyPr/>
                    <a:lstStyle/>
                    <a:p>
                      <a:pPr algn="ctr" fontAlgn="b">
                        <a:defRPr>
                          <a:solidFill>
                            <a:srgbClr val="000000"/>
                          </a:solidFill>
                          <a:effectLst/>
                          <a:latin typeface="+mj-lt"/>
                        </a:defRPr>
                      </a:pPr>
                      <a:r>
                        <a:t>110</a:t>
                      </a:r>
                    </a:p>
                  </a:txBody>
                  <a:tcPr anchor="b" marB="0" marL="9525" marR="9525" marT="9525">
                    <a:lnL>
                      <a:noFill/>
                    </a:lnL>
                    <a:lnR>
                      <a:noFill/>
                    </a:lnR>
                    <a:lnT>
                      <a:noFill/>
                    </a:lnT>
                    <a:lnB>
                      <a:noFill/>
                    </a:lnB>
                  </a:tcPr>
                </a:tc>
                <a:extLst>
                  <a:ext uri="{0D108BD9-81ED-4DB2-BD59-A6C34878D82A}">
                    <a16:rowId xmlns:a16="http://schemas.microsoft.com/office/drawing/2014/main" val="3989498826"/>
                  </a:ext>
                </a:extLst>
              </a:tr>
              <a:tr h="409118">
                <a:tc>
                  <a:txBody>
                    <a:bodyPr/>
                    <a:lstStyle/>
                    <a:p>
                      <a:pPr algn="ctr" fontAlgn="b">
                        <a:defRPr>
                          <a:solidFill>
                            <a:srgbClr val="000000"/>
                          </a:solidFill>
                          <a:effectLst/>
                          <a:latin typeface="+mj-lt"/>
                        </a:defRPr>
                      </a:pPr>
                      <a:r>
                        <a:t>Cap'n'Crunch</a:t>
                      </a:r>
                      <a:endParaRPr b="0" i="0" strike="noStrike" sz="1800" u="none">
                        <a:solidFill>
                          <a:srgbClr val="000000"/>
                        </a:solidFill>
                        <a:effectLst/>
                        <a:latin typeface="+mj-lt"/>
                      </a:endParaRPr>
                    </a:p>
                  </a:txBody>
                  <a:tcPr anchor="b" marB="0" marL="9525" marR="9525" marT="9525">
                    <a:lnL>
                      <a:noFill/>
                    </a:lnL>
                    <a:lnR>
                      <a:noFill/>
                    </a:lnR>
                    <a:lnT>
                      <a:noFill/>
                    </a:lnT>
                    <a:lnB>
                      <a:noFill/>
                    </a:lnB>
                  </a:tcPr>
                </a:tc>
                <a:tc>
                  <a:txBody>
                    <a:bodyPr/>
                    <a:lstStyle/>
                    <a:p>
                      <a:pPr algn="ctr" fontAlgn="b">
                        <a:defRPr>
                          <a:solidFill>
                            <a:srgbClr val="000000"/>
                          </a:solidFill>
                          <a:effectLst/>
                          <a:latin typeface="+mj-lt"/>
                        </a:defRPr>
                      </a:pPr>
                      <a:r>
                        <a:t>120</a:t>
                      </a:r>
                    </a:p>
                  </a:txBody>
                  <a:tcPr anchor="b" marB="0" marL="9525" marR="9525" marT="9525">
                    <a:lnL>
                      <a:noFill/>
                    </a:lnL>
                    <a:lnR>
                      <a:noFill/>
                    </a:lnR>
                    <a:lnT>
                      <a:noFill/>
                    </a:lnT>
                    <a:lnB>
                      <a:noFill/>
                    </a:lnB>
                  </a:tcPr>
                </a:tc>
                <a:tc>
                  <a:txBody>
                    <a:bodyPr/>
                    <a:lstStyle/>
                    <a:p>
                      <a:pPr algn="ctr" fontAlgn="b">
                        <a:defRPr>
                          <a:solidFill>
                            <a:srgbClr val="000000"/>
                          </a:solidFill>
                          <a:effectLst/>
                          <a:latin typeface="+mj-lt"/>
                        </a:defRPr>
                      </a:pPr>
                      <a:r>
                        <a:t>12</a:t>
                      </a:r>
                    </a:p>
                  </a:txBody>
                  <a:tcPr anchor="b" marB="0" marL="9525" marR="9525" marT="9525">
                    <a:lnL>
                      <a:noFill/>
                    </a:lnL>
                    <a:lnR>
                      <a:noFill/>
                    </a:lnR>
                    <a:lnT>
                      <a:noFill/>
                    </a:lnT>
                    <a:lnB>
                      <a:noFill/>
                    </a:lnB>
                  </a:tcPr>
                </a:tc>
                <a:tc>
                  <a:txBody>
                    <a:bodyPr/>
                    <a:lstStyle/>
                    <a:p>
                      <a:pPr algn="ctr" fontAlgn="b">
                        <a:defRPr>
                          <a:solidFill>
                            <a:srgbClr val="000000"/>
                          </a:solidFill>
                          <a:effectLst/>
                          <a:latin typeface="+mj-lt"/>
                        </a:defRPr>
                      </a:pPr>
                      <a:r>
                        <a:t>120</a:t>
                      </a:r>
                    </a:p>
                  </a:txBody>
                  <a:tcPr anchor="b" marB="0" marL="9525" marR="9525" marT="9525">
                    <a:lnL>
                      <a:noFill/>
                    </a:lnL>
                    <a:lnR>
                      <a:noFill/>
                    </a:lnR>
                    <a:lnT>
                      <a:noFill/>
                    </a:lnT>
                    <a:lnB>
                      <a:noFill/>
                    </a:lnB>
                  </a:tcPr>
                </a:tc>
                <a:extLst>
                  <a:ext uri="{0D108BD9-81ED-4DB2-BD59-A6C34878D82A}">
                    <a16:rowId xmlns:a16="http://schemas.microsoft.com/office/drawing/2014/main" val="654320618"/>
                  </a:ext>
                </a:extLst>
              </a:tr>
              <a:tr h="409118">
                <a:tc>
                  <a:txBody>
                    <a:bodyPr/>
                    <a:lstStyle/>
                    <a:p>
                      <a:pPr algn="ctr" fontAlgn="b">
                        <a:defRPr>
                          <a:solidFill>
                            <a:srgbClr val="000000"/>
                          </a:solidFill>
                          <a:effectLst/>
                          <a:latin typeface="+mj-lt"/>
                        </a:defRPr>
                      </a:pPr>
                      <a:r>
                        <a:t>Cluster</a:t>
                      </a:r>
                      <a:endParaRPr b="0" i="0" strike="noStrike" sz="1800" u="none">
                        <a:solidFill>
                          <a:srgbClr val="000000"/>
                        </a:solidFill>
                        <a:effectLst/>
                        <a:latin typeface="+mj-lt"/>
                      </a:endParaRPr>
                    </a:p>
                  </a:txBody>
                  <a:tcPr anchor="b" marB="0" marL="9525" marR="9525" marT="9525">
                    <a:lnL>
                      <a:noFill/>
                    </a:lnL>
                    <a:lnR>
                      <a:noFill/>
                    </a:lnR>
                    <a:lnT>
                      <a:noFill/>
                    </a:lnT>
                    <a:lnB>
                      <a:noFill/>
                    </a:lnB>
                  </a:tcPr>
                </a:tc>
                <a:tc>
                  <a:txBody>
                    <a:bodyPr/>
                    <a:lstStyle/>
                    <a:p>
                      <a:pPr algn="ctr" fontAlgn="b">
                        <a:defRPr>
                          <a:solidFill>
                            <a:srgbClr val="000000"/>
                          </a:solidFill>
                          <a:effectLst/>
                          <a:latin typeface="+mj-lt"/>
                        </a:defRPr>
                      </a:pPr>
                      <a:r>
                        <a:t>110</a:t>
                      </a:r>
                    </a:p>
                  </a:txBody>
                  <a:tcPr anchor="b" marB="0" marL="9525" marR="9525" marT="9525">
                    <a:lnL>
                      <a:noFill/>
                    </a:lnL>
                    <a:lnR>
                      <a:noFill/>
                    </a:lnR>
                    <a:lnT>
                      <a:noFill/>
                    </a:lnT>
                    <a:lnB>
                      <a:noFill/>
                    </a:lnB>
                  </a:tcPr>
                </a:tc>
                <a:tc>
                  <a:txBody>
                    <a:bodyPr/>
                    <a:lstStyle/>
                    <a:p>
                      <a:pPr algn="ctr" fontAlgn="b">
                        <a:defRPr>
                          <a:solidFill>
                            <a:srgbClr val="000000"/>
                          </a:solidFill>
                          <a:effectLst/>
                          <a:latin typeface="+mj-lt"/>
                        </a:defRPr>
                      </a:pPr>
                      <a:r>
                        <a:t>7</a:t>
                      </a:r>
                    </a:p>
                  </a:txBody>
                  <a:tcPr anchor="b" marB="0" marL="9525" marR="9525" marT="9525">
                    <a:lnL>
                      <a:noFill/>
                    </a:lnL>
                    <a:lnR>
                      <a:noFill/>
                    </a:lnR>
                    <a:lnT>
                      <a:noFill/>
                    </a:lnT>
                    <a:lnB>
                      <a:noFill/>
                    </a:lnB>
                  </a:tcPr>
                </a:tc>
                <a:tc>
                  <a:txBody>
                    <a:bodyPr/>
                    <a:lstStyle/>
                    <a:p>
                      <a:pPr algn="ctr" fontAlgn="b">
                        <a:defRPr>
                          <a:solidFill>
                            <a:srgbClr val="000000"/>
                          </a:solidFill>
                          <a:effectLst/>
                          <a:latin typeface="+mj-lt"/>
                        </a:defRPr>
                      </a:pPr>
                      <a:r>
                        <a:t>107,5</a:t>
                      </a:r>
                    </a:p>
                  </a:txBody>
                  <a:tcPr anchor="b" marB="0" marL="9525" marR="9525" marT="9525">
                    <a:lnL>
                      <a:noFill/>
                    </a:lnL>
                    <a:lnR>
                      <a:noFill/>
                    </a:lnR>
                    <a:lnT>
                      <a:noFill/>
                    </a:lnT>
                    <a:lnB>
                      <a:noFill/>
                    </a:lnB>
                  </a:tcPr>
                </a:tc>
                <a:extLst>
                  <a:ext uri="{0D108BD9-81ED-4DB2-BD59-A6C34878D82A}">
                    <a16:rowId xmlns:a16="http://schemas.microsoft.com/office/drawing/2014/main" val="3723954449"/>
                  </a:ext>
                </a:extLst>
              </a:tr>
              <a:tr h="409118">
                <a:tc>
                  <a:txBody>
                    <a:bodyPr/>
                    <a:lstStyle/>
                    <a:p>
                      <a:pPr algn="ctr" fontAlgn="b">
                        <a:defRPr>
                          <a:solidFill>
                            <a:srgbClr val="000000"/>
                          </a:solidFill>
                          <a:effectLst/>
                          <a:latin typeface="+mj-lt"/>
                        </a:defRPr>
                      </a:pPr>
                      <a:r>
                        <a:t>Bran di avena di Cracklin</a:t>
                      </a:r>
                    </a:p>
                  </a:txBody>
                  <a:tcPr anchor="b" marB="0" marL="9525" marR="9525" marT="9525">
                    <a:lnL>
                      <a:noFill/>
                    </a:lnL>
                    <a:lnR>
                      <a:noFill/>
                    </a:lnR>
                    <a:lnT>
                      <a:noFill/>
                    </a:lnT>
                    <a:lnB>
                      <a:noFill/>
                    </a:lnB>
                  </a:tcPr>
                </a:tc>
                <a:tc>
                  <a:txBody>
                    <a:bodyPr/>
                    <a:lstStyle/>
                    <a:p>
                      <a:pPr algn="ctr" fontAlgn="b">
                        <a:defRPr>
                          <a:solidFill>
                            <a:srgbClr val="000000"/>
                          </a:solidFill>
                          <a:effectLst/>
                          <a:latin typeface="+mj-lt"/>
                        </a:defRPr>
                      </a:pPr>
                      <a:r>
                        <a:t>110</a:t>
                      </a:r>
                    </a:p>
                  </a:txBody>
                  <a:tcPr anchor="b" marB="0" marL="9525" marR="9525" marT="9525">
                    <a:lnL>
                      <a:noFill/>
                    </a:lnL>
                    <a:lnR>
                      <a:noFill/>
                    </a:lnR>
                    <a:lnT>
                      <a:noFill/>
                    </a:lnT>
                    <a:lnB>
                      <a:noFill/>
                    </a:lnB>
                  </a:tcPr>
                </a:tc>
                <a:tc>
                  <a:txBody>
                    <a:bodyPr/>
                    <a:lstStyle/>
                    <a:p>
                      <a:pPr algn="ctr" fontAlgn="b">
                        <a:defRPr>
                          <a:solidFill>
                            <a:srgbClr val="000000"/>
                          </a:solidFill>
                          <a:effectLst/>
                          <a:latin typeface="+mj-lt"/>
                        </a:defRPr>
                      </a:pPr>
                      <a:r>
                        <a:t>7</a:t>
                      </a:r>
                    </a:p>
                  </a:txBody>
                  <a:tcPr anchor="b" marB="0" marL="9525" marR="9525" marT="9525">
                    <a:lnL>
                      <a:noFill/>
                    </a:lnL>
                    <a:lnR>
                      <a:noFill/>
                    </a:lnR>
                    <a:lnT>
                      <a:noFill/>
                    </a:lnT>
                    <a:lnB>
                      <a:noFill/>
                    </a:lnB>
                  </a:tcPr>
                </a:tc>
                <a:tc>
                  <a:txBody>
                    <a:bodyPr/>
                    <a:lstStyle/>
                    <a:p>
                      <a:pPr algn="ctr" fontAlgn="b">
                        <a:defRPr>
                          <a:solidFill>
                            <a:srgbClr val="000000"/>
                          </a:solidFill>
                          <a:effectLst/>
                          <a:latin typeface="+mj-lt"/>
                        </a:defRPr>
                      </a:pPr>
                      <a:r>
                        <a:t>107,5</a:t>
                      </a:r>
                    </a:p>
                  </a:txBody>
                  <a:tcPr anchor="b" marB="0" marL="9525" marR="9525" marT="9525">
                    <a:lnL>
                      <a:noFill/>
                    </a:lnL>
                    <a:lnR>
                      <a:noFill/>
                    </a:lnR>
                    <a:lnT>
                      <a:noFill/>
                    </a:lnT>
                    <a:lnB>
                      <a:noFill/>
                    </a:lnB>
                  </a:tcPr>
                </a:tc>
                <a:extLst>
                  <a:ext uri="{0D108BD9-81ED-4DB2-BD59-A6C34878D82A}">
                    <a16:rowId xmlns:a16="http://schemas.microsoft.com/office/drawing/2014/main" val="3366861476"/>
                  </a:ext>
                </a:extLst>
              </a:tr>
              <a:tr h="409118">
                <a:tc>
                  <a:txBody>
                    <a:bodyPr/>
                    <a:lstStyle/>
                    <a:p>
                      <a:pPr algn="ctr" fontAlgn="b">
                        <a:defRPr>
                          <a:solidFill>
                            <a:srgbClr val="000000"/>
                          </a:solidFill>
                          <a:effectLst/>
                          <a:latin typeface="+mj-lt"/>
                        </a:defRPr>
                      </a:pPr>
                      <a:r>
                        <a:t>Cassa doppia</a:t>
                      </a:r>
                      <a:endParaRPr b="0" i="0" strike="noStrike" sz="1800" u="none">
                        <a:solidFill>
                          <a:srgbClr val="000000"/>
                        </a:solidFill>
                        <a:effectLst/>
                        <a:latin typeface="+mj-lt"/>
                      </a:endParaRPr>
                    </a:p>
                  </a:txBody>
                  <a:tcPr anchor="b" marB="0" marL="9525" marR="9525" marT="9525">
                    <a:lnL>
                      <a:noFill/>
                    </a:lnL>
                    <a:lnR>
                      <a:noFill/>
                    </a:lnR>
                    <a:lnT>
                      <a:noFill/>
                    </a:lnT>
                    <a:lnB>
                      <a:noFill/>
                    </a:lnB>
                  </a:tcPr>
                </a:tc>
                <a:tc>
                  <a:txBody>
                    <a:bodyPr/>
                    <a:lstStyle/>
                    <a:p>
                      <a:pPr algn="ctr" fontAlgn="b">
                        <a:defRPr>
                          <a:solidFill>
                            <a:srgbClr val="000000"/>
                          </a:solidFill>
                          <a:effectLst/>
                          <a:latin typeface="+mj-lt"/>
                        </a:defRPr>
                      </a:pPr>
                      <a:r>
                        <a:t>100</a:t>
                      </a:r>
                    </a:p>
                  </a:txBody>
                  <a:tcPr anchor="b" marB="0" marL="9525" marR="9525" marT="9525">
                    <a:lnL>
                      <a:noFill/>
                    </a:lnL>
                    <a:lnR>
                      <a:noFill/>
                    </a:lnR>
                    <a:lnT>
                      <a:noFill/>
                    </a:lnT>
                    <a:lnB>
                      <a:noFill/>
                    </a:lnB>
                  </a:tcPr>
                </a:tc>
                <a:tc>
                  <a:txBody>
                    <a:bodyPr/>
                    <a:lstStyle/>
                    <a:p>
                      <a:pPr algn="ctr" fontAlgn="b">
                        <a:defRPr>
                          <a:solidFill>
                            <a:srgbClr val="000000"/>
                          </a:solidFill>
                          <a:effectLst/>
                          <a:latin typeface="+mj-lt"/>
                        </a:defRPr>
                      </a:pPr>
                      <a:r>
                        <a:t>5</a:t>
                      </a:r>
                    </a:p>
                  </a:txBody>
                  <a:tcPr anchor="b" marB="0" marL="9525" marR="9525" marT="9525">
                    <a:lnL>
                      <a:noFill/>
                    </a:lnL>
                    <a:lnR>
                      <a:noFill/>
                    </a:lnR>
                    <a:lnT>
                      <a:noFill/>
                    </a:lnT>
                    <a:lnB>
                      <a:noFill/>
                    </a:lnB>
                  </a:tcPr>
                </a:tc>
                <a:tc>
                  <a:txBody>
                    <a:bodyPr/>
                    <a:lstStyle/>
                    <a:p>
                      <a:pPr algn="ctr" fontAlgn="b">
                        <a:defRPr>
                          <a:solidFill>
                            <a:srgbClr val="000000"/>
                          </a:solidFill>
                          <a:effectLst/>
                          <a:latin typeface="+mj-lt"/>
                        </a:defRPr>
                      </a:pPr>
                      <a:r>
                        <a:t>102,5</a:t>
                      </a:r>
                    </a:p>
                  </a:txBody>
                  <a:tcPr anchor="b" marB="0" marL="9525" marR="9525" marT="9525">
                    <a:lnL>
                      <a:noFill/>
                    </a:lnL>
                    <a:lnR>
                      <a:noFill/>
                    </a:lnR>
                    <a:lnT>
                      <a:noFill/>
                    </a:lnT>
                    <a:lnB>
                      <a:noFill/>
                    </a:lnB>
                  </a:tcPr>
                </a:tc>
                <a:extLst>
                  <a:ext uri="{0D108BD9-81ED-4DB2-BD59-A6C34878D82A}">
                    <a16:rowId xmlns:a16="http://schemas.microsoft.com/office/drawing/2014/main" val="3146171388"/>
                  </a:ext>
                </a:extLst>
              </a:tr>
              <a:tr h="409118">
                <a:tc>
                  <a:txBody>
                    <a:bodyPr/>
                    <a:lstStyle/>
                    <a:p>
                      <a:pPr algn="ctr" fontAlgn="b">
                        <a:defRPr>
                          <a:solidFill>
                            <a:srgbClr val="000000"/>
                          </a:solidFill>
                          <a:effectLst/>
                          <a:latin typeface="+mj-lt"/>
                        </a:defRPr>
                      </a:pPr>
                      <a:r>
                        <a:t>Bran fruttato</a:t>
                      </a:r>
                    </a:p>
                  </a:txBody>
                  <a:tcPr anchor="b" marB="0" marL="9525" marR="9525" marT="9525">
                    <a:lnL>
                      <a:noFill/>
                    </a:lnL>
                    <a:lnR>
                      <a:noFill/>
                    </a:lnR>
                    <a:lnT>
                      <a:noFill/>
                    </a:lnT>
                    <a:lnB>
                      <a:noFill/>
                    </a:lnB>
                  </a:tcPr>
                </a:tc>
                <a:tc>
                  <a:txBody>
                    <a:bodyPr/>
                    <a:lstStyle/>
                    <a:p>
                      <a:pPr algn="ctr" fontAlgn="b">
                        <a:defRPr>
                          <a:solidFill>
                            <a:srgbClr val="000000"/>
                          </a:solidFill>
                          <a:effectLst/>
                          <a:latin typeface="+mj-lt"/>
                        </a:defRPr>
                      </a:pPr>
                      <a:r>
                        <a:t>120</a:t>
                      </a:r>
                    </a:p>
                  </a:txBody>
                  <a:tcPr anchor="b" marB="0" marL="9525" marR="9525" marT="9525">
                    <a:lnL>
                      <a:noFill/>
                    </a:lnL>
                    <a:lnR>
                      <a:noFill/>
                    </a:lnR>
                    <a:lnT>
                      <a:noFill/>
                    </a:lnT>
                    <a:lnB>
                      <a:noFill/>
                    </a:lnB>
                  </a:tcPr>
                </a:tc>
                <a:tc>
                  <a:txBody>
                    <a:bodyPr/>
                    <a:lstStyle/>
                    <a:p>
                      <a:pPr algn="ctr" fontAlgn="b">
                        <a:defRPr>
                          <a:solidFill>
                            <a:srgbClr val="000000"/>
                          </a:solidFill>
                          <a:effectLst/>
                          <a:latin typeface="+mj-lt"/>
                        </a:defRPr>
                      </a:pPr>
                      <a:r>
                        <a:t>12</a:t>
                      </a:r>
                    </a:p>
                  </a:txBody>
                  <a:tcPr anchor="b" marB="0" marL="9525" marR="9525" marT="9525">
                    <a:lnL>
                      <a:noFill/>
                    </a:lnL>
                    <a:lnR>
                      <a:noFill/>
                    </a:lnR>
                    <a:lnT>
                      <a:noFill/>
                    </a:lnT>
                    <a:lnB>
                      <a:noFill/>
                    </a:lnB>
                  </a:tcPr>
                </a:tc>
                <a:tc>
                  <a:txBody>
                    <a:bodyPr/>
                    <a:lstStyle/>
                    <a:p>
                      <a:pPr algn="ctr" fontAlgn="b">
                        <a:defRPr>
                          <a:solidFill>
                            <a:srgbClr val="000000"/>
                          </a:solidFill>
                          <a:effectLst/>
                          <a:latin typeface="+mj-lt"/>
                        </a:defRPr>
                      </a:pPr>
                      <a:r>
                        <a:t>120</a:t>
                      </a:r>
                    </a:p>
                  </a:txBody>
                  <a:tcPr anchor="b" marB="0" marL="9525" marR="9525" marT="9525">
                    <a:lnL>
                      <a:noFill/>
                    </a:lnL>
                    <a:lnR>
                      <a:noFill/>
                    </a:lnR>
                    <a:lnT>
                      <a:noFill/>
                    </a:lnT>
                    <a:lnB>
                      <a:noFill/>
                    </a:lnB>
                  </a:tcPr>
                </a:tc>
                <a:extLst>
                  <a:ext uri="{0D108BD9-81ED-4DB2-BD59-A6C34878D82A}">
                    <a16:rowId xmlns:a16="http://schemas.microsoft.com/office/drawing/2014/main" val="2445645583"/>
                  </a:ext>
                </a:extLst>
              </a:tr>
              <a:tr h="409118">
                <a:tc>
                  <a:txBody>
                    <a:bodyPr/>
                    <a:lstStyle/>
                    <a:p>
                      <a:pPr algn="ctr" fontAlgn="b">
                        <a:defRPr>
                          <a:solidFill>
                            <a:srgbClr val="000000"/>
                          </a:solidFill>
                          <a:effectLst/>
                          <a:latin typeface="+mj-lt"/>
                        </a:defRPr>
                      </a:pPr>
                      <a:r>
                        <a:t>Golden Grahams</a:t>
                      </a:r>
                      <a:endParaRPr b="0" i="0" strike="noStrike" sz="1800" u="none">
                        <a:solidFill>
                          <a:srgbClr val="000000"/>
                        </a:solidFill>
                        <a:effectLst/>
                        <a:latin typeface="+mj-lt"/>
                      </a:endParaRPr>
                    </a:p>
                  </a:txBody>
                  <a:tcPr anchor="b" marB="0" marL="9525" marR="9525" marT="9525">
                    <a:lnL>
                      <a:noFill/>
                    </a:lnL>
                    <a:lnR>
                      <a:noFill/>
                    </a:lnR>
                    <a:lnT>
                      <a:noFill/>
                    </a:lnT>
                    <a:lnB>
                      <a:noFill/>
                    </a:lnB>
                  </a:tcPr>
                </a:tc>
                <a:tc>
                  <a:txBody>
                    <a:bodyPr/>
                    <a:lstStyle/>
                    <a:p>
                      <a:pPr algn="ctr" fontAlgn="b">
                        <a:defRPr>
                          <a:solidFill>
                            <a:srgbClr val="000000"/>
                          </a:solidFill>
                          <a:effectLst/>
                          <a:latin typeface="+mj-lt"/>
                        </a:defRPr>
                      </a:pPr>
                      <a:r>
                        <a:t>110</a:t>
                      </a:r>
                    </a:p>
                  </a:txBody>
                  <a:tcPr anchor="b" marB="0" marL="9525" marR="9525" marT="9525">
                    <a:lnL>
                      <a:noFill/>
                    </a:lnL>
                    <a:lnR>
                      <a:noFill/>
                    </a:lnR>
                    <a:lnT>
                      <a:noFill/>
                    </a:lnT>
                    <a:lnB>
                      <a:noFill/>
                    </a:lnB>
                  </a:tcPr>
                </a:tc>
                <a:tc>
                  <a:txBody>
                    <a:bodyPr/>
                    <a:lstStyle/>
                    <a:p>
                      <a:pPr algn="ctr" fontAlgn="b">
                        <a:defRPr>
                          <a:solidFill>
                            <a:srgbClr val="000000"/>
                          </a:solidFill>
                          <a:effectLst/>
                          <a:latin typeface="+mj-lt"/>
                        </a:defRPr>
                      </a:pPr>
                      <a:r>
                        <a:t>9</a:t>
                      </a:r>
                    </a:p>
                  </a:txBody>
                  <a:tcPr anchor="b" marB="0" marL="9525" marR="9525" marT="9525">
                    <a:lnL>
                      <a:noFill/>
                    </a:lnL>
                    <a:lnR>
                      <a:noFill/>
                    </a:lnR>
                    <a:lnT>
                      <a:noFill/>
                    </a:lnT>
                    <a:lnB>
                      <a:noFill/>
                    </a:lnB>
                  </a:tcPr>
                </a:tc>
                <a:tc>
                  <a:txBody>
                    <a:bodyPr/>
                    <a:lstStyle/>
                    <a:p>
                      <a:pPr algn="ctr" fontAlgn="b">
                        <a:defRPr>
                          <a:solidFill>
                            <a:srgbClr val="000000"/>
                          </a:solidFill>
                          <a:effectLst/>
                          <a:latin typeface="+mj-lt"/>
                        </a:defRPr>
                      </a:pPr>
                      <a:r>
                        <a:t>112,5</a:t>
                      </a:r>
                    </a:p>
                  </a:txBody>
                  <a:tcPr anchor="b" marB="0" marL="9525" marR="9525" marT="9525">
                    <a:lnL>
                      <a:noFill/>
                    </a:lnL>
                    <a:lnR>
                      <a:noFill/>
                    </a:lnR>
                    <a:lnT>
                      <a:noFill/>
                    </a:lnT>
                    <a:lnB>
                      <a:noFill/>
                    </a:lnB>
                  </a:tcPr>
                </a:tc>
                <a:extLst>
                  <a:ext uri="{0D108BD9-81ED-4DB2-BD59-A6C34878D82A}">
                    <a16:rowId xmlns:a16="http://schemas.microsoft.com/office/drawing/2014/main" val="3967958327"/>
                  </a:ext>
                </a:extLst>
              </a:tr>
              <a:tr h="409118">
                <a:tc>
                  <a:txBody>
                    <a:bodyPr/>
                    <a:lstStyle/>
                    <a:p>
                      <a:pPr algn="ctr" fontAlgn="b">
                        <a:defRPr>
                          <a:solidFill>
                            <a:srgbClr val="000000"/>
                          </a:solidFill>
                          <a:effectLst/>
                          <a:latin typeface="+mj-lt"/>
                        </a:defRPr>
                      </a:pPr>
                      <a:r>
                        <a:t>Fiocchi di frutta a guscio</a:t>
                      </a:r>
                      <a:endParaRPr b="0" i="0" strike="noStrike" sz="1800" u="none">
                        <a:solidFill>
                          <a:srgbClr val="000000"/>
                        </a:solidFill>
                        <a:effectLst/>
                        <a:latin typeface="+mj-lt"/>
                      </a:endParaRPr>
                    </a:p>
                  </a:txBody>
                  <a:tcPr anchor="b" marB="0" marL="9525" marR="9525" marT="9525">
                    <a:lnL>
                      <a:noFill/>
                    </a:lnL>
                    <a:lnR>
                      <a:noFill/>
                    </a:lnR>
                    <a:lnT>
                      <a:noFill/>
                    </a:lnT>
                    <a:lnB>
                      <a:noFill/>
                    </a:lnB>
                  </a:tcPr>
                </a:tc>
                <a:tc>
                  <a:txBody>
                    <a:bodyPr/>
                    <a:lstStyle/>
                    <a:p>
                      <a:pPr algn="ctr" fontAlgn="b">
                        <a:defRPr>
                          <a:solidFill>
                            <a:srgbClr val="000000"/>
                          </a:solidFill>
                          <a:effectLst/>
                          <a:latin typeface="+mj-lt"/>
                        </a:defRPr>
                      </a:pPr>
                      <a:r>
                        <a:t>100</a:t>
                      </a:r>
                    </a:p>
                  </a:txBody>
                  <a:tcPr anchor="b" marB="0" marL="9525" marR="9525" marT="9525">
                    <a:lnL>
                      <a:noFill/>
                    </a:lnL>
                    <a:lnR>
                      <a:noFill/>
                    </a:lnR>
                    <a:lnT>
                      <a:noFill/>
                    </a:lnT>
                    <a:lnB>
                      <a:noFill/>
                    </a:lnB>
                  </a:tcPr>
                </a:tc>
                <a:tc>
                  <a:txBody>
                    <a:bodyPr/>
                    <a:lstStyle/>
                    <a:p>
                      <a:pPr algn="ctr" fontAlgn="b">
                        <a:defRPr>
                          <a:solidFill>
                            <a:srgbClr val="000000"/>
                          </a:solidFill>
                          <a:effectLst/>
                          <a:latin typeface="+mj-lt"/>
                        </a:defRPr>
                      </a:pPr>
                      <a:r>
                        <a:t>5</a:t>
                      </a:r>
                    </a:p>
                  </a:txBody>
                  <a:tcPr anchor="b" marB="0" marL="9525" marR="9525" marT="9525">
                    <a:lnL>
                      <a:noFill/>
                    </a:lnL>
                    <a:lnR>
                      <a:noFill/>
                    </a:lnR>
                    <a:lnT>
                      <a:noFill/>
                    </a:lnT>
                    <a:lnB>
                      <a:noFill/>
                    </a:lnB>
                  </a:tcPr>
                </a:tc>
                <a:tc>
                  <a:txBody>
                    <a:bodyPr/>
                    <a:lstStyle/>
                    <a:p>
                      <a:pPr algn="ctr" fontAlgn="b">
                        <a:defRPr>
                          <a:solidFill>
                            <a:srgbClr val="000000"/>
                          </a:solidFill>
                          <a:effectLst/>
                          <a:latin typeface="+mj-lt"/>
                        </a:defRPr>
                      </a:pPr>
                      <a:r>
                        <a:t>102,5</a:t>
                      </a:r>
                    </a:p>
                  </a:txBody>
                  <a:tcPr anchor="b" marB="0" marL="9525" marR="9525" marT="9525">
                    <a:lnL>
                      <a:noFill/>
                    </a:lnL>
                    <a:lnR>
                      <a:noFill/>
                    </a:lnR>
                    <a:lnT>
                      <a:noFill/>
                    </a:lnT>
                    <a:lnB>
                      <a:noFill/>
                    </a:lnB>
                  </a:tcPr>
                </a:tc>
                <a:extLst>
                  <a:ext uri="{0D108BD9-81ED-4DB2-BD59-A6C34878D82A}">
                    <a16:rowId xmlns:a16="http://schemas.microsoft.com/office/drawing/2014/main" val="1802310079"/>
                  </a:ext>
                </a:extLst>
              </a:tr>
              <a:tr h="409118">
                <a:tc>
                  <a:txBody>
                    <a:bodyPr/>
                    <a:lstStyle/>
                    <a:p>
                      <a:pPr algn="ctr" fontAlgn="b">
                        <a:defRPr>
                          <a:solidFill>
                            <a:srgbClr val="000000"/>
                          </a:solidFill>
                          <a:effectLst/>
                          <a:latin typeface="+mj-lt"/>
                        </a:defRPr>
                      </a:pPr>
                      <a:r>
                        <a:t>Honey Graham Ohs</a:t>
                      </a:r>
                    </a:p>
                  </a:txBody>
                  <a:tcPr anchor="b" marB="0" marL="9525" marR="9525" marT="9525">
                    <a:lnL>
                      <a:noFill/>
                    </a:lnL>
                    <a:lnR>
                      <a:noFill/>
                    </a:lnR>
                    <a:lnT>
                      <a:noFill/>
                    </a:lnT>
                    <a:lnB>
                      <a:noFill/>
                    </a:lnB>
                  </a:tcPr>
                </a:tc>
                <a:tc>
                  <a:txBody>
                    <a:bodyPr/>
                    <a:lstStyle/>
                    <a:p>
                      <a:pPr algn="ctr" fontAlgn="b">
                        <a:defRPr>
                          <a:solidFill>
                            <a:srgbClr val="000000"/>
                          </a:solidFill>
                          <a:effectLst/>
                          <a:latin typeface="+mj-lt"/>
                        </a:defRPr>
                      </a:pPr>
                      <a:r>
                        <a:t>120</a:t>
                      </a:r>
                    </a:p>
                  </a:txBody>
                  <a:tcPr anchor="b" marB="0" marL="9525" marR="9525" marT="9525">
                    <a:lnL>
                      <a:noFill/>
                    </a:lnL>
                    <a:lnR>
                      <a:noFill/>
                    </a:lnR>
                    <a:lnT>
                      <a:noFill/>
                    </a:lnT>
                    <a:lnB>
                      <a:noFill/>
                    </a:lnB>
                  </a:tcPr>
                </a:tc>
                <a:tc>
                  <a:txBody>
                    <a:bodyPr/>
                    <a:lstStyle/>
                    <a:p>
                      <a:pPr algn="ctr" fontAlgn="b">
                        <a:defRPr>
                          <a:solidFill>
                            <a:srgbClr val="000000"/>
                          </a:solidFill>
                          <a:effectLst/>
                          <a:latin typeface="+mj-lt"/>
                        </a:defRPr>
                      </a:pPr>
                      <a:r>
                        <a:t>11</a:t>
                      </a:r>
                    </a:p>
                  </a:txBody>
                  <a:tcPr anchor="b" marB="0" marL="9525" marR="9525" marT="9525">
                    <a:lnL>
                      <a:noFill/>
                    </a:lnL>
                    <a:lnR>
                      <a:noFill/>
                    </a:lnR>
                    <a:lnT>
                      <a:noFill/>
                    </a:lnT>
                    <a:lnB>
                      <a:noFill/>
                    </a:lnB>
                  </a:tcPr>
                </a:tc>
                <a:tc>
                  <a:txBody>
                    <a:bodyPr/>
                    <a:lstStyle/>
                    <a:p>
                      <a:pPr algn="ctr" fontAlgn="b">
                        <a:defRPr>
                          <a:solidFill>
                            <a:srgbClr val="000000"/>
                          </a:solidFill>
                          <a:effectLst/>
                          <a:latin typeface="+mj-lt"/>
                        </a:defRPr>
                      </a:pPr>
                      <a:r>
                        <a:t>117,5</a:t>
                      </a:r>
                    </a:p>
                  </a:txBody>
                  <a:tcPr anchor="b" marB="0" marL="9525" marR="9525" marT="9525">
                    <a:lnL>
                      <a:noFill/>
                    </a:lnL>
                    <a:lnR>
                      <a:noFill/>
                    </a:lnR>
                    <a:lnT>
                      <a:noFill/>
                    </a:lnT>
                    <a:lnB>
                      <a:noFill/>
                    </a:lnB>
                  </a:tcPr>
                </a:tc>
                <a:extLst>
                  <a:ext uri="{0D108BD9-81ED-4DB2-BD59-A6C34878D82A}">
                    <a16:rowId xmlns:a16="http://schemas.microsoft.com/office/drawing/2014/main" val="3711795063"/>
                  </a:ext>
                </a:extLst>
              </a:tr>
            </a:tbl>
          </a:graphicData>
        </a:graphic>
      </p:graphicFrame>
      <p:sp>
        <p:nvSpPr>
          <p:cNvPr id="7" name="Cloud Callout 6"/>
          <p:cNvSpPr/>
          <p:nvPr/>
        </p:nvSpPr>
        <p:spPr>
          <a:xfrm>
            <a:off x="0" y="4925863"/>
            <a:ext cx="6683829" cy="1540252"/>
          </a:xfrm>
          <a:prstGeom prst="cloudCallout">
            <a:avLst>
              <a:gd fmla="val 53170" name="adj1"/>
              <a:gd fmla="val -124823" name="adj2"/>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Dati tratti da:</a:t>
            </a:r>
          </a:p>
          <a:p>
            <a:pPr algn="ctr"/>
            <a:r>
              <a:t>https://www.kaggle.com/datasets/crawford/80-cereals</a:t>
            </a:r>
          </a:p>
        </p:txBody>
      </p:sp>
      <p:sp>
        <p:nvSpPr>
          <p:cNvPr id="3" name="Rectangle 2"/>
          <p:cNvSpPr/>
          <p:nvPr/>
        </p:nvSpPr>
        <p:spPr>
          <a:xfrm>
            <a:off x="481214" y="3246073"/>
            <a:ext cx="2779928" cy="461665"/>
          </a:xfrm>
          <a:prstGeom prst="rect">
            <a:avLst/>
          </a:prstGeom>
        </p:spPr>
        <p:txBody>
          <a:bodyPr wrap="none">
            <a:spAutoFit/>
          </a:bodyPr>
          <a:lstStyle/>
          <a:p>
            <a:pPr>
              <a:defRPr sz="2400"/>
            </a:pPr>
            <a:r>
              <a:t>Output = w1 * x1 + b</a:t>
            </a:r>
            <a:endParaRPr sz="2400"/>
          </a:p>
        </p:txBody>
      </p:sp>
      <p:sp>
        <p:nvSpPr>
          <p:cNvPr id="5" name="Rectangular Callout 4"/>
          <p:cNvSpPr/>
          <p:nvPr/>
        </p:nvSpPr>
        <p:spPr>
          <a:xfrm>
            <a:off x="676989" y="3956157"/>
            <a:ext cx="2521456" cy="803785"/>
          </a:xfrm>
          <a:prstGeom prst="wedgeRectCallout">
            <a:avLst>
              <a:gd fmla="val -15221" name="adj1"/>
              <a:gd fmla="val -91891" name="adj2"/>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Simile alla regressione lineare!</a:t>
            </a:r>
          </a:p>
        </p:txBody>
      </p:sp>
    </p:spTree>
    <p:extLst>
      <p:ext uri="{BB962C8B-B14F-4D97-AF65-F5344CB8AC3E}">
        <p14:creationId xmlns:p14="http://schemas.microsoft.com/office/powerpoint/2010/main" val="220740596"/>
      </p:ext>
    </p:extLst>
  </p:cSld>
  <p:clrMapOvr>
    <a:masterClrMapping/>
  </p:clrMapOvr>
</p:sld>
</file>

<file path=ppt/slides/slide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751114" y="112938"/>
            <a:ext cx="10515600" cy="908504"/>
          </a:xfrm>
        </p:spPr>
        <p:txBody>
          <a:bodyPr/>
          <a:lstStyle/>
          <a:p>
            <a:pPr algn="ctr">
              <a:defRPr b="1"/>
            </a:pPr>
            <a:r>
              <a:t>Rete monolivello - Perceptron</a:t>
            </a:r>
          </a:p>
        </p:txBody>
      </p:sp>
      <p:sp>
        <p:nvSpPr>
          <p:cNvPr id="4" name="Oval 3"/>
          <p:cNvSpPr/>
          <p:nvPr/>
        </p:nvSpPr>
        <p:spPr>
          <a:xfrm>
            <a:off x="1600196" y="1133817"/>
            <a:ext cx="794657" cy="76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5" name="Oval 4"/>
          <p:cNvSpPr/>
          <p:nvPr/>
        </p:nvSpPr>
        <p:spPr>
          <a:xfrm>
            <a:off x="1600196" y="2008192"/>
            <a:ext cx="794657" cy="76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6" name="Oval 5"/>
          <p:cNvSpPr/>
          <p:nvPr/>
        </p:nvSpPr>
        <p:spPr>
          <a:xfrm>
            <a:off x="1600196" y="2912153"/>
            <a:ext cx="794657" cy="76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7" name="Oval 6"/>
          <p:cNvSpPr/>
          <p:nvPr/>
        </p:nvSpPr>
        <p:spPr>
          <a:xfrm>
            <a:off x="1600195" y="4108910"/>
            <a:ext cx="794657" cy="76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cxnSp>
        <p:nvCxnSpPr>
          <p:cNvPr id="9" name="Straight Arrow Connector 8"/>
          <p:cNvCxnSpPr/>
          <p:nvPr/>
        </p:nvCxnSpPr>
        <p:spPr>
          <a:xfrm>
            <a:off x="511629" y="1514817"/>
            <a:ext cx="108856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511629" y="2389192"/>
            <a:ext cx="108856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511629" y="3293153"/>
            <a:ext cx="108856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511629" y="4469841"/>
            <a:ext cx="108856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696683" y="1021442"/>
            <a:ext cx="576946" cy="369332"/>
          </a:xfrm>
          <a:prstGeom prst="rect">
            <a:avLst/>
          </a:prstGeom>
          <a:noFill/>
        </p:spPr>
        <p:txBody>
          <a:bodyPr wrap="square">
            <a:spAutoFit/>
          </a:bodyPr>
          <a:lstStyle/>
          <a:p>
            <a:pPr>
              <a:defRPr>
                <a:latin typeface="+mj-lt"/>
              </a:defRPr>
            </a:pPr>
            <a:r>
              <a:t>x1</a:t>
            </a:r>
            <a:endParaRPr>
              <a:latin typeface="+mj-lt"/>
            </a:endParaRPr>
          </a:p>
        </p:txBody>
      </p:sp>
      <p:sp>
        <p:nvSpPr>
          <p:cNvPr id="14" name="TextBox 13"/>
          <p:cNvSpPr txBox="1"/>
          <p:nvPr/>
        </p:nvSpPr>
        <p:spPr>
          <a:xfrm>
            <a:off x="696683" y="1972631"/>
            <a:ext cx="576946" cy="369332"/>
          </a:xfrm>
          <a:prstGeom prst="rect">
            <a:avLst/>
          </a:prstGeom>
          <a:noFill/>
        </p:spPr>
        <p:txBody>
          <a:bodyPr wrap="square">
            <a:spAutoFit/>
          </a:bodyPr>
          <a:lstStyle/>
          <a:p>
            <a:pPr>
              <a:defRPr>
                <a:latin typeface="+mj-lt"/>
              </a:defRPr>
            </a:pPr>
            <a:r>
              <a:t>x2</a:t>
            </a:r>
            <a:endParaRPr>
              <a:latin typeface="+mj-lt"/>
            </a:endParaRPr>
          </a:p>
        </p:txBody>
      </p:sp>
      <p:sp>
        <p:nvSpPr>
          <p:cNvPr id="15" name="TextBox 14"/>
          <p:cNvSpPr txBox="1"/>
          <p:nvPr/>
        </p:nvSpPr>
        <p:spPr>
          <a:xfrm>
            <a:off x="691239" y="2864924"/>
            <a:ext cx="576946" cy="369332"/>
          </a:xfrm>
          <a:prstGeom prst="rect">
            <a:avLst/>
          </a:prstGeom>
          <a:noFill/>
        </p:spPr>
        <p:txBody>
          <a:bodyPr wrap="square">
            <a:spAutoFit/>
          </a:bodyPr>
          <a:lstStyle/>
          <a:p>
            <a:pPr>
              <a:defRPr>
                <a:latin typeface="+mj-lt"/>
              </a:defRPr>
            </a:pPr>
            <a:r>
              <a:t>x3</a:t>
            </a:r>
            <a:endParaRPr>
              <a:latin typeface="+mj-lt"/>
            </a:endParaRPr>
          </a:p>
        </p:txBody>
      </p:sp>
      <p:sp>
        <p:nvSpPr>
          <p:cNvPr id="16" name="TextBox 15"/>
          <p:cNvSpPr txBox="1"/>
          <p:nvPr/>
        </p:nvSpPr>
        <p:spPr>
          <a:xfrm>
            <a:off x="691239" y="4013661"/>
            <a:ext cx="576946" cy="369332"/>
          </a:xfrm>
          <a:prstGeom prst="rect">
            <a:avLst/>
          </a:prstGeom>
          <a:noFill/>
        </p:spPr>
        <p:txBody>
          <a:bodyPr wrap="square">
            <a:spAutoFit/>
          </a:bodyPr>
          <a:lstStyle/>
          <a:p>
            <a:pPr>
              <a:defRPr>
                <a:latin typeface="+mj-lt"/>
              </a:defRPr>
            </a:pPr>
            <a:r>
              <a:t>xn</a:t>
            </a:r>
            <a:endParaRPr>
              <a:latin typeface="+mj-lt"/>
            </a:endParaRPr>
          </a:p>
        </p:txBody>
      </p:sp>
      <p:sp>
        <p:nvSpPr>
          <p:cNvPr id="17" name="TextBox 16"/>
          <p:cNvSpPr txBox="1"/>
          <p:nvPr/>
        </p:nvSpPr>
        <p:spPr>
          <a:xfrm>
            <a:off x="1817906" y="1321469"/>
            <a:ext cx="576946" cy="369332"/>
          </a:xfrm>
          <a:prstGeom prst="rect">
            <a:avLst/>
          </a:prstGeom>
          <a:noFill/>
        </p:spPr>
        <p:txBody>
          <a:bodyPr wrap="square">
            <a:spAutoFit/>
          </a:bodyPr>
          <a:lstStyle/>
          <a:p>
            <a:pPr>
              <a:defRPr>
                <a:solidFill>
                  <a:schemeClr val="bg1"/>
                </a:solidFill>
                <a:latin typeface="+mj-lt"/>
              </a:defRPr>
            </a:pPr>
            <a:r>
              <a:t>w1</a:t>
            </a:r>
            <a:endParaRPr>
              <a:solidFill>
                <a:schemeClr val="bg1"/>
              </a:solidFill>
              <a:latin typeface="+mj-lt"/>
            </a:endParaRPr>
          </a:p>
        </p:txBody>
      </p:sp>
      <p:sp>
        <p:nvSpPr>
          <p:cNvPr id="18" name="TextBox 17"/>
          <p:cNvSpPr txBox="1"/>
          <p:nvPr/>
        </p:nvSpPr>
        <p:spPr>
          <a:xfrm>
            <a:off x="1758028" y="2161846"/>
            <a:ext cx="576946" cy="369332"/>
          </a:xfrm>
          <a:prstGeom prst="rect">
            <a:avLst/>
          </a:prstGeom>
          <a:noFill/>
        </p:spPr>
        <p:txBody>
          <a:bodyPr wrap="square">
            <a:spAutoFit/>
          </a:bodyPr>
          <a:lstStyle/>
          <a:p>
            <a:pPr>
              <a:defRPr>
                <a:solidFill>
                  <a:schemeClr val="bg1"/>
                </a:solidFill>
                <a:latin typeface="+mj-lt"/>
              </a:defRPr>
            </a:pPr>
            <a:r>
              <a:t>w2</a:t>
            </a:r>
            <a:endParaRPr>
              <a:solidFill>
                <a:schemeClr val="bg1"/>
              </a:solidFill>
              <a:latin typeface="+mj-lt"/>
            </a:endParaRPr>
          </a:p>
        </p:txBody>
      </p:sp>
      <p:sp>
        <p:nvSpPr>
          <p:cNvPr id="19" name="TextBox 18"/>
          <p:cNvSpPr txBox="1"/>
          <p:nvPr/>
        </p:nvSpPr>
        <p:spPr>
          <a:xfrm>
            <a:off x="1758028" y="3079455"/>
            <a:ext cx="576946" cy="369332"/>
          </a:xfrm>
          <a:prstGeom prst="rect">
            <a:avLst/>
          </a:prstGeom>
          <a:noFill/>
        </p:spPr>
        <p:txBody>
          <a:bodyPr wrap="square">
            <a:spAutoFit/>
          </a:bodyPr>
          <a:lstStyle/>
          <a:p>
            <a:pPr>
              <a:defRPr>
                <a:solidFill>
                  <a:schemeClr val="bg1"/>
                </a:solidFill>
                <a:latin typeface="+mj-lt"/>
              </a:defRPr>
            </a:pPr>
            <a:r>
              <a:t>w3</a:t>
            </a:r>
            <a:endParaRPr>
              <a:solidFill>
                <a:schemeClr val="bg1"/>
              </a:solidFill>
              <a:latin typeface="+mj-lt"/>
            </a:endParaRPr>
          </a:p>
        </p:txBody>
      </p:sp>
      <p:sp>
        <p:nvSpPr>
          <p:cNvPr id="20" name="TextBox 19"/>
          <p:cNvSpPr txBox="1"/>
          <p:nvPr/>
        </p:nvSpPr>
        <p:spPr>
          <a:xfrm>
            <a:off x="1785241" y="4250895"/>
            <a:ext cx="576946" cy="369332"/>
          </a:xfrm>
          <a:prstGeom prst="rect">
            <a:avLst/>
          </a:prstGeom>
          <a:noFill/>
        </p:spPr>
        <p:txBody>
          <a:bodyPr wrap="square">
            <a:spAutoFit/>
          </a:bodyPr>
          <a:lstStyle/>
          <a:p>
            <a:pPr>
              <a:defRPr>
                <a:solidFill>
                  <a:schemeClr val="bg1"/>
                </a:solidFill>
                <a:latin typeface="+mj-lt"/>
              </a:defRPr>
            </a:pPr>
            <a:r>
              <a:t>wn</a:t>
            </a:r>
            <a:endParaRPr>
              <a:solidFill>
                <a:schemeClr val="bg1"/>
              </a:solidFill>
              <a:latin typeface="+mj-lt"/>
            </a:endParaRPr>
          </a:p>
        </p:txBody>
      </p:sp>
      <p:sp>
        <p:nvSpPr>
          <p:cNvPr id="21" name="Oval 20"/>
          <p:cNvSpPr/>
          <p:nvPr/>
        </p:nvSpPr>
        <p:spPr>
          <a:xfrm>
            <a:off x="3265710" y="2589836"/>
            <a:ext cx="794657" cy="762000"/>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solidFill>
                  <a:schemeClr val="tx1"/>
                </a:solidFill>
              </a:defRPr>
            </a:pPr>
            <a:r>
              <a:t>Σ</a:t>
            </a:r>
            <a:endParaRPr>
              <a:solidFill>
                <a:schemeClr val="tx1"/>
              </a:solidFill>
            </a:endParaRPr>
          </a:p>
        </p:txBody>
      </p:sp>
      <p:cxnSp>
        <p:nvCxnSpPr>
          <p:cNvPr id="22" name="Straight Arrow Connector 21"/>
          <p:cNvCxnSpPr/>
          <p:nvPr/>
        </p:nvCxnSpPr>
        <p:spPr>
          <a:xfrm>
            <a:off x="2334974" y="1514817"/>
            <a:ext cx="1202883" cy="101636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a:endCxn id="21" idx="1"/>
          </p:cNvCxnSpPr>
          <p:nvPr/>
        </p:nvCxnSpPr>
        <p:spPr>
          <a:xfrm>
            <a:off x="2296882" y="2365437"/>
            <a:ext cx="1085203" cy="33599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a:endCxn id="21" idx="2"/>
          </p:cNvCxnSpPr>
          <p:nvPr/>
        </p:nvCxnSpPr>
        <p:spPr>
          <a:xfrm flipV="1">
            <a:off x="2296882" y="2970836"/>
            <a:ext cx="968828" cy="32231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a:endCxn id="21" idx="3"/>
          </p:cNvCxnSpPr>
          <p:nvPr/>
        </p:nvCxnSpPr>
        <p:spPr>
          <a:xfrm flipV="1">
            <a:off x="2293519" y="3240244"/>
            <a:ext cx="1088566" cy="126225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endCxn id="32" idx="1"/>
          </p:cNvCxnSpPr>
          <p:nvPr/>
        </p:nvCxnSpPr>
        <p:spPr>
          <a:xfrm flipV="1">
            <a:off x="4060367" y="2940457"/>
            <a:ext cx="3627913" cy="303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2" name="Rounded Rectangle 31"/>
          <p:cNvSpPr/>
          <p:nvPr/>
        </p:nvSpPr>
        <p:spPr>
          <a:xfrm>
            <a:off x="7688280" y="2615253"/>
            <a:ext cx="957943" cy="650408"/>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33" name="TextBox 32"/>
          <p:cNvSpPr txBox="1"/>
          <p:nvPr/>
        </p:nvSpPr>
        <p:spPr>
          <a:xfrm>
            <a:off x="7862228" y="2748482"/>
            <a:ext cx="606858" cy="461665"/>
          </a:xfrm>
          <a:prstGeom prst="rect">
            <a:avLst/>
          </a:prstGeom>
          <a:noFill/>
        </p:spPr>
        <p:txBody>
          <a:bodyPr wrap="square">
            <a:spAutoFit/>
          </a:bodyPr>
          <a:lstStyle/>
          <a:p>
            <a:pPr>
              <a:defRPr sz="2400">
                <a:latin typeface="+mj-lt"/>
              </a:defRPr>
            </a:pPr>
            <a:r>
              <a:t>f(x)</a:t>
            </a:r>
            <a:endParaRPr sz="2400">
              <a:latin typeface="+mj-lt"/>
            </a:endParaRPr>
          </a:p>
        </p:txBody>
      </p:sp>
      <p:cxnSp>
        <p:nvCxnSpPr>
          <p:cNvPr id="34" name="Straight Arrow Connector 33"/>
          <p:cNvCxnSpPr/>
          <p:nvPr/>
        </p:nvCxnSpPr>
        <p:spPr>
          <a:xfrm>
            <a:off x="8641708" y="2961918"/>
            <a:ext cx="58783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a:endCxn id="21" idx="4"/>
          </p:cNvCxnSpPr>
          <p:nvPr/>
        </p:nvCxnSpPr>
        <p:spPr>
          <a:xfrm flipV="1">
            <a:off x="3663038" y="3351836"/>
            <a:ext cx="1" cy="89905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3403856" y="4262184"/>
            <a:ext cx="1081058" cy="400110"/>
          </a:xfrm>
          <a:prstGeom prst="rect">
            <a:avLst/>
          </a:prstGeom>
          <a:noFill/>
        </p:spPr>
        <p:txBody>
          <a:bodyPr wrap="square">
            <a:spAutoFit/>
          </a:bodyPr>
          <a:lstStyle/>
          <a:p>
            <a:pPr>
              <a:defRPr sz="2000">
                <a:latin typeface="+mj-lt"/>
              </a:defRPr>
            </a:pPr>
            <a:r>
              <a:t>b (bias)</a:t>
            </a:r>
            <a:endParaRPr sz="2000">
              <a:latin typeface="+mj-lt"/>
            </a:endParaRPr>
          </a:p>
        </p:txBody>
      </p:sp>
      <p:sp>
        <p:nvSpPr>
          <p:cNvPr id="40" name="TextBox 39"/>
          <p:cNvSpPr txBox="1"/>
          <p:nvPr/>
        </p:nvSpPr>
        <p:spPr>
          <a:xfrm>
            <a:off x="7395730" y="1932169"/>
            <a:ext cx="1543041" cy="707886"/>
          </a:xfrm>
          <a:prstGeom prst="rect">
            <a:avLst/>
          </a:prstGeom>
          <a:noFill/>
        </p:spPr>
        <p:txBody>
          <a:bodyPr wrap="square">
            <a:spAutoFit/>
          </a:bodyPr>
          <a:lstStyle/>
          <a:p>
            <a:pPr algn="ctr">
              <a:defRPr sz="2000">
                <a:latin typeface="+mj-lt"/>
              </a:defRPr>
            </a:pPr>
            <a:r>
              <a:t>Funzione di attivazione</a:t>
            </a:r>
            <a:endParaRPr sz="2000">
              <a:latin typeface="+mj-lt"/>
            </a:endParaRPr>
          </a:p>
        </p:txBody>
      </p:sp>
      <p:sp>
        <p:nvSpPr>
          <p:cNvPr id="41" name="TextBox 40"/>
          <p:cNvSpPr txBox="1"/>
          <p:nvPr/>
        </p:nvSpPr>
        <p:spPr>
          <a:xfrm>
            <a:off x="3219123" y="1894538"/>
            <a:ext cx="1543041" cy="707886"/>
          </a:xfrm>
          <a:prstGeom prst="rect">
            <a:avLst/>
          </a:prstGeom>
          <a:noFill/>
        </p:spPr>
        <p:txBody>
          <a:bodyPr wrap="square">
            <a:spAutoFit/>
          </a:bodyPr>
          <a:lstStyle/>
          <a:p>
            <a:pPr algn="ctr">
              <a:defRPr sz="2000">
                <a:latin typeface="+mj-lt"/>
              </a:defRPr>
            </a:pPr>
            <a:r>
              <a:t>Funzione di sommatoria</a:t>
            </a:r>
            <a:endParaRPr sz="2000">
              <a:latin typeface="+mj-lt"/>
            </a:endParaRPr>
          </a:p>
        </p:txBody>
      </p:sp>
      <p:sp>
        <p:nvSpPr>
          <p:cNvPr id="42" name="Rectangle 41"/>
          <p:cNvSpPr/>
          <p:nvPr/>
        </p:nvSpPr>
        <p:spPr>
          <a:xfrm>
            <a:off x="4078771" y="2963926"/>
            <a:ext cx="3504486" cy="369332"/>
          </a:xfrm>
          <a:prstGeom prst="rect">
            <a:avLst/>
          </a:prstGeom>
        </p:spPr>
        <p:txBody>
          <a:bodyPr wrap="none">
            <a:spAutoFit/>
          </a:bodyPr>
          <a:lstStyle/>
          <a:p>
            <a:pPr>
              <a:defRPr>
                <a:latin typeface="+mj-lt"/>
              </a:defRPr>
            </a:pPr>
            <a:r>
              <a:t>w1 * x1 + w2 * x2 + ... + wn * xn + b</a:t>
            </a:r>
            <a:endParaRPr>
              <a:latin typeface="+mj-lt"/>
            </a:endParaRPr>
          </a:p>
        </p:txBody>
      </p:sp>
      <p:sp>
        <p:nvSpPr>
          <p:cNvPr id="44" name="Rectangle 43"/>
          <p:cNvSpPr/>
          <p:nvPr/>
        </p:nvSpPr>
        <p:spPr>
          <a:xfrm>
            <a:off x="9229541" y="2786170"/>
            <a:ext cx="856325" cy="369332"/>
          </a:xfrm>
          <a:prstGeom prst="rect">
            <a:avLst/>
          </a:prstGeom>
        </p:spPr>
        <p:txBody>
          <a:bodyPr wrap="none">
            <a:spAutoFit/>
          </a:bodyPr>
          <a:lstStyle/>
          <a:p>
            <a:pPr>
              <a:defRPr b="1">
                <a:latin typeface="+mj-lt"/>
              </a:defRPr>
            </a:pPr>
            <a:r>
              <a:t>Output</a:t>
            </a:r>
            <a:endParaRPr b="1">
              <a:latin typeface="+mj-lt"/>
            </a:endParaRPr>
          </a:p>
        </p:txBody>
      </p:sp>
      <p:sp>
        <p:nvSpPr>
          <p:cNvPr id="46" name="Rectangle 45"/>
          <p:cNvSpPr/>
          <p:nvPr/>
        </p:nvSpPr>
        <p:spPr>
          <a:xfrm>
            <a:off x="4892985" y="3674153"/>
            <a:ext cx="7092378" cy="523220"/>
          </a:xfrm>
          <a:prstGeom prst="rect">
            <a:avLst/>
          </a:prstGeom>
        </p:spPr>
        <p:txBody>
          <a:bodyPr wrap="square">
            <a:spAutoFit/>
          </a:bodyPr>
          <a:lstStyle/>
          <a:p>
            <a:pPr>
              <a:defRPr sz="2800">
                <a:latin typeface="+mj-lt"/>
              </a:defRPr>
            </a:pPr>
            <a:r>
              <a:t>Output = f(w1 * x1 + w2 * x2 + ... + wn * xn + b)</a:t>
            </a:r>
            <a:endParaRPr sz="2800">
              <a:latin typeface="+mj-lt"/>
            </a:endParaRPr>
          </a:p>
        </p:txBody>
      </p:sp>
      <p:sp>
        <p:nvSpPr>
          <p:cNvPr id="48" name="Rectangle 47"/>
          <p:cNvSpPr/>
          <p:nvPr/>
        </p:nvSpPr>
        <p:spPr>
          <a:xfrm>
            <a:off x="921709" y="5542242"/>
            <a:ext cx="3656770" cy="830997"/>
          </a:xfrm>
          <a:prstGeom prst="rect">
            <a:avLst/>
          </a:prstGeom>
        </p:spPr>
        <p:txBody>
          <a:bodyPr wrap="none">
            <a:spAutoFit/>
          </a:bodyPr>
          <a:lstStyle/>
          <a:p>
            <a:pPr>
              <a:defRPr sz="2400"/>
            </a:pPr>
            <a:r>
              <a:t>Funzione di attivazione</a:t>
            </a:r>
            <a:endParaRPr sz="2400"/>
          </a:p>
          <a:p>
            <a:pPr>
              <a:defRPr sz="2400">
                <a:latin typeface="+mj-lt"/>
              </a:defRPr>
            </a:pPr>
            <a:r>
              <a:t>sigmoid f(x) = 1 / (1 + e^(-x))</a:t>
            </a:r>
          </a:p>
        </p:txBody>
      </p:sp>
      <p:sp>
        <p:nvSpPr>
          <p:cNvPr id="52" name="Rectangle 51"/>
          <p:cNvSpPr/>
          <p:nvPr/>
        </p:nvSpPr>
        <p:spPr>
          <a:xfrm>
            <a:off x="5373650" y="1505425"/>
            <a:ext cx="1537922" cy="369332"/>
          </a:xfrm>
          <a:prstGeom prst="rect">
            <a:avLst/>
          </a:prstGeom>
        </p:spPr>
        <p:txBody>
          <a:bodyPr wrap="none">
            <a:spAutoFit/>
          </a:bodyPr>
          <a:lstStyle/>
          <a:p>
            <a:pPr>
              <a:defRPr b="1">
                <a:latin typeface="+mj-lt"/>
              </a:defRPr>
            </a:pPr>
            <a:r>
              <a:t>Neurone di uscita</a:t>
            </a:r>
            <a:endParaRPr b="1">
              <a:latin typeface="+mj-lt"/>
            </a:endParaRPr>
          </a:p>
        </p:txBody>
      </p:sp>
      <p:graphicFrame>
        <p:nvGraphicFramePr>
          <p:cNvPr id="53" name="Chart 52"/>
          <p:cNvGraphicFramePr>
            <a:graphicFrameLocks/>
          </p:cNvGraphicFramePr>
          <p:nvPr>
            <p:extLst>
              <p:ext uri="{D42A27DB-BD31-4B8C-83A1-F6EECF244321}">
                <p14:modId xmlns:p14="http://schemas.microsoft.com/office/powerpoint/2010/main" val="4119689218"/>
              </p:ext>
            </p:extLst>
          </p:nvPr>
        </p:nvGraphicFramePr>
        <p:xfrm>
          <a:off x="4762164" y="4197373"/>
          <a:ext cx="4077534" cy="2555186"/>
        </p:xfrm>
        <a:graphic>
          <a:graphicData uri="http://schemas.openxmlformats.org/drawingml/2006/chart">
            <c:chart xmlns:c="http://schemas.openxmlformats.org/drawingml/2006/chart" r:id="rId3"/>
          </a:graphicData>
        </a:graphic>
      </p:graphicFrame>
      <p:sp>
        <p:nvSpPr>
          <p:cNvPr id="39" name="Rectangular Callout 38"/>
          <p:cNvSpPr/>
          <p:nvPr/>
        </p:nvSpPr>
        <p:spPr>
          <a:xfrm>
            <a:off x="9463907" y="4770460"/>
            <a:ext cx="2521456" cy="803785"/>
          </a:xfrm>
          <a:prstGeom prst="wedgeRectCallout">
            <a:avLst>
              <a:gd fmla="val -70050" name="adj1"/>
              <a:gd fmla="val 40831" name="adj2"/>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Simile alla regressione logistica!</a:t>
            </a:r>
          </a:p>
        </p:txBody>
      </p:sp>
      <p:cxnSp>
        <p:nvCxnSpPr>
          <p:cNvPr id="8" name="Straight Connector 7"/>
          <p:cNvCxnSpPr/>
          <p:nvPr/>
        </p:nvCxnSpPr>
        <p:spPr>
          <a:xfrm>
            <a:off x="3180224" y="1321469"/>
            <a:ext cx="5657497" cy="0"/>
          </a:xfrm>
          <a:prstGeom prst="line">
            <a:avLst/>
          </a:prstGeom>
          <a:ln>
            <a:prstDash val="lgDash"/>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3180224" y="3528723"/>
            <a:ext cx="5645216" cy="0"/>
          </a:xfrm>
          <a:prstGeom prst="line">
            <a:avLst/>
          </a:prstGeom>
          <a:ln>
            <a:prstDash val="lgDash"/>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flipH="1">
            <a:off x="3167943" y="1300460"/>
            <a:ext cx="32773" cy="2228263"/>
          </a:xfrm>
          <a:prstGeom prst="line">
            <a:avLst/>
          </a:prstGeom>
          <a:ln>
            <a:prstDash val="lgDash"/>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flipH="1">
            <a:off x="8804948" y="1300460"/>
            <a:ext cx="32773" cy="2228263"/>
          </a:xfrm>
          <a:prstGeom prst="line">
            <a:avLst/>
          </a:prstGeom>
          <a:ln>
            <a:prstDash val="lgDash"/>
          </a:ln>
        </p:spPr>
        <p:style>
          <a:lnRef idx="1">
            <a:schemeClr val="accent1"/>
          </a:lnRef>
          <a:fillRef idx="0">
            <a:schemeClr val="accent1"/>
          </a:fillRef>
          <a:effectRef idx="0">
            <a:schemeClr val="accent1"/>
          </a:effectRef>
          <a:fontRef idx="minor">
            <a:schemeClr val="tx1"/>
          </a:fontRef>
        </p:style>
      </p:cxnSp>
      <p:sp>
        <p:nvSpPr>
          <p:cNvPr id="49" name="Rectangle 48"/>
          <p:cNvSpPr/>
          <p:nvPr/>
        </p:nvSpPr>
        <p:spPr>
          <a:xfrm>
            <a:off x="664029" y="4955421"/>
            <a:ext cx="1460977" cy="369332"/>
          </a:xfrm>
          <a:prstGeom prst="rect">
            <a:avLst/>
          </a:prstGeom>
        </p:spPr>
        <p:txBody>
          <a:bodyPr wrap="none">
            <a:spAutoFit/>
          </a:bodyPr>
          <a:lstStyle/>
          <a:p>
            <a:pPr>
              <a:defRPr b="1">
                <a:latin typeface="+mj-lt"/>
              </a:defRPr>
            </a:pPr>
            <a:r>
              <a:t>Neuroni di input</a:t>
            </a:r>
            <a:endParaRPr b="1">
              <a:latin typeface="+mj-lt"/>
            </a:endParaRPr>
          </a:p>
        </p:txBody>
      </p:sp>
    </p:spTree>
    <p:extLst>
      <p:ext uri="{BB962C8B-B14F-4D97-AF65-F5344CB8AC3E}">
        <p14:creationId xmlns:p14="http://schemas.microsoft.com/office/powerpoint/2010/main" val="53833733"/>
      </p:ext>
    </p:extLst>
  </p:cSld>
  <p:clrMapOvr>
    <a:masterClrMapping/>
  </p:clrMapOvr>
</p:sld>
</file>

<file path=ppt/slides/slide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751114" y="112938"/>
            <a:ext cx="10515600" cy="908504"/>
          </a:xfrm>
        </p:spPr>
        <p:txBody>
          <a:bodyPr/>
          <a:lstStyle/>
          <a:p>
            <a:pPr algn="ctr">
              <a:defRPr b="1"/>
            </a:pPr>
            <a:r>
              <a:t>Perceptron - esempio</a:t>
            </a:r>
          </a:p>
        </p:txBody>
      </p:sp>
      <p:sp>
        <p:nvSpPr>
          <p:cNvPr id="4" name="Oval 3"/>
          <p:cNvSpPr/>
          <p:nvPr/>
        </p:nvSpPr>
        <p:spPr>
          <a:xfrm>
            <a:off x="1600196" y="1133817"/>
            <a:ext cx="794657" cy="76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5" name="Oval 4"/>
          <p:cNvSpPr/>
          <p:nvPr/>
        </p:nvSpPr>
        <p:spPr>
          <a:xfrm>
            <a:off x="1600196" y="2008192"/>
            <a:ext cx="794657" cy="76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6" name="Oval 5"/>
          <p:cNvSpPr/>
          <p:nvPr/>
        </p:nvSpPr>
        <p:spPr>
          <a:xfrm>
            <a:off x="1600196" y="2912153"/>
            <a:ext cx="794657" cy="76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cxnSp>
        <p:nvCxnSpPr>
          <p:cNvPr id="9" name="Straight Arrow Connector 8"/>
          <p:cNvCxnSpPr/>
          <p:nvPr/>
        </p:nvCxnSpPr>
        <p:spPr>
          <a:xfrm>
            <a:off x="511629" y="1514817"/>
            <a:ext cx="108856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511629" y="2389192"/>
            <a:ext cx="108856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511629" y="3293153"/>
            <a:ext cx="108856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286770" y="618745"/>
            <a:ext cx="1373162" cy="923330"/>
          </a:xfrm>
          <a:prstGeom prst="rect">
            <a:avLst/>
          </a:prstGeom>
          <a:noFill/>
        </p:spPr>
        <p:txBody>
          <a:bodyPr wrap="square">
            <a:spAutoFit/>
          </a:bodyPr>
          <a:lstStyle/>
          <a:p>
            <a:pPr algn="ctr">
              <a:defRPr>
                <a:latin typeface="+mj-lt"/>
              </a:defRPr>
            </a:pPr>
            <a:r>
              <a:t>x1 = Velocità del vento (nodi)</a:t>
            </a:r>
            <a:endParaRPr>
              <a:latin typeface="+mj-lt"/>
            </a:endParaRPr>
          </a:p>
        </p:txBody>
      </p:sp>
      <p:sp>
        <p:nvSpPr>
          <p:cNvPr id="17" name="TextBox 16"/>
          <p:cNvSpPr txBox="1"/>
          <p:nvPr/>
        </p:nvSpPr>
        <p:spPr>
          <a:xfrm>
            <a:off x="1719668" y="1312889"/>
            <a:ext cx="781389" cy="369332"/>
          </a:xfrm>
          <a:prstGeom prst="rect">
            <a:avLst/>
          </a:prstGeom>
          <a:noFill/>
        </p:spPr>
        <p:txBody>
          <a:bodyPr wrap="square">
            <a:spAutoFit/>
          </a:bodyPr>
          <a:lstStyle/>
          <a:p>
            <a:pPr>
              <a:defRPr>
                <a:solidFill>
                  <a:schemeClr val="bg1"/>
                </a:solidFill>
                <a:latin typeface="+mj-lt"/>
              </a:defRPr>
            </a:pPr>
            <a:r>
              <a:t>0,6</a:t>
            </a:r>
            <a:endParaRPr>
              <a:solidFill>
                <a:schemeClr val="bg1"/>
              </a:solidFill>
              <a:latin typeface="+mj-lt"/>
            </a:endParaRPr>
          </a:p>
        </p:txBody>
      </p:sp>
      <p:sp>
        <p:nvSpPr>
          <p:cNvPr id="18" name="TextBox 17"/>
          <p:cNvSpPr txBox="1"/>
          <p:nvPr/>
        </p:nvSpPr>
        <p:spPr>
          <a:xfrm>
            <a:off x="1758028" y="2161846"/>
            <a:ext cx="726316" cy="369332"/>
          </a:xfrm>
          <a:prstGeom prst="rect">
            <a:avLst/>
          </a:prstGeom>
          <a:noFill/>
        </p:spPr>
        <p:txBody>
          <a:bodyPr wrap="square">
            <a:spAutoFit/>
          </a:bodyPr>
          <a:lstStyle/>
          <a:p>
            <a:pPr>
              <a:defRPr>
                <a:solidFill>
                  <a:schemeClr val="bg1"/>
                </a:solidFill>
                <a:latin typeface="+mj-lt"/>
              </a:defRPr>
            </a:pPr>
            <a:r>
              <a:t>-0,4</a:t>
            </a:r>
            <a:endParaRPr>
              <a:solidFill>
                <a:schemeClr val="bg1"/>
              </a:solidFill>
              <a:latin typeface="+mj-lt"/>
            </a:endParaRPr>
          </a:p>
        </p:txBody>
      </p:sp>
      <p:sp>
        <p:nvSpPr>
          <p:cNvPr id="19" name="TextBox 18"/>
          <p:cNvSpPr txBox="1"/>
          <p:nvPr/>
        </p:nvSpPr>
        <p:spPr>
          <a:xfrm>
            <a:off x="1641011" y="3090511"/>
            <a:ext cx="713024" cy="369332"/>
          </a:xfrm>
          <a:prstGeom prst="rect">
            <a:avLst/>
          </a:prstGeom>
          <a:noFill/>
        </p:spPr>
        <p:txBody>
          <a:bodyPr wrap="square">
            <a:spAutoFit/>
          </a:bodyPr>
          <a:lstStyle/>
          <a:p>
            <a:pPr>
              <a:defRPr>
                <a:solidFill>
                  <a:schemeClr val="bg1"/>
                </a:solidFill>
                <a:latin typeface="+mj-lt"/>
              </a:defRPr>
            </a:pPr>
            <a:r>
              <a:t>-0,2</a:t>
            </a:r>
            <a:endParaRPr>
              <a:solidFill>
                <a:schemeClr val="bg1"/>
              </a:solidFill>
              <a:latin typeface="+mj-lt"/>
            </a:endParaRPr>
          </a:p>
        </p:txBody>
      </p:sp>
      <p:sp>
        <p:nvSpPr>
          <p:cNvPr id="21" name="Oval 20"/>
          <p:cNvSpPr/>
          <p:nvPr/>
        </p:nvSpPr>
        <p:spPr>
          <a:xfrm>
            <a:off x="3265710" y="2589836"/>
            <a:ext cx="794657" cy="762000"/>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solidFill>
                  <a:schemeClr val="tx1"/>
                </a:solidFill>
              </a:defRPr>
            </a:pPr>
            <a:r>
              <a:t>Σ</a:t>
            </a:r>
            <a:endParaRPr>
              <a:solidFill>
                <a:schemeClr val="tx1"/>
              </a:solidFill>
            </a:endParaRPr>
          </a:p>
        </p:txBody>
      </p:sp>
      <p:cxnSp>
        <p:nvCxnSpPr>
          <p:cNvPr id="22" name="Straight Arrow Connector 21"/>
          <p:cNvCxnSpPr/>
          <p:nvPr/>
        </p:nvCxnSpPr>
        <p:spPr>
          <a:xfrm>
            <a:off x="2334974" y="1514817"/>
            <a:ext cx="1202883" cy="101636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a:endCxn id="21" idx="1"/>
          </p:cNvCxnSpPr>
          <p:nvPr/>
        </p:nvCxnSpPr>
        <p:spPr>
          <a:xfrm>
            <a:off x="2296882" y="2365437"/>
            <a:ext cx="1085203" cy="33599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a:endCxn id="21" idx="2"/>
          </p:cNvCxnSpPr>
          <p:nvPr/>
        </p:nvCxnSpPr>
        <p:spPr>
          <a:xfrm flipV="1">
            <a:off x="2296882" y="2970836"/>
            <a:ext cx="968828" cy="32231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endCxn id="32" idx="1"/>
          </p:cNvCxnSpPr>
          <p:nvPr/>
        </p:nvCxnSpPr>
        <p:spPr>
          <a:xfrm flipV="1">
            <a:off x="4060367" y="2940457"/>
            <a:ext cx="3627913" cy="303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2" name="Rounded Rectangle 31"/>
          <p:cNvSpPr/>
          <p:nvPr/>
        </p:nvSpPr>
        <p:spPr>
          <a:xfrm>
            <a:off x="7688280" y="2615253"/>
            <a:ext cx="957943" cy="650408"/>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33" name="TextBox 32"/>
          <p:cNvSpPr txBox="1"/>
          <p:nvPr/>
        </p:nvSpPr>
        <p:spPr>
          <a:xfrm>
            <a:off x="7862228" y="2748482"/>
            <a:ext cx="606858" cy="461665"/>
          </a:xfrm>
          <a:prstGeom prst="rect">
            <a:avLst/>
          </a:prstGeom>
          <a:noFill/>
        </p:spPr>
        <p:txBody>
          <a:bodyPr wrap="square">
            <a:spAutoFit/>
          </a:bodyPr>
          <a:lstStyle/>
          <a:p>
            <a:pPr>
              <a:defRPr sz="2400">
                <a:latin typeface="+mj-lt"/>
              </a:defRPr>
            </a:pPr>
            <a:r>
              <a:t>f(x)</a:t>
            </a:r>
            <a:endParaRPr sz="2400">
              <a:latin typeface="+mj-lt"/>
            </a:endParaRPr>
          </a:p>
        </p:txBody>
      </p:sp>
      <p:cxnSp>
        <p:nvCxnSpPr>
          <p:cNvPr id="34" name="Straight Arrow Connector 33"/>
          <p:cNvCxnSpPr/>
          <p:nvPr/>
        </p:nvCxnSpPr>
        <p:spPr>
          <a:xfrm>
            <a:off x="8641708" y="2961918"/>
            <a:ext cx="58783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a:endCxn id="21" idx="4"/>
          </p:cNvCxnSpPr>
          <p:nvPr/>
        </p:nvCxnSpPr>
        <p:spPr>
          <a:xfrm flipV="1">
            <a:off x="3663037" y="3351836"/>
            <a:ext cx="2" cy="35766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3331024" y="3720249"/>
            <a:ext cx="1081058" cy="400110"/>
          </a:xfrm>
          <a:prstGeom prst="rect">
            <a:avLst/>
          </a:prstGeom>
          <a:noFill/>
        </p:spPr>
        <p:txBody>
          <a:bodyPr wrap="square">
            <a:spAutoFit/>
          </a:bodyPr>
          <a:lstStyle/>
          <a:p>
            <a:pPr>
              <a:defRPr sz="2000">
                <a:latin typeface="+mj-lt"/>
              </a:defRPr>
            </a:pPr>
            <a:r>
              <a:t>b (-0,3)</a:t>
            </a:r>
            <a:endParaRPr sz="2000">
              <a:latin typeface="+mj-lt"/>
            </a:endParaRPr>
          </a:p>
        </p:txBody>
      </p:sp>
      <p:sp>
        <p:nvSpPr>
          <p:cNvPr id="40" name="TextBox 39"/>
          <p:cNvSpPr txBox="1"/>
          <p:nvPr/>
        </p:nvSpPr>
        <p:spPr>
          <a:xfrm>
            <a:off x="7319530" y="1907791"/>
            <a:ext cx="2053070" cy="707886"/>
          </a:xfrm>
          <a:prstGeom prst="rect">
            <a:avLst/>
          </a:prstGeom>
          <a:noFill/>
        </p:spPr>
        <p:txBody>
          <a:bodyPr wrap="square">
            <a:spAutoFit/>
          </a:bodyPr>
          <a:lstStyle/>
          <a:p>
            <a:pPr algn="ctr">
              <a:defRPr sz="2000">
                <a:latin typeface="+mj-lt"/>
              </a:defRPr>
            </a:pPr>
            <a:r>
              <a:t>Funzione di attivazione del sigmoide</a:t>
            </a:r>
            <a:endParaRPr sz="2000">
              <a:latin typeface="+mj-lt"/>
            </a:endParaRPr>
          </a:p>
        </p:txBody>
      </p:sp>
      <p:sp>
        <p:nvSpPr>
          <p:cNvPr id="41" name="TextBox 40"/>
          <p:cNvSpPr txBox="1"/>
          <p:nvPr/>
        </p:nvSpPr>
        <p:spPr>
          <a:xfrm>
            <a:off x="3219123" y="1894538"/>
            <a:ext cx="1543041" cy="707886"/>
          </a:xfrm>
          <a:prstGeom prst="rect">
            <a:avLst/>
          </a:prstGeom>
          <a:noFill/>
        </p:spPr>
        <p:txBody>
          <a:bodyPr wrap="square">
            <a:spAutoFit/>
          </a:bodyPr>
          <a:lstStyle/>
          <a:p>
            <a:pPr algn="ctr">
              <a:defRPr sz="2000">
                <a:latin typeface="+mj-lt"/>
              </a:defRPr>
            </a:pPr>
            <a:r>
              <a:t>Funzione di sommatoria</a:t>
            </a:r>
            <a:endParaRPr sz="2000">
              <a:latin typeface="+mj-lt"/>
            </a:endParaRPr>
          </a:p>
        </p:txBody>
      </p:sp>
      <p:sp>
        <p:nvSpPr>
          <p:cNvPr id="42" name="Rectangle 41"/>
          <p:cNvSpPr/>
          <p:nvPr/>
        </p:nvSpPr>
        <p:spPr>
          <a:xfrm>
            <a:off x="4078771" y="2963926"/>
            <a:ext cx="3116559" cy="369332"/>
          </a:xfrm>
          <a:prstGeom prst="rect">
            <a:avLst/>
          </a:prstGeom>
        </p:spPr>
        <p:txBody>
          <a:bodyPr wrap="none">
            <a:spAutoFit/>
          </a:bodyPr>
          <a:lstStyle/>
          <a:p>
            <a:pPr>
              <a:defRPr>
                <a:latin typeface="+mj-lt"/>
              </a:defRPr>
            </a:pPr>
            <a:r>
              <a:t>0,6 * x1 - 0,4 * x2 + 0,2*x3 - 0,3</a:t>
            </a:r>
            <a:endParaRPr>
              <a:latin typeface="+mj-lt"/>
            </a:endParaRPr>
          </a:p>
        </p:txBody>
      </p:sp>
      <p:sp>
        <p:nvSpPr>
          <p:cNvPr id="44" name="Rectangle 43"/>
          <p:cNvSpPr/>
          <p:nvPr/>
        </p:nvSpPr>
        <p:spPr>
          <a:xfrm>
            <a:off x="9245571" y="2786170"/>
            <a:ext cx="1697260" cy="923330"/>
          </a:xfrm>
          <a:prstGeom prst="rect">
            <a:avLst/>
          </a:prstGeom>
        </p:spPr>
        <p:txBody>
          <a:bodyPr wrap="none">
            <a:spAutoFit/>
          </a:bodyPr>
          <a:lstStyle/>
          <a:p>
            <a:pPr algn="ctr">
              <a:defRPr>
                <a:latin typeface="+mj-lt"/>
              </a:defRPr>
            </a:pPr>
            <a:r>
              <a:t>Navigare (&amp;gt;0,5) </a:t>
            </a:r>
          </a:p>
          <a:p>
            <a:pPr algn="ctr">
              <a:defRPr>
                <a:latin typeface="+mj-lt"/>
              </a:defRPr>
            </a:pPr>
            <a:r>
              <a:t>oppure </a:t>
            </a:r>
          </a:p>
          <a:p>
            <a:pPr algn="ctr">
              <a:defRPr>
                <a:latin typeface="+mj-lt"/>
              </a:defRPr>
            </a:pPr>
            <a:r>
              <a:t>non navigare (&amp;lt;0,5)</a:t>
            </a:r>
            <a:endParaRPr>
              <a:latin typeface="+mj-lt"/>
            </a:endParaRPr>
          </a:p>
        </p:txBody>
      </p:sp>
      <p:sp>
        <p:nvSpPr>
          <p:cNvPr id="50" name="TextBox 49"/>
          <p:cNvSpPr txBox="1"/>
          <p:nvPr/>
        </p:nvSpPr>
        <p:spPr>
          <a:xfrm>
            <a:off x="155822" y="1532380"/>
            <a:ext cx="1594361" cy="923330"/>
          </a:xfrm>
          <a:prstGeom prst="rect">
            <a:avLst/>
          </a:prstGeom>
          <a:noFill/>
        </p:spPr>
        <p:txBody>
          <a:bodyPr wrap="square">
            <a:spAutoFit/>
          </a:bodyPr>
          <a:lstStyle/>
          <a:p>
            <a:pPr algn="ctr">
              <a:defRPr>
                <a:latin typeface="+mj-lt"/>
              </a:defRPr>
            </a:pPr>
            <a:r>
              <a:t>x2 = Altezza d'onda (in metri)</a:t>
            </a:r>
            <a:endParaRPr>
              <a:latin typeface="+mj-lt"/>
            </a:endParaRPr>
          </a:p>
        </p:txBody>
      </p:sp>
      <p:sp>
        <p:nvSpPr>
          <p:cNvPr id="51" name="TextBox 50"/>
          <p:cNvSpPr txBox="1"/>
          <p:nvPr/>
        </p:nvSpPr>
        <p:spPr>
          <a:xfrm>
            <a:off x="74553" y="2625384"/>
            <a:ext cx="1647692" cy="646331"/>
          </a:xfrm>
          <a:prstGeom prst="rect">
            <a:avLst/>
          </a:prstGeom>
          <a:noFill/>
        </p:spPr>
        <p:txBody>
          <a:bodyPr wrap="square">
            <a:spAutoFit/>
          </a:bodyPr>
          <a:lstStyle/>
          <a:p>
            <a:pPr algn="ctr">
              <a:defRPr>
                <a:latin typeface="+mj-lt"/>
              </a:defRPr>
            </a:pPr>
            <a:r>
              <a:t>x3= Copertura cloud</a:t>
            </a:r>
            <a:endParaRPr>
              <a:latin typeface="+mj-lt"/>
            </a:endParaRPr>
          </a:p>
          <a:p>
            <a:pPr algn="ctr">
              <a:defRPr>
                <a:latin typeface="+mj-lt"/>
              </a:defRPr>
            </a:pPr>
            <a:r>
              <a:t>(in %)</a:t>
            </a:r>
            <a:endParaRPr>
              <a:latin typeface="+mj-lt"/>
            </a:endParaRPr>
          </a:p>
        </p:txBody>
      </p:sp>
      <p:graphicFrame>
        <p:nvGraphicFramePr>
          <p:cNvPr id="3" name="Table 2"/>
          <p:cNvGraphicFramePr>
            <a:graphicFrameLocks noGrp="1"/>
          </p:cNvGraphicFramePr>
          <p:nvPr>
            <p:extLst>
              <p:ext uri="{D42A27DB-BD31-4B8C-83A1-F6EECF244321}">
                <p14:modId xmlns:p14="http://schemas.microsoft.com/office/powerpoint/2010/main" val="2291782939"/>
              </p:ext>
            </p:extLst>
          </p:nvPr>
        </p:nvGraphicFramePr>
        <p:xfrm>
          <a:off x="5753098" y="4081605"/>
          <a:ext cx="5513615" cy="2047055"/>
        </p:xfrm>
        <a:graphic>
          <a:graphicData uri="http://schemas.openxmlformats.org/drawingml/2006/table">
            <a:tbl>
              <a:tblPr>
                <a:tableStyleId>{5C22544A-7EE6-4342-B048-85BDC9FD1C3A}</a:tableStyleId>
              </a:tblPr>
              <a:tblGrid>
                <a:gridCol w="943907">
                  <a:extLst>
                    <a:ext uri="{9D8B030D-6E8A-4147-A177-3AD203B41FA5}">
                      <a16:colId xmlns:a16="http://schemas.microsoft.com/office/drawing/2014/main" val="354688003"/>
                    </a:ext>
                  </a:extLst>
                </a:gridCol>
                <a:gridCol w="1003838">
                  <a:extLst>
                    <a:ext uri="{9D8B030D-6E8A-4147-A177-3AD203B41FA5}">
                      <a16:colId xmlns:a16="http://schemas.microsoft.com/office/drawing/2014/main" val="553219714"/>
                    </a:ext>
                  </a:extLst>
                </a:gridCol>
                <a:gridCol w="1048785">
                  <a:extLst>
                    <a:ext uri="{9D8B030D-6E8A-4147-A177-3AD203B41FA5}">
                      <a16:colId xmlns:a16="http://schemas.microsoft.com/office/drawing/2014/main" val="1630260818"/>
                    </a:ext>
                  </a:extLst>
                </a:gridCol>
                <a:gridCol w="764115">
                  <a:extLst>
                    <a:ext uri="{9D8B030D-6E8A-4147-A177-3AD203B41FA5}">
                      <a16:colId xmlns:a16="http://schemas.microsoft.com/office/drawing/2014/main" val="1549726065"/>
                    </a:ext>
                  </a:extLst>
                </a:gridCol>
                <a:gridCol w="913942">
                  <a:extLst>
                    <a:ext uri="{9D8B030D-6E8A-4147-A177-3AD203B41FA5}">
                      <a16:colId xmlns:a16="http://schemas.microsoft.com/office/drawing/2014/main" val="3945128605"/>
                    </a:ext>
                  </a:extLst>
                </a:gridCol>
                <a:gridCol w="839028">
                  <a:extLst>
                    <a:ext uri="{9D8B030D-6E8A-4147-A177-3AD203B41FA5}">
                      <a16:colId xmlns:a16="http://schemas.microsoft.com/office/drawing/2014/main" val="2295245390"/>
                    </a:ext>
                  </a:extLst>
                </a:gridCol>
              </a:tblGrid>
              <a:tr h="767645">
                <a:tc>
                  <a:txBody>
                    <a:bodyPr/>
                    <a:lstStyle/>
                    <a:p>
                      <a:pPr algn="ctr" fontAlgn="ctr">
                        <a:defRPr b="1" sz="1600">
                          <a:effectLst/>
                          <a:latin typeface="+mj-lt"/>
                        </a:defRPr>
                      </a:pPr>
                      <a:r>
                        <a:t>Velocità del vento (nodi)</a:t>
                      </a:r>
                      <a:endParaRPr b="1" i="0" strike="noStrike" sz="1600" u="none">
                        <a:solidFill>
                          <a:srgbClr val="000000"/>
                        </a:solidFill>
                        <a:effectLst/>
                        <a:latin typeface="+mj-lt"/>
                      </a:endParaRPr>
                    </a:p>
                  </a:txBody>
                  <a:tcPr anchor="ctr" marB="0" marL="9525" marR="9525" marT="9525"/>
                </a:tc>
                <a:tc>
                  <a:txBody>
                    <a:bodyPr/>
                    <a:lstStyle/>
                    <a:p>
                      <a:pPr algn="ctr" fontAlgn="ctr">
                        <a:defRPr b="1" sz="1600">
                          <a:effectLst/>
                          <a:latin typeface="+mj-lt"/>
                        </a:defRPr>
                      </a:pPr>
                      <a:r>
                        <a:t>Altezza onda (metri)</a:t>
                      </a:r>
                      <a:endParaRPr b="1" i="0" strike="noStrike" sz="1600" u="none">
                        <a:solidFill>
                          <a:srgbClr val="000000"/>
                        </a:solidFill>
                        <a:effectLst/>
                        <a:latin typeface="+mj-lt"/>
                      </a:endParaRPr>
                    </a:p>
                  </a:txBody>
                  <a:tcPr anchor="ctr" marB="0" marL="9525" marR="9525" marT="9525"/>
                </a:tc>
                <a:tc>
                  <a:txBody>
                    <a:bodyPr/>
                    <a:lstStyle/>
                    <a:p>
                      <a:pPr algn="ctr" fontAlgn="ctr">
                        <a:defRPr b="1" sz="1600">
                          <a:effectLst/>
                          <a:latin typeface="+mj-lt"/>
                        </a:defRPr>
                      </a:pPr>
                      <a:r>
                        <a:t>Copertura cloud (%)</a:t>
                      </a:r>
                      <a:endParaRPr b="1" i="0" strike="noStrike" sz="1600" u="none">
                        <a:solidFill>
                          <a:srgbClr val="000000"/>
                        </a:solidFill>
                        <a:effectLst/>
                        <a:latin typeface="+mj-lt"/>
                      </a:endParaRPr>
                    </a:p>
                  </a:txBody>
                  <a:tcPr anchor="ctr" marB="0" marL="9525" marR="9525" marT="9525"/>
                </a:tc>
                <a:tc>
                  <a:txBody>
                    <a:bodyPr/>
                    <a:lstStyle/>
                    <a:p>
                      <a:pPr algn="ctr" fontAlgn="ctr">
                        <a:defRPr b="1" sz="1600">
                          <a:effectLst/>
                          <a:latin typeface="+mj-lt"/>
                        </a:defRPr>
                      </a:pPr>
                      <a:r>
                        <a:t>Somma</a:t>
                      </a:r>
                      <a:endParaRPr b="1" i="0" strike="noStrike" sz="1600" u="none">
                        <a:solidFill>
                          <a:srgbClr val="000000"/>
                        </a:solidFill>
                        <a:effectLst/>
                        <a:latin typeface="+mj-lt"/>
                      </a:endParaRPr>
                    </a:p>
                  </a:txBody>
                  <a:tcPr anchor="ctr" marB="0" marL="9525" marR="9525" marT="9525"/>
                </a:tc>
                <a:tc>
                  <a:txBody>
                    <a:bodyPr/>
                    <a:lstStyle/>
                    <a:p>
                      <a:pPr algn="ctr" fontAlgn="ctr">
                        <a:defRPr b="1" sz="1600">
                          <a:effectLst/>
                          <a:latin typeface="+mj-lt"/>
                        </a:defRPr>
                      </a:pPr>
                      <a:r>
                        <a:t>Meteo navigazione (Output)</a:t>
                      </a:r>
                      <a:endParaRPr b="1" i="0" strike="noStrike" sz="1600" u="none">
                        <a:solidFill>
                          <a:srgbClr val="000000"/>
                        </a:solidFill>
                        <a:effectLst/>
                        <a:latin typeface="+mj-lt"/>
                      </a:endParaRPr>
                    </a:p>
                  </a:txBody>
                  <a:tcPr anchor="ctr" marB="0" marL="9525" marR="9525" marT="9525"/>
                </a:tc>
                <a:tc>
                  <a:txBody>
                    <a:bodyPr/>
                    <a:lstStyle/>
                    <a:p>
                      <a:pPr algn="l" fontAlgn="ctr">
                        <a:defRPr b="1" sz="1600">
                          <a:effectLst/>
                          <a:latin typeface="+mj-lt"/>
                        </a:defRPr>
                      </a:pPr>
                      <a:r>
                        <a:t>Decisione</a:t>
                      </a:r>
                      <a:endParaRPr b="1" i="0" strike="noStrike" sz="1600" u="none">
                        <a:solidFill>
                          <a:srgbClr val="000000"/>
                        </a:solidFill>
                        <a:effectLst/>
                        <a:latin typeface="+mj-lt"/>
                      </a:endParaRPr>
                    </a:p>
                  </a:txBody>
                  <a:tcPr anchor="ctr" marB="0" marL="9525" marR="9525" marT="9525"/>
                </a:tc>
                <a:extLst>
                  <a:ext uri="{0D108BD9-81ED-4DB2-BD59-A6C34878D82A}">
                    <a16:rowId xmlns:a16="http://schemas.microsoft.com/office/drawing/2014/main" val="1469118650"/>
                  </a:ext>
                </a:extLst>
              </a:tr>
              <a:tr h="255882">
                <a:tc>
                  <a:txBody>
                    <a:bodyPr/>
                    <a:lstStyle/>
                    <a:p>
                      <a:pPr algn="ctr" fontAlgn="b">
                        <a:defRPr sz="1600">
                          <a:solidFill>
                            <a:srgbClr val="00B050"/>
                          </a:solidFill>
                          <a:effectLst/>
                          <a:latin typeface="+mj-lt"/>
                        </a:defRPr>
                      </a:pPr>
                      <a:r>
                        <a:t>12,00</a:t>
                      </a:r>
                      <a:endParaRPr b="0" i="0" strike="noStrike" sz="1600" u="none">
                        <a:solidFill>
                          <a:srgbClr val="00B050"/>
                        </a:solidFill>
                        <a:effectLst/>
                        <a:latin typeface="+mj-lt"/>
                      </a:endParaRPr>
                    </a:p>
                  </a:txBody>
                  <a:tcPr anchor="b" marB="0" marL="9525" marR="9525" marT="9525"/>
                </a:tc>
                <a:tc>
                  <a:txBody>
                    <a:bodyPr/>
                    <a:lstStyle/>
                    <a:p>
                      <a:pPr algn="ctr" fontAlgn="b">
                        <a:defRPr sz="1600">
                          <a:solidFill>
                            <a:srgbClr val="00B050"/>
                          </a:solidFill>
                          <a:effectLst/>
                          <a:latin typeface="+mj-lt"/>
                        </a:defRPr>
                      </a:pPr>
                      <a:r>
                        <a:t>0,80</a:t>
                      </a:r>
                      <a:endParaRPr b="0" i="0" strike="noStrike" sz="1600" u="none">
                        <a:solidFill>
                          <a:srgbClr val="00B050"/>
                        </a:solidFill>
                        <a:effectLst/>
                        <a:latin typeface="+mj-lt"/>
                      </a:endParaRPr>
                    </a:p>
                  </a:txBody>
                  <a:tcPr anchor="b" marB="0" marL="9525" marR="9525" marT="9525"/>
                </a:tc>
                <a:tc>
                  <a:txBody>
                    <a:bodyPr/>
                    <a:lstStyle/>
                    <a:p>
                      <a:pPr algn="ctr" fontAlgn="b">
                        <a:defRPr sz="1600">
                          <a:solidFill>
                            <a:srgbClr val="00B050"/>
                          </a:solidFill>
                          <a:effectLst/>
                          <a:latin typeface="+mj-lt"/>
                        </a:defRPr>
                      </a:pPr>
                      <a:r>
                        <a:t>10,00</a:t>
                      </a:r>
                      <a:endParaRPr b="0" i="0" strike="noStrike" sz="1600" u="none">
                        <a:solidFill>
                          <a:srgbClr val="00B050"/>
                        </a:solidFill>
                        <a:effectLst/>
                        <a:latin typeface="+mj-lt"/>
                      </a:endParaRPr>
                    </a:p>
                  </a:txBody>
                  <a:tcPr anchor="b" marB="0" marL="9525" marR="9525" marT="9525"/>
                </a:tc>
                <a:tc>
                  <a:txBody>
                    <a:bodyPr/>
                    <a:lstStyle/>
                    <a:p>
                      <a:pPr algn="ctr" fontAlgn="b">
                        <a:defRPr sz="1600">
                          <a:solidFill>
                            <a:srgbClr val="00B050"/>
                          </a:solidFill>
                          <a:effectLst/>
                          <a:latin typeface="+mj-lt"/>
                        </a:defRPr>
                      </a:pPr>
                      <a:r>
                        <a:t>4,58</a:t>
                      </a:r>
                      <a:endParaRPr b="0" i="0" strike="noStrike" sz="1600" u="none">
                        <a:solidFill>
                          <a:srgbClr val="00B050"/>
                        </a:solidFill>
                        <a:effectLst/>
                        <a:latin typeface="+mj-lt"/>
                      </a:endParaRPr>
                    </a:p>
                  </a:txBody>
                  <a:tcPr anchor="b" marB="0" marL="9525" marR="9525" marT="9525"/>
                </a:tc>
                <a:tc>
                  <a:txBody>
                    <a:bodyPr/>
                    <a:lstStyle/>
                    <a:p>
                      <a:pPr algn="ctr" fontAlgn="b">
                        <a:defRPr sz="1600">
                          <a:solidFill>
                            <a:srgbClr val="00B050"/>
                          </a:solidFill>
                          <a:effectLst/>
                          <a:latin typeface="+mj-lt"/>
                        </a:defRPr>
                      </a:pPr>
                      <a:r>
                        <a:t>0,99</a:t>
                      </a:r>
                      <a:endParaRPr b="0" i="0" strike="noStrike" sz="1600" u="none">
                        <a:solidFill>
                          <a:srgbClr val="00B050"/>
                        </a:solidFill>
                        <a:effectLst/>
                        <a:latin typeface="+mj-lt"/>
                      </a:endParaRPr>
                    </a:p>
                  </a:txBody>
                  <a:tcPr anchor="b" marB="0" marL="9525" marR="9525" marT="9525"/>
                </a:tc>
                <a:tc>
                  <a:txBody>
                    <a:bodyPr/>
                    <a:lstStyle/>
                    <a:p>
                      <a:pPr algn="l" fontAlgn="b">
                        <a:defRPr sz="1600">
                          <a:solidFill>
                            <a:srgbClr val="00B050"/>
                          </a:solidFill>
                          <a:effectLst/>
                          <a:latin typeface="+mj-lt"/>
                        </a:defRPr>
                      </a:pPr>
                      <a:r>
                        <a:t>Navigiamo</a:t>
                      </a:r>
                      <a:endParaRPr b="0" i="0" strike="noStrike" sz="1600" u="none">
                        <a:solidFill>
                          <a:srgbClr val="00B050"/>
                        </a:solidFill>
                        <a:effectLst/>
                        <a:latin typeface="+mj-lt"/>
                      </a:endParaRPr>
                    </a:p>
                  </a:txBody>
                  <a:tcPr anchor="b" marB="0" marL="9525" marR="9525" marT="9525"/>
                </a:tc>
                <a:extLst>
                  <a:ext uri="{0D108BD9-81ED-4DB2-BD59-A6C34878D82A}">
                    <a16:rowId xmlns:a16="http://schemas.microsoft.com/office/drawing/2014/main" val="987710068"/>
                  </a:ext>
                </a:extLst>
              </a:tr>
              <a:tr h="255882">
                <a:tc>
                  <a:txBody>
                    <a:bodyPr/>
                    <a:lstStyle/>
                    <a:p>
                      <a:pPr algn="ctr" fontAlgn="b">
                        <a:defRPr sz="1600">
                          <a:solidFill>
                            <a:srgbClr val="00B050"/>
                          </a:solidFill>
                          <a:effectLst/>
                          <a:latin typeface="+mj-lt"/>
                        </a:defRPr>
                      </a:pPr>
                      <a:r>
                        <a:t>6,00</a:t>
                      </a:r>
                      <a:endParaRPr b="0" i="0" strike="noStrike" sz="1600" u="none">
                        <a:solidFill>
                          <a:srgbClr val="00B050"/>
                        </a:solidFill>
                        <a:effectLst/>
                        <a:latin typeface="+mj-lt"/>
                      </a:endParaRPr>
                    </a:p>
                  </a:txBody>
                  <a:tcPr anchor="b" marB="0" marL="9525" marR="9525" marT="9525"/>
                </a:tc>
                <a:tc>
                  <a:txBody>
                    <a:bodyPr/>
                    <a:lstStyle/>
                    <a:p>
                      <a:pPr algn="ctr" fontAlgn="b">
                        <a:defRPr sz="1600">
                          <a:solidFill>
                            <a:srgbClr val="00B050"/>
                          </a:solidFill>
                          <a:effectLst/>
                          <a:latin typeface="+mj-lt"/>
                        </a:defRPr>
                      </a:pPr>
                      <a:r>
                        <a:t>0,30</a:t>
                      </a:r>
                      <a:endParaRPr b="0" i="0" strike="noStrike" sz="1600" u="none">
                        <a:solidFill>
                          <a:srgbClr val="00B050"/>
                        </a:solidFill>
                        <a:effectLst/>
                        <a:latin typeface="+mj-lt"/>
                      </a:endParaRPr>
                    </a:p>
                  </a:txBody>
                  <a:tcPr anchor="b" marB="0" marL="9525" marR="9525" marT="9525"/>
                </a:tc>
                <a:tc>
                  <a:txBody>
                    <a:bodyPr/>
                    <a:lstStyle/>
                    <a:p>
                      <a:pPr algn="ctr" fontAlgn="b">
                        <a:defRPr sz="1600">
                          <a:solidFill>
                            <a:srgbClr val="00B050"/>
                          </a:solidFill>
                          <a:effectLst/>
                          <a:latin typeface="+mj-lt"/>
                        </a:defRPr>
                      </a:pPr>
                      <a:r>
                        <a:t>10,00</a:t>
                      </a:r>
                      <a:endParaRPr b="0" i="0" strike="noStrike" sz="1600" u="none">
                        <a:solidFill>
                          <a:srgbClr val="00B050"/>
                        </a:solidFill>
                        <a:effectLst/>
                        <a:latin typeface="+mj-lt"/>
                      </a:endParaRPr>
                    </a:p>
                  </a:txBody>
                  <a:tcPr anchor="b" marB="0" marL="9525" marR="9525" marT="9525"/>
                </a:tc>
                <a:tc>
                  <a:txBody>
                    <a:bodyPr/>
                    <a:lstStyle/>
                    <a:p>
                      <a:pPr algn="ctr" fontAlgn="b">
                        <a:defRPr sz="1600">
                          <a:solidFill>
                            <a:srgbClr val="00B050"/>
                          </a:solidFill>
                          <a:effectLst/>
                          <a:latin typeface="+mj-lt"/>
                        </a:defRPr>
                      </a:pPr>
                      <a:r>
                        <a:t>1,18</a:t>
                      </a:r>
                      <a:endParaRPr b="0" i="0" strike="noStrike" sz="1600" u="none">
                        <a:solidFill>
                          <a:srgbClr val="00B050"/>
                        </a:solidFill>
                        <a:effectLst/>
                        <a:latin typeface="+mj-lt"/>
                      </a:endParaRPr>
                    </a:p>
                  </a:txBody>
                  <a:tcPr anchor="b" marB="0" marL="9525" marR="9525" marT="9525"/>
                </a:tc>
                <a:tc>
                  <a:txBody>
                    <a:bodyPr/>
                    <a:lstStyle/>
                    <a:p>
                      <a:pPr algn="ctr" fontAlgn="b">
                        <a:defRPr sz="1600">
                          <a:solidFill>
                            <a:srgbClr val="00B050"/>
                          </a:solidFill>
                          <a:effectLst/>
                          <a:latin typeface="+mj-lt"/>
                        </a:defRPr>
                      </a:pPr>
                      <a:r>
                        <a:t>0,76</a:t>
                      </a:r>
                      <a:endParaRPr b="0" i="0" strike="noStrike" sz="1600" u="none">
                        <a:solidFill>
                          <a:srgbClr val="00B050"/>
                        </a:solidFill>
                        <a:effectLst/>
                        <a:latin typeface="+mj-lt"/>
                      </a:endParaRPr>
                    </a:p>
                  </a:txBody>
                  <a:tcPr anchor="b" marB="0" marL="9525" marR="9525" marT="9525"/>
                </a:tc>
                <a:tc>
                  <a:txBody>
                    <a:bodyPr/>
                    <a:lstStyle/>
                    <a:p>
                      <a:pPr algn="l" fontAlgn="b">
                        <a:defRPr sz="1600">
                          <a:solidFill>
                            <a:srgbClr val="00B050"/>
                          </a:solidFill>
                          <a:effectLst/>
                          <a:latin typeface="+mj-lt"/>
                        </a:defRPr>
                      </a:pPr>
                      <a:r>
                        <a:t>Navigiamo</a:t>
                      </a:r>
                      <a:endParaRPr b="0" i="0" strike="noStrike" sz="1600" u="none">
                        <a:solidFill>
                          <a:srgbClr val="00B050"/>
                        </a:solidFill>
                        <a:effectLst/>
                        <a:latin typeface="+mj-lt"/>
                      </a:endParaRPr>
                    </a:p>
                  </a:txBody>
                  <a:tcPr anchor="b" marB="0" marL="9525" marR="9525" marT="9525"/>
                </a:tc>
                <a:extLst>
                  <a:ext uri="{0D108BD9-81ED-4DB2-BD59-A6C34878D82A}">
                    <a16:rowId xmlns:a16="http://schemas.microsoft.com/office/drawing/2014/main" val="3187792149"/>
                  </a:ext>
                </a:extLst>
              </a:tr>
              <a:tr h="255882">
                <a:tc>
                  <a:txBody>
                    <a:bodyPr/>
                    <a:lstStyle/>
                    <a:p>
                      <a:pPr algn="ctr" fontAlgn="b">
                        <a:defRPr sz="1600">
                          <a:solidFill>
                            <a:srgbClr val="00B050"/>
                          </a:solidFill>
                          <a:effectLst/>
                          <a:latin typeface="+mj-lt"/>
                        </a:defRPr>
                      </a:pPr>
                      <a:r>
                        <a:t>18,00</a:t>
                      </a:r>
                      <a:endParaRPr b="0" i="0" strike="noStrike" sz="1600" u="none">
                        <a:solidFill>
                          <a:srgbClr val="00B050"/>
                        </a:solidFill>
                        <a:effectLst/>
                        <a:latin typeface="+mj-lt"/>
                      </a:endParaRPr>
                    </a:p>
                  </a:txBody>
                  <a:tcPr anchor="b" marB="0" marL="9525" marR="9525" marT="9525"/>
                </a:tc>
                <a:tc>
                  <a:txBody>
                    <a:bodyPr/>
                    <a:lstStyle/>
                    <a:p>
                      <a:pPr algn="ctr" fontAlgn="b">
                        <a:defRPr sz="1600">
                          <a:solidFill>
                            <a:srgbClr val="00B050"/>
                          </a:solidFill>
                          <a:effectLst/>
                          <a:latin typeface="+mj-lt"/>
                        </a:defRPr>
                      </a:pPr>
                      <a:r>
                        <a:t>1,00</a:t>
                      </a:r>
                      <a:endParaRPr b="0" i="0" strike="noStrike" sz="1600" u="none">
                        <a:solidFill>
                          <a:srgbClr val="00B050"/>
                        </a:solidFill>
                        <a:effectLst/>
                        <a:latin typeface="+mj-lt"/>
                      </a:endParaRPr>
                    </a:p>
                  </a:txBody>
                  <a:tcPr anchor="b" marB="0" marL="9525" marR="9525" marT="9525"/>
                </a:tc>
                <a:tc>
                  <a:txBody>
                    <a:bodyPr/>
                    <a:lstStyle/>
                    <a:p>
                      <a:pPr algn="ctr" fontAlgn="b">
                        <a:defRPr sz="1600">
                          <a:solidFill>
                            <a:srgbClr val="00B050"/>
                          </a:solidFill>
                          <a:effectLst/>
                          <a:latin typeface="+mj-lt"/>
                        </a:defRPr>
                      </a:pPr>
                      <a:r>
                        <a:t>30,00</a:t>
                      </a:r>
                      <a:endParaRPr b="0" i="0" strike="noStrike" sz="1600" u="none">
                        <a:solidFill>
                          <a:srgbClr val="00B050"/>
                        </a:solidFill>
                        <a:effectLst/>
                        <a:latin typeface="+mj-lt"/>
                      </a:endParaRPr>
                    </a:p>
                  </a:txBody>
                  <a:tcPr anchor="b" marB="0" marL="9525" marR="9525" marT="9525"/>
                </a:tc>
                <a:tc>
                  <a:txBody>
                    <a:bodyPr/>
                    <a:lstStyle/>
                    <a:p>
                      <a:pPr algn="ctr" fontAlgn="b">
                        <a:defRPr sz="1600">
                          <a:solidFill>
                            <a:srgbClr val="00B050"/>
                          </a:solidFill>
                          <a:effectLst/>
                          <a:latin typeface="+mj-lt"/>
                        </a:defRPr>
                      </a:pPr>
                      <a:r>
                        <a:t>4,10</a:t>
                      </a:r>
                      <a:endParaRPr b="0" i="0" strike="noStrike" sz="1600" u="none">
                        <a:solidFill>
                          <a:srgbClr val="00B050"/>
                        </a:solidFill>
                        <a:effectLst/>
                        <a:latin typeface="+mj-lt"/>
                      </a:endParaRPr>
                    </a:p>
                  </a:txBody>
                  <a:tcPr anchor="b" marB="0" marL="9525" marR="9525" marT="9525"/>
                </a:tc>
                <a:tc>
                  <a:txBody>
                    <a:bodyPr/>
                    <a:lstStyle/>
                    <a:p>
                      <a:pPr algn="ctr" fontAlgn="b">
                        <a:defRPr sz="1600">
                          <a:solidFill>
                            <a:srgbClr val="00B050"/>
                          </a:solidFill>
                          <a:effectLst/>
                          <a:latin typeface="+mj-lt"/>
                        </a:defRPr>
                      </a:pPr>
                      <a:r>
                        <a:t>0,98</a:t>
                      </a:r>
                      <a:endParaRPr b="0" i="0" strike="noStrike" sz="1600" u="none">
                        <a:solidFill>
                          <a:srgbClr val="00B050"/>
                        </a:solidFill>
                        <a:effectLst/>
                        <a:latin typeface="+mj-lt"/>
                      </a:endParaRPr>
                    </a:p>
                  </a:txBody>
                  <a:tcPr anchor="b" marB="0" marL="9525" marR="9525" marT="9525"/>
                </a:tc>
                <a:tc>
                  <a:txBody>
                    <a:bodyPr/>
                    <a:lstStyle/>
                    <a:p>
                      <a:pPr algn="l" fontAlgn="b">
                        <a:defRPr sz="1600">
                          <a:solidFill>
                            <a:srgbClr val="00B050"/>
                          </a:solidFill>
                          <a:effectLst/>
                          <a:latin typeface="+mj-lt"/>
                        </a:defRPr>
                      </a:pPr>
                      <a:r>
                        <a:t>Navigiamo</a:t>
                      </a:r>
                      <a:endParaRPr b="0" i="0" strike="noStrike" sz="1600" u="none">
                        <a:solidFill>
                          <a:srgbClr val="00B050"/>
                        </a:solidFill>
                        <a:effectLst/>
                        <a:latin typeface="+mj-lt"/>
                      </a:endParaRPr>
                    </a:p>
                  </a:txBody>
                  <a:tcPr anchor="b" marB="0" marL="9525" marR="9525" marT="9525"/>
                </a:tc>
                <a:extLst>
                  <a:ext uri="{0D108BD9-81ED-4DB2-BD59-A6C34878D82A}">
                    <a16:rowId xmlns:a16="http://schemas.microsoft.com/office/drawing/2014/main" val="2480875891"/>
                  </a:ext>
                </a:extLst>
              </a:tr>
              <a:tr h="255882">
                <a:tc>
                  <a:txBody>
                    <a:bodyPr/>
                    <a:lstStyle/>
                    <a:p>
                      <a:pPr algn="ctr" fontAlgn="b">
                        <a:defRPr sz="1600">
                          <a:solidFill>
                            <a:srgbClr val="FF0000"/>
                          </a:solidFill>
                          <a:effectLst/>
                          <a:latin typeface="+mj-lt"/>
                        </a:defRPr>
                      </a:pPr>
                      <a:r>
                        <a:t>8,00</a:t>
                      </a:r>
                      <a:endParaRPr b="0" i="0" strike="noStrike" sz="1600" u="none">
                        <a:solidFill>
                          <a:srgbClr val="FF0000"/>
                        </a:solidFill>
                        <a:effectLst/>
                        <a:latin typeface="+mj-lt"/>
                      </a:endParaRPr>
                    </a:p>
                  </a:txBody>
                  <a:tcPr anchor="b" marB="0" marL="9525" marR="9525" marT="9525"/>
                </a:tc>
                <a:tc>
                  <a:txBody>
                    <a:bodyPr/>
                    <a:lstStyle/>
                    <a:p>
                      <a:pPr algn="ctr" fontAlgn="b">
                        <a:defRPr sz="1600">
                          <a:solidFill>
                            <a:srgbClr val="FF0000"/>
                          </a:solidFill>
                          <a:effectLst/>
                          <a:latin typeface="+mj-lt"/>
                        </a:defRPr>
                      </a:pPr>
                      <a:r>
                        <a:t>2,00</a:t>
                      </a:r>
                      <a:endParaRPr b="0" i="0" strike="noStrike" sz="1600" u="none">
                        <a:solidFill>
                          <a:srgbClr val="FF0000"/>
                        </a:solidFill>
                        <a:effectLst/>
                        <a:latin typeface="+mj-lt"/>
                      </a:endParaRPr>
                    </a:p>
                  </a:txBody>
                  <a:tcPr anchor="b" marB="0" marL="9525" marR="9525" marT="9525"/>
                </a:tc>
                <a:tc>
                  <a:txBody>
                    <a:bodyPr/>
                    <a:lstStyle/>
                    <a:p>
                      <a:pPr algn="ctr" fontAlgn="b">
                        <a:defRPr sz="1600">
                          <a:solidFill>
                            <a:srgbClr val="FF0000"/>
                          </a:solidFill>
                          <a:effectLst/>
                          <a:latin typeface="+mj-lt"/>
                        </a:defRPr>
                      </a:pPr>
                      <a:r>
                        <a:t>20,00</a:t>
                      </a:r>
                      <a:endParaRPr b="0" i="0" strike="noStrike" sz="1600" u="none">
                        <a:solidFill>
                          <a:srgbClr val="FF0000"/>
                        </a:solidFill>
                        <a:effectLst/>
                        <a:latin typeface="+mj-lt"/>
                      </a:endParaRPr>
                    </a:p>
                  </a:txBody>
                  <a:tcPr anchor="b" marB="0" marL="9525" marR="9525" marT="9525"/>
                </a:tc>
                <a:tc>
                  <a:txBody>
                    <a:bodyPr/>
                    <a:lstStyle/>
                    <a:p>
                      <a:pPr algn="ctr" fontAlgn="b">
                        <a:defRPr sz="1600">
                          <a:solidFill>
                            <a:srgbClr val="FF0000"/>
                          </a:solidFill>
                          <a:effectLst/>
                          <a:latin typeface="+mj-lt"/>
                        </a:defRPr>
                      </a:pPr>
                      <a:r>
                        <a:t>-0,30</a:t>
                      </a:r>
                      <a:endParaRPr b="0" i="0" strike="noStrike" sz="1600" u="none">
                        <a:solidFill>
                          <a:srgbClr val="FF0000"/>
                        </a:solidFill>
                        <a:effectLst/>
                        <a:latin typeface="+mj-lt"/>
                      </a:endParaRPr>
                    </a:p>
                  </a:txBody>
                  <a:tcPr anchor="b" marB="0" marL="9525" marR="9525" marT="9525"/>
                </a:tc>
                <a:tc>
                  <a:txBody>
                    <a:bodyPr/>
                    <a:lstStyle/>
                    <a:p>
                      <a:pPr algn="ctr" fontAlgn="b">
                        <a:defRPr sz="1600">
                          <a:solidFill>
                            <a:srgbClr val="FF0000"/>
                          </a:solidFill>
                          <a:effectLst/>
                          <a:latin typeface="+mj-lt"/>
                        </a:defRPr>
                      </a:pPr>
                      <a:r>
                        <a:t>0,43</a:t>
                      </a:r>
                      <a:endParaRPr b="0" i="0" strike="noStrike" sz="1600" u="none">
                        <a:solidFill>
                          <a:srgbClr val="FF0000"/>
                        </a:solidFill>
                        <a:effectLst/>
                        <a:latin typeface="+mj-lt"/>
                      </a:endParaRPr>
                    </a:p>
                  </a:txBody>
                  <a:tcPr anchor="b" marB="0" marL="9525" marR="9525" marT="9525"/>
                </a:tc>
                <a:tc>
                  <a:txBody>
                    <a:bodyPr/>
                    <a:lstStyle/>
                    <a:p>
                      <a:pPr algn="l" fontAlgn="b">
                        <a:defRPr sz="1600">
                          <a:solidFill>
                            <a:srgbClr val="FF0000"/>
                          </a:solidFill>
                          <a:effectLst/>
                          <a:latin typeface="+mj-lt"/>
                        </a:defRPr>
                      </a:pPr>
                      <a:r>
                        <a:t>Non navigare</a:t>
                      </a:r>
                      <a:endParaRPr b="0" i="0" strike="noStrike" sz="1600" u="none">
                        <a:solidFill>
                          <a:srgbClr val="FF0000"/>
                        </a:solidFill>
                        <a:effectLst/>
                        <a:latin typeface="+mj-lt"/>
                      </a:endParaRPr>
                    </a:p>
                  </a:txBody>
                  <a:tcPr anchor="b" marB="0" marL="9525" marR="9525" marT="9525"/>
                </a:tc>
                <a:extLst>
                  <a:ext uri="{0D108BD9-81ED-4DB2-BD59-A6C34878D82A}">
                    <a16:rowId xmlns:a16="http://schemas.microsoft.com/office/drawing/2014/main" val="3771980659"/>
                  </a:ext>
                </a:extLst>
              </a:tr>
              <a:tr h="255882">
                <a:tc>
                  <a:txBody>
                    <a:bodyPr/>
                    <a:lstStyle/>
                    <a:p>
                      <a:pPr algn="ctr" fontAlgn="b">
                        <a:defRPr sz="1600">
                          <a:solidFill>
                            <a:srgbClr val="FF0000"/>
                          </a:solidFill>
                          <a:effectLst/>
                          <a:latin typeface="+mj-lt"/>
                        </a:defRPr>
                      </a:pPr>
                      <a:r>
                        <a:t>10,00</a:t>
                      </a:r>
                      <a:endParaRPr b="0" i="0" strike="noStrike" sz="1600" u="none">
                        <a:solidFill>
                          <a:srgbClr val="FF0000"/>
                        </a:solidFill>
                        <a:effectLst/>
                        <a:latin typeface="+mj-lt"/>
                      </a:endParaRPr>
                    </a:p>
                  </a:txBody>
                  <a:tcPr anchor="b" marB="0" marL="9525" marR="9525" marT="9525"/>
                </a:tc>
                <a:tc>
                  <a:txBody>
                    <a:bodyPr/>
                    <a:lstStyle/>
                    <a:p>
                      <a:pPr algn="ctr" fontAlgn="b">
                        <a:defRPr sz="1600">
                          <a:solidFill>
                            <a:srgbClr val="FF0000"/>
                          </a:solidFill>
                          <a:effectLst/>
                          <a:latin typeface="+mj-lt"/>
                        </a:defRPr>
                      </a:pPr>
                      <a:r>
                        <a:t>0,70</a:t>
                      </a:r>
                      <a:endParaRPr b="0" i="0" strike="noStrike" sz="1600" u="none">
                        <a:solidFill>
                          <a:srgbClr val="FF0000"/>
                        </a:solidFill>
                        <a:effectLst/>
                        <a:latin typeface="+mj-lt"/>
                      </a:endParaRPr>
                    </a:p>
                  </a:txBody>
                  <a:tcPr anchor="b" marB="0" marL="9525" marR="9525" marT="9525"/>
                </a:tc>
                <a:tc>
                  <a:txBody>
                    <a:bodyPr/>
                    <a:lstStyle/>
                    <a:p>
                      <a:pPr algn="ctr" fontAlgn="b">
                        <a:defRPr sz="1600">
                          <a:solidFill>
                            <a:srgbClr val="FF0000"/>
                          </a:solidFill>
                          <a:effectLst/>
                          <a:latin typeface="+mj-lt"/>
                        </a:defRPr>
                      </a:pPr>
                      <a:r>
                        <a:t>50,00</a:t>
                      </a:r>
                      <a:endParaRPr b="0" i="0" strike="noStrike" sz="1600" u="none">
                        <a:solidFill>
                          <a:srgbClr val="FF0000"/>
                        </a:solidFill>
                        <a:effectLst/>
                        <a:latin typeface="+mj-lt"/>
                      </a:endParaRPr>
                    </a:p>
                  </a:txBody>
                  <a:tcPr anchor="b" marB="0" marL="9525" marR="9525" marT="9525"/>
                </a:tc>
                <a:tc>
                  <a:txBody>
                    <a:bodyPr/>
                    <a:lstStyle/>
                    <a:p>
                      <a:pPr algn="ctr" fontAlgn="b">
                        <a:defRPr sz="1600">
                          <a:solidFill>
                            <a:srgbClr val="FF0000"/>
                          </a:solidFill>
                          <a:effectLst/>
                          <a:latin typeface="+mj-lt"/>
                        </a:defRPr>
                      </a:pPr>
                      <a:r>
                        <a:t>-4,58</a:t>
                      </a:r>
                      <a:endParaRPr b="0" i="0" strike="noStrike" sz="1600" u="none">
                        <a:solidFill>
                          <a:srgbClr val="FF0000"/>
                        </a:solidFill>
                        <a:effectLst/>
                        <a:latin typeface="+mj-lt"/>
                      </a:endParaRPr>
                    </a:p>
                  </a:txBody>
                  <a:tcPr anchor="b" marB="0" marL="9525" marR="9525" marT="9525"/>
                </a:tc>
                <a:tc>
                  <a:txBody>
                    <a:bodyPr/>
                    <a:lstStyle/>
                    <a:p>
                      <a:pPr algn="ctr" fontAlgn="b">
                        <a:defRPr sz="1600">
                          <a:solidFill>
                            <a:srgbClr val="FF0000"/>
                          </a:solidFill>
                          <a:effectLst/>
                          <a:latin typeface="+mj-lt"/>
                        </a:defRPr>
                      </a:pPr>
                      <a:r>
                        <a:t>0,01</a:t>
                      </a:r>
                      <a:endParaRPr b="0" i="0" strike="noStrike" sz="1600" u="none">
                        <a:solidFill>
                          <a:srgbClr val="FF0000"/>
                        </a:solidFill>
                        <a:effectLst/>
                        <a:latin typeface="+mj-lt"/>
                      </a:endParaRPr>
                    </a:p>
                  </a:txBody>
                  <a:tcPr anchor="b" marB="0" marL="9525" marR="9525" marT="9525"/>
                </a:tc>
                <a:tc>
                  <a:txBody>
                    <a:bodyPr/>
                    <a:lstStyle/>
                    <a:p>
                      <a:pPr algn="l" fontAlgn="b">
                        <a:defRPr sz="1600">
                          <a:solidFill>
                            <a:srgbClr val="FF0000"/>
                          </a:solidFill>
                          <a:effectLst/>
                          <a:latin typeface="+mj-lt"/>
                        </a:defRPr>
                      </a:pPr>
                      <a:r>
                        <a:t>Non navigare</a:t>
                      </a:r>
                      <a:endParaRPr b="0" i="0" strike="noStrike" sz="1600" u="none">
                        <a:solidFill>
                          <a:srgbClr val="FF0000"/>
                        </a:solidFill>
                        <a:effectLst/>
                        <a:latin typeface="+mj-lt"/>
                      </a:endParaRPr>
                    </a:p>
                  </a:txBody>
                  <a:tcPr anchor="b" marB="0" marL="9525" marR="9525" marT="9525"/>
                </a:tc>
                <a:extLst>
                  <a:ext uri="{0D108BD9-81ED-4DB2-BD59-A6C34878D82A}">
                    <a16:rowId xmlns:a16="http://schemas.microsoft.com/office/drawing/2014/main" val="306272613"/>
                  </a:ext>
                </a:extLst>
              </a:tr>
            </a:tbl>
          </a:graphicData>
        </a:graphic>
      </p:graphicFrame>
      <p:pic>
        <p:nvPicPr>
          <p:cNvPr descr="Sailing crew on sailboat during regatta stock photo" id="1026" name="Picture 2"/>
          <p:cNvPicPr>
            <a:picLocks noChangeArrowheads="1"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51114" y="4096491"/>
            <a:ext cx="4009833" cy="26732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41067804"/>
      </p:ext>
    </p:extLst>
  </p:cSld>
  <p:clrMapOvr>
    <a:masterClrMapping/>
  </p:clrMapOvr>
</p:sld>
</file>

<file path=ppt/slides/slide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3" name="Oval 22"/>
          <p:cNvSpPr/>
          <p:nvPr/>
        </p:nvSpPr>
        <p:spPr>
          <a:xfrm>
            <a:off x="4484910" y="2069988"/>
            <a:ext cx="794657" cy="7620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511629" y="158298"/>
            <a:ext cx="10515600" cy="897618"/>
          </a:xfrm>
        </p:spPr>
        <p:txBody>
          <a:bodyPr/>
          <a:lstStyle/>
          <a:p>
            <a:pPr algn="ctr">
              <a:defRPr b="1"/>
            </a:pPr>
            <a:r>
              <a:t>Rete multistrato di Perceptron</a:t>
            </a:r>
          </a:p>
        </p:txBody>
      </p:sp>
      <p:sp>
        <p:nvSpPr>
          <p:cNvPr id="7" name="Oval 6"/>
          <p:cNvSpPr/>
          <p:nvPr/>
        </p:nvSpPr>
        <p:spPr>
          <a:xfrm>
            <a:off x="2438396" y="2069988"/>
            <a:ext cx="794657" cy="76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8" name="Oval 7"/>
          <p:cNvSpPr/>
          <p:nvPr/>
        </p:nvSpPr>
        <p:spPr>
          <a:xfrm>
            <a:off x="2438396" y="3191912"/>
            <a:ext cx="794657" cy="76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9" name="Oval 8"/>
          <p:cNvSpPr/>
          <p:nvPr/>
        </p:nvSpPr>
        <p:spPr>
          <a:xfrm>
            <a:off x="2438396" y="4349585"/>
            <a:ext cx="794657" cy="76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cxnSp>
        <p:nvCxnSpPr>
          <p:cNvPr id="11" name="Straight Arrow Connector 10"/>
          <p:cNvCxnSpPr/>
          <p:nvPr/>
        </p:nvCxnSpPr>
        <p:spPr>
          <a:xfrm>
            <a:off x="1349829" y="2450988"/>
            <a:ext cx="108856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1349829" y="3572912"/>
            <a:ext cx="108856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1349829" y="4730585"/>
            <a:ext cx="108856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4514845" y="2263724"/>
            <a:ext cx="367394" cy="400110"/>
          </a:xfrm>
          <a:prstGeom prst="rect">
            <a:avLst/>
          </a:prstGeom>
          <a:noFill/>
        </p:spPr>
        <p:txBody>
          <a:bodyPr wrap="square">
            <a:spAutoFit/>
          </a:bodyPr>
          <a:lstStyle/>
          <a:p>
            <a:pPr>
              <a:defRPr b="1" sz="2000">
                <a:solidFill>
                  <a:schemeClr val="bg1"/>
                </a:solidFill>
                <a:latin typeface="+mj-lt"/>
              </a:defRPr>
            </a:pPr>
            <a:r>
              <a:t>z</a:t>
            </a:r>
            <a:endParaRPr b="1" sz="2000">
              <a:solidFill>
                <a:schemeClr val="bg1"/>
              </a:solidFill>
              <a:latin typeface="+mj-lt"/>
            </a:endParaRPr>
          </a:p>
        </p:txBody>
      </p:sp>
      <p:sp>
        <p:nvSpPr>
          <p:cNvPr id="16" name="TextBox 15"/>
          <p:cNvSpPr txBox="1"/>
          <p:nvPr/>
        </p:nvSpPr>
        <p:spPr>
          <a:xfrm>
            <a:off x="1534883" y="3156351"/>
            <a:ext cx="576946" cy="369332"/>
          </a:xfrm>
          <a:prstGeom prst="rect">
            <a:avLst/>
          </a:prstGeom>
          <a:noFill/>
        </p:spPr>
        <p:txBody>
          <a:bodyPr wrap="square">
            <a:spAutoFit/>
          </a:bodyPr>
          <a:lstStyle/>
          <a:p>
            <a:pPr>
              <a:defRPr>
                <a:latin typeface="+mj-lt"/>
              </a:defRPr>
            </a:pPr>
            <a:r>
              <a:t>x2</a:t>
            </a:r>
            <a:endParaRPr>
              <a:latin typeface="+mj-lt"/>
            </a:endParaRPr>
          </a:p>
        </p:txBody>
      </p:sp>
      <p:sp>
        <p:nvSpPr>
          <p:cNvPr id="17" name="TextBox 16"/>
          <p:cNvSpPr txBox="1"/>
          <p:nvPr/>
        </p:nvSpPr>
        <p:spPr>
          <a:xfrm>
            <a:off x="1534883" y="4278274"/>
            <a:ext cx="576946" cy="369332"/>
          </a:xfrm>
          <a:prstGeom prst="rect">
            <a:avLst/>
          </a:prstGeom>
          <a:noFill/>
        </p:spPr>
        <p:txBody>
          <a:bodyPr wrap="square">
            <a:spAutoFit/>
          </a:bodyPr>
          <a:lstStyle/>
          <a:p>
            <a:pPr>
              <a:defRPr>
                <a:latin typeface="+mj-lt"/>
              </a:defRPr>
            </a:pPr>
            <a:r>
              <a:t>x3</a:t>
            </a:r>
            <a:endParaRPr>
              <a:latin typeface="+mj-lt"/>
            </a:endParaRPr>
          </a:p>
        </p:txBody>
      </p:sp>
      <p:cxnSp>
        <p:nvCxnSpPr>
          <p:cNvPr id="6" name="Straight Connector 5"/>
          <p:cNvCxnSpPr>
            <a:stCxn id="23" idx="0"/>
            <a:endCxn id="23" idx="4"/>
          </p:cNvCxnSpPr>
          <p:nvPr/>
        </p:nvCxnSpPr>
        <p:spPr>
          <a:xfrm>
            <a:off x="4882239" y="2069988"/>
            <a:ext cx="0" cy="762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a:endCxn id="23" idx="2"/>
          </p:cNvCxnSpPr>
          <p:nvPr/>
        </p:nvCxnSpPr>
        <p:spPr>
          <a:xfrm flipV="1">
            <a:off x="3233053" y="2450988"/>
            <a:ext cx="1251857" cy="227959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endCxn id="23" idx="2"/>
          </p:cNvCxnSpPr>
          <p:nvPr/>
        </p:nvCxnSpPr>
        <p:spPr>
          <a:xfrm flipV="1">
            <a:off x="3235771" y="2450988"/>
            <a:ext cx="1249139" cy="112192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endCxn id="23" idx="2"/>
          </p:cNvCxnSpPr>
          <p:nvPr/>
        </p:nvCxnSpPr>
        <p:spPr>
          <a:xfrm flipV="1">
            <a:off x="3203118" y="2450988"/>
            <a:ext cx="1281792" cy="6126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1538956" y="2069616"/>
            <a:ext cx="576946" cy="369332"/>
          </a:xfrm>
          <a:prstGeom prst="rect">
            <a:avLst/>
          </a:prstGeom>
          <a:noFill/>
        </p:spPr>
        <p:txBody>
          <a:bodyPr wrap="square">
            <a:spAutoFit/>
          </a:bodyPr>
          <a:lstStyle/>
          <a:p>
            <a:pPr>
              <a:defRPr>
                <a:latin typeface="+mj-lt"/>
              </a:defRPr>
            </a:pPr>
            <a:r>
              <a:t>x1</a:t>
            </a:r>
            <a:endParaRPr>
              <a:latin typeface="+mj-lt"/>
            </a:endParaRPr>
          </a:p>
        </p:txBody>
      </p:sp>
      <p:sp>
        <p:nvSpPr>
          <p:cNvPr id="35" name="TextBox 34"/>
          <p:cNvSpPr txBox="1"/>
          <p:nvPr/>
        </p:nvSpPr>
        <p:spPr>
          <a:xfrm>
            <a:off x="4882238" y="2263724"/>
            <a:ext cx="367394" cy="400110"/>
          </a:xfrm>
          <a:prstGeom prst="rect">
            <a:avLst/>
          </a:prstGeom>
          <a:noFill/>
        </p:spPr>
        <p:txBody>
          <a:bodyPr wrap="square">
            <a:spAutoFit/>
          </a:bodyPr>
          <a:lstStyle/>
          <a:p>
            <a:pPr>
              <a:defRPr b="1" sz="2000">
                <a:solidFill>
                  <a:schemeClr val="bg1"/>
                </a:solidFill>
                <a:latin typeface="+mj-lt"/>
              </a:defRPr>
            </a:pPr>
            <a:r>
              <a:t>a</a:t>
            </a:r>
            <a:endParaRPr b="1" sz="2000">
              <a:solidFill>
                <a:schemeClr val="bg1"/>
              </a:solidFill>
              <a:latin typeface="+mj-lt"/>
            </a:endParaRPr>
          </a:p>
        </p:txBody>
      </p:sp>
      <p:sp>
        <p:nvSpPr>
          <p:cNvPr id="36" name="Oval 35"/>
          <p:cNvSpPr/>
          <p:nvPr/>
        </p:nvSpPr>
        <p:spPr>
          <a:xfrm>
            <a:off x="4454975" y="3201500"/>
            <a:ext cx="794657" cy="7620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37" name="TextBox 36"/>
          <p:cNvSpPr txBox="1"/>
          <p:nvPr/>
        </p:nvSpPr>
        <p:spPr>
          <a:xfrm>
            <a:off x="4484910" y="3395236"/>
            <a:ext cx="367394" cy="400110"/>
          </a:xfrm>
          <a:prstGeom prst="rect">
            <a:avLst/>
          </a:prstGeom>
          <a:noFill/>
        </p:spPr>
        <p:txBody>
          <a:bodyPr wrap="square">
            <a:spAutoFit/>
          </a:bodyPr>
          <a:lstStyle/>
          <a:p>
            <a:pPr>
              <a:defRPr b="1" sz="2000">
                <a:solidFill>
                  <a:schemeClr val="bg1"/>
                </a:solidFill>
                <a:latin typeface="+mj-lt"/>
              </a:defRPr>
            </a:pPr>
            <a:r>
              <a:t>z</a:t>
            </a:r>
            <a:endParaRPr b="1" sz="2000">
              <a:solidFill>
                <a:schemeClr val="bg1"/>
              </a:solidFill>
              <a:latin typeface="+mj-lt"/>
            </a:endParaRPr>
          </a:p>
        </p:txBody>
      </p:sp>
      <p:cxnSp>
        <p:nvCxnSpPr>
          <p:cNvPr id="38" name="Straight Connector 37"/>
          <p:cNvCxnSpPr>
            <a:stCxn id="36" idx="0"/>
            <a:endCxn id="36" idx="4"/>
          </p:cNvCxnSpPr>
          <p:nvPr/>
        </p:nvCxnSpPr>
        <p:spPr>
          <a:xfrm>
            <a:off x="4852304" y="3201500"/>
            <a:ext cx="0" cy="762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4852303" y="3395236"/>
            <a:ext cx="367394" cy="400110"/>
          </a:xfrm>
          <a:prstGeom prst="rect">
            <a:avLst/>
          </a:prstGeom>
          <a:noFill/>
        </p:spPr>
        <p:txBody>
          <a:bodyPr wrap="square">
            <a:spAutoFit/>
          </a:bodyPr>
          <a:lstStyle/>
          <a:p>
            <a:pPr>
              <a:defRPr b="1" sz="2000">
                <a:solidFill>
                  <a:schemeClr val="bg1"/>
                </a:solidFill>
                <a:latin typeface="+mj-lt"/>
              </a:defRPr>
            </a:pPr>
            <a:r>
              <a:t>a</a:t>
            </a:r>
            <a:endParaRPr b="1" sz="2000">
              <a:solidFill>
                <a:schemeClr val="bg1"/>
              </a:solidFill>
              <a:latin typeface="+mj-lt"/>
            </a:endParaRPr>
          </a:p>
        </p:txBody>
      </p:sp>
      <p:sp>
        <p:nvSpPr>
          <p:cNvPr id="40" name="Oval 39"/>
          <p:cNvSpPr/>
          <p:nvPr/>
        </p:nvSpPr>
        <p:spPr>
          <a:xfrm>
            <a:off x="4419592" y="4356921"/>
            <a:ext cx="794657" cy="7620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41" name="TextBox 40"/>
          <p:cNvSpPr txBox="1"/>
          <p:nvPr/>
        </p:nvSpPr>
        <p:spPr>
          <a:xfrm>
            <a:off x="4449527" y="4550657"/>
            <a:ext cx="367394" cy="400110"/>
          </a:xfrm>
          <a:prstGeom prst="rect">
            <a:avLst/>
          </a:prstGeom>
          <a:noFill/>
        </p:spPr>
        <p:txBody>
          <a:bodyPr wrap="square">
            <a:spAutoFit/>
          </a:bodyPr>
          <a:lstStyle/>
          <a:p>
            <a:pPr>
              <a:defRPr b="1" sz="2000">
                <a:solidFill>
                  <a:schemeClr val="bg1"/>
                </a:solidFill>
                <a:latin typeface="+mj-lt"/>
              </a:defRPr>
            </a:pPr>
            <a:r>
              <a:t>z</a:t>
            </a:r>
            <a:endParaRPr b="1" sz="2000">
              <a:solidFill>
                <a:schemeClr val="bg1"/>
              </a:solidFill>
              <a:latin typeface="+mj-lt"/>
            </a:endParaRPr>
          </a:p>
        </p:txBody>
      </p:sp>
      <p:cxnSp>
        <p:nvCxnSpPr>
          <p:cNvPr id="42" name="Straight Connector 41"/>
          <p:cNvCxnSpPr>
            <a:stCxn id="40" idx="0"/>
            <a:endCxn id="40" idx="4"/>
          </p:cNvCxnSpPr>
          <p:nvPr/>
        </p:nvCxnSpPr>
        <p:spPr>
          <a:xfrm>
            <a:off x="4816921" y="4356921"/>
            <a:ext cx="0" cy="762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43" name="TextBox 42"/>
          <p:cNvSpPr txBox="1"/>
          <p:nvPr/>
        </p:nvSpPr>
        <p:spPr>
          <a:xfrm>
            <a:off x="4816920" y="4550657"/>
            <a:ext cx="367394" cy="400110"/>
          </a:xfrm>
          <a:prstGeom prst="rect">
            <a:avLst/>
          </a:prstGeom>
          <a:noFill/>
        </p:spPr>
        <p:txBody>
          <a:bodyPr wrap="square">
            <a:spAutoFit/>
          </a:bodyPr>
          <a:lstStyle/>
          <a:p>
            <a:pPr>
              <a:defRPr b="1" sz="2000">
                <a:solidFill>
                  <a:schemeClr val="bg1"/>
                </a:solidFill>
                <a:latin typeface="+mj-lt"/>
              </a:defRPr>
            </a:pPr>
            <a:r>
              <a:t>a</a:t>
            </a:r>
            <a:endParaRPr b="1" sz="2000">
              <a:solidFill>
                <a:schemeClr val="bg1"/>
              </a:solidFill>
              <a:latin typeface="+mj-lt"/>
            </a:endParaRPr>
          </a:p>
        </p:txBody>
      </p:sp>
      <p:cxnSp>
        <p:nvCxnSpPr>
          <p:cNvPr id="44" name="Straight Arrow Connector 43"/>
          <p:cNvCxnSpPr>
            <a:stCxn id="7" idx="6"/>
            <a:endCxn id="36" idx="2"/>
          </p:cNvCxnSpPr>
          <p:nvPr/>
        </p:nvCxnSpPr>
        <p:spPr>
          <a:xfrm>
            <a:off x="3233053" y="2450988"/>
            <a:ext cx="1221922" cy="113151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a:stCxn id="7" idx="6"/>
            <a:endCxn id="41" idx="1"/>
          </p:cNvCxnSpPr>
          <p:nvPr/>
        </p:nvCxnSpPr>
        <p:spPr>
          <a:xfrm>
            <a:off x="3233053" y="2450988"/>
            <a:ext cx="1216474" cy="22997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a:stCxn id="8" idx="6"/>
            <a:endCxn id="37" idx="1"/>
          </p:cNvCxnSpPr>
          <p:nvPr/>
        </p:nvCxnSpPr>
        <p:spPr>
          <a:xfrm>
            <a:off x="3233053" y="3572912"/>
            <a:ext cx="1251857" cy="2237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a:stCxn id="8" idx="6"/>
            <a:endCxn id="40" idx="2"/>
          </p:cNvCxnSpPr>
          <p:nvPr/>
        </p:nvCxnSpPr>
        <p:spPr>
          <a:xfrm>
            <a:off x="3233053" y="3572912"/>
            <a:ext cx="1186539" cy="116500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a:stCxn id="9" idx="6"/>
            <a:endCxn id="37" idx="1"/>
          </p:cNvCxnSpPr>
          <p:nvPr/>
        </p:nvCxnSpPr>
        <p:spPr>
          <a:xfrm flipV="1">
            <a:off x="3233053" y="3595291"/>
            <a:ext cx="1251857" cy="113529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4" name="Straight Arrow Connector 63"/>
          <p:cNvCxnSpPr>
            <a:stCxn id="9" idx="6"/>
            <a:endCxn id="41" idx="1"/>
          </p:cNvCxnSpPr>
          <p:nvPr/>
        </p:nvCxnSpPr>
        <p:spPr>
          <a:xfrm>
            <a:off x="3233053" y="4730585"/>
            <a:ext cx="1216474" cy="2012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2" name="Oval 71"/>
          <p:cNvSpPr/>
          <p:nvPr/>
        </p:nvSpPr>
        <p:spPr>
          <a:xfrm>
            <a:off x="6324592" y="3191912"/>
            <a:ext cx="794657" cy="762000"/>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73" name="TextBox 72"/>
          <p:cNvSpPr txBox="1"/>
          <p:nvPr/>
        </p:nvSpPr>
        <p:spPr>
          <a:xfrm>
            <a:off x="6354527" y="3385648"/>
            <a:ext cx="367394" cy="400110"/>
          </a:xfrm>
          <a:prstGeom prst="rect">
            <a:avLst/>
          </a:prstGeom>
          <a:noFill/>
        </p:spPr>
        <p:txBody>
          <a:bodyPr wrap="square">
            <a:spAutoFit/>
          </a:bodyPr>
          <a:lstStyle/>
          <a:p>
            <a:pPr>
              <a:defRPr b="1" sz="2000">
                <a:solidFill>
                  <a:schemeClr val="bg1"/>
                </a:solidFill>
                <a:latin typeface="+mj-lt"/>
              </a:defRPr>
            </a:pPr>
            <a:r>
              <a:t>z</a:t>
            </a:r>
            <a:endParaRPr b="1" sz="2000">
              <a:solidFill>
                <a:schemeClr val="bg1"/>
              </a:solidFill>
              <a:latin typeface="+mj-lt"/>
            </a:endParaRPr>
          </a:p>
        </p:txBody>
      </p:sp>
      <p:cxnSp>
        <p:nvCxnSpPr>
          <p:cNvPr id="74" name="Straight Connector 73"/>
          <p:cNvCxnSpPr>
            <a:stCxn id="72" idx="0"/>
            <a:endCxn id="72" idx="4"/>
          </p:cNvCxnSpPr>
          <p:nvPr/>
        </p:nvCxnSpPr>
        <p:spPr>
          <a:xfrm>
            <a:off x="6721921" y="3191912"/>
            <a:ext cx="0" cy="762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75" name="TextBox 74"/>
          <p:cNvSpPr txBox="1"/>
          <p:nvPr/>
        </p:nvSpPr>
        <p:spPr>
          <a:xfrm>
            <a:off x="6721920" y="3385648"/>
            <a:ext cx="367394" cy="400110"/>
          </a:xfrm>
          <a:prstGeom prst="rect">
            <a:avLst/>
          </a:prstGeom>
          <a:noFill/>
        </p:spPr>
        <p:txBody>
          <a:bodyPr wrap="square">
            <a:spAutoFit/>
          </a:bodyPr>
          <a:lstStyle/>
          <a:p>
            <a:pPr>
              <a:defRPr b="1" sz="2000">
                <a:solidFill>
                  <a:schemeClr val="bg1"/>
                </a:solidFill>
                <a:latin typeface="+mj-lt"/>
              </a:defRPr>
            </a:pPr>
            <a:r>
              <a:t>a</a:t>
            </a:r>
            <a:endParaRPr b="1" sz="2000">
              <a:solidFill>
                <a:schemeClr val="bg1"/>
              </a:solidFill>
              <a:latin typeface="+mj-lt"/>
            </a:endParaRPr>
          </a:p>
        </p:txBody>
      </p:sp>
      <p:cxnSp>
        <p:nvCxnSpPr>
          <p:cNvPr id="76" name="Straight Arrow Connector 75"/>
          <p:cNvCxnSpPr>
            <a:endCxn id="73" idx="1"/>
          </p:cNvCxnSpPr>
          <p:nvPr/>
        </p:nvCxnSpPr>
        <p:spPr>
          <a:xfrm>
            <a:off x="5279567" y="2462639"/>
            <a:ext cx="1074960" cy="112306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8" name="Straight Arrow Connector 77"/>
          <p:cNvCxnSpPr>
            <a:endCxn id="73" idx="1"/>
          </p:cNvCxnSpPr>
          <p:nvPr/>
        </p:nvCxnSpPr>
        <p:spPr>
          <a:xfrm flipV="1">
            <a:off x="5207440" y="3585703"/>
            <a:ext cx="1147087" cy="1514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0" name="Straight Arrow Connector 79"/>
          <p:cNvCxnSpPr/>
          <p:nvPr/>
        </p:nvCxnSpPr>
        <p:spPr>
          <a:xfrm flipV="1">
            <a:off x="5216960" y="3582500"/>
            <a:ext cx="1107632" cy="120371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2" name="Straight Arrow Connector 81"/>
          <p:cNvCxnSpPr/>
          <p:nvPr/>
        </p:nvCxnSpPr>
        <p:spPr>
          <a:xfrm flipV="1">
            <a:off x="7124684" y="3585703"/>
            <a:ext cx="1147087" cy="1514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3" name="Rectangle 82"/>
          <p:cNvSpPr/>
          <p:nvPr/>
        </p:nvSpPr>
        <p:spPr>
          <a:xfrm>
            <a:off x="2076261" y="5378225"/>
            <a:ext cx="1156792" cy="369332"/>
          </a:xfrm>
          <a:prstGeom prst="rect">
            <a:avLst/>
          </a:prstGeom>
        </p:spPr>
        <p:txBody>
          <a:bodyPr wrap="none">
            <a:spAutoFit/>
          </a:bodyPr>
          <a:lstStyle/>
          <a:p>
            <a:pPr>
              <a:defRPr b="1">
                <a:latin typeface="+mj-lt"/>
              </a:defRPr>
            </a:pPr>
            <a:r>
              <a:t>Livello di input</a:t>
            </a:r>
            <a:endParaRPr b="1">
              <a:latin typeface="+mj-lt"/>
            </a:endParaRPr>
          </a:p>
        </p:txBody>
      </p:sp>
      <p:sp>
        <p:nvSpPr>
          <p:cNvPr id="84" name="Rectangle 83"/>
          <p:cNvSpPr/>
          <p:nvPr/>
        </p:nvSpPr>
        <p:spPr>
          <a:xfrm>
            <a:off x="6057764" y="5357148"/>
            <a:ext cx="1321900" cy="369332"/>
          </a:xfrm>
          <a:prstGeom prst="rect">
            <a:avLst/>
          </a:prstGeom>
        </p:spPr>
        <p:txBody>
          <a:bodyPr wrap="none">
            <a:spAutoFit/>
          </a:bodyPr>
          <a:lstStyle/>
          <a:p>
            <a:pPr>
              <a:defRPr b="1">
                <a:latin typeface="+mj-lt"/>
              </a:defRPr>
            </a:pPr>
            <a:r>
              <a:t>Livello di output</a:t>
            </a:r>
            <a:endParaRPr b="1">
              <a:latin typeface="+mj-lt"/>
            </a:endParaRPr>
          </a:p>
        </p:txBody>
      </p:sp>
      <p:sp>
        <p:nvSpPr>
          <p:cNvPr id="85" name="Rectangle 84"/>
          <p:cNvSpPr/>
          <p:nvPr/>
        </p:nvSpPr>
        <p:spPr>
          <a:xfrm>
            <a:off x="4152764" y="5378225"/>
            <a:ext cx="1328312" cy="369332"/>
          </a:xfrm>
          <a:prstGeom prst="rect">
            <a:avLst/>
          </a:prstGeom>
        </p:spPr>
        <p:txBody>
          <a:bodyPr wrap="none">
            <a:spAutoFit/>
          </a:bodyPr>
          <a:lstStyle/>
          <a:p>
            <a:pPr>
              <a:defRPr b="1">
                <a:latin typeface="+mj-lt"/>
              </a:defRPr>
            </a:pPr>
            <a:r>
              <a:t>Strato nascosto</a:t>
            </a:r>
            <a:endParaRPr b="1">
              <a:latin typeface="+mj-lt"/>
            </a:endParaRPr>
          </a:p>
        </p:txBody>
      </p:sp>
      <p:sp>
        <p:nvSpPr>
          <p:cNvPr id="79" name="Rectangle 78"/>
          <p:cNvSpPr/>
          <p:nvPr/>
        </p:nvSpPr>
        <p:spPr>
          <a:xfrm>
            <a:off x="5854517" y="1518013"/>
            <a:ext cx="6340197" cy="523220"/>
          </a:xfrm>
          <a:prstGeom prst="rect">
            <a:avLst/>
          </a:prstGeom>
        </p:spPr>
        <p:txBody>
          <a:bodyPr wrap="none">
            <a:spAutoFit/>
          </a:bodyPr>
          <a:lstStyle/>
          <a:p>
            <a:pPr indent="-457200" marL="457200">
              <a:buFont charset="2" panose="05000000000000000000" pitchFamily="2" typeface="Wingdings"/>
              <a:buChar char="ü"/>
              <a:defRPr sz="2800"/>
            </a:pPr>
            <a:r>
              <a:t>z = w1 * x1 + w2 * x2 + ... + wn * xn + b</a:t>
            </a:r>
            <a:endParaRPr sz="2800"/>
          </a:p>
        </p:txBody>
      </p:sp>
      <p:sp>
        <p:nvSpPr>
          <p:cNvPr id="87" name="Rectangle 86"/>
          <p:cNvSpPr/>
          <p:nvPr/>
        </p:nvSpPr>
        <p:spPr>
          <a:xfrm>
            <a:off x="7034904" y="2338776"/>
            <a:ext cx="5159810" cy="523220"/>
          </a:xfrm>
          <a:prstGeom prst="rect">
            <a:avLst/>
          </a:prstGeom>
        </p:spPr>
        <p:txBody>
          <a:bodyPr wrap="none">
            <a:spAutoFit/>
          </a:bodyPr>
          <a:lstStyle/>
          <a:p>
            <a:pPr>
              <a:defRPr sz="2800"/>
            </a:pPr>
            <a:r>
              <a:t>a = La funzione di attivazione è sigmoid?</a:t>
            </a:r>
            <a:endParaRPr sz="2800"/>
          </a:p>
        </p:txBody>
      </p:sp>
      <p:sp>
        <p:nvSpPr>
          <p:cNvPr id="3" name="Rectangular Callout 2"/>
          <p:cNvSpPr/>
          <p:nvPr/>
        </p:nvSpPr>
        <p:spPr>
          <a:xfrm>
            <a:off x="8730343" y="3385648"/>
            <a:ext cx="2884714" cy="2052699"/>
          </a:xfrm>
          <a:prstGeom prst="wedgeRectCallout">
            <a:avLst>
              <a:gd fmla="val -19227" name="adj1"/>
              <a:gd fmla="val -71669" name="adj2"/>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000">
                <a:solidFill>
                  <a:srgbClr val="FF0000"/>
                </a:solidFill>
                <a:latin typeface="+mj-lt"/>
              </a:defRPr>
            </a:pPr>
            <a:r>
              <a:t>La funzione sigmoide </a:t>
            </a:r>
            <a:endParaRPr sz="2000">
              <a:solidFill>
                <a:srgbClr val="FF0000"/>
              </a:solidFill>
              <a:latin typeface="+mj-lt"/>
            </a:endParaRPr>
          </a:p>
          <a:p>
            <a:pPr algn="ctr">
              <a:defRPr sz="2000">
                <a:solidFill>
                  <a:srgbClr val="FF0000"/>
                </a:solidFill>
                <a:latin typeface="+mj-lt"/>
              </a:defRPr>
            </a:pPr>
            <a:r>
              <a:t>f(x) = 1 / (1 + e^(-x))</a:t>
            </a:r>
          </a:p>
          <a:p>
            <a:pPr algn="ctr">
              <a:defRPr sz="2000">
                <a:solidFill>
                  <a:srgbClr val="FF0000"/>
                </a:solidFill>
                <a:latin typeface="+mj-lt"/>
              </a:defRPr>
            </a:pPr>
            <a:r>
              <a:t>è comunemente usato, ma ci sono anche altre opzioni! </a:t>
            </a:r>
            <a:endParaRPr sz="2000">
              <a:solidFill>
                <a:srgbClr val="FF0000"/>
              </a:solidFill>
              <a:latin typeface="+mj-lt"/>
            </a:endParaRPr>
          </a:p>
        </p:txBody>
      </p:sp>
      <p:sp>
        <p:nvSpPr>
          <p:cNvPr id="47" name="TextBox 46"/>
          <p:cNvSpPr txBox="1"/>
          <p:nvPr/>
        </p:nvSpPr>
        <p:spPr>
          <a:xfrm>
            <a:off x="2590797" y="2277973"/>
            <a:ext cx="620489" cy="369332"/>
          </a:xfrm>
          <a:prstGeom prst="rect">
            <a:avLst/>
          </a:prstGeom>
          <a:noFill/>
        </p:spPr>
        <p:txBody>
          <a:bodyPr wrap="square">
            <a:spAutoFit/>
          </a:bodyPr>
          <a:lstStyle/>
          <a:p>
            <a:pPr>
              <a:defRPr>
                <a:latin typeface="+mj-lt"/>
              </a:defRPr>
            </a:pPr>
            <a:r>
              <a:t>w1</a:t>
            </a:r>
            <a:endParaRPr>
              <a:latin typeface="+mj-lt"/>
            </a:endParaRPr>
          </a:p>
        </p:txBody>
      </p:sp>
      <p:sp>
        <p:nvSpPr>
          <p:cNvPr id="50" name="TextBox 49"/>
          <p:cNvSpPr txBox="1"/>
          <p:nvPr/>
        </p:nvSpPr>
        <p:spPr>
          <a:xfrm>
            <a:off x="2579899" y="3374258"/>
            <a:ext cx="620489" cy="369332"/>
          </a:xfrm>
          <a:prstGeom prst="rect">
            <a:avLst/>
          </a:prstGeom>
          <a:noFill/>
        </p:spPr>
        <p:txBody>
          <a:bodyPr wrap="square">
            <a:spAutoFit/>
          </a:bodyPr>
          <a:lstStyle/>
          <a:p>
            <a:pPr>
              <a:defRPr>
                <a:latin typeface="+mj-lt"/>
              </a:defRPr>
            </a:pPr>
            <a:r>
              <a:t>w2</a:t>
            </a:r>
            <a:endParaRPr>
              <a:latin typeface="+mj-lt"/>
            </a:endParaRPr>
          </a:p>
        </p:txBody>
      </p:sp>
      <p:sp>
        <p:nvSpPr>
          <p:cNvPr id="52" name="TextBox 51"/>
          <p:cNvSpPr txBox="1"/>
          <p:nvPr/>
        </p:nvSpPr>
        <p:spPr>
          <a:xfrm>
            <a:off x="2569051" y="4545919"/>
            <a:ext cx="620489" cy="369332"/>
          </a:xfrm>
          <a:prstGeom prst="rect">
            <a:avLst/>
          </a:prstGeom>
          <a:noFill/>
        </p:spPr>
        <p:txBody>
          <a:bodyPr wrap="square">
            <a:spAutoFit/>
          </a:bodyPr>
          <a:lstStyle/>
          <a:p>
            <a:pPr>
              <a:defRPr>
                <a:latin typeface="+mj-lt"/>
              </a:defRPr>
            </a:pPr>
            <a:r>
              <a:t>w3</a:t>
            </a:r>
            <a:endParaRPr>
              <a:latin typeface="+mj-lt"/>
            </a:endParaRPr>
          </a:p>
        </p:txBody>
      </p:sp>
    </p:spTree>
    <p:extLst>
      <p:ext uri="{BB962C8B-B14F-4D97-AF65-F5344CB8AC3E}">
        <p14:creationId xmlns:p14="http://schemas.microsoft.com/office/powerpoint/2010/main" val="2239675496"/>
      </p:ext>
    </p:extLst>
  </p:cSld>
  <p:clrMapOvr>
    <a:masterClrMapping/>
  </p:clrMapOvr>
</p:sld>
</file>

<file path=ppt/slides/slide9.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Funzioni di attivazione</a:t>
            </a:r>
          </a:p>
        </p:txBody>
      </p:sp>
      <p:graphicFrame>
        <p:nvGraphicFramePr>
          <p:cNvPr id="5" name="Chart 4"/>
          <p:cNvGraphicFramePr>
            <a:graphicFrameLocks/>
          </p:cNvGraphicFramePr>
          <p:nvPr>
            <p:extLst>
              <p:ext uri="{D42A27DB-BD31-4B8C-83A1-F6EECF244321}">
                <p14:modId xmlns:p14="http://schemas.microsoft.com/office/powerpoint/2010/main" val="2509838084"/>
              </p:ext>
            </p:extLst>
          </p:nvPr>
        </p:nvGraphicFramePr>
        <p:xfrm>
          <a:off x="141512" y="1338941"/>
          <a:ext cx="3124201" cy="2982687"/>
        </p:xfrm>
        <a:graphic>
          <a:graphicData uri="http://schemas.openxmlformats.org/drawingml/2006/chart">
            <c:chart xmlns:c="http://schemas.openxmlformats.org/drawingml/2006/chart" r:id="rId3"/>
          </a:graphicData>
        </a:graphic>
      </p:graphicFrame>
      <p:graphicFrame>
        <p:nvGraphicFramePr>
          <p:cNvPr id="6" name="Chart 5"/>
          <p:cNvGraphicFramePr>
            <a:graphicFrameLocks/>
          </p:cNvGraphicFramePr>
          <p:nvPr>
            <p:extLst>
              <p:ext uri="{D42A27DB-BD31-4B8C-83A1-F6EECF244321}">
                <p14:modId xmlns:p14="http://schemas.microsoft.com/office/powerpoint/2010/main" val="3131207623"/>
              </p:ext>
            </p:extLst>
          </p:nvPr>
        </p:nvGraphicFramePr>
        <p:xfrm>
          <a:off x="4555671" y="1469572"/>
          <a:ext cx="3080657" cy="2828248"/>
        </p:xfrm>
        <a:graphic>
          <a:graphicData uri="http://schemas.openxmlformats.org/drawingml/2006/chart">
            <c:chart xmlns:c="http://schemas.openxmlformats.org/drawingml/2006/chart" r:id="rId4"/>
          </a:graphicData>
        </a:graphic>
      </p:graphicFrame>
      <p:graphicFrame>
        <p:nvGraphicFramePr>
          <p:cNvPr id="7" name="Chart 6"/>
          <p:cNvGraphicFramePr>
            <a:graphicFrameLocks/>
          </p:cNvGraphicFramePr>
          <p:nvPr>
            <p:extLst>
              <p:ext uri="{D42A27DB-BD31-4B8C-83A1-F6EECF244321}">
                <p14:modId xmlns:p14="http://schemas.microsoft.com/office/powerpoint/2010/main" val="1989733572"/>
              </p:ext>
            </p:extLst>
          </p:nvPr>
        </p:nvGraphicFramePr>
        <p:xfrm>
          <a:off x="8262257" y="1338941"/>
          <a:ext cx="3004457" cy="3058887"/>
        </p:xfrm>
        <a:graphic>
          <a:graphicData uri="http://schemas.openxmlformats.org/drawingml/2006/chart">
            <c:chart xmlns:c="http://schemas.openxmlformats.org/drawingml/2006/chart" r:id="rId5"/>
          </a:graphicData>
        </a:graphic>
      </p:graphicFrame>
      <p:sp>
        <p:nvSpPr>
          <p:cNvPr id="8" name="Rectangle 7"/>
          <p:cNvSpPr/>
          <p:nvPr/>
        </p:nvSpPr>
        <p:spPr>
          <a:xfrm>
            <a:off x="0" y="4556780"/>
            <a:ext cx="3516086" cy="2308324"/>
          </a:xfrm>
          <a:prstGeom prst="rect">
            <a:avLst/>
          </a:prstGeom>
        </p:spPr>
        <p:txBody>
          <a:bodyPr wrap="square">
            <a:spAutoFit/>
          </a:bodyPr>
          <a:lstStyle/>
          <a:p>
            <a:pPr algn="just">
              <a:defRPr>
                <a:latin typeface="+mj-lt"/>
              </a:defRPr>
            </a:pPr>
            <a:r>
              <a:t>Curva a forma di S che varia da 0 a 1</a:t>
            </a:r>
          </a:p>
          <a:p>
            <a:pPr algn="just">
              <a:defRPr>
                <a:latin typeface="+mj-lt"/>
              </a:defRPr>
            </a:pPr>
            <a:r>
              <a:t>Mappa qualsiasi input a un valore di probabilità, rendendolo utile per i task di classificazione binaria</a:t>
            </a:r>
          </a:p>
          <a:p>
            <a:pPr algn="just">
              <a:defRPr>
                <a:latin typeface="+mj-lt"/>
              </a:defRPr>
            </a:pPr>
            <a:r>
              <a:t>Liscio e delimitato, ma può soffrire di gradienti che svaniscono per valori di input estremi</a:t>
            </a:r>
          </a:p>
        </p:txBody>
      </p:sp>
      <p:sp>
        <p:nvSpPr>
          <p:cNvPr id="9" name="Rectangle 8"/>
          <p:cNvSpPr/>
          <p:nvPr/>
        </p:nvSpPr>
        <p:spPr>
          <a:xfrm>
            <a:off x="4038598" y="4549676"/>
            <a:ext cx="3494315" cy="2031325"/>
          </a:xfrm>
          <a:prstGeom prst="rect">
            <a:avLst/>
          </a:prstGeom>
        </p:spPr>
        <p:txBody>
          <a:bodyPr wrap="square">
            <a:spAutoFit/>
          </a:bodyPr>
          <a:lstStyle/>
          <a:p>
            <a:pPr algn="just">
              <a:defRPr>
                <a:latin typeface="+mj-lt"/>
              </a:defRPr>
            </a:pPr>
            <a:r>
              <a:t>Curva Tanh compresa tra -1 e 1</a:t>
            </a:r>
          </a:p>
          <a:p>
            <a:pPr algn="just">
              <a:defRPr>
                <a:latin typeface="+mj-lt"/>
              </a:defRPr>
            </a:pPr>
            <a:r>
              <a:t>Simile al sigmoide, ma centrato su 0, rendendolo utile per i dati simmetrici</a:t>
            </a:r>
          </a:p>
          <a:p>
            <a:pPr algn="just">
              <a:defRPr>
                <a:latin typeface="+mj-lt"/>
              </a:defRPr>
            </a:pPr>
            <a:r>
              <a:t>Anche liscio e limitato, ma soffre ancora di gradienti di scomparsa per valori di input estremi</a:t>
            </a:r>
          </a:p>
        </p:txBody>
      </p:sp>
      <p:sp>
        <p:nvSpPr>
          <p:cNvPr id="10" name="Rectangle 9"/>
          <p:cNvSpPr/>
          <p:nvPr/>
        </p:nvSpPr>
        <p:spPr>
          <a:xfrm>
            <a:off x="7837713" y="4494481"/>
            <a:ext cx="4354287" cy="1754326"/>
          </a:xfrm>
          <a:prstGeom prst="rect">
            <a:avLst/>
          </a:prstGeom>
        </p:spPr>
        <p:txBody>
          <a:bodyPr wrap="square">
            <a:spAutoFit/>
          </a:bodyPr>
          <a:lstStyle/>
          <a:p>
            <a:pPr algn="just">
              <a:defRPr>
                <a:latin typeface="+mj-lt"/>
              </a:defRPr>
            </a:pPr>
            <a:r>
              <a:t>Funzione lineare a senso unico con 0 per ingressi negativi e x per ingressi positivi</a:t>
            </a:r>
          </a:p>
          <a:p>
            <a:pPr algn="just">
              <a:defRPr>
                <a:latin typeface="+mj-lt"/>
              </a:defRPr>
            </a:pPr>
            <a:r>
              <a:t>Efficiente e semplice, evita le pendenze</a:t>
            </a:r>
          </a:p>
          <a:p>
            <a:pPr algn="just">
              <a:defRPr>
                <a:latin typeface="+mj-lt"/>
              </a:defRPr>
            </a:pPr>
            <a:r>
              <a:t>Non limitato, può causare neuroni "morti" con uscite di 0</a:t>
            </a:r>
          </a:p>
        </p:txBody>
      </p:sp>
      <p:sp>
        <p:nvSpPr>
          <p:cNvPr id="11" name="Rectangle 10"/>
          <p:cNvSpPr/>
          <p:nvPr/>
        </p:nvSpPr>
        <p:spPr>
          <a:xfrm>
            <a:off x="1644587" y="3211676"/>
            <a:ext cx="2050561" cy="369332"/>
          </a:xfrm>
          <a:prstGeom prst="rect">
            <a:avLst/>
          </a:prstGeom>
        </p:spPr>
        <p:txBody>
          <a:bodyPr wrap="none">
            <a:spAutoFit/>
          </a:bodyPr>
          <a:lstStyle/>
          <a:p>
            <a:r>
              <a:t>f(x) = 1 / (1 + e^(-x))</a:t>
            </a:r>
          </a:p>
        </p:txBody>
      </p:sp>
      <p:sp>
        <p:nvSpPr>
          <p:cNvPr id="12" name="Rectangle 11"/>
          <p:cNvSpPr/>
          <p:nvPr/>
        </p:nvSpPr>
        <p:spPr>
          <a:xfrm>
            <a:off x="6095999" y="3657990"/>
            <a:ext cx="1385700" cy="369332"/>
          </a:xfrm>
          <a:prstGeom prst="rect">
            <a:avLst/>
          </a:prstGeom>
        </p:spPr>
        <p:txBody>
          <a:bodyPr wrap="none">
            <a:spAutoFit/>
          </a:bodyPr>
          <a:lstStyle/>
          <a:p>
            <a:r>
              <a:t>f(x) = tanh(x)</a:t>
            </a:r>
          </a:p>
        </p:txBody>
      </p:sp>
      <p:sp>
        <p:nvSpPr>
          <p:cNvPr id="13" name="Rectangle 12"/>
          <p:cNvSpPr/>
          <p:nvPr/>
        </p:nvSpPr>
        <p:spPr>
          <a:xfrm>
            <a:off x="8518623" y="3211674"/>
            <a:ext cx="833883" cy="646331"/>
          </a:xfrm>
          <a:prstGeom prst="rect">
            <a:avLst/>
          </a:prstGeom>
        </p:spPr>
        <p:txBody>
          <a:bodyPr wrap="none">
            <a:spAutoFit/>
          </a:bodyPr>
          <a:lstStyle/>
          <a:p>
            <a:r>
              <a:t>f(x) = 0</a:t>
            </a:r>
          </a:p>
          <a:p>
            <a:r>
              <a:t>x&lt;0</a:t>
            </a:r>
          </a:p>
        </p:txBody>
      </p:sp>
      <p:sp>
        <p:nvSpPr>
          <p:cNvPr id="14" name="Rectangle 13"/>
          <p:cNvSpPr/>
          <p:nvPr/>
        </p:nvSpPr>
        <p:spPr>
          <a:xfrm>
            <a:off x="10347423" y="3201177"/>
            <a:ext cx="816249" cy="646331"/>
          </a:xfrm>
          <a:prstGeom prst="rect">
            <a:avLst/>
          </a:prstGeom>
        </p:spPr>
        <p:txBody>
          <a:bodyPr wrap="none">
            <a:spAutoFit/>
          </a:bodyPr>
          <a:lstStyle/>
          <a:p>
            <a:r>
              <a:t>f(x) = x</a:t>
            </a:r>
          </a:p>
          <a:p>
            <a:r>
              <a:t>x&gt;=0</a:t>
            </a:r>
          </a:p>
        </p:txBody>
      </p:sp>
    </p:spTree>
    <p:extLst>
      <p:ext uri="{BB962C8B-B14F-4D97-AF65-F5344CB8AC3E}">
        <p14:creationId xmlns:p14="http://schemas.microsoft.com/office/powerpoint/2010/main" val="831779242"/>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no"?><Relationships xmlns="http://schemas.openxmlformats.org/package/2006/relationships"><Relationship Id="rId1" Target="itemProps1.xml" Type="http://schemas.openxmlformats.org/officeDocument/2006/relationships/customXmlProps"/></Relationships>
</file>

<file path=customXml/_rels/item2.xml.rels><?xml version="1.0" encoding="UTF-8" standalone="no"?><Relationships xmlns="http://schemas.openxmlformats.org/package/2006/relationships"><Relationship Id="rId1" Target="itemProps2.xml" Type="http://schemas.openxmlformats.org/officeDocument/2006/relationships/customXmlProps"/></Relationships>
</file>

<file path=customXml/_rels/item3.xml.rels><?xml version="1.0" encoding="UTF-8" standalone="no"?><Relationships xmlns="http://schemas.openxmlformats.org/package/2006/relationships"><Relationship Id="rId1" Target="itemProps3.xml" Type="http://schemas.openxmlformats.org/officeDocument/2006/relationships/customXmlProps"/></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FAFC4393578E54EA6D196651228CF09" ma:contentTypeVersion="18" ma:contentTypeDescription="Create a new document." ma:contentTypeScope="" ma:versionID="f39009392cc1bef1f81aa84f6355a9cb">
  <xsd:schema xmlns:xsd="http://www.w3.org/2001/XMLSchema" xmlns:xs="http://www.w3.org/2001/XMLSchema" xmlns:p="http://schemas.microsoft.com/office/2006/metadata/properties" xmlns:ns2="9ddf7ba3-e48b-4174-a29c-2a175c523237" xmlns:ns3="b2bf4f87-cb72-4e57-ad38-3955b64ca675" targetNamespace="http://schemas.microsoft.com/office/2006/metadata/properties" ma:root="true" ma:fieldsID="65c7a4dbae23a40a47a00121fc7d6485" ns2:_="" ns3:_="">
    <xsd:import namespace="9ddf7ba3-e48b-4174-a29c-2a175c523237"/>
    <xsd:import namespace="b2bf4f87-cb72-4e57-ad38-3955b64ca67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LengthInSeconds" minOccurs="0"/>
                <xsd:element ref="ns3:TaxCatchAll" minOccurs="0"/>
                <xsd:element ref="ns2:lcf76f155ced4ddcb4097134ff3c332f"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df7ba3-e48b-4174-a29c-2a175c5232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9c0af0c-00b2-4b9d-ac19-30cd42724e8d"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2bf4f87-cb72-4e57-ad38-3955b64ca675"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273846d-743d-4c83-89dc-8271a4c400d8}" ma:internalName="TaxCatchAll" ma:showField="CatchAllData" ma:web="b2bf4f87-cb72-4e57-ad38-3955b64ca67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b2bf4f87-cb72-4e57-ad38-3955b64ca675" xsi:nil="true"/>
    <lcf76f155ced4ddcb4097134ff3c332f xmlns="9ddf7ba3-e48b-4174-a29c-2a175c52323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6DB3DCCE-CBFA-42C0-9EEB-53A585A6CD5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ddf7ba3-e48b-4174-a29c-2a175c523237"/>
    <ds:schemaRef ds:uri="b2bf4f87-cb72-4e57-ad38-3955b64ca6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48B904F-A7DC-4700-B550-EC2015A964C5}">
  <ds:schemaRefs>
    <ds:schemaRef ds:uri="http://schemas.microsoft.com/sharepoint/v3/contenttype/forms"/>
  </ds:schemaRefs>
</ds:datastoreItem>
</file>

<file path=customXml/itemProps3.xml><?xml version="1.0" encoding="utf-8"?>
<ds:datastoreItem xmlns:ds="http://schemas.openxmlformats.org/officeDocument/2006/customXml" ds:itemID="{E3571E05-42F9-432B-A062-0970F6412D8E}">
  <ds:schemaRefs>
    <ds:schemaRef ds:uri="http://purl.org/dc/elements/1.1/"/>
    <ds:schemaRef ds:uri="9ddf7ba3-e48b-4174-a29c-2a175c523237"/>
    <ds:schemaRef ds:uri="http://purl.org/dc/dcmitype/"/>
    <ds:schemaRef ds:uri="http://schemas.microsoft.com/office/infopath/2007/PartnerControls"/>
    <ds:schemaRef ds:uri="http://www.w3.org/XML/1998/namespace"/>
    <ds:schemaRef ds:uri="http://schemas.microsoft.com/office/2006/metadata/properties"/>
    <ds:schemaRef ds:uri="http://schemas.microsoft.com/office/2006/documentManagement/types"/>
    <ds:schemaRef ds:uri="http://schemas.openxmlformats.org/package/2006/metadata/core-properties"/>
    <ds:schemaRef ds:uri="http://purl.org/dc/terms/"/>
    <ds:schemaRef ds:uri="b2bf4f87-cb72-4e57-ad38-3955b64ca675"/>
  </ds:schemaRefs>
</ds:datastoreItem>
</file>

<file path=docProps/app.xml><?xml version="1.0" encoding="utf-8"?>
<Properties xmlns="http://schemas.openxmlformats.org/officeDocument/2006/extended-properties" xmlns:vt="http://schemas.openxmlformats.org/officeDocument/2006/docPropsVTypes">
  <TotalTime>5964</TotalTime>
  <Words>2374</Words>
  <Application>Microsoft Office PowerPoint</Application>
  <PresentationFormat>Widescreen</PresentationFormat>
  <Paragraphs>276</Paragraphs>
  <Slides>10</Slides>
  <Notes>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Calibri Light</vt:lpstr>
      <vt:lpstr>Wingdings</vt:lpstr>
      <vt:lpstr>Motyw pakietu Office</vt:lpstr>
      <vt:lpstr>O3 - Distance learning curricula in Machine Learning  7 - Introduction to Deep Learning</vt:lpstr>
      <vt:lpstr>Introduction to Deep Learning</vt:lpstr>
      <vt:lpstr>Introduction to Deep Learning</vt:lpstr>
      <vt:lpstr>Neural networks</vt:lpstr>
      <vt:lpstr>Simple neuron - Linear Unit </vt:lpstr>
      <vt:lpstr>Single-layer network - Perceptron</vt:lpstr>
      <vt:lpstr>Perceptron - example</vt:lpstr>
      <vt:lpstr>Multi-layer Perceptron network</vt:lpstr>
      <vt:lpstr>Activation functions</vt:lpstr>
      <vt:lpstr>Study and review the following online resources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2021-12-08T08:56:03Z</dcterms:created>
  <dc:creator>Grzegorz Zwoliński I25</dc:creator>
  <cp:lastModifiedBy>frane</cp:lastModifiedBy>
  <dcterms:modified xsi:type="dcterms:W3CDTF">2024-02-21T17:40:10Z</dcterms:modified>
  <cp:revision>441</cp:revision>
  <dc:title>Title of the webinar.</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0x0101003FAFC4393578E54EA6D196651228CF09</vt:lpwstr>
  </property>
</Properties>
</file>