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6"/>
  </p:notesMasterIdLst>
  <p:sldIdLst>
    <p:sldId id="256" r:id="rId5"/>
    <p:sldId id="257" r:id="rId6"/>
    <p:sldId id="278" r:id="rId7"/>
    <p:sldId id="280" r:id="rId8"/>
    <p:sldId id="281" r:id="rId9"/>
    <p:sldId id="282" r:id="rId10"/>
    <p:sldId id="283" r:id="rId11"/>
    <p:sldId id="284" r:id="rId12"/>
    <p:sldId id="286" r:id="rId13"/>
    <p:sldId id="285" r:id="rId14"/>
    <p:sldId id="277" r:id="rId15"/>
  </p:sldIdLst>
  <p:sldSz cx="12192000" cy="6858000"/>
  <p:notesSz cx="6858000" cy="9144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frane" initials="f" lastIdx="1" clrIdx="0">
    <p:extLst>
      <p:ext uri="{19B8F6BF-5375-455C-9EA6-DF929625EA0E}">
        <p15:presenceInfo xmlns:p15="http://schemas.microsoft.com/office/powerpoint/2012/main" userId="d131dc0004dc0f45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76860" autoAdjust="0"/>
  </p:normalViewPr>
  <p:slideViewPr>
    <p:cSldViewPr snapToGrid="0">
      <p:cViewPr varScale="1">
        <p:scale>
          <a:sx n="85" d="100"/>
          <a:sy n="85" d="100"/>
        </p:scale>
        <p:origin x="151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zaglavlj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3" name="Rezervirano mjesto datum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066BBB-4A2A-497B-8D6E-78F28B3C4025}" type="datetimeFigureOut">
              <a:rPr lang="hr-HR" smtClean="0"/>
              <a:t>16.3.2024.</a:t>
            </a:fld>
            <a:endParaRPr lang="hr-HR"/>
          </a:p>
        </p:txBody>
      </p:sp>
      <p:sp>
        <p:nvSpPr>
          <p:cNvPr id="4" name="Rezervirano mjesto slike slajd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r-HR"/>
          </a:p>
        </p:txBody>
      </p:sp>
      <p:sp>
        <p:nvSpPr>
          <p:cNvPr id="5" name="Rezervirano mjesto bilježaka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E1F7B0-4ED8-4155-8F88-4515C773BDA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6460862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>
                <a:effectLst/>
              </a:defRPr>
            </a:pPr>
            <a:r>
              <a:t>Boa tarde e bem-vindo ao curso de Aprendizagem Automática. Este curso foi desenvolvido na sequência do projeto Erasmus+ CodeIn. Tudo o que precisa de aprender é o acesso à Internet e um computador.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defRPr>
                <a:effectLst/>
              </a:defRPr>
            </a:pPr>
            <a:r>
              <a:t>O curso contém um total de dez tópicos e neste tópico vamos dizer algo mais sobre a Ética na Aprendizagem Automática.</a:t>
            </a:r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1F7B0-4ED8-4155-8F88-4515C773BDA4}" type="slidenum">
              <a:rPr lang="hr-HR" smtClean="0"/>
              <a:t>2</a:t>
            </a:fld>
            <a:endParaRPr lang="hr-HR" smtClean="0"/>
          </a:p>
        </p:txBody>
      </p:sp>
    </p:spTree>
    <p:extLst>
      <p:ext uri="{BB962C8B-B14F-4D97-AF65-F5344CB8AC3E}">
        <p14:creationId xmlns:p14="http://schemas.microsoft.com/office/powerpoint/2010/main" val="412491109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>
                <a:effectLst/>
              </a:defRPr>
            </a:pPr>
            <a:r>
              <a:t>Em conclusão, a otimização dos modelos de aprendizagem automática é crucial para melhorar o seu desempenho, melhorar a generalização e garantir que fornecem previsões precisas e fiáveis sobre dados não vistos.</a:t>
            </a:r>
            <a:endParaRPr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effectLst/>
              </a:defRPr>
            </a:pPr>
            <a:r>
              <a:t>Para concluir esta unidade, estude e reveja os seguintes recursos online. </a:t>
            </a:r>
          </a:p>
          <a:p>
            <a:endParaRPr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>
              <a:defRPr>
                <a:effectLst/>
              </a:defRPr>
            </a:pPr>
            <a:r>
              <a:t>Obrigado pela atenção!</a:t>
            </a:r>
            <a:endParaRPr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1F7B0-4ED8-4155-8F88-4515C773BDA4}" type="slidenum">
              <a:rPr lang="hr-HR" smtClean="0"/>
              <a:t>11</a:t>
            </a:fld>
            <a:endParaRPr lang="hr-HR" smtClean="0"/>
          </a:p>
        </p:txBody>
      </p:sp>
    </p:spTree>
    <p:extLst>
      <p:ext uri="{BB962C8B-B14F-4D97-AF65-F5344CB8AC3E}">
        <p14:creationId xmlns:p14="http://schemas.microsoft.com/office/powerpoint/2010/main" val="17187061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t>Na aprendizagem automática, a tendência refere-se ao favoritismo injusto incorporado inadvertidamente nos algoritmos de aprendizagem automática. Estes algoritmos tendenciosos perpetuam incessantemente preconceitos societais e aumentam as desigualdades. No entanto, a abordagem do preconceito é fundamental para garantir a equidade e as práticas éticas. Estratégias como a incorporação de diversos dados, a avaliação regular, equipas multidisciplinares e algoritmos de refinamento podem ajudar nesta busca. Reconhecendo e atenuando o preconceito, preparamos o caminho para um futuro mais justo, onde todos têm oportunidades iguais para prosperar. Desmascaremos os preconceitos e abraçamos o poder da aprendizagem automática imparcial para uma sociedade mais justa.</a:t>
            </a:r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1F7B0-4ED8-4155-8F88-4515C773BDA4}" type="slidenum">
              <a:rPr lang="hr-HR" smtClean="0"/>
              <a:t>3</a:t>
            </a:fld>
            <a:endParaRPr lang="hr-HR" smtClean="0"/>
          </a:p>
        </p:txBody>
      </p:sp>
    </p:spTree>
    <p:extLst>
      <p:ext uri="{BB962C8B-B14F-4D97-AF65-F5344CB8AC3E}">
        <p14:creationId xmlns:p14="http://schemas.microsoft.com/office/powerpoint/2010/main" val="2565818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t>Neste exemplo, o conjunto de dados inclui atributos como rendimentos, estado do emprego, histórico de créditos, raça, sexo e decisões de aprovação de empréstimos. No entanto, o conjunto de dados apresenta viés porque as aprovações de empréstimos parecem favorecer indivíduos de uma raça ou sexo. Este conjunto de dados tendenciosos pode resultar em resultados discriminatórios e perpetuar o tratamento injusto. Note-se que o exemplo apresentado é apenas para fins ilustrativos e é essencial ter cuidado ao trabalhar com conjuntos de dados do mundo real para garantir equidade e práticas éticas.</a:t>
            </a:r>
          </a:p>
          <a:p>
            <a:r>
              <a:t>Ao utilizar conjuntos de dados do mundo real, é importante aderir a normas éticas e evitar a recolha ou utilização de atributos sensíveis como raça ou etnia, sexo, idade, estado socioeconómico, deficiência, orientação sexual ou religião.</a:t>
            </a:r>
          </a:p>
          <a:p>
            <a:endParaRPr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1F7B0-4ED8-4155-8F88-4515C773BDA4}" type="slidenum">
              <a:rPr lang="hr-HR" smtClean="0"/>
              <a:t>4</a:t>
            </a:fld>
            <a:endParaRPr lang="hr-HR" smtClean="0"/>
          </a:p>
        </p:txBody>
      </p:sp>
    </p:spTree>
    <p:extLst>
      <p:ext uri="{BB962C8B-B14F-4D97-AF65-F5344CB8AC3E}">
        <p14:creationId xmlns:p14="http://schemas.microsoft.com/office/powerpoint/2010/main" val="22849261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t>A privacidade e a proteção de dados são considerações vitais na aprendizagem automática. Trata-se de respeitar os direitos dos indivíduos e salvaguardar as suas informações pessoais. Devem ser tomadas medidas para proteger os dados de acessos e violações não autorizados. A transparência e o consentimento informado são essenciais para reforçar a confiança nos sistemas de aprendizagem automática. Anonimizar dados pode ajudar a proteger a privacidade, embora seja difícil obter um anonimato completo. A existência de quadros jurídicos sólidos, como o Regulamento Geral sobre a Proteção de Dados (RGPD), fornece orientações para um tratamento responsável dos dados. O equilíbrio entre a utilização dos dados e os direitos de privacidade é crucial para as práticas éticas de aprendizagem automática. As organizações devem implementar medidas de segurança robustas, incluindo a codificação e os controlos de acesso. São necessárias auditorias regulares para garantir a eficácia das práticas de proteção de dados. Podemos promover um ambiente confiável e ético para aplicações de aprendizagem automática, priorizando a privacidade e a proteção de dados.</a:t>
            </a:r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1F7B0-4ED8-4155-8F88-4515C773BDA4}" type="slidenum">
              <a:rPr lang="hr-HR" smtClean="0"/>
              <a:t>5</a:t>
            </a:fld>
            <a:endParaRPr lang="hr-HR" smtClean="0"/>
          </a:p>
        </p:txBody>
      </p:sp>
    </p:spTree>
    <p:extLst>
      <p:ext uri="{BB962C8B-B14F-4D97-AF65-F5344CB8AC3E}">
        <p14:creationId xmlns:p14="http://schemas.microsoft.com/office/powerpoint/2010/main" val="263342798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t>No mundo dinâmico de aprendizagem automática, privacidade e proteção de dados desempenham papéis estreitos em vários domínios. Imagem disto: aplicações de cuidados de saúde que utilizam algoritmos de aprendizagem automática para analisar dados de pacientes. Para garantir a confidencialidade, as informações médicas sensíveis devem ser salvaguardadas através de medidas rigorosas de privacidade, protegendo os dados pessoais de saúde de olhos curiosos. Agora, imagine o domínio das redes sociais, onde a aprendizagem automática alimenta a entrega de conteúdos personalizados. É essencial ter uma proteção de dados rigorosa, protegendo as informações do utilizador de cair nas mãos erradas e garantir que as nossas vidas virtuais permaneçam privadas e seguras.</a:t>
            </a:r>
          </a:p>
          <a:p>
            <a:endParaRPr/>
          </a:p>
          <a:p>
            <a:r>
              <a:t>Entre no setor financeiro, onde a aprendizagem automática atua como guardião vigilante, detetando transações fraudulentas em tempo real. A privacidade e a proteção de dados são vitais aqui, pois protegem as nossas informações financeiras sensíveis dos cibercriminosos e impedem o acesso não autorizado aos nossos ativos lesados. Mude o seu foco para o conforto da sua casa inteligente, completa com dispositivos conectados como termóstatos e câmaras de segurança, tudo suportado pela aprendizagem automática. É crucial ter medidas robustas de proteção de dados para impedir o acesso não autorizado à sua rede doméstica e manter os dados gravados seguros de olhares indiscretos.</a:t>
            </a:r>
          </a:p>
          <a:p>
            <a:endParaRPr/>
          </a:p>
          <a:p>
            <a:r>
              <a:t>Finalmente, deixe a sua imaginação passear para o domínio dos veículos autónomos, onde os algoritmos de aprendizagem automática guiam o seu caminho. Estes veículos de ponta exigem um tratamento seguro dos dados pessoais recolhidos pelos seus sensores e salvaguardam o acesso não autorizado aos seus sistemas. Ao garantir a privacidade e a proteção de dados em todos estes domínios diversos, podemos criar um mundo onde as informações de saúde permaneçam confidenciais, as plataformas de redes sociais respeitam a nossa privacidade, as transações financeiras são seguras, as casas inteligentes preservam a nossa privacidade e os veículos autónomos protegem os nossos dados.</a:t>
            </a:r>
          </a:p>
          <a:p>
            <a:endParaRPr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1F7B0-4ED8-4155-8F88-4515C773BDA4}" type="slidenum">
              <a:rPr lang="hr-HR" smtClean="0"/>
              <a:t>6</a:t>
            </a:fld>
            <a:endParaRPr lang="hr-HR" smtClean="0"/>
          </a:p>
        </p:txBody>
      </p:sp>
    </p:spTree>
    <p:extLst>
      <p:ext uri="{BB962C8B-B14F-4D97-AF65-F5344CB8AC3E}">
        <p14:creationId xmlns:p14="http://schemas.microsoft.com/office/powerpoint/2010/main" val="262293501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t>A transparência e a explicabilidade são considerações cruciais na aprendizagem automática. Como algoritmos complexos tomam decisões que afetam os indivíduos e a sociedade, é essencial compreender como estas decisões são tomadas. </a:t>
            </a:r>
          </a:p>
          <a:p>
            <a:r>
              <a:t>A transparência refere-se à abertura e clareza na recolha de dados, na formação de modelos e na tomada de decisões. Envolve o fornecimento de explicações sobre os resultados gerados por algoritmos de aprendizagem automática.</a:t>
            </a:r>
          </a:p>
          <a:p>
            <a:endParaRPr/>
          </a:p>
          <a:p>
            <a:r>
              <a:t>Por outro lado, a explicabilidade centra-se na interpretação dos modelos de aprendizagem automática. O seu objetivo é fornecer informações compreensíveis e significativas sobre o motivo da tomada de uma determinada decisão ou previsão. A explicabilidade é especialmente importante em domínios críticos como os cuidados de saúde, as finanças e os sistemas autónomos, em que a transparência é vital para a responsabilização, a equidade e a confiança.</a:t>
            </a:r>
          </a:p>
          <a:p>
            <a:endParaRPr/>
          </a:p>
          <a:p>
            <a:r>
              <a:t>Alcançar a transparência e a explicabilidade na aprendizagem automática pode ser um desafio, especialmente com algoritmos complexos, como redes neurais de aprendizagem aprofundada. No entanto, estão a ser desenvolvidas várias técnicas e abordagens para melhorar a transparência e a explicabilidade. Isto inclui métodos como a documentação do modelo, a análise da importância da funcionalidade e a geração de explicações interpretáveis.</a:t>
            </a:r>
          </a:p>
          <a:p>
            <a:endParaRPr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1F7B0-4ED8-4155-8F88-4515C773BDA4}" type="slidenum">
              <a:rPr lang="hr-HR" smtClean="0"/>
              <a:t>7</a:t>
            </a:fld>
            <a:endParaRPr lang="hr-HR" smtClean="0"/>
          </a:p>
        </p:txBody>
      </p:sp>
    </p:spTree>
    <p:extLst>
      <p:ext uri="{BB962C8B-B14F-4D97-AF65-F5344CB8AC3E}">
        <p14:creationId xmlns:p14="http://schemas.microsoft.com/office/powerpoint/2010/main" val="76279557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t>Considere os cuidados de saúde, onde a aprendizagem automática ajuda ao diagnóstico da doença com base em imagens médicas. Algoritmos transparentes e explicáveis fornecem insights sobre decisões de diagnóstico, promovendo a confiança entre médicos e tecnologia. </a:t>
            </a:r>
          </a:p>
          <a:p>
            <a:endParaRPr/>
          </a:p>
          <a:p>
            <a:r>
              <a:t>No setor financeiro, a aprendizagem automática determina as pontuações de crédito e modelos transparentes ajudam os indivíduos a compreender os fatores que influenciam a sua avaliação, promovendo a equidade na concessão de crédito. </a:t>
            </a:r>
          </a:p>
          <a:p>
            <a:endParaRPr/>
          </a:p>
          <a:p>
            <a:r>
              <a:t>Os veículos autónomos baseiam-se em algoritmos transparentes e explicáveis, permitindo que os utilizadores e as autoridades reguladoras compreendam os processos de tomada de decisões, garantindo a segurança e a responsabilização. </a:t>
            </a:r>
          </a:p>
          <a:p>
            <a:endParaRPr/>
          </a:p>
          <a:p>
            <a:r>
              <a:t>A deteção de fraudes beneficia da aprendizagem automática transparente e explicável, o que permite aos analistas compreender os padrões e indicadores de fraude para uma gestão eficiente dos riscos. </a:t>
            </a:r>
          </a:p>
          <a:p>
            <a:endParaRPr/>
          </a:p>
          <a:p>
            <a:r>
              <a:t>Os sistemas de recomendações personalizadas em serviços de comércio eletrónico ou transmissão em fluxo requerem transparência e explicabilidade, capacitando os utilizadores para compreender e confiar nas opções do algoritmo.</a:t>
            </a:r>
          </a:p>
          <a:p>
            <a:endParaRPr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1F7B0-4ED8-4155-8F88-4515C773BDA4}" type="slidenum">
              <a:rPr lang="hr-HR" smtClean="0"/>
              <a:t>8</a:t>
            </a:fld>
            <a:endParaRPr lang="hr-HR" smtClean="0"/>
          </a:p>
        </p:txBody>
      </p:sp>
    </p:spTree>
    <p:extLst>
      <p:ext uri="{BB962C8B-B14F-4D97-AF65-F5344CB8AC3E}">
        <p14:creationId xmlns:p14="http://schemas.microsoft.com/office/powerpoint/2010/main" val="159610159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t>Na aprendizagem automática, a responsabilização e a responsabilidade assumem um papel central, orientando o desenvolvimento ético e a implementação dos algoritmos. O rápido avanço dos algoritmos de aprendizagem automática exige um claro sentido de responsabilização, garantindo que as ações e decisões tomadas por esses algoritmos são rastreáveis, compreensíveis e sujeitas a controlo. </a:t>
            </a:r>
          </a:p>
          <a:p>
            <a:endParaRPr/>
          </a:p>
          <a:p>
            <a:r>
              <a:t>A tomada de decisões ética serve de base à responsabilização, reconhecendo as implicações mais vastas da aprendizagem automática na privacidade, equidade e bem-estar social. Trata-se de considerar os potenciais preconceitos, a discriminação ou as consequências não intencionais decorrentes da tomada de decisões algorítmicas e de trabalhar ativamente para os mitigar. As práticas de aprendizagem automática responsáveis implicam a conceção de algoritmos justos e imparciais que se alinhem com os padrões éticos.</a:t>
            </a:r>
          </a:p>
          <a:p>
            <a:endParaRPr/>
          </a:p>
          <a:p>
            <a:r>
              <a:t>Embora os algoritmos de aprendizagem automática possam automatizar várias tarefas, a manutenção da supervisão humana é crucial. O envolvimento e a responsabilidade humanas ajudam a garantir que as decisões tomadas pelos algoritmos se alinham com considerações éticas e valores humanos. Contribui também para evitar a dependência indevida de sistemas automatizados, reconhecendo que os seres humanos possuem a capacidade de julgamento, empatia e compreensão contextual que pode faltar em abordagens puramente algorítmicas.</a:t>
            </a:r>
          </a:p>
          <a:p>
            <a:endParaRPr/>
          </a:p>
          <a:p>
            <a:r>
              <a:t>A avaliação contínua é essencial para manter a responsabilização na aprendizagem automática. As avaliações e a monitorização regulares ao longo do ciclo de vida dos sistemas de aprendizagem automática ajudam a detetar e a dar resposta a quaisquer consequências indesejadas, tendências ou outras preocupações éticas que possam surgir. Permite uma aprendizagem e melhoria contínuas, assegurando que os sistemas de aprendizagem automática continuam a ser responsáveis, adaptáveis e capazes de responder às necessidades e aos valores em evolução da sociedade.</a:t>
            </a:r>
          </a:p>
          <a:p>
            <a:endParaRPr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1F7B0-4ED8-4155-8F88-4515C773BDA4}" type="slidenum">
              <a:rPr lang="hr-HR" smtClean="0"/>
              <a:t>9</a:t>
            </a:fld>
            <a:endParaRPr lang="hr-HR" smtClean="0"/>
          </a:p>
        </p:txBody>
      </p:sp>
    </p:spTree>
    <p:extLst>
      <p:ext uri="{BB962C8B-B14F-4D97-AF65-F5344CB8AC3E}">
        <p14:creationId xmlns:p14="http://schemas.microsoft.com/office/powerpoint/2010/main" val="273329413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t>Introduza o domínio da aprendizagem automática, onde o seu profundo impacto social é tão cativante como o seu potencial para deslocação de funções. Imagine um futuro em que os cuidados de saúde são revolucionários, o transporte é otimizado e inúmeras possibilidades se abrem. </a:t>
            </a:r>
          </a:p>
          <a:p>
            <a:endParaRPr/>
          </a:p>
          <a:p>
            <a:r>
              <a:t>No entanto, para além desta transformação, temos de nos regozijar com a realidade de os empregos específicos se tornarem automatizados, o que conduzirá à potencial deslocação dos trabalhadores. Temos de investir em iniciativas de requalificação para navegar neste terreno, capacitando os indivíduos para se adaptarem e prosperarem no panorama de emprego em evolução. </a:t>
            </a:r>
          </a:p>
          <a:p>
            <a:endParaRPr/>
          </a:p>
          <a:p>
            <a:r>
              <a:t>Simultaneamente, temos de assegurar que os benefícios da aprendizagem automática sejam equitativamente partilhados, evitando o agravamento das desigualdades económicas. Adotando estes desafios éticos, podemos forjar um caminho para um futuro onde o impacto social é maximizado, e a força de trabalho humana é resiliente face aos avanços tecnológicos.</a:t>
            </a:r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1F7B0-4ED8-4155-8F88-4515C773BDA4}" type="slidenum">
              <a:rPr lang="hr-HR" smtClean="0"/>
              <a:t>10</a:t>
            </a:fld>
            <a:endParaRPr lang="hr-HR" smtClean="0"/>
          </a:p>
        </p:txBody>
      </p:sp>
    </p:spTree>
    <p:extLst>
      <p:ext uri="{BB962C8B-B14F-4D97-AF65-F5344CB8AC3E}">
        <p14:creationId xmlns:p14="http://schemas.microsoft.com/office/powerpoint/2010/main" val="14105877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73E04E41-BFA8-4551-94CF-FF0786B6A95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38F1C0F8-20A9-4D6A-942D-AAA84F0D950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E9C00BB3-AFA5-4F08-AE28-27DE61B471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FFD27-F130-4AA0-AC6C-2D38F5DAC637}" type="datetimeFigureOut">
              <a:rPr lang="pl-PL" smtClean="0"/>
              <a:t>16.03.2024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240F8208-00C0-4B82-93B4-D03C4F87C6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152E1428-DCE4-475A-894E-4495F640E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519674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9E6A2373-B293-485A-B9F4-8022807B37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13E82635-9808-40F9-AB0B-69DB1AB52ED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3AD01CDF-CF6D-4E3D-89EE-855DE207BC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FFD27-F130-4AA0-AC6C-2D38F5DAC637}" type="datetimeFigureOut">
              <a:rPr lang="pl-PL" smtClean="0"/>
              <a:t>16.03.2024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E8C8C3EB-3B39-4674-9C85-CD80CE578C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737398AB-BE32-4F86-A6EA-E13C2E4F7A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0273892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>
            <a:extLst>
              <a:ext uri="{FF2B5EF4-FFF2-40B4-BE49-F238E27FC236}">
                <a16:creationId xmlns:a16="http://schemas.microsoft.com/office/drawing/2014/main" id="{86E3940D-6C3D-4BFA-80F9-A5EAEFD4BBC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A896287F-84F0-4838-B4C4-A5B5D250C98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274B7AC1-C0DB-46F6-9800-7CD6361921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FFD27-F130-4AA0-AC6C-2D38F5DAC637}" type="datetimeFigureOut">
              <a:rPr lang="pl-PL" smtClean="0"/>
              <a:t>16.03.2024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FA1FAA13-902D-4409-9223-5C1E749A8E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A96952E3-1EE7-4D94-BA57-5100B300F6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813872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D1E32B72-72F1-4DDF-A955-E96B51BE7D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C4B96A78-CDC7-4128-8825-6B321A9799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2FD3F5ED-1A27-4358-B40D-DC536AF607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FFD27-F130-4AA0-AC6C-2D38F5DAC637}" type="datetimeFigureOut">
              <a:rPr lang="pl-PL" smtClean="0"/>
              <a:t>16.03.2024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DDF005AC-7851-4539-BC0E-495D00904A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180CD2B3-EB28-47E7-9CF9-C63EBFF66C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555389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8A214856-0940-4939-A233-E830012F9E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820872C0-58F9-4E62-ADEA-4C801725C0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FADF8169-59EE-467F-88D2-A8E7DC5002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FFD27-F130-4AA0-AC6C-2D38F5DAC637}" type="datetimeFigureOut">
              <a:rPr lang="pl-PL" smtClean="0"/>
              <a:t>16.03.2024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8560D2E5-E5A5-4D2B-825F-AE71A82D41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F04838DC-9538-4FE6-8EC2-F694BA2C90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752266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D9E9B973-5E82-41ED-BD29-ED33A9C334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5C78DA29-A0EF-43CC-9F32-CBC18517BF6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2222E80D-D7AE-4811-A0C5-4665EB7E79A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39BB7B4F-2233-483B-A6C2-1319D3C070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FFD27-F130-4AA0-AC6C-2D38F5DAC637}" type="datetimeFigureOut">
              <a:rPr lang="pl-PL" smtClean="0"/>
              <a:t>16.03.2024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CF69642E-7620-4781-8808-0DC43EA012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2AB38760-3DA5-4055-9C4E-05E3A96D85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46853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30230BF-A108-4EDC-AC8C-DB36E1042B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070F32FC-565E-4EBE-BC36-3D4D3CA86F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ACA45642-0538-4400-A68F-C890899A13A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>
            <a:extLst>
              <a:ext uri="{FF2B5EF4-FFF2-40B4-BE49-F238E27FC236}">
                <a16:creationId xmlns:a16="http://schemas.microsoft.com/office/drawing/2014/main" id="{BE57C1A5-9CB7-4A29-BC8A-ECCB220F483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4DF49A45-3D1A-48F1-B4B7-81F3F3A16F3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>
            <a:extLst>
              <a:ext uri="{FF2B5EF4-FFF2-40B4-BE49-F238E27FC236}">
                <a16:creationId xmlns:a16="http://schemas.microsoft.com/office/drawing/2014/main" id="{43FF47A6-690F-4A9F-922D-7C52118F84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FFD27-F130-4AA0-AC6C-2D38F5DAC637}" type="datetimeFigureOut">
              <a:rPr lang="pl-PL" smtClean="0"/>
              <a:t>16.03.2024</a:t>
            </a:fld>
            <a:endParaRPr lang="pl-PL"/>
          </a:p>
        </p:txBody>
      </p:sp>
      <p:sp>
        <p:nvSpPr>
          <p:cNvPr id="8" name="Symbol zastępczy stopki 7">
            <a:extLst>
              <a:ext uri="{FF2B5EF4-FFF2-40B4-BE49-F238E27FC236}">
                <a16:creationId xmlns:a16="http://schemas.microsoft.com/office/drawing/2014/main" id="{6E9BD540-884B-4DB6-B81F-8B3588F7C0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>
            <a:extLst>
              <a:ext uri="{FF2B5EF4-FFF2-40B4-BE49-F238E27FC236}">
                <a16:creationId xmlns:a16="http://schemas.microsoft.com/office/drawing/2014/main" id="{08098A4D-5920-412B-8FC3-D401775F36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743631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4F6BB5C5-33FE-4E90-9618-45A104BEED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>
            <a:extLst>
              <a:ext uri="{FF2B5EF4-FFF2-40B4-BE49-F238E27FC236}">
                <a16:creationId xmlns:a16="http://schemas.microsoft.com/office/drawing/2014/main" id="{C6B37200-BE32-4968-BB88-10117B5192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FFD27-F130-4AA0-AC6C-2D38F5DAC637}" type="datetimeFigureOut">
              <a:rPr lang="pl-PL" smtClean="0"/>
              <a:t>16.03.2024</a:t>
            </a:fld>
            <a:endParaRPr lang="pl-PL"/>
          </a:p>
        </p:txBody>
      </p:sp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id="{88AB8BFF-4198-4131-9F63-734DE59202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A730972D-586F-481A-812B-1D135BD720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601156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>
            <a:extLst>
              <a:ext uri="{FF2B5EF4-FFF2-40B4-BE49-F238E27FC236}">
                <a16:creationId xmlns:a16="http://schemas.microsoft.com/office/drawing/2014/main" id="{097309D5-4D94-42BF-A392-1B0C426B4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FFD27-F130-4AA0-AC6C-2D38F5DAC637}" type="datetimeFigureOut">
              <a:rPr lang="pl-PL" smtClean="0"/>
              <a:t>16.03.2024</a:t>
            </a:fld>
            <a:endParaRPr lang="pl-PL"/>
          </a:p>
        </p:txBody>
      </p:sp>
      <p:sp>
        <p:nvSpPr>
          <p:cNvPr id="3" name="Symbol zastępczy stopki 2">
            <a:extLst>
              <a:ext uri="{FF2B5EF4-FFF2-40B4-BE49-F238E27FC236}">
                <a16:creationId xmlns:a16="http://schemas.microsoft.com/office/drawing/2014/main" id="{BB8F6513-F2BD-4223-9A89-18958AC7B1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00A74D69-0FEC-433D-82C5-4E523114B9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941420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4AA5867A-5B4E-4C78-B00F-F58A8DB760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E2C7E01D-BD3D-473B-A095-204E20E024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97CF3AED-69E8-4E6F-8D87-BF19C05CCE2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638610F5-117F-46F2-ABF4-11B7B7797A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FFD27-F130-4AA0-AC6C-2D38F5DAC637}" type="datetimeFigureOut">
              <a:rPr lang="pl-PL" smtClean="0"/>
              <a:t>16.03.2024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FE894C93-FB30-4551-83DA-3B9EFC51CB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581DBB05-ECB2-4EBE-9484-F81EE907D7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1962494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8308B22-79C3-4E34-BE99-9A1962946A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>
            <a:extLst>
              <a:ext uri="{FF2B5EF4-FFF2-40B4-BE49-F238E27FC236}">
                <a16:creationId xmlns:a16="http://schemas.microsoft.com/office/drawing/2014/main" id="{2EB4F772-BF22-4F5C-A7A0-50BE340C675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A3EF6472-25B8-423A-A9DF-2628787DF5D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AE3A5A38-83E1-4449-AF6B-F03F44A141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FFD27-F130-4AA0-AC6C-2D38F5DAC637}" type="datetimeFigureOut">
              <a:rPr lang="pl-PL" smtClean="0"/>
              <a:t>16.03.2024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34DEF8AC-167B-435C-80C6-0B81C4B778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0E0BD990-BE4F-4CFB-892B-A066BC1DEE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912798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>
            <a:extLst>
              <a:ext uri="{FF2B5EF4-FFF2-40B4-BE49-F238E27FC236}">
                <a16:creationId xmlns:a16="http://schemas.microsoft.com/office/drawing/2014/main" id="{EEC5F034-E282-4D10-A3AC-90320D0194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424F2DBC-3188-47EE-92F3-4372C1E6298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C9F4436A-2F08-4112-8FF6-182C07FA7D0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6FFD27-F130-4AA0-AC6C-2D38F5DAC637}" type="datetimeFigureOut">
              <a:rPr lang="pl-PL" smtClean="0"/>
              <a:t>16.03.2024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ED09538A-6922-4657-A6A2-5BF665AB94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363F68B1-1615-4D59-A7A0-B702B4D040D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7287274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techtarget.com/searchenterpriseai/definition/machine-learning-bias-algorithm-bias-or-AI-bias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youtube.com/watch?v=_U2YobRC8OY" TargetMode="External"/><Relationship Id="rId5" Type="http://schemas.openxmlformats.org/officeDocument/2006/relationships/hyperlink" Target="https://oecd.ai/en/dashboards/ai-principles/P7" TargetMode="External"/><Relationship Id="rId4" Type="http://schemas.openxmlformats.org/officeDocument/2006/relationships/hyperlink" Target="https://www.ibm.com/blog/make-data-protection-a-2023-competitive-differentiator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EC6EDE3B-79DB-4CF3-9354-991865F1826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44977" y="1664229"/>
            <a:ext cx="9144000" cy="3065815"/>
          </a:xfrm>
        </p:spPr>
        <p:txBody>
          <a:bodyPr>
            <a:normAutofit fontScale="90000"/>
          </a:bodyPr>
          <a:lstStyle/>
          <a:p>
            <a:r>
              <a:rPr b="1"/>
              <a:t>O3 - Currículos de ensino à distância no Machine Learning</a:t>
            </a:r>
            <a:br>
              <a:rPr b="1"/>
            </a:br>
            <a:r>
              <a:rPr b="1"/>
              <a:t/>
            </a:r>
            <a:br>
              <a:rPr b="1"/>
            </a:br>
            <a:r>
              <a:t>10 - Ética no Machine Learning</a:t>
            </a:r>
          </a:p>
        </p:txBody>
      </p:sp>
    </p:spTree>
    <p:extLst>
      <p:ext uri="{BB962C8B-B14F-4D97-AF65-F5344CB8AC3E}">
        <p14:creationId xmlns:p14="http://schemas.microsoft.com/office/powerpoint/2010/main" val="7507150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5FA9E55-F8D5-49F8-9882-DC2FBD4DDA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2330" y="123625"/>
            <a:ext cx="10515600" cy="794852"/>
          </a:xfrm>
        </p:spPr>
        <p:txBody>
          <a:bodyPr>
            <a:normAutofit/>
          </a:bodyPr>
          <a:lstStyle/>
          <a:p>
            <a:pPr algn="ctr">
              <a:defRPr b="1"/>
            </a:pPr>
            <a:r>
              <a:t>Impacto Social e Deslocação de Emprego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727AF9A-F3F7-464E-860B-D6C35A8834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5461" y="1381321"/>
            <a:ext cx="8619872" cy="4929168"/>
          </a:xfrm>
        </p:spPr>
        <p:txBody>
          <a:bodyPr>
            <a:noAutofit/>
          </a:bodyPr>
          <a:lstStyle/>
          <a:p>
            <a:pPr algn="just">
              <a:defRPr sz="3600">
                <a:latin typeface="+mj-lt"/>
              </a:defRPr>
            </a:pPr>
            <a:r>
              <a:rPr sz="3200"/>
              <a:t>A aprendizagem automática transforma sectores e melhora a sociedade.</a:t>
            </a:r>
          </a:p>
          <a:p>
            <a:pPr algn="just">
              <a:defRPr sz="3600">
                <a:latin typeface="+mj-lt"/>
              </a:defRPr>
            </a:pPr>
            <a:r>
              <a:rPr sz="3200"/>
              <a:t>A automatização pode levar à perda de postos de trabalho em determinadas indústrias.</a:t>
            </a:r>
          </a:p>
          <a:p>
            <a:pPr algn="just">
              <a:defRPr>
                <a:latin typeface="+mj-lt"/>
              </a:defRPr>
            </a:pPr>
            <a:r>
              <a:rPr sz="3600" b="1"/>
              <a:t>Reskilling and Adaptation</a:t>
            </a:r>
            <a:r>
              <a:rPr sz="3200"/>
              <a:t>: Os programas ajudam os trabalhadores a efetuar a transição para novos perfis de grupo.</a:t>
            </a:r>
          </a:p>
          <a:p>
            <a:pPr algn="just">
              <a:defRPr sz="3600">
                <a:latin typeface="+mj-lt"/>
              </a:defRPr>
            </a:pPr>
            <a:r>
              <a:rPr sz="3200"/>
              <a:t>Desigualdade económica: garantir uma distribuição equitativa dos benefícios é crucial.</a:t>
            </a:r>
            <a:endParaRPr sz="3200">
              <a:latin typeface="+mj-lt"/>
            </a:endParaRPr>
          </a:p>
        </p:txBody>
      </p:sp>
      <p:pic>
        <p:nvPicPr>
          <p:cNvPr id="5122" name="Picture 2" descr="Free Close-Up Shot of Scrabble Tiles on a White Surface Stock Phot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64978" y="3615923"/>
            <a:ext cx="2833511" cy="21251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Free Person Reaching Out to a Robot Stock Phot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84948" y="1381321"/>
            <a:ext cx="2660297" cy="17717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509435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5FA9E55-F8D5-49F8-9882-DC2FBD4DDA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75859"/>
            <a:ext cx="10515600" cy="1325563"/>
          </a:xfrm>
        </p:spPr>
        <p:txBody>
          <a:bodyPr/>
          <a:lstStyle/>
          <a:p>
            <a:pPr algn="ctr">
              <a:defRPr b="1"/>
            </a:pPr>
            <a:r>
              <a:t>Estudar e rever os seguintes recursos online</a:t>
            </a:r>
            <a:endParaRPr b="1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727AF9A-F3F7-464E-860B-D6C35A8834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04875" y="1628774"/>
            <a:ext cx="11025868" cy="5057775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  <a:defRPr b="1">
                <a:latin typeface="+mj-lt"/>
              </a:defRPr>
            </a:pPr>
            <a:r>
              <a:t>Consulte este artigo sobre Bias na Aprendizagem Automática:</a:t>
            </a:r>
            <a:endParaRPr b="1">
              <a:latin typeface="+mj-lt"/>
            </a:endParaRPr>
          </a:p>
          <a:p>
            <a:pPr algn="just">
              <a:defRPr>
                <a:latin typeface="+mj-lt"/>
                <a:hlinkClick r:id="rId3"/>
              </a:defRPr>
            </a:pPr>
            <a:r>
              <a:t>https://www.techtarget.com/searchenterpriseai/definition/machine-learning-bias-algorithm-bias-or-AI-bias</a:t>
            </a:r>
            <a:endParaRPr>
              <a:latin typeface="+mj-lt"/>
            </a:endParaRPr>
          </a:p>
          <a:p>
            <a:pPr marL="0" indent="0" algn="just">
              <a:buNone/>
              <a:defRPr b="1">
                <a:latin typeface="+mj-lt"/>
              </a:defRPr>
            </a:pPr>
            <a:r>
              <a:t>Marque este artigo sobre Privacidade e Proteção de Dados:</a:t>
            </a:r>
            <a:endParaRPr b="1">
              <a:latin typeface="+mj-lt"/>
            </a:endParaRPr>
          </a:p>
          <a:p>
            <a:pPr algn="just">
              <a:defRPr>
                <a:latin typeface="+mj-lt"/>
                <a:hlinkClick r:id="rId4"/>
              </a:defRPr>
            </a:pPr>
            <a:r>
              <a:t>https://www.ibm.com/blog/make-data-protection-a-2023-competitive-differentiator/</a:t>
            </a:r>
            <a:endParaRPr>
              <a:latin typeface="+mj-lt"/>
            </a:endParaRPr>
          </a:p>
          <a:p>
            <a:pPr marL="0" indent="0" algn="just">
              <a:buNone/>
              <a:defRPr b="1">
                <a:latin typeface="+mj-lt"/>
              </a:defRPr>
            </a:pPr>
            <a:r>
              <a:t>Verificar este princípio da Transparência e Explicabilidade da OCDE:</a:t>
            </a:r>
            <a:endParaRPr b="1">
              <a:latin typeface="+mj-lt"/>
            </a:endParaRPr>
          </a:p>
          <a:p>
            <a:pPr algn="just">
              <a:defRPr>
                <a:latin typeface="+mj-lt"/>
                <a:hlinkClick r:id="rId5"/>
              </a:defRPr>
            </a:pPr>
            <a:r>
              <a:t>https://oecd.ai/en/dashboards/ai-principles/P7</a:t>
            </a:r>
            <a:endParaRPr>
              <a:latin typeface="+mj-lt"/>
            </a:endParaRPr>
          </a:p>
          <a:p>
            <a:pPr marL="0" indent="0" algn="just">
              <a:buNone/>
              <a:defRPr b="1">
                <a:latin typeface="+mj-lt"/>
              </a:defRPr>
            </a:pPr>
            <a:r>
              <a:t>Consulte este vídeo em TEDx sobre o Impacto de A.I. em Empregos:</a:t>
            </a:r>
            <a:endParaRPr b="1">
              <a:latin typeface="+mj-lt"/>
            </a:endParaRPr>
          </a:p>
          <a:p>
            <a:pPr algn="just">
              <a:defRPr>
                <a:latin typeface="+mj-lt"/>
                <a:hlinkClick r:id="rId6"/>
              </a:defRPr>
            </a:pPr>
            <a:r>
              <a:t>https://www.youtube.com/watch?v=_U2YobRC8OY</a:t>
            </a:r>
            <a:endParaRPr>
              <a:latin typeface="+mj-lt"/>
            </a:endParaRPr>
          </a:p>
          <a:p>
            <a:pPr marL="0" indent="0" algn="just">
              <a:buNone/>
              <a:defRPr b="1">
                <a:latin typeface="+mj-lt"/>
              </a:defRPr>
            </a:pPr>
            <a:r>
              <a:t>Aceda ao Oracle Member Hub e termine o décimo tópico:</a:t>
            </a:r>
          </a:p>
          <a:p>
            <a:pPr algn="just">
              <a:defRPr>
                <a:latin typeface="+mj-lt"/>
              </a:defRPr>
            </a:pPr>
            <a:r>
              <a:t>academy.oracle.com</a:t>
            </a:r>
            <a:endParaRPr>
              <a:latin typeface="+mj-lt"/>
            </a:endParaRPr>
          </a:p>
          <a:p>
            <a:pPr algn="just"/>
            <a:endParaRPr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8018201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5FA9E55-F8D5-49F8-9882-DC2FBD4DDA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 b="1"/>
            </a:pPr>
            <a:r>
              <a:t>Ética na Aprendizagem Automática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727AF9A-F3F7-464E-860B-D6C35A8834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defRPr sz="3600">
                <a:latin typeface="+mj-lt"/>
              </a:defRPr>
            </a:pPr>
            <a:r>
              <a:t>Este curso foi desenvolvido como resultado do projeto Erasmus+ CodeIn (</a:t>
            </a:r>
            <a:r>
              <a:rPr i="1"/>
              <a:t>Cloud cOmputing para Educação Digital INnovation</a:t>
            </a:r>
            <a:r>
              <a:t>)</a:t>
            </a:r>
          </a:p>
          <a:p>
            <a:pPr lvl="0">
              <a:defRPr sz="3600">
                <a:latin typeface="+mj-lt"/>
              </a:defRPr>
            </a:pPr>
            <a:r>
              <a:t>Contém um total de dez tópicos didáticos</a:t>
            </a:r>
            <a:endParaRPr sz="3600">
              <a:latin typeface="+mj-lt"/>
            </a:endParaRPr>
          </a:p>
          <a:p>
            <a:pPr lvl="0">
              <a:defRPr sz="3600">
                <a:latin typeface="+mj-lt"/>
              </a:defRPr>
            </a:pPr>
            <a:r>
              <a:t>Tudo o que precisa de aprender é acesso à Internet </a:t>
            </a:r>
          </a:p>
          <a:p>
            <a:pPr lvl="0">
              <a:defRPr sz="3600">
                <a:latin typeface="+mj-lt"/>
              </a:defRPr>
            </a:pPr>
            <a:r>
              <a:t>Espera-se que gaste um total de 150 horas para adquirir os resultados de aprendizagem pretendidos. </a:t>
            </a:r>
          </a:p>
          <a:p>
            <a:pPr lvl="0"/>
            <a:endParaRPr sz="3600">
              <a:latin typeface="+mj-lt"/>
            </a:endParaRPr>
          </a:p>
          <a:p>
            <a:pPr lvl="0"/>
            <a:endParaRPr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858749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5FA9E55-F8D5-49F8-9882-DC2FBD4DDA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9085" y="180069"/>
            <a:ext cx="10515600" cy="794852"/>
          </a:xfrm>
        </p:spPr>
        <p:txBody>
          <a:bodyPr/>
          <a:lstStyle/>
          <a:p>
            <a:pPr algn="ctr">
              <a:defRPr b="1"/>
            </a:pPr>
            <a:r>
              <a:t>Bias na Aprendizagem Automática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727AF9A-F3F7-464E-860B-D6C35A8834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4172" y="1091974"/>
            <a:ext cx="8784771" cy="4486275"/>
          </a:xfrm>
        </p:spPr>
        <p:txBody>
          <a:bodyPr>
            <a:noAutofit/>
          </a:bodyPr>
          <a:lstStyle/>
          <a:p>
            <a:pPr algn="just">
              <a:defRPr>
                <a:latin typeface="+mj-lt"/>
              </a:defRPr>
            </a:pPr>
            <a:r>
              <a:rPr sz="3600" b="1"/>
              <a:t>Bias</a:t>
            </a:r>
            <a:r>
              <a:rPr sz="3600"/>
              <a:t> na aprendizagem automática: </a:t>
            </a:r>
            <a:r>
              <a:rPr sz="4000" b="1"/>
              <a:t>fair do favoritismo nos algoritmos</a:t>
            </a:r>
            <a:r>
              <a:rPr sz="3600"/>
              <a:t>.</a:t>
            </a:r>
          </a:p>
          <a:p>
            <a:pPr algn="just">
              <a:defRPr sz="3600">
                <a:latin typeface="+mj-lt"/>
              </a:defRPr>
            </a:pPr>
            <a:r>
              <a:t>Os algoritmos tendenciosos perpetuam preconceitos e desigualdades societais.</a:t>
            </a:r>
          </a:p>
          <a:p>
            <a:pPr algn="just">
              <a:defRPr sz="3600">
                <a:latin typeface="+mj-lt"/>
              </a:defRPr>
            </a:pPr>
            <a:r>
              <a:t>O combate aos preconceitos garante a equidade e as práticas éticas.</a:t>
            </a:r>
          </a:p>
          <a:p>
            <a:pPr algn="just">
              <a:defRPr sz="3600">
                <a:latin typeface="+mj-lt"/>
              </a:defRPr>
            </a:pPr>
            <a:r>
              <a:t>Estratégias: dados diversos, avaliação regular, equipas multidisciplinares, algoritmos de refinação.</a:t>
            </a:r>
          </a:p>
          <a:p>
            <a:pPr algn="just">
              <a:defRPr sz="3600">
                <a:latin typeface="+mj-lt"/>
              </a:defRPr>
            </a:pPr>
            <a:r>
              <a:t>Reconhecer e mitigar o preconceito é crucial para a equidade.</a:t>
            </a:r>
            <a:endParaRPr sz="3600">
              <a:latin typeface="+mj-lt"/>
            </a:endParaRPr>
          </a:p>
        </p:txBody>
      </p:sp>
      <p:pic>
        <p:nvPicPr>
          <p:cNvPr id="1026" name="Picture 2" descr="Free An Elderly Man Facing the Computer Monitor Stock Phot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14088" y="1600200"/>
            <a:ext cx="2573112" cy="38596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214075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5FA9E55-F8D5-49F8-9882-DC2FBD4DDA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9085" y="180069"/>
            <a:ext cx="10515600" cy="794852"/>
          </a:xfrm>
        </p:spPr>
        <p:txBody>
          <a:bodyPr/>
          <a:lstStyle/>
          <a:p>
            <a:pPr algn="ctr">
              <a:defRPr b="1"/>
            </a:pPr>
            <a:r>
              <a:t>Bias na Aprendizagem Automática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727AF9A-F3F7-464E-860B-D6C35A8834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3287" y="2648632"/>
            <a:ext cx="5050970" cy="3088140"/>
          </a:xfrm>
        </p:spPr>
        <p:txBody>
          <a:bodyPr>
            <a:noAutofit/>
          </a:bodyPr>
          <a:lstStyle/>
          <a:p>
            <a:pPr algn="just">
              <a:defRPr sz="3600">
                <a:latin typeface="+mj-lt"/>
              </a:defRPr>
            </a:pPr>
            <a:r>
              <a:rPr sz="3200"/>
              <a:t>Os algoritmos de aprovação do empréstimo podem introduzir tendência para avaliar a solvabilidade.</a:t>
            </a:r>
          </a:p>
          <a:p>
            <a:pPr algn="just">
              <a:defRPr sz="3600">
                <a:latin typeface="+mj-lt"/>
              </a:defRPr>
            </a:pPr>
            <a:r>
              <a:rPr sz="3200"/>
              <a:t>Os algoritmos tendenciosos podem negar empréstimos ou fornecer termos menos favoráveis com base no sexo ou raça.</a:t>
            </a:r>
            <a:endParaRPr sz="3200">
              <a:latin typeface="+mj-lt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35436719"/>
              </p:ext>
            </p:extLst>
          </p:nvPr>
        </p:nvGraphicFramePr>
        <p:xfrm>
          <a:off x="5617030" y="1415141"/>
          <a:ext cx="6324601" cy="369900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01484">
                  <a:extLst>
                    <a:ext uri="{9D8B030D-6E8A-4147-A177-3AD203B41FA5}">
                      <a16:colId xmlns:a16="http://schemas.microsoft.com/office/drawing/2014/main" val="3975688155"/>
                    </a:ext>
                  </a:extLst>
                </a:gridCol>
                <a:gridCol w="1238557">
                  <a:extLst>
                    <a:ext uri="{9D8B030D-6E8A-4147-A177-3AD203B41FA5}">
                      <a16:colId xmlns:a16="http://schemas.microsoft.com/office/drawing/2014/main" val="1335827016"/>
                    </a:ext>
                  </a:extLst>
                </a:gridCol>
                <a:gridCol w="1256788">
                  <a:extLst>
                    <a:ext uri="{9D8B030D-6E8A-4147-A177-3AD203B41FA5}">
                      <a16:colId xmlns:a16="http://schemas.microsoft.com/office/drawing/2014/main" val="3841676713"/>
                    </a:ext>
                  </a:extLst>
                </a:gridCol>
                <a:gridCol w="709715">
                  <a:extLst>
                    <a:ext uri="{9D8B030D-6E8A-4147-A177-3AD203B41FA5}">
                      <a16:colId xmlns:a16="http://schemas.microsoft.com/office/drawing/2014/main" val="2443144955"/>
                    </a:ext>
                  </a:extLst>
                </a:gridCol>
                <a:gridCol w="709715">
                  <a:extLst>
                    <a:ext uri="{9D8B030D-6E8A-4147-A177-3AD203B41FA5}">
                      <a16:colId xmlns:a16="http://schemas.microsoft.com/office/drawing/2014/main" val="3737891590"/>
                    </a:ext>
                  </a:extLst>
                </a:gridCol>
                <a:gridCol w="1408342">
                  <a:extLst>
                    <a:ext uri="{9D8B030D-6E8A-4147-A177-3AD203B41FA5}">
                      <a16:colId xmlns:a16="http://schemas.microsoft.com/office/drawing/2014/main" val="2186943754"/>
                    </a:ext>
                  </a:extLst>
                </a:gridCol>
              </a:tblGrid>
              <a:tr h="908179">
                <a:tc>
                  <a:txBody>
                    <a:bodyPr/>
                    <a:lstStyle/>
                    <a:p>
                      <a:pPr algn="ctr" fontAlgn="ctr">
                        <a:defRPr b="1">
                          <a:effectLst/>
                          <a:latin typeface="+mj-lt"/>
                        </a:defRPr>
                      </a:pPr>
                      <a:r>
                        <a:t>Rendimento    </a:t>
                      </a:r>
                      <a:endParaRPr sz="1800" b="1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defRPr b="1">
                          <a:effectLst/>
                          <a:latin typeface="+mj-lt"/>
                        </a:defRPr>
                      </a:pPr>
                      <a:r>
                        <a:t>Estado do Emprego</a:t>
                      </a:r>
                      <a:endParaRPr sz="1800" b="1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 b="1">
                          <a:effectLst/>
                          <a:latin typeface="+mj-lt"/>
                        </a:defRPr>
                      </a:pPr>
                      <a:r>
                        <a:t>Histórico de Créditos</a:t>
                      </a:r>
                      <a:endParaRPr sz="1800" b="1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 b="1">
                          <a:solidFill>
                            <a:srgbClr val="FF0000"/>
                          </a:solidFill>
                          <a:effectLst/>
                          <a:latin typeface="+mj-lt"/>
                        </a:defRPr>
                      </a:pPr>
                      <a:r>
                        <a:t>Raça     </a:t>
                      </a:r>
                      <a:endParaRPr sz="1800" b="1" i="0" u="none" strike="noStrike">
                        <a:solidFill>
                          <a:srgbClr val="FF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 b="1">
                          <a:solidFill>
                            <a:srgbClr val="FF0000"/>
                          </a:solidFill>
                          <a:effectLst/>
                          <a:latin typeface="+mj-lt"/>
                        </a:defRPr>
                      </a:pPr>
                      <a:r>
                        <a:t>Género</a:t>
                      </a:r>
                      <a:endParaRPr sz="1800" b="1" i="0" u="none" strike="noStrike">
                        <a:solidFill>
                          <a:srgbClr val="FF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 b="1">
                          <a:effectLst/>
                          <a:latin typeface="+mj-lt"/>
                        </a:defRPr>
                      </a:pPr>
                      <a:r>
                        <a:t> Empréstimo Aprovado </a:t>
                      </a:r>
                      <a:endParaRPr sz="1800" b="1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911186705"/>
                  </a:ext>
                </a:extLst>
              </a:tr>
              <a:tr h="454090">
                <a:tc>
                  <a:txBody>
                    <a:bodyPr/>
                    <a:lstStyle/>
                    <a:p>
                      <a:pPr algn="ctr" fontAlgn="ctr">
                        <a:defRPr>
                          <a:effectLst/>
                          <a:latin typeface="+mj-lt"/>
                        </a:defRPr>
                      </a:pPr>
                      <a:r>
                        <a:t>35.000,00</a:t>
                      </a:r>
                      <a:endParaRPr sz="18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defRPr>
                          <a:effectLst/>
                          <a:latin typeface="+mj-lt"/>
                        </a:defRPr>
                      </a:pPr>
                      <a:r>
                        <a:t>Tempo inteiro</a:t>
                      </a:r>
                      <a:endParaRPr sz="18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>
                          <a:effectLst/>
                          <a:latin typeface="+mj-lt"/>
                        </a:defRPr>
                      </a:pPr>
                      <a:r>
                        <a:t>Razoável</a:t>
                      </a:r>
                      <a:endParaRPr sz="18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>
                          <a:solidFill>
                            <a:srgbClr val="FF0000"/>
                          </a:solidFill>
                          <a:effectLst/>
                          <a:latin typeface="+mj-lt"/>
                        </a:defRPr>
                      </a:pPr>
                      <a:r>
                        <a:t>Branco</a:t>
                      </a:r>
                      <a:endParaRPr sz="1800" b="0" i="0" u="none" strike="noStrike">
                        <a:solidFill>
                          <a:srgbClr val="FF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>
                          <a:solidFill>
                            <a:srgbClr val="FF0000"/>
                          </a:solidFill>
                          <a:effectLst/>
                          <a:latin typeface="+mj-lt"/>
                        </a:defRPr>
                      </a:pPr>
                      <a:r>
                        <a:t>Feminino</a:t>
                      </a:r>
                      <a:endParaRPr sz="1800" b="0" i="0" u="none" strike="noStrike">
                        <a:solidFill>
                          <a:srgbClr val="FF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>
                          <a:effectLst/>
                          <a:latin typeface="+mj-lt"/>
                        </a:defRPr>
                      </a:pPr>
                      <a:r>
                        <a:t>Não</a:t>
                      </a:r>
                      <a:endParaRPr sz="18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016813900"/>
                  </a:ext>
                </a:extLst>
              </a:tr>
              <a:tr h="454090">
                <a:tc>
                  <a:txBody>
                    <a:bodyPr/>
                    <a:lstStyle/>
                    <a:p>
                      <a:pPr algn="ctr" fontAlgn="ctr">
                        <a:defRPr>
                          <a:effectLst/>
                          <a:latin typeface="+mj-lt"/>
                        </a:defRPr>
                      </a:pPr>
                      <a:r>
                        <a:t>30.000,00</a:t>
                      </a:r>
                      <a:endParaRPr sz="18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defRPr>
                          <a:effectLst/>
                          <a:latin typeface="+mj-lt"/>
                        </a:defRPr>
                      </a:pPr>
                      <a:r>
                        <a:t>Tempo inteiro</a:t>
                      </a:r>
                      <a:endParaRPr sz="18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>
                          <a:effectLst/>
                          <a:latin typeface="+mj-lt"/>
                        </a:defRPr>
                      </a:pPr>
                      <a:r>
                        <a:t>Bom</a:t>
                      </a:r>
                      <a:endParaRPr sz="18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>
                          <a:solidFill>
                            <a:srgbClr val="FF0000"/>
                          </a:solidFill>
                          <a:effectLst/>
                          <a:latin typeface="+mj-lt"/>
                        </a:defRPr>
                      </a:pPr>
                      <a:r>
                        <a:t>Preto</a:t>
                      </a:r>
                      <a:endParaRPr sz="1800" b="0" i="0" u="none" strike="noStrike">
                        <a:solidFill>
                          <a:srgbClr val="FF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>
                          <a:solidFill>
                            <a:srgbClr val="FF0000"/>
                          </a:solidFill>
                          <a:effectLst/>
                          <a:latin typeface="+mj-lt"/>
                        </a:defRPr>
                      </a:pPr>
                      <a:r>
                        <a:t>Feminino</a:t>
                      </a:r>
                      <a:endParaRPr sz="1800" b="0" i="0" u="none" strike="noStrike">
                        <a:solidFill>
                          <a:srgbClr val="FF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>
                          <a:effectLst/>
                          <a:latin typeface="+mj-lt"/>
                        </a:defRPr>
                      </a:pPr>
                      <a:r>
                        <a:t>Não</a:t>
                      </a:r>
                      <a:endParaRPr sz="18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255818894"/>
                  </a:ext>
                </a:extLst>
              </a:tr>
              <a:tr h="454090">
                <a:tc>
                  <a:txBody>
                    <a:bodyPr/>
                    <a:lstStyle/>
                    <a:p>
                      <a:pPr algn="ctr" fontAlgn="ctr">
                        <a:defRPr>
                          <a:effectLst/>
                          <a:latin typeface="+mj-lt"/>
                        </a:defRPr>
                      </a:pPr>
                      <a:r>
                        <a:t>30.000,00</a:t>
                      </a:r>
                      <a:endParaRPr sz="18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defRPr>
                          <a:effectLst/>
                          <a:latin typeface="+mj-lt"/>
                        </a:defRPr>
                      </a:pPr>
                      <a:r>
                        <a:t>Tempo Parcial</a:t>
                      </a:r>
                      <a:endParaRPr sz="18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>
                          <a:effectLst/>
                          <a:latin typeface="+mj-lt"/>
                        </a:defRPr>
                      </a:pPr>
                      <a:r>
                        <a:t>Bom</a:t>
                      </a:r>
                      <a:endParaRPr sz="18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>
                          <a:solidFill>
                            <a:srgbClr val="FF0000"/>
                          </a:solidFill>
                          <a:effectLst/>
                          <a:latin typeface="+mj-lt"/>
                        </a:defRPr>
                      </a:pPr>
                      <a:r>
                        <a:t>Branco</a:t>
                      </a:r>
                      <a:endParaRPr sz="1800" b="0" i="0" u="none" strike="noStrike">
                        <a:solidFill>
                          <a:srgbClr val="FF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>
                          <a:solidFill>
                            <a:srgbClr val="FF0000"/>
                          </a:solidFill>
                          <a:effectLst/>
                          <a:latin typeface="+mj-lt"/>
                        </a:defRPr>
                      </a:pPr>
                      <a:r>
                        <a:t>Masculino</a:t>
                      </a:r>
                      <a:endParaRPr sz="1800" b="0" i="0" u="none" strike="noStrike">
                        <a:solidFill>
                          <a:srgbClr val="FF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>
                          <a:effectLst/>
                          <a:latin typeface="+mj-lt"/>
                        </a:defRPr>
                      </a:pPr>
                      <a:r>
                        <a:t>Sim</a:t>
                      </a:r>
                      <a:endParaRPr sz="18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928121666"/>
                  </a:ext>
                </a:extLst>
              </a:tr>
              <a:tr h="454090">
                <a:tc>
                  <a:txBody>
                    <a:bodyPr/>
                    <a:lstStyle/>
                    <a:p>
                      <a:pPr algn="ctr" fontAlgn="ctr">
                        <a:defRPr>
                          <a:effectLst/>
                          <a:latin typeface="+mj-lt"/>
                        </a:defRPr>
                      </a:pPr>
                      <a:r>
                        <a:t>25.000,00</a:t>
                      </a:r>
                      <a:endParaRPr sz="18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defRPr>
                          <a:effectLst/>
                          <a:latin typeface="+mj-lt"/>
                        </a:defRPr>
                      </a:pPr>
                      <a:r>
                        <a:t>Tempo Parcial</a:t>
                      </a:r>
                      <a:endParaRPr sz="18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>
                          <a:effectLst/>
                          <a:latin typeface="+mj-lt"/>
                        </a:defRPr>
                      </a:pPr>
                      <a:r>
                        <a:t>Fraca</a:t>
                      </a:r>
                      <a:endParaRPr sz="18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>
                          <a:solidFill>
                            <a:srgbClr val="FF0000"/>
                          </a:solidFill>
                          <a:effectLst/>
                          <a:latin typeface="+mj-lt"/>
                        </a:defRPr>
                      </a:pPr>
                      <a:r>
                        <a:t>Preto</a:t>
                      </a:r>
                      <a:endParaRPr sz="1800" b="0" i="0" u="none" strike="noStrike">
                        <a:solidFill>
                          <a:srgbClr val="FF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>
                          <a:solidFill>
                            <a:srgbClr val="FF0000"/>
                          </a:solidFill>
                          <a:effectLst/>
                          <a:latin typeface="+mj-lt"/>
                        </a:defRPr>
                      </a:pPr>
                      <a:r>
                        <a:t>Masculino</a:t>
                      </a:r>
                      <a:endParaRPr sz="1800" b="0" i="0" u="none" strike="noStrike">
                        <a:solidFill>
                          <a:srgbClr val="FF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>
                          <a:effectLst/>
                          <a:latin typeface="+mj-lt"/>
                        </a:defRPr>
                      </a:pPr>
                      <a:r>
                        <a:t>Não</a:t>
                      </a:r>
                      <a:endParaRPr sz="18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45840479"/>
                  </a:ext>
                </a:extLst>
              </a:tr>
              <a:tr h="454090">
                <a:tc>
                  <a:txBody>
                    <a:bodyPr/>
                    <a:lstStyle/>
                    <a:p>
                      <a:pPr algn="ctr" fontAlgn="ctr">
                        <a:defRPr>
                          <a:effectLst/>
                          <a:latin typeface="+mj-lt"/>
                        </a:defRPr>
                      </a:pPr>
                      <a:r>
                        <a:t>70.000,00</a:t>
                      </a:r>
                      <a:endParaRPr sz="18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defRPr>
                          <a:effectLst/>
                          <a:latin typeface="+mj-lt"/>
                        </a:defRPr>
                      </a:pPr>
                      <a:r>
                        <a:t>Tempo inteiro</a:t>
                      </a:r>
                      <a:endParaRPr sz="18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>
                          <a:effectLst/>
                          <a:latin typeface="+mj-lt"/>
                        </a:defRPr>
                      </a:pPr>
                      <a:r>
                        <a:t>Excelente</a:t>
                      </a:r>
                      <a:endParaRPr sz="18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>
                          <a:solidFill>
                            <a:srgbClr val="FF0000"/>
                          </a:solidFill>
                          <a:effectLst/>
                          <a:latin typeface="+mj-lt"/>
                        </a:defRPr>
                      </a:pPr>
                      <a:r>
                        <a:t>Branco</a:t>
                      </a:r>
                      <a:endParaRPr sz="1800" b="0" i="0" u="none" strike="noStrike">
                        <a:solidFill>
                          <a:srgbClr val="FF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>
                          <a:solidFill>
                            <a:srgbClr val="FF0000"/>
                          </a:solidFill>
                          <a:effectLst/>
                          <a:latin typeface="+mj-lt"/>
                        </a:defRPr>
                      </a:pPr>
                      <a:r>
                        <a:t>Masculino</a:t>
                      </a:r>
                      <a:endParaRPr sz="1800" b="0" i="0" u="none" strike="noStrike">
                        <a:solidFill>
                          <a:srgbClr val="FF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>
                          <a:effectLst/>
                          <a:latin typeface="+mj-lt"/>
                        </a:defRPr>
                      </a:pPr>
                      <a:r>
                        <a:t>Sim</a:t>
                      </a:r>
                      <a:endParaRPr sz="18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133364947"/>
                  </a:ext>
                </a:extLst>
              </a:tr>
            </a:tbl>
          </a:graphicData>
        </a:graphic>
      </p:graphicFrame>
      <p:cxnSp>
        <p:nvCxnSpPr>
          <p:cNvPr id="6" name="Straight Connector 5"/>
          <p:cNvCxnSpPr/>
          <p:nvPr/>
        </p:nvCxnSpPr>
        <p:spPr>
          <a:xfrm>
            <a:off x="9122229" y="1415141"/>
            <a:ext cx="1382485" cy="3178629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H="1">
            <a:off x="9122229" y="1415141"/>
            <a:ext cx="1382485" cy="3178629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Cloud Callout 12"/>
          <p:cNvSpPr/>
          <p:nvPr/>
        </p:nvSpPr>
        <p:spPr>
          <a:xfrm>
            <a:off x="849085" y="1175657"/>
            <a:ext cx="4049486" cy="1338943"/>
          </a:xfrm>
          <a:prstGeom prst="cloudCallout">
            <a:avLst>
              <a:gd name="adj1" fmla="val 56318"/>
              <a:gd name="adj2" fmla="val 6981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t> </a:t>
            </a:r>
            <a:r>
              <a:rPr sz="4400">
                <a:latin typeface="+mj-lt"/>
              </a:rPr>
              <a:t>Exemplo</a:t>
            </a:r>
            <a:endParaRPr sz="3200">
              <a:latin typeface="+mj-lt"/>
            </a:endParaRPr>
          </a:p>
        </p:txBody>
      </p:sp>
      <p:sp>
        <p:nvSpPr>
          <p:cNvPr id="14" name="Rectangular Callout 13"/>
          <p:cNvSpPr/>
          <p:nvPr/>
        </p:nvSpPr>
        <p:spPr>
          <a:xfrm>
            <a:off x="5976257" y="4931229"/>
            <a:ext cx="5388428" cy="1382485"/>
          </a:xfrm>
          <a:prstGeom prst="wedgeRectCallout">
            <a:avLst>
              <a:gd name="adj1" fmla="val 21755"/>
              <a:gd name="adj2" fmla="val -6033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 sz="2000">
                <a:latin typeface="+mj-lt"/>
              </a:defRPr>
            </a:pPr>
            <a:r>
              <a:t>para resolver e mitigar o viés, é aconselhável considerar a remoção do atributo sensível de "Race" e "Gender" do conjunto de dados</a:t>
            </a:r>
          </a:p>
        </p:txBody>
      </p:sp>
    </p:spTree>
    <p:extLst>
      <p:ext uri="{BB962C8B-B14F-4D97-AF65-F5344CB8AC3E}">
        <p14:creationId xmlns:p14="http://schemas.microsoft.com/office/powerpoint/2010/main" val="3006483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5FA9E55-F8D5-49F8-9882-DC2FBD4DDA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9085" y="180069"/>
            <a:ext cx="10515600" cy="794852"/>
          </a:xfrm>
        </p:spPr>
        <p:txBody>
          <a:bodyPr/>
          <a:lstStyle/>
          <a:p>
            <a:pPr algn="ctr">
              <a:defRPr b="1"/>
            </a:pPr>
            <a:r>
              <a:t>Privacidade e Proteção de Dados</a:t>
            </a:r>
            <a:endParaRPr b="1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727AF9A-F3F7-464E-860B-D6C35A8834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4172" y="1091974"/>
            <a:ext cx="8784771" cy="4486275"/>
          </a:xfrm>
        </p:spPr>
        <p:txBody>
          <a:bodyPr>
            <a:noAutofit/>
          </a:bodyPr>
          <a:lstStyle/>
          <a:p>
            <a:pPr algn="just">
              <a:defRPr sz="3600">
                <a:latin typeface="+mj-lt"/>
              </a:defRPr>
            </a:pPr>
            <a:r>
              <a:t>A privacidade e a proteção de dados são vitais na aprendizagem automática.</a:t>
            </a:r>
          </a:p>
          <a:p>
            <a:pPr algn="just">
              <a:defRPr sz="3600">
                <a:latin typeface="+mj-lt"/>
              </a:defRPr>
            </a:pPr>
            <a:r>
              <a:t>Dados seguros de violações de dados e acesso não autorizado.</a:t>
            </a:r>
          </a:p>
          <a:p>
            <a:pPr algn="just">
              <a:defRPr sz="3600">
                <a:latin typeface="+mj-lt"/>
              </a:defRPr>
            </a:pPr>
            <a:r>
              <a:t>Transparência e consentimento reforçam a confiança na aprendizagem automática.</a:t>
            </a:r>
          </a:p>
          <a:p>
            <a:pPr algn="just">
              <a:defRPr sz="3600">
                <a:latin typeface="+mj-lt"/>
              </a:defRPr>
            </a:pPr>
            <a:r>
              <a:t>Anonimize dados para proteger a privacidade.</a:t>
            </a:r>
          </a:p>
          <a:p>
            <a:pPr algn="just">
              <a:defRPr sz="3600">
                <a:latin typeface="+mj-lt"/>
              </a:defRPr>
            </a:pPr>
            <a:r>
              <a:t>Os quadros jurídicos (como o GDPR) orientam o tratamento de dados responsável.</a:t>
            </a:r>
            <a:endParaRPr sz="3600">
              <a:latin typeface="+mj-lt"/>
            </a:endParaRPr>
          </a:p>
        </p:txBody>
      </p:sp>
      <p:pic>
        <p:nvPicPr>
          <p:cNvPr id="4" name="Picture 2" descr="Free Modern equipment for video surveillance on wall Stock Phot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20199" y="1091974"/>
            <a:ext cx="2819400" cy="18777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Free From above of crop anonymous male lawyer in formal clothes typing on laptop while sitting at wooden table with stack of documents and gavel Stock Phot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66639" y="3195637"/>
            <a:ext cx="1926519" cy="28897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373172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5FA9E55-F8D5-49F8-9882-DC2FBD4DDA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2330" y="123625"/>
            <a:ext cx="10515600" cy="794852"/>
          </a:xfrm>
        </p:spPr>
        <p:txBody>
          <a:bodyPr>
            <a:normAutofit/>
          </a:bodyPr>
          <a:lstStyle/>
          <a:p>
            <a:pPr algn="ctr">
              <a:defRPr b="1"/>
            </a:pPr>
            <a:r>
              <a:t>Privacidade e Proteção de Dados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727AF9A-F3F7-464E-860B-D6C35A8834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4172" y="1091974"/>
            <a:ext cx="8784771" cy="4486275"/>
          </a:xfrm>
        </p:spPr>
        <p:txBody>
          <a:bodyPr>
            <a:noAutofit/>
          </a:bodyPr>
          <a:lstStyle/>
          <a:p>
            <a:pPr algn="just">
              <a:defRPr>
                <a:latin typeface="+mj-lt"/>
              </a:defRPr>
            </a:pPr>
            <a:r>
              <a:rPr sz="3600" b="1"/>
              <a:t>Saúde</a:t>
            </a:r>
            <a:r>
              <a:rPr sz="3200"/>
              <a:t>: Protege informações médicas sensíveis através de medidas de privacidade.</a:t>
            </a:r>
          </a:p>
          <a:p>
            <a:pPr algn="just">
              <a:defRPr>
                <a:latin typeface="+mj-lt"/>
              </a:defRPr>
            </a:pPr>
            <a:r>
              <a:rPr sz="3600" b="1"/>
              <a:t>Redes Sociais</a:t>
            </a:r>
            <a:r>
              <a:rPr sz="3200"/>
              <a:t>: Salvaguarda as informações dos utilizadores na entrega de conteúdo personalizada.</a:t>
            </a:r>
          </a:p>
          <a:p>
            <a:pPr algn="just">
              <a:defRPr>
                <a:latin typeface="+mj-lt"/>
              </a:defRPr>
            </a:pPr>
            <a:r>
              <a:rPr sz="3600" b="1"/>
              <a:t>Finanças</a:t>
            </a:r>
            <a:r>
              <a:rPr sz="3200"/>
              <a:t>: Deteta fraude sem deixar de preservar dados financeiros sensíveis.</a:t>
            </a:r>
          </a:p>
          <a:p>
            <a:pPr algn="just">
              <a:defRPr>
                <a:latin typeface="+mj-lt"/>
              </a:defRPr>
            </a:pPr>
            <a:r>
              <a:rPr sz="3600" b="1"/>
              <a:t>Página principal inteligentes</a:t>
            </a:r>
            <a:r>
              <a:rPr sz="3200"/>
              <a:t>: Protege os dispositivos ligados, protegendo os dados pessoais.</a:t>
            </a:r>
          </a:p>
          <a:p>
            <a:pPr algn="just">
              <a:defRPr>
                <a:latin typeface="+mj-lt"/>
              </a:defRPr>
            </a:pPr>
            <a:r>
              <a:rPr sz="3600" b="1"/>
              <a:t>Veículos autónomos</a:t>
            </a:r>
            <a:r>
              <a:rPr sz="3200"/>
              <a:t>: Assegura a privacidade no tratamento de dados pessoais dos sensores de veículos.</a:t>
            </a:r>
            <a:endParaRPr sz="3200">
              <a:latin typeface="+mj-lt"/>
            </a:endParaRPr>
          </a:p>
        </p:txBody>
      </p:sp>
      <p:pic>
        <p:nvPicPr>
          <p:cNvPr id="2050" name="Picture 2" descr="Free Person Getting His Blood Check Stock Phot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68089" y="1040734"/>
            <a:ext cx="2141007" cy="14259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Free Close-Up Shot of App Icons Stock Phot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51792" y="2698043"/>
            <a:ext cx="2346184" cy="15578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Free Round Silver and Gold Coins Stock Photo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64888" y="4502344"/>
            <a:ext cx="2344208" cy="1758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145085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5FA9E55-F8D5-49F8-9882-DC2FBD4DDA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2330" y="123625"/>
            <a:ext cx="10515600" cy="794852"/>
          </a:xfrm>
        </p:spPr>
        <p:txBody>
          <a:bodyPr>
            <a:normAutofit/>
          </a:bodyPr>
          <a:lstStyle/>
          <a:p>
            <a:pPr algn="ctr">
              <a:defRPr b="1"/>
            </a:pPr>
            <a:r>
              <a:t>Transparência e Explicabilidade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727AF9A-F3F7-464E-860B-D6C35A8834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4172" y="1091974"/>
            <a:ext cx="9161739" cy="4486275"/>
          </a:xfrm>
        </p:spPr>
        <p:txBody>
          <a:bodyPr>
            <a:noAutofit/>
          </a:bodyPr>
          <a:lstStyle/>
          <a:p>
            <a:pPr algn="just">
              <a:defRPr>
                <a:latin typeface="+mj-lt"/>
              </a:defRPr>
            </a:pPr>
            <a:r>
              <a:rPr sz="4000" b="1"/>
              <a:t>Transparência</a:t>
            </a:r>
            <a:r>
              <a:rPr sz="3600"/>
              <a:t>: Transparência e clareza na recolha de dados, formação de modelos e tomada de decisões.</a:t>
            </a:r>
          </a:p>
          <a:p>
            <a:pPr algn="just">
              <a:defRPr>
                <a:latin typeface="+mj-lt"/>
              </a:defRPr>
            </a:pPr>
            <a:r>
              <a:rPr sz="4000" b="1"/>
              <a:t>Explibilidade</a:t>
            </a:r>
            <a:r>
              <a:rPr sz="3600"/>
              <a:t>: Forneça insights compreensíveis sobre os motivos pelos quais as decisões ou previsões são tomadas.</a:t>
            </a:r>
          </a:p>
          <a:p>
            <a:pPr algn="just">
              <a:defRPr>
                <a:latin typeface="+mj-lt"/>
              </a:defRPr>
            </a:pPr>
            <a:r>
              <a:rPr sz="4000" b="1"/>
              <a:t>Challenges</a:t>
            </a:r>
            <a:r>
              <a:rPr sz="3600"/>
              <a:t>: Conseguir a transparência e a explicabilidade em algoritmos complexos, como a aprendizagem aprofundada.</a:t>
            </a:r>
          </a:p>
        </p:txBody>
      </p:sp>
      <p:pic>
        <p:nvPicPr>
          <p:cNvPr id="4098" name="Picture 2" descr="Free The Word Why Made with Cubes with Letters  Stock Phot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74754" y="1806223"/>
            <a:ext cx="2148383" cy="32225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0848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5FA9E55-F8D5-49F8-9882-DC2FBD4DDA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2330" y="123625"/>
            <a:ext cx="10515600" cy="794852"/>
          </a:xfrm>
        </p:spPr>
        <p:txBody>
          <a:bodyPr>
            <a:normAutofit/>
          </a:bodyPr>
          <a:lstStyle/>
          <a:p>
            <a:pPr algn="ctr">
              <a:defRPr b="1"/>
            </a:pPr>
            <a:r>
              <a:t>Transparência e Explicabilidade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727AF9A-F3F7-464E-860B-D6C35A8834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1595" y="918477"/>
            <a:ext cx="9579428" cy="4486275"/>
          </a:xfrm>
        </p:spPr>
        <p:txBody>
          <a:bodyPr>
            <a:noAutofit/>
          </a:bodyPr>
          <a:lstStyle/>
          <a:p>
            <a:pPr algn="just">
              <a:defRPr>
                <a:latin typeface="+mj-lt"/>
              </a:defRPr>
            </a:pPr>
            <a:r>
              <a:rPr sz="3600" b="1"/>
              <a:t>Saúde</a:t>
            </a:r>
            <a:r>
              <a:rPr sz="3200"/>
              <a:t>: Limpe insights de diagnóstico para tomar decisões de diagnóstico, criando confiança.</a:t>
            </a:r>
          </a:p>
          <a:p>
            <a:pPr algn="just">
              <a:defRPr>
                <a:latin typeface="+mj-lt"/>
              </a:defRPr>
            </a:pPr>
            <a:r>
              <a:rPr sz="3600" b="1"/>
              <a:t>Finanças</a:t>
            </a:r>
            <a:r>
              <a:rPr sz="3200"/>
              <a:t>: Avaliação justa do crédito através de fatores compreensíveis.</a:t>
            </a:r>
          </a:p>
          <a:p>
            <a:pPr algn="just">
              <a:defRPr>
                <a:latin typeface="+mj-lt"/>
              </a:defRPr>
            </a:pPr>
            <a:r>
              <a:rPr sz="3600" b="1"/>
              <a:t>Veículos autónomos</a:t>
            </a:r>
            <a:r>
              <a:rPr sz="3200"/>
              <a:t>: Segurança e responsabilização através de uma tomada de decisões compreensível.</a:t>
            </a:r>
          </a:p>
          <a:p>
            <a:pPr algn="just">
              <a:defRPr>
                <a:latin typeface="+mj-lt"/>
              </a:defRPr>
            </a:pPr>
            <a:r>
              <a:rPr sz="3600" b="1"/>
              <a:t>Deteção de fraude</a:t>
            </a:r>
            <a:r>
              <a:rPr sz="3200"/>
              <a:t>: Gestão eficaz do risco através de padrões compreensíveis.</a:t>
            </a:r>
          </a:p>
          <a:p>
            <a:pPr algn="just">
              <a:defRPr>
                <a:latin typeface="+mj-lt"/>
              </a:defRPr>
            </a:pPr>
            <a:r>
              <a:rPr sz="3600" b="1"/>
              <a:t>Recomendações personalizadas</a:t>
            </a:r>
            <a:r>
              <a:rPr sz="3200"/>
              <a:t>: Obtenha insights fiáveis para uma melhor customização.</a:t>
            </a:r>
          </a:p>
        </p:txBody>
      </p:sp>
      <p:pic>
        <p:nvPicPr>
          <p:cNvPr id="3074" name="Picture 2" descr="Free Selective Focus Photography of Person Using Iphone X Stock Phot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72967" y="4729271"/>
            <a:ext cx="2028471" cy="1350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Free A Person with Handcuffs Holding a Sign that Says Fraud Stock Phot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80978" y="3401642"/>
            <a:ext cx="1718508" cy="1144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Free Black Car on Road Stock Photo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84301" y="918477"/>
            <a:ext cx="1507050" cy="2260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212140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5FA9E55-F8D5-49F8-9882-DC2FBD4DDA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2330" y="123625"/>
            <a:ext cx="10515600" cy="794852"/>
          </a:xfrm>
        </p:spPr>
        <p:txBody>
          <a:bodyPr>
            <a:normAutofit/>
          </a:bodyPr>
          <a:lstStyle/>
          <a:p>
            <a:pPr algn="ctr">
              <a:defRPr b="1"/>
            </a:pPr>
            <a:r>
              <a:t>Responsabilidade e Responsabilidade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727AF9A-F3F7-464E-860B-D6C35A8834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61" y="1065232"/>
            <a:ext cx="9681028" cy="4929168"/>
          </a:xfrm>
        </p:spPr>
        <p:txBody>
          <a:bodyPr>
            <a:noAutofit/>
          </a:bodyPr>
          <a:lstStyle/>
          <a:p>
            <a:pPr algn="just">
              <a:defRPr sz="3600">
                <a:latin typeface="+mj-lt"/>
              </a:defRPr>
            </a:pPr>
            <a:r>
              <a:rPr sz="3200" b="1"/>
              <a:t>Acountability</a:t>
            </a:r>
            <a:r>
              <a:rPr sz="3200"/>
              <a:t>: Ações e decisões rastreáveis e escrutináveis de aprendizagem automática.</a:t>
            </a:r>
          </a:p>
          <a:p>
            <a:pPr algn="just">
              <a:defRPr sz="3600">
                <a:latin typeface="+mj-lt"/>
              </a:defRPr>
            </a:pPr>
            <a:r>
              <a:rPr sz="3200"/>
              <a:t>Tomada de Decisões </a:t>
            </a:r>
            <a:r>
              <a:rPr sz="3200" b="1"/>
              <a:t>Etópicas</a:t>
            </a:r>
            <a:r>
              <a:rPr sz="3200"/>
              <a:t>: Tendo em conta as implicações mais amplas e a mitigação de parcialidades.</a:t>
            </a:r>
          </a:p>
          <a:p>
            <a:pPr algn="just">
              <a:defRPr sz="3600">
                <a:latin typeface="+mj-lt"/>
              </a:defRPr>
            </a:pPr>
            <a:r>
              <a:rPr sz="3200"/>
              <a:t>Práticas </a:t>
            </a:r>
            <a:r>
              <a:rPr sz="3200" b="1"/>
              <a:t>Responsáveis</a:t>
            </a:r>
            <a:r>
              <a:rPr sz="3200"/>
              <a:t>: Conceber algoritmos justos e imparciais alinhados com normas éticas.</a:t>
            </a:r>
          </a:p>
          <a:p>
            <a:pPr algn="just">
              <a:defRPr sz="3600">
                <a:latin typeface="+mj-lt"/>
              </a:defRPr>
            </a:pPr>
            <a:r>
              <a:rPr sz="3200" b="1"/>
              <a:t>Human Oversight</a:t>
            </a:r>
            <a:r>
              <a:rPr sz="3200"/>
              <a:t>: Manter o envolvimento humano para manter considerações éticas.</a:t>
            </a:r>
          </a:p>
          <a:p>
            <a:pPr algn="just">
              <a:defRPr sz="3600">
                <a:latin typeface="+mj-lt"/>
              </a:defRPr>
            </a:pPr>
            <a:r>
              <a:rPr sz="3200" b="1"/>
              <a:t>Avaliação Contínua</a:t>
            </a:r>
            <a:r>
              <a:rPr sz="3200"/>
              <a:t>: Avaliação e monitorização em curso para melhoramento e adaptação.</a:t>
            </a:r>
          </a:p>
        </p:txBody>
      </p:sp>
      <p:pic>
        <p:nvPicPr>
          <p:cNvPr id="6146" name="Picture 2" descr="Free Sphere shaped miniature of Earth with googly eyes Stock Phot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82553" y="1977241"/>
            <a:ext cx="2070100" cy="3105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43780450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sustav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b2bf4f87-cb72-4e57-ad38-3955b64ca675" xsi:nil="true"/>
    <lcf76f155ced4ddcb4097134ff3c332f xmlns="9ddf7ba3-e48b-4174-a29c-2a175c523237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FAFC4393578E54EA6D196651228CF09" ma:contentTypeVersion="18" ma:contentTypeDescription="Create a new document." ma:contentTypeScope="" ma:versionID="f39009392cc1bef1f81aa84f6355a9cb">
  <xsd:schema xmlns:xsd="http://www.w3.org/2001/XMLSchema" xmlns:xs="http://www.w3.org/2001/XMLSchema" xmlns:p="http://schemas.microsoft.com/office/2006/metadata/properties" xmlns:ns2="9ddf7ba3-e48b-4174-a29c-2a175c523237" xmlns:ns3="b2bf4f87-cb72-4e57-ad38-3955b64ca675" targetNamespace="http://schemas.microsoft.com/office/2006/metadata/properties" ma:root="true" ma:fieldsID="65c7a4dbae23a40a47a00121fc7d6485" ns2:_="" ns3:_="">
    <xsd:import namespace="9ddf7ba3-e48b-4174-a29c-2a175c523237"/>
    <xsd:import namespace="b2bf4f87-cb72-4e57-ad38-3955b64ca67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3:TaxCatchAll" minOccurs="0"/>
                <xsd:element ref="ns2:lcf76f155ced4ddcb4097134ff3c332f" minOccurs="0"/>
                <xsd:element ref="ns2:MediaServiceLocation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ddf7ba3-e48b-4174-a29c-2a175c52323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c9c0af0c-00b2-4b9d-ac19-30cd42724e8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1" nillable="true" ma:displayName="Location" ma:indexed="true" ma:internalName="MediaServiceLocation" ma:readOnly="true">
      <xsd:simpleType>
        <xsd:restriction base="dms:Text"/>
      </xsd:simpleType>
    </xsd:element>
    <xsd:element name="MediaServiceObjectDetectorVersions" ma:index="2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2bf4f87-cb72-4e57-ad38-3955b64ca675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273846d-743d-4c83-89dc-8271a4c400d8}" ma:internalName="TaxCatchAll" ma:showField="CatchAllData" ma:web="b2bf4f87-cb72-4e57-ad38-3955b64ca67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3571E05-42F9-432B-A062-0970F6412D8E}">
  <ds:schemaRefs>
    <ds:schemaRef ds:uri="http://purl.org/dc/elements/1.1/"/>
    <ds:schemaRef ds:uri="9ddf7ba3-e48b-4174-a29c-2a175c523237"/>
    <ds:schemaRef ds:uri="http://purl.org/dc/dcmitype/"/>
    <ds:schemaRef ds:uri="http://schemas.microsoft.com/office/infopath/2007/PartnerControls"/>
    <ds:schemaRef ds:uri="http://www.w3.org/XML/1998/namespace"/>
    <ds:schemaRef ds:uri="http://schemas.microsoft.com/office/2006/metadata/properties"/>
    <ds:schemaRef ds:uri="http://schemas.microsoft.com/office/2006/documentManagement/types"/>
    <ds:schemaRef ds:uri="http://schemas.openxmlformats.org/package/2006/metadata/core-properties"/>
    <ds:schemaRef ds:uri="http://purl.org/dc/terms/"/>
    <ds:schemaRef ds:uri="b2bf4f87-cb72-4e57-ad38-3955b64ca675"/>
  </ds:schemaRefs>
</ds:datastoreItem>
</file>

<file path=customXml/itemProps2.xml><?xml version="1.0" encoding="utf-8"?>
<ds:datastoreItem xmlns:ds="http://schemas.openxmlformats.org/officeDocument/2006/customXml" ds:itemID="{648B904F-A7DC-4700-B550-EC2015A964C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C61A860-AAA1-455C-B8E1-760A1A68115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ddf7ba3-e48b-4174-a29c-2a175c523237"/>
    <ds:schemaRef ds:uri="b2bf4f87-cb72-4e57-ad38-3955b64ca67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9795</TotalTime>
  <Words>2447</Words>
  <Application>Microsoft Office PowerPoint</Application>
  <PresentationFormat>Widescreen</PresentationFormat>
  <Paragraphs>151</Paragraphs>
  <Slides>11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Motyw pakietu Office</vt:lpstr>
      <vt:lpstr>O3 - Currículos de ensino à distância no Machine Learning  10 - Ética no Machine Learning</vt:lpstr>
      <vt:lpstr>Ética na Aprendizagem Automática</vt:lpstr>
      <vt:lpstr>Bias na Aprendizagem Automática</vt:lpstr>
      <vt:lpstr>Bias na Aprendizagem Automática</vt:lpstr>
      <vt:lpstr>Privacidade e Proteção de Dados</vt:lpstr>
      <vt:lpstr>Privacidade e Proteção de Dados</vt:lpstr>
      <vt:lpstr>Transparência e Explicabilidade</vt:lpstr>
      <vt:lpstr>Transparência e Explicabilidade</vt:lpstr>
      <vt:lpstr>Responsabilidade e Responsabilidade</vt:lpstr>
      <vt:lpstr>Impacto Social e Deslocação de Emprego</vt:lpstr>
      <vt:lpstr>Estudar e rever os seguintes recursos online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of the webinar.</dc:title>
  <dc:creator>Grzegorz Zwoliński I25</dc:creator>
  <cp:lastModifiedBy>frane</cp:lastModifiedBy>
  <cp:revision>635</cp:revision>
  <dcterms:created xsi:type="dcterms:W3CDTF">2021-12-08T08:56:03Z</dcterms:created>
  <dcterms:modified xsi:type="dcterms:W3CDTF">2024-03-16T18:47:13Z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0x0101003FAFC4393578E54EA6D196651228CF09</vt:lpwstr>
  </property>
</Properties>
</file>