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6"/>
  </p:notesMasterIdLst>
  <p:sldIdLst>
    <p:sldId id="256" r:id="rId5"/>
    <p:sldId id="257" r:id="rId6"/>
    <p:sldId id="278" r:id="rId7"/>
    <p:sldId id="279" r:id="rId8"/>
    <p:sldId id="280" r:id="rId9"/>
    <p:sldId id="281" r:id="rId10"/>
    <p:sldId id="282" r:id="rId11"/>
    <p:sldId id="283" r:id="rId12"/>
    <p:sldId id="284" r:id="rId13"/>
    <p:sldId id="285" r:id="rId14"/>
    <p:sldId id="277" r:id="rId15"/>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6798" autoAdjust="0"/>
  </p:normalViewPr>
  <p:slideViewPr>
    <p:cSldViewPr snapToGrid="0">
      <p:cViewPr varScale="1">
        <p:scale>
          <a:sx n="85" d="100"/>
          <a:sy n="85" d="100"/>
        </p:scale>
        <p:origin x="151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21.2.2024.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Dobar dan i dobrodošli na tečaj strojnog učenja. Ovaj je tečaj razvijen kao rezultat Erasmus+ projekta CodeIn. Sve što trebate naučiti je pristup internetu i računalo.</a:t>
            </a:r>
          </a:p>
          <a:p>
            <a:pPr>
              <a:lnSpc>
                <a:spcPct val="107000"/>
              </a:lnSpc>
              <a:spcAft>
                <a:spcPts val="800"/>
              </a:spcAft>
              <a:defRPr>
                <a:effectLst/>
              </a:defRPr>
            </a:pPr>
            <a:r>
              <a:t>Tečaj sadrži ukupno deset tema te ćemo u ovoj temi reći nešto više o glavnim kategorijama Strojno učenje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Kako biste dovršili ovu jedinicu, proučite i pregledajte </a:t>
            </a:r>
            <a:r>
              <a:rPr/>
              <a:t>sljedeće </a:t>
            </a:r>
            <a:r>
              <a:rPr lang="hr-HR" smtClean="0"/>
              <a:t>online</a:t>
            </a:r>
            <a:r>
              <a:rPr smtClean="0"/>
              <a:t> </a:t>
            </a:r>
            <a:r>
              <a:rPr lang="hr-HR" smtClean="0"/>
              <a:t>izvore</a:t>
            </a:r>
            <a:r>
              <a:rPr smtClean="0"/>
              <a:t>. </a:t>
            </a:r>
            <a:r>
              <a:t>Hvala na pažnji!</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smtClean="0"/>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Algoritam je skup uputa ili pravila koje računalo ili stroj slijedi za obavljanje određenog zadatka ili rješavanje problema. U kontekstu strojnog učenja, algoritmi se koriste kako bi omogućili strojevima učenje</a:t>
            </a:r>
            <a:r>
              <a:rPr/>
              <a:t>, </a:t>
            </a:r>
            <a:r>
              <a:rPr smtClean="0"/>
              <a:t>razum</a:t>
            </a:r>
            <a:r>
              <a:rPr lang="hr-HR" smtClean="0"/>
              <a:t>ijevanje</a:t>
            </a:r>
            <a:r>
              <a:rPr smtClean="0"/>
              <a:t> </a:t>
            </a:r>
            <a:r>
              <a:t>i donošenje odluka na način koji oponaša ljudsku inteligenciju.</a:t>
            </a:r>
          </a:p>
          <a:p>
            <a:endParaRPr sz="1200" b="0" i="0" kern="1200">
              <a:solidFill>
                <a:schemeClr val="tx1"/>
              </a:solidFill>
              <a:effectLst/>
              <a:latin typeface="+mn-lt"/>
              <a:ea typeface="+mn-ea"/>
              <a:cs typeface="+mn-cs"/>
            </a:endParaRPr>
          </a:p>
          <a:p>
            <a:pPr>
              <a:defRPr>
                <a:effectLst/>
              </a:defRPr>
            </a:pPr>
            <a:r>
              <a:t>Strojno učenje je </a:t>
            </a:r>
            <a:r>
              <a:rPr/>
              <a:t>područje </a:t>
            </a:r>
            <a:r>
              <a:rPr lang="hr-HR" smtClean="0"/>
              <a:t>koje se istražuje</a:t>
            </a:r>
            <a:r>
              <a:rPr smtClean="0"/>
              <a:t> </a:t>
            </a:r>
            <a:r>
              <a:t>već desetljećima, a istraživači i inženjeri stalno rade na razvoju novih i naprednijih algoritama koji mogu omogućiti strojevima obavljanje sve složenijih zadataka. </a:t>
            </a:r>
            <a:r>
              <a:rPr/>
              <a:t>Cilj </a:t>
            </a:r>
            <a:r>
              <a:rPr lang="hr-HR" smtClean="0"/>
              <a:t>ovakvih</a:t>
            </a:r>
            <a:r>
              <a:rPr smtClean="0"/>
              <a:t> </a:t>
            </a:r>
            <a:r>
              <a:t>istraživanja je stvoriti strojeve koji mogu istinski razmišljati i djelovati inteligentno, poput ljudi.</a:t>
            </a:r>
          </a:p>
          <a:p>
            <a:endParaRPr sz="1200" b="0" i="0" kern="1200">
              <a:solidFill>
                <a:schemeClr val="tx1"/>
              </a:solidFill>
              <a:effectLst/>
              <a:latin typeface="+mn-lt"/>
              <a:ea typeface="+mn-ea"/>
              <a:cs typeface="+mn-cs"/>
            </a:endParaRPr>
          </a:p>
          <a:p>
            <a:pPr>
              <a:defRPr>
                <a:effectLst/>
              </a:defRPr>
            </a:pPr>
            <a:r>
              <a:t>Da bi stroj mogao učiti, mora mu se dati neki oblik unosa, kao što su podaci ili informacije. Taj unos može doći iz različitih izvora, uključujući glasovne naredbe, podatkovne datoteke, internetska pretraživanja ili elektronička mjerenja. Vrsta unosa i metoda koja se koristi za stjecanje znanja ovisit će o specifičnom zadatku ili problemu koji stroj pokušava riješiti.</a:t>
            </a:r>
            <a:endParaRPr sz="1200" b="0" i="0" kern="1200">
              <a:solidFill>
                <a:schemeClr val="tx1"/>
              </a:solidFill>
              <a:effectLst/>
              <a:latin typeface="+mn-lt"/>
              <a:ea typeface="+mn-ea"/>
              <a:cs typeface="+mn-cs"/>
            </a:endParaRPr>
          </a:p>
          <a:p>
            <a:endParaRPr sz="1200" b="0" i="0" kern="1200">
              <a:solidFill>
                <a:schemeClr val="tx1"/>
              </a:solidFill>
              <a:effectLst/>
              <a:latin typeface="+mn-lt"/>
              <a:ea typeface="+mn-ea"/>
              <a:cs typeface="+mn-cs"/>
            </a:endParaRPr>
          </a:p>
          <a:p>
            <a:pPr>
              <a:defRPr>
                <a:effectLst/>
              </a:defRPr>
            </a:pPr>
            <a:r>
              <a:t>Algoritmi strojnog učenja mogu se podijeliti u različite kategorije, od kojih su dvije najčešće </a:t>
            </a:r>
            <a:r>
              <a:rPr/>
              <a:t>nadzirano </a:t>
            </a:r>
            <a:r>
              <a:rPr smtClean="0"/>
              <a:t>i </a:t>
            </a:r>
            <a:r>
              <a:t>nenadzirano učenje.</a:t>
            </a:r>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42021178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Nadzirano učenje vrsta je strojnog učenja u kojoj se model obučava s pomoću označenog skupa podataka, što znači </a:t>
            </a:r>
            <a:r>
              <a:rPr/>
              <a:t>da </a:t>
            </a:r>
            <a:r>
              <a:rPr lang="hr-HR" smtClean="0"/>
              <a:t>su</a:t>
            </a:r>
            <a:r>
              <a:rPr smtClean="0"/>
              <a:t> </a:t>
            </a:r>
            <a:r>
              <a:rPr/>
              <a:t>željeni </a:t>
            </a:r>
            <a:r>
              <a:rPr smtClean="0"/>
              <a:t>ishod</a:t>
            </a:r>
            <a:r>
              <a:rPr lang="hr-HR" smtClean="0"/>
              <a:t>i</a:t>
            </a:r>
            <a:r>
              <a:rPr smtClean="0"/>
              <a:t> </a:t>
            </a:r>
            <a:r>
              <a:rPr/>
              <a:t>ili </a:t>
            </a:r>
            <a:r>
              <a:rPr smtClean="0"/>
              <a:t>oznak</a:t>
            </a:r>
            <a:r>
              <a:rPr lang="hr-HR" smtClean="0"/>
              <a:t>e</a:t>
            </a:r>
            <a:r>
              <a:rPr smtClean="0"/>
              <a:t> </a:t>
            </a:r>
            <a:r>
              <a:rPr/>
              <a:t>već </a:t>
            </a:r>
            <a:r>
              <a:rPr smtClean="0"/>
              <a:t>poznat</a:t>
            </a:r>
            <a:r>
              <a:rPr lang="hr-HR" smtClean="0"/>
              <a:t>i</a:t>
            </a:r>
            <a:r>
              <a:rPr smtClean="0"/>
              <a:t>. </a:t>
            </a:r>
            <a:r>
              <a:t>Model će zatim moći predvidjeti ili klasificirati slične instance na temelju uzoraka dobivenih iz skupa podataka za obuku.</a:t>
            </a:r>
          </a:p>
          <a:p>
            <a:endParaRPr sz="1200" b="0" i="0" kern="1200">
              <a:solidFill>
                <a:schemeClr val="tx1"/>
              </a:solidFill>
              <a:effectLst/>
              <a:latin typeface="+mn-lt"/>
              <a:ea typeface="+mn-ea"/>
              <a:cs typeface="+mn-cs"/>
            </a:endParaRPr>
          </a:p>
          <a:p>
            <a:pPr>
              <a:defRPr>
                <a:effectLst/>
              </a:defRPr>
            </a:pPr>
            <a:r>
              <a:t>Jedna od ključnih karakteristika nadziranog učenja je da zahtijeva skup podataka </a:t>
            </a:r>
            <a:r>
              <a:rPr/>
              <a:t>za </a:t>
            </a:r>
            <a:r>
              <a:rPr lang="hr-HR" smtClean="0"/>
              <a:t>učenje</a:t>
            </a:r>
            <a:r>
              <a:rPr smtClean="0"/>
              <a:t>, </a:t>
            </a:r>
            <a:r>
              <a:t>koji je skup podataka koji je već označen željenim ishodom. Ovaj se skup podataka upotrebljava za podučavanje </a:t>
            </a:r>
            <a:r>
              <a:rPr/>
              <a:t>modela </a:t>
            </a:r>
            <a:r>
              <a:rPr lang="hr-HR" smtClean="0"/>
              <a:t>za izradu </a:t>
            </a:r>
            <a:r>
              <a:rPr smtClean="0"/>
              <a:t>predviđanja </a:t>
            </a:r>
            <a:r>
              <a:t>ili klasifikacije. Međutim, važno je napomenuti da mogu postojati situacije u kojima početni skup podataka nije dovoljan za postizanje željene razine točnosti. U takvim će slučajevima možda biti potrebno prikupiti dodatne podatke kako bi se poboljšala učinkovitost modela.</a:t>
            </a:r>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18365690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endParaRPr lang="hr-HR" smtClean="0"/>
          </a:p>
          <a:p>
            <a:pPr>
              <a:defRPr>
                <a:effectLst/>
              </a:defRPr>
            </a:pPr>
            <a:r>
              <a:rPr lang="hr-HR" smtClean="0"/>
              <a:t>Nezavisni podaci, također poznati kao prediktori, su ulazne varijable u nadziranom algoritmu učenja koje služe za predviđanje ili klasifikaciju. Oni su neovisni o ciljanom ishodu ili oznaci i ključni su za utvrđivanje vrijednosti zavisnih podataka.</a:t>
            </a:r>
          </a:p>
          <a:p>
            <a:pPr>
              <a:defRPr>
                <a:effectLst/>
              </a:defRPr>
            </a:pPr>
            <a:endParaRPr lang="hr-HR" smtClean="0"/>
          </a:p>
          <a:p>
            <a:pPr>
              <a:defRPr>
                <a:effectLst/>
              </a:defRPr>
            </a:pPr>
            <a:r>
              <a:rPr lang="hr-HR" smtClean="0"/>
              <a:t>Zavisni podaci, poznati i kao ciljevi ili ishodi, su varijable koje model nastoji predvidjeti ili klasificirati. Njihova vrijednost izravno ovisi o neovisnim podacima..</a:t>
            </a:r>
          </a:p>
          <a:p>
            <a:pPr>
              <a:defRPr>
                <a:effectLst/>
              </a:defRPr>
            </a:pPr>
            <a:endParaRPr lang="hr-HR" smtClean="0"/>
          </a:p>
          <a:p>
            <a:pPr>
              <a:defRPr>
                <a:effectLst/>
              </a:defRPr>
            </a:pPr>
            <a:r>
              <a:rPr lang="hr-HR" smtClean="0"/>
              <a:t>Jednostavnije rečeno, neovisni podaci pružaju osnovu za izradu predviđanja o zavisnim podacima.</a:t>
            </a:r>
          </a:p>
          <a:p>
            <a:pPr>
              <a:defRPr>
                <a:effectLst/>
              </a:defRPr>
            </a:pPr>
            <a:endParaRPr lang="hr-HR" smtClean="0"/>
          </a:p>
          <a:p>
            <a:pPr>
              <a:defRPr>
                <a:effectLst/>
              </a:defRPr>
            </a:pPr>
            <a:r>
              <a:rPr lang="hr-HR" smtClean="0"/>
              <a:t>U kontekstu nadziranog učenja, nezavisni i zavisni podaci predstavljaju dva ključna koncepta. Nezavisni podaci su ulazne varijable korištene za predviđanje ili klasifikaciju, dok zavisni podaci predstavljaju varijablu koju model teži predvidjeti ili klasificirati, pri čemu njihova vrijednost ovisi o neovisnim podacima.</a:t>
            </a:r>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35819861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endParaRPr lang="hr-HR" smtClean="0"/>
          </a:p>
          <a:p>
            <a:pPr>
              <a:defRPr>
                <a:effectLst/>
              </a:defRPr>
            </a:pPr>
            <a:r>
              <a:rPr lang="hr-HR" smtClean="0"/>
              <a:t>U scenariju podnošenja zahtjeva za kredit u bankama, nezavisni podaci predstavljaju kriterije korištene za procjenu mogućnosti odobrenja kredita. To uključuje faktore poput kreditne sposobnosti podnositelja zahtjeva, njegovog dohotka, povijesti zaposlenja, te omjera duga prema prihodu. Ove nezavisne varijable služe za predviđanje ishoda zahtjeva za kredit.</a:t>
            </a:r>
          </a:p>
          <a:p>
            <a:pPr>
              <a:defRPr>
                <a:effectLst/>
              </a:defRPr>
            </a:pPr>
            <a:endParaRPr lang="hr-HR" smtClean="0"/>
          </a:p>
          <a:p>
            <a:pPr>
              <a:defRPr>
                <a:effectLst/>
              </a:defRPr>
            </a:pPr>
            <a:r>
              <a:rPr lang="hr-HR" smtClean="0"/>
              <a:t>U kontekstu zahtjeva za kredit, ovisni podaci odražavaju konačnu odluku - odobrenje ili odbijanje kredita. Vrijednost ovih ovisnih podataka izravno ovisi o analizi nezavisnih podataka, što ih čini ovisnima.</a:t>
            </a:r>
          </a:p>
          <a:p>
            <a:pPr>
              <a:defRPr>
                <a:effectLst/>
              </a:defRPr>
            </a:pPr>
            <a:endParaRPr lang="hr-HR" smtClean="0"/>
          </a:p>
          <a:p>
            <a:pPr>
              <a:defRPr>
                <a:effectLst/>
              </a:defRPr>
            </a:pPr>
            <a:r>
              <a:rPr lang="hr-HR" smtClean="0"/>
              <a:t>Model strojnog učenja koristi se za analizu i učenje iz postojećeg skupa podataka, s ciljem određivanja vjerojatnosti odobravanja kredita na temelju predviđenih nezavisnih podataka.</a:t>
            </a:r>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20254132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rPr lang="hr-HR" smtClean="0"/>
              <a:t>Jedan od primjera nadziranog učenja je korištenje sustava za filtriranje neželjene pošte, koji ima zadatak predvidjeti je li određena e-pošta neželjena ili ne. Ovaj sustav počinje s osnovnim pravilima za identifikaciju neželjenih poruka, ali se prilagođava korisničkim preferencijama kako korisnici interakcijom označavaju poruke koje smatraju neželjenima. Kroz ovaj interaktivni proces, sustav uči iz korisničkih povratnih informacija, postajući sve sofisticiraniji u smanjivanju neželjene pošte. Time se poboljšava njegova efikasnost, jer korisnici treniraju algoritam pružanjem primjera e-pošte, što omogućava sustavu da s vremenom preciznije razlikuje neželjenu od željene pošte.</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32337444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effectLst/>
              </a:defRPr>
            </a:pPr>
            <a:r>
              <a:rPr lang="hr-HR" smtClean="0"/>
              <a:t>Preopterećenje predstavlja rizik od prekomjerne prilagodbe modela podacima za obuku, što smanjuje njegovu sposobnost generalizacije na nove, neviđene podatke. Ključan je izazov postići delikatnu ravnotežu između fleksibilnosti modela i njegove točnosti. Modeli moraju biti sposobni prilagoditi se različitim skupovima podataka, ali i dalje pružati pouzdana predviđanja. Izuzetno je važno izbjeći situacije u kojima model postaje previše rigidan ili se previše prilagođava specifičnostima podataka korištenih tijekom obuke. Pronalaženjem prave ravnoteže, modeli postaju sposobni istraživati neistražene domene, identificirajući temeljne obrasce koji potiču napredak u polju strojnog učenja.</a:t>
            </a:r>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23616231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rPr lang="hr-HR" smtClean="0"/>
              <a:t>Nenadzirano učenje vodi nas u područje gdje strukture podataka ostaju neotkrivene i iščekuju naše istraživanje. U ovom kontekstu, podaci se odmiču od tradicionalne klasifikacije i oznaka, predstavljajući osnovu za algoritme koji imaju zadatak izvući uvide iz velikih skupova podataka. Ti algoritmi suočavaju se s izazovom otkrivanja skrivenih uzoraka i struktura bez prethodno određenih odgovora.</a:t>
            </a:r>
          </a:p>
          <a:p>
            <a:pPr>
              <a:defRPr>
                <a:effectLst/>
              </a:defRPr>
            </a:pPr>
            <a:endParaRPr lang="hr-HR" smtClean="0"/>
          </a:p>
          <a:p>
            <a:pPr>
              <a:defRPr>
                <a:effectLst/>
              </a:defRPr>
            </a:pPr>
            <a:r>
              <a:rPr lang="hr-HR" smtClean="0"/>
              <a:t>Unutar nenadziranog strojnog učenja, dvije glavne strategije ističu se kao ključne: klasteriranje i smanjenje dimenzionalnosti. Klasteriranje nam omogućava identificiranje prirodnih grupacija i segmenata unutar podataka, dok smanjenje dimenzionalnosti pojednostavljuje podatke, ističući njihovu bit. Ove metode omogućuju nam da se dublje uronimo u svijet nepoznatih podataka, otvarajući put ka otkrivanju novih znanja i uvida.</a:t>
            </a:r>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2411000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rPr lang="hr-HR" smtClean="0"/>
              <a:t>Zamislite skup podataka o transakcijama korisnika u trgovini s prehrambenim proizvodima koji uključuje informacije o kupljenim artiklima te vrijeme i datum svake kupnje. Koristeći nenadzirano učenje, možete primijeniti tehniku klasteriranja da grupirate podatke prema sličnim kupovnim navikama. Na primjer, mogli biste identificirati skupine kupaca koji redovito kupuju iste proizvode ili onih koji obavljaju kupnje u slično vrijeme dana.</a:t>
            </a:r>
          </a:p>
          <a:p>
            <a:pPr>
              <a:defRPr>
                <a:effectLst/>
              </a:defRPr>
            </a:pPr>
            <a:endParaRPr lang="hr-HR" smtClean="0"/>
          </a:p>
          <a:p>
            <a:pPr>
              <a:defRPr>
                <a:effectLst/>
              </a:defRPr>
            </a:pPr>
            <a:r>
              <a:rPr lang="hr-HR" smtClean="0"/>
              <a:t>Takve informacije mogu biti izuzetno korisne za trgovinu jer omogućavaju ciljanje marketinških aktivnosti prema specifičnim skupinama kupaca ili prilagođavanje ponude proizvoda prema popularnosti kod određenih grupa. Ovo predstavlja primjer kako nenadzirano učenje može otkriti latentne uzorke i veze unutar podataka bez prethodno definiranih oznaka ili uputa, pružajući dragocjene uvide koji mogu biti primijenjeni za poboljšanje poslovanja.</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smtClean="0"/>
          </a:p>
        </p:txBody>
      </p:sp>
    </p:spTree>
    <p:extLst>
      <p:ext uri="{BB962C8B-B14F-4D97-AF65-F5344CB8AC3E}">
        <p14:creationId xmlns:p14="http://schemas.microsoft.com/office/powerpoint/2010/main" val="3292770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ibm.com/topics/supervised-learning"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www.youtube.com/watch?v=3fsy2oheRdg" TargetMode="External"/><Relationship Id="rId5" Type="http://schemas.openxmlformats.org/officeDocument/2006/relationships/hyperlink" Target="https://www.youtube.com/watch?v=W01tIRP_Rqs" TargetMode="External"/><Relationship Id="rId4" Type="http://schemas.openxmlformats.org/officeDocument/2006/relationships/hyperlink" Target="https://www.ibm.com/topics/unsupervised-learning"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lang="en-US" b="1"/>
              <a:t>O3 - Distance learning curricula in </a:t>
            </a:r>
            <a:r>
              <a:rPr lang="hr-HR" b="1"/>
              <a:t>Machine Learning</a:t>
            </a:r>
            <a:r>
              <a:rPr b="1"/>
              <a:t/>
            </a:r>
            <a:br>
              <a:rPr b="1"/>
            </a:br>
            <a:r>
              <a:rPr b="1"/>
              <a:t/>
            </a:r>
            <a:br>
              <a:rPr b="1"/>
            </a:br>
            <a:r>
              <a:t>3 - Glavne kategorije strojnog učenja</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777875"/>
          </a:xfrm>
        </p:spPr>
        <p:txBody>
          <a:bodyPr/>
          <a:lstStyle/>
          <a:p>
            <a:pPr algn="ctr">
              <a:defRPr b="1"/>
            </a:pPr>
            <a:r>
              <a:rPr lang="hr-HR" smtClean="0"/>
              <a:t>Nenadzirano učenje </a:t>
            </a:r>
            <a:r>
              <a:rPr smtClean="0"/>
              <a:t>- </a:t>
            </a:r>
            <a:r>
              <a:t>primjer</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48344" y="1690688"/>
            <a:ext cx="8425542" cy="4981045"/>
          </a:xfrm>
        </p:spPr>
        <p:txBody>
          <a:bodyPr>
            <a:normAutofit/>
          </a:bodyPr>
          <a:lstStyle/>
          <a:p>
            <a:pPr lvl="0" algn="just">
              <a:defRPr sz="3600">
                <a:latin typeface="+mj-lt"/>
              </a:defRPr>
            </a:pPr>
            <a:r>
              <a:t>Zamislite da imate skup podataka o transakcijama kupaca iz trgovine prehrambenih proizvoda koji obuhvaća kupljene proizvode te vrijeme i datum svake transakcije.</a:t>
            </a:r>
            <a:endParaRPr sz="3600">
              <a:latin typeface="+mj-lt"/>
            </a:endParaRPr>
          </a:p>
          <a:p>
            <a:pPr lvl="0" algn="just">
              <a:defRPr sz="3600">
                <a:latin typeface="+mj-lt"/>
              </a:defRPr>
            </a:pPr>
            <a:r>
              <a:t>Pomoću nenadziranog </a:t>
            </a:r>
            <a:r>
              <a:rPr/>
              <a:t>učenja </a:t>
            </a:r>
            <a:r>
              <a:rPr lang="hr-HR" smtClean="0"/>
              <a:t>možda </a:t>
            </a:r>
            <a:r>
              <a:rPr smtClean="0"/>
              <a:t>možete </a:t>
            </a:r>
            <a:r>
              <a:t>grupirati ove podatke kako biste grupirali kupce koji </a:t>
            </a:r>
            <a:r>
              <a:rPr/>
              <a:t>imaju </a:t>
            </a:r>
            <a:r>
              <a:rPr smtClean="0"/>
              <a:t>sličn</a:t>
            </a:r>
            <a:r>
              <a:rPr lang="hr-HR" smtClean="0"/>
              <a:t>e</a:t>
            </a:r>
            <a:r>
              <a:rPr smtClean="0"/>
              <a:t> </a:t>
            </a:r>
            <a:r>
              <a:rPr lang="hr-HR" smtClean="0"/>
              <a:t>potrošačke</a:t>
            </a:r>
            <a:r>
              <a:rPr smtClean="0"/>
              <a:t> navik</a:t>
            </a:r>
            <a:r>
              <a:rPr lang="hr-HR" smtClean="0"/>
              <a:t>e</a:t>
            </a:r>
            <a:endParaRPr sz="3600">
              <a:latin typeface="+mj-lt"/>
            </a:endParaRPr>
          </a:p>
          <a:p>
            <a:pPr lvl="0" algn="just"/>
            <a:endParaRPr sz="3200">
              <a:latin typeface="+mj-lt"/>
            </a:endParaRPr>
          </a:p>
          <a:p>
            <a:pPr lvl="0" algn="just"/>
            <a:endParaRPr sz="3200">
              <a:latin typeface="+mj-lt"/>
            </a:endParaRPr>
          </a:p>
        </p:txBody>
      </p:sp>
      <p:pic>
        <p:nvPicPr>
          <p:cNvPr id="4102" name="Picture 6" descr="Free Couple Buying Oranges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37048" y="1894114"/>
            <a:ext cx="2624083" cy="39308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07671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rPr lang="hr-HR"/>
              <a:t>Pregledajte slijedeće online izvore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0515600" cy="5057775"/>
          </a:xfrm>
        </p:spPr>
        <p:txBody>
          <a:bodyPr>
            <a:normAutofit fontScale="92500" lnSpcReduction="20000"/>
          </a:bodyPr>
          <a:lstStyle/>
          <a:p>
            <a:pPr marL="0" lvl="0" indent="0" algn="just">
              <a:buNone/>
              <a:defRPr b="1">
                <a:latin typeface="+mj-lt"/>
              </a:defRPr>
            </a:pPr>
            <a:r>
              <a:t>Pročitajte ovaj uvod </a:t>
            </a:r>
            <a:r>
              <a:rPr/>
              <a:t>u </a:t>
            </a:r>
            <a:r>
              <a:rPr smtClean="0"/>
              <a:t>nadz</a:t>
            </a:r>
            <a:r>
              <a:rPr lang="hr-HR" smtClean="0"/>
              <a:t>i</a:t>
            </a:r>
            <a:r>
              <a:rPr smtClean="0"/>
              <a:t>r</a:t>
            </a:r>
            <a:r>
              <a:rPr lang="hr-HR" smtClean="0"/>
              <a:t>a</a:t>
            </a:r>
            <a:r>
              <a:rPr smtClean="0"/>
              <a:t>no </a:t>
            </a:r>
            <a:r>
              <a:t>učenje</a:t>
            </a:r>
            <a:endParaRPr b="1">
              <a:latin typeface="+mj-lt"/>
            </a:endParaRPr>
          </a:p>
          <a:p>
            <a:pPr algn="just">
              <a:defRPr>
                <a:latin typeface="+mj-lt"/>
                <a:hlinkClick r:id="rId3"/>
              </a:defRPr>
            </a:pPr>
            <a:r>
              <a:t>https://www.ibm.com/topics/supervised-learning</a:t>
            </a:r>
            <a:endParaRPr>
              <a:latin typeface="+mj-lt"/>
            </a:endParaRPr>
          </a:p>
          <a:p>
            <a:pPr marL="0" indent="0" algn="just">
              <a:buNone/>
            </a:pPr>
            <a:endParaRPr b="1">
              <a:latin typeface="+mj-lt"/>
            </a:endParaRPr>
          </a:p>
          <a:p>
            <a:pPr marL="0" indent="0" algn="just">
              <a:buNone/>
              <a:defRPr b="1">
                <a:latin typeface="+mj-lt"/>
              </a:defRPr>
            </a:pPr>
            <a:r>
              <a:t>Pročitajte ovaj uvod u nenadzirano učenje</a:t>
            </a:r>
          </a:p>
          <a:p>
            <a:pPr algn="just">
              <a:defRPr>
                <a:latin typeface="+mj-lt"/>
                <a:hlinkClick r:id="rId4"/>
              </a:defRPr>
            </a:pPr>
            <a:r>
              <a:t>https://www.ibm.com/topics/unsupervised-learning</a:t>
            </a:r>
            <a:endParaRPr>
              <a:latin typeface="+mj-lt"/>
            </a:endParaRPr>
          </a:p>
          <a:p>
            <a:pPr marL="0" indent="0" algn="just">
              <a:buNone/>
            </a:pPr>
            <a:endParaRPr b="1">
              <a:latin typeface="+mj-lt"/>
            </a:endParaRPr>
          </a:p>
          <a:p>
            <a:pPr marL="0" indent="0" algn="just">
              <a:buNone/>
              <a:defRPr b="1">
                <a:latin typeface="+mj-lt"/>
              </a:defRPr>
            </a:pPr>
            <a:r>
              <a:t>Pogledajte ovaj video:</a:t>
            </a:r>
          </a:p>
          <a:p>
            <a:pPr algn="just">
              <a:defRPr>
                <a:latin typeface="+mj-lt"/>
              </a:defRPr>
            </a:pPr>
            <a:r>
              <a:rPr>
                <a:hlinkClick r:id="rId5"/>
              </a:rPr>
              <a:t>https://www.youtube.com/watch?v=W01tIRP_Rqs</a:t>
            </a:r>
            <a:r>
              <a:t> </a:t>
            </a:r>
            <a:endParaRPr>
              <a:latin typeface="+mj-lt"/>
            </a:endParaRPr>
          </a:p>
          <a:p>
            <a:pPr algn="just">
              <a:defRPr>
                <a:latin typeface="+mj-lt"/>
                <a:hlinkClick r:id="rId6"/>
              </a:defRPr>
            </a:pPr>
            <a:r>
              <a:t>https://www.youtube.com/watch?v=3fsy2oheRdg</a:t>
            </a:r>
            <a:endParaRPr>
              <a:latin typeface="+mj-lt"/>
            </a:endParaRPr>
          </a:p>
          <a:p>
            <a:pPr marL="0" indent="0" algn="just">
              <a:buNone/>
            </a:pPr>
            <a:endParaRPr b="1">
              <a:latin typeface="+mj-lt"/>
            </a:endParaRPr>
          </a:p>
          <a:p>
            <a:pPr marL="0" indent="0" algn="just">
              <a:buNone/>
              <a:defRPr b="1">
                <a:latin typeface="+mj-lt"/>
              </a:defRPr>
            </a:pPr>
            <a:r>
              <a:t>Pristupite </a:t>
            </a:r>
            <a:r>
              <a:rPr/>
              <a:t>Oracle </a:t>
            </a:r>
            <a:r>
              <a:rPr lang="hr-HR" smtClean="0"/>
              <a:t>Member</a:t>
            </a:r>
            <a:r>
              <a:rPr smtClean="0"/>
              <a:t> </a:t>
            </a:r>
            <a:r>
              <a:t>Hub-u i dovršite </a:t>
            </a:r>
            <a:r>
              <a:rPr/>
              <a:t>treću </a:t>
            </a:r>
            <a:r>
              <a:rPr lang="hr-HR" smtClean="0"/>
              <a:t>nastavnu cjelinu</a:t>
            </a:r>
            <a:r>
              <a:rPr smtClean="0"/>
              <a:t>:</a:t>
            </a:r>
            <a:endParaRPr/>
          </a:p>
          <a:p>
            <a:pPr algn="just">
              <a:defRPr>
                <a:latin typeface="+mj-lt"/>
              </a:defRPr>
            </a:pPr>
            <a:r>
              <a:t>academy.oracle.com</a:t>
            </a: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Glavne kategorije strojnog učenja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Ovaj je tečaj razvijen kao rezultat Erasmus+ projekta CodeIn (</a:t>
            </a:r>
            <a:r>
              <a:rPr i="1"/>
              <a:t>Cloud cOmputing for Digital Education INnovation</a:t>
            </a:r>
            <a:r>
              <a:t>)</a:t>
            </a:r>
          </a:p>
          <a:p>
            <a:pPr lvl="0">
              <a:defRPr sz="3600">
                <a:latin typeface="+mj-lt"/>
              </a:defRPr>
            </a:pPr>
            <a:r>
              <a:t>Sadrži ukupno deset </a:t>
            </a:r>
            <a:r>
              <a:rPr/>
              <a:t>nastavnih </a:t>
            </a:r>
            <a:r>
              <a:rPr lang="hr-HR" smtClean="0"/>
              <a:t>cjelina</a:t>
            </a:r>
            <a:endParaRPr sz="3600">
              <a:latin typeface="+mj-lt"/>
            </a:endParaRPr>
          </a:p>
          <a:p>
            <a:pPr lvl="0">
              <a:defRPr sz="3600">
                <a:latin typeface="+mj-lt"/>
              </a:defRPr>
            </a:pPr>
            <a:r>
              <a:t>Sve što </a:t>
            </a:r>
            <a:r>
              <a:rPr/>
              <a:t>trebate </a:t>
            </a:r>
            <a:r>
              <a:rPr smtClean="0"/>
              <a:t>je </a:t>
            </a:r>
            <a:r>
              <a:t>pristup internetu </a:t>
            </a:r>
          </a:p>
          <a:p>
            <a:pPr lvl="0">
              <a:defRPr sz="3600">
                <a:latin typeface="+mj-lt"/>
              </a:defRPr>
            </a:pPr>
            <a:r>
              <a:t>Očekuje se da ćete potrošiti ukupno 150 sati na stjecanje predviđenih ishoda učenja. </a:t>
            </a:r>
          </a:p>
          <a:p>
            <a:pPr lvl="0"/>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83772" y="158297"/>
            <a:ext cx="10515600" cy="952046"/>
          </a:xfrm>
        </p:spPr>
        <p:txBody>
          <a:bodyPr/>
          <a:lstStyle/>
          <a:p>
            <a:pPr algn="ctr">
              <a:defRPr b="1"/>
            </a:pPr>
            <a:r>
              <a:t>Glavne kategorije strojnog učenja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04801" y="1110343"/>
            <a:ext cx="8752114" cy="5561391"/>
          </a:xfrm>
        </p:spPr>
        <p:txBody>
          <a:bodyPr>
            <a:normAutofit/>
          </a:bodyPr>
          <a:lstStyle/>
          <a:p>
            <a:pPr lvl="0" algn="just">
              <a:defRPr sz="3600">
                <a:latin typeface="+mj-lt"/>
              </a:defRPr>
            </a:pPr>
            <a:r>
              <a:t>Temelj "inteligentnog stroja" je ljudski stvoren algoritam.</a:t>
            </a:r>
          </a:p>
          <a:p>
            <a:pPr lvl="0" algn="just">
              <a:defRPr sz="3600">
                <a:latin typeface="+mj-lt"/>
              </a:defRPr>
            </a:pPr>
            <a:r>
              <a:t>Stvaranje algoritama je bila dugoročna potraga za istinskom inteligencijom.</a:t>
            </a:r>
          </a:p>
          <a:p>
            <a:pPr lvl="0" algn="just">
              <a:defRPr sz="3600">
                <a:latin typeface="+mj-lt"/>
              </a:defRPr>
            </a:pPr>
            <a:r>
              <a:t>Strojevi mogu steći znanje različitim metodama</a:t>
            </a:r>
            <a:endParaRPr sz="3600">
              <a:latin typeface="+mj-lt"/>
            </a:endParaRPr>
          </a:p>
          <a:p>
            <a:pPr lvl="0" algn="just">
              <a:defRPr>
                <a:latin typeface="+mj-lt"/>
              </a:defRPr>
            </a:pPr>
            <a:r>
              <a:rPr sz="3600"/>
              <a:t>Algoritmi za strojno učenje mogu se podijeliti u dvije od najčešćih kategorija: </a:t>
            </a:r>
            <a:r>
              <a:rPr lang="hr-HR" sz="4000" b="1"/>
              <a:t>n</a:t>
            </a:r>
            <a:r>
              <a:rPr sz="4000" b="1" smtClean="0"/>
              <a:t>adzirano</a:t>
            </a:r>
            <a:r>
              <a:rPr lang="hr-HR" sz="4000" b="1" smtClean="0"/>
              <a:t> </a:t>
            </a:r>
            <a:r>
              <a:rPr sz="3600" smtClean="0"/>
              <a:t> </a:t>
            </a:r>
            <a:r>
              <a:rPr sz="3600"/>
              <a:t>i </a:t>
            </a:r>
            <a:r>
              <a:rPr lang="hr-HR" sz="4000" b="1"/>
              <a:t>n</a:t>
            </a:r>
            <a:r>
              <a:rPr sz="4000" b="1" smtClean="0"/>
              <a:t>enadzirano</a:t>
            </a:r>
            <a:r>
              <a:rPr lang="hr-HR" sz="4000" b="1" smtClean="0"/>
              <a:t> </a:t>
            </a:r>
            <a:r>
              <a:rPr lang="hr-HR" sz="3600" b="1" smtClean="0"/>
              <a:t>u</a:t>
            </a:r>
            <a:r>
              <a:rPr sz="3600" b="1" smtClean="0"/>
              <a:t>čenje</a:t>
            </a:r>
            <a:r>
              <a:rPr sz="3600" smtClean="0"/>
              <a:t>.</a:t>
            </a:r>
            <a:endParaRPr sz="3600">
              <a:latin typeface="+mj-lt"/>
            </a:endParaRPr>
          </a:p>
        </p:txBody>
      </p:sp>
      <p:pic>
        <p:nvPicPr>
          <p:cNvPr id="1026" name="Picture 2" descr="Free Black Screen With Code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22469" y="1546847"/>
            <a:ext cx="2891434" cy="192569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ree White, Red and Yellow Citrus Fruits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22469" y="4002297"/>
            <a:ext cx="2823895" cy="18807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35475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27314" y="136526"/>
            <a:ext cx="10515600" cy="886732"/>
          </a:xfrm>
        </p:spPr>
        <p:txBody>
          <a:bodyPr/>
          <a:lstStyle/>
          <a:p>
            <a:pPr algn="ctr">
              <a:defRPr b="1"/>
            </a:pPr>
            <a:r>
              <a:t>Nadzirano učenje </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15686" y="1208314"/>
            <a:ext cx="8621485" cy="5463420"/>
          </a:xfrm>
        </p:spPr>
        <p:txBody>
          <a:bodyPr>
            <a:normAutofit lnSpcReduction="10000"/>
          </a:bodyPr>
          <a:lstStyle/>
          <a:p>
            <a:pPr lvl="0" algn="just">
              <a:defRPr sz="3600">
                <a:latin typeface="+mj-lt"/>
              </a:defRPr>
            </a:pPr>
            <a:r>
              <a:t>Nadzirano učenje je proces u kojem se postojeći skup podataka upotrebljava za obuku modela, no možda će biti potrebni dodatni podaci za poboljšanje njegove točnosti.</a:t>
            </a:r>
          </a:p>
          <a:p>
            <a:pPr lvl="0" algn="just">
              <a:defRPr sz="3600">
                <a:latin typeface="+mj-lt"/>
              </a:defRPr>
            </a:pPr>
            <a:r>
              <a:t>U nadziranom učenju već je poznat željeni ishod ili oznaka, a skup podataka za obuku upotrebljava se za podučavanje </a:t>
            </a:r>
            <a:r>
              <a:rPr/>
              <a:t>modela </a:t>
            </a:r>
            <a:r>
              <a:rPr lang="hr-HR" smtClean="0"/>
              <a:t>u </a:t>
            </a:r>
            <a:r>
              <a:rPr smtClean="0"/>
              <a:t>predviđanju </a:t>
            </a:r>
            <a:r>
              <a:t>ili klasificiranju sličnih instanci.</a:t>
            </a:r>
            <a:endParaRPr sz="3600">
              <a:latin typeface="+mj-lt"/>
            </a:endParaRPr>
          </a:p>
          <a:p>
            <a:pPr lvl="0" algn="just">
              <a:defRPr>
                <a:latin typeface="+mj-lt"/>
              </a:defRPr>
            </a:pPr>
            <a:r>
              <a:rPr sz="3600"/>
              <a:t>U nadziranom strojnom učenju postoje dvije glavne kategorije: </a:t>
            </a:r>
            <a:r>
              <a:rPr sz="4400" b="1"/>
              <a:t>klasifikacija</a:t>
            </a:r>
            <a:r>
              <a:rPr sz="3600"/>
              <a:t> i </a:t>
            </a:r>
            <a:r>
              <a:rPr sz="4400" b="1"/>
              <a:t>regresija</a:t>
            </a:r>
            <a:r>
              <a:rPr sz="3600"/>
              <a:t>.</a:t>
            </a:r>
          </a:p>
        </p:txBody>
      </p:sp>
      <p:pic>
        <p:nvPicPr>
          <p:cNvPr id="1026" name="Picture 2" descr="Free Vector image of red Covid virus against decreasing line graph on blue background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12521" y="4293615"/>
            <a:ext cx="2666433" cy="149853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Free Glass jars filled with assorted types of uncooked pasta and pistachios with almonds placed on wooden table near window in light room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12521" y="1770514"/>
            <a:ext cx="2666433" cy="17758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62287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81742" y="82097"/>
            <a:ext cx="10515600" cy="1031648"/>
          </a:xfrm>
        </p:spPr>
        <p:txBody>
          <a:bodyPr/>
          <a:lstStyle/>
          <a:p>
            <a:pPr algn="ctr">
              <a:defRPr b="1"/>
            </a:pPr>
            <a:r>
              <a:rPr lang="hr-HR" smtClean="0"/>
              <a:t>Nezavisne </a:t>
            </a:r>
            <a:r>
              <a:rPr smtClean="0"/>
              <a:t>i </a:t>
            </a:r>
            <a:r>
              <a:rPr lang="hr-HR" smtClean="0"/>
              <a:t>zavisne</a:t>
            </a:r>
            <a:r>
              <a:rPr smtClean="0"/>
              <a:t> </a:t>
            </a:r>
            <a:r>
              <a:rPr lang="hr-HR" smtClean="0"/>
              <a:t>varijable</a:t>
            </a:r>
            <a:endParaRP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206829" y="1396773"/>
            <a:ext cx="11658600" cy="4981045"/>
          </a:xfrm>
        </p:spPr>
        <p:txBody>
          <a:bodyPr>
            <a:noAutofit/>
          </a:bodyPr>
          <a:lstStyle/>
          <a:p>
            <a:pPr lvl="0" algn="just">
              <a:defRPr sz="3600">
                <a:latin typeface="+mj-lt"/>
              </a:defRPr>
            </a:pPr>
            <a:r>
              <a:t>Ulazni podaci koji se upotrebljavaju u nadziranom učenju kategorizirani su kao nezavisne ili zavisne varijable.</a:t>
            </a:r>
            <a:endParaRPr sz="3600">
              <a:latin typeface="+mj-lt"/>
            </a:endParaRPr>
          </a:p>
          <a:p>
            <a:pPr lvl="0" algn="just">
              <a:defRPr sz="3600" b="1">
                <a:latin typeface="+mj-lt"/>
              </a:defRPr>
            </a:pPr>
            <a:r>
              <a:t>Primjer</a:t>
            </a:r>
            <a:r>
              <a:rPr/>
              <a:t>: </a:t>
            </a:r>
            <a:r>
              <a:rPr lang="hr-HR" smtClean="0"/>
              <a:t>Prethodni s</a:t>
            </a:r>
            <a:r>
              <a:rPr smtClean="0"/>
              <a:t>lučaj </a:t>
            </a:r>
            <a:r>
              <a:rPr lang="hr-HR" smtClean="0"/>
              <a:t>obrade</a:t>
            </a:r>
            <a:r>
              <a:rPr smtClean="0"/>
              <a:t> </a:t>
            </a:r>
            <a:r>
              <a:t>zahtjeva za bankovni kredit</a:t>
            </a:r>
            <a:endParaRPr sz="3600" b="1">
              <a:latin typeface="+mj-lt"/>
            </a:endParaRPr>
          </a:p>
          <a:p>
            <a:pPr lvl="1" algn="just">
              <a:defRPr sz="3600">
                <a:latin typeface="+mj-lt"/>
              </a:defRPr>
            </a:pPr>
            <a:r>
              <a:rPr/>
              <a:t>Kriteriji </a:t>
            </a:r>
            <a:r>
              <a:rPr lang="hr-HR" smtClean="0"/>
              <a:t>kreditne sposobnosti su</a:t>
            </a:r>
            <a:r>
              <a:rPr smtClean="0"/>
              <a:t> </a:t>
            </a:r>
            <a:r>
              <a:rPr lang="hr-HR" smtClean="0"/>
              <a:t>nezavisni</a:t>
            </a:r>
            <a:r>
              <a:rPr smtClean="0"/>
              <a:t> podaci</a:t>
            </a:r>
            <a:r>
              <a:rPr lang="hr-HR" smtClean="0"/>
              <a:t> (varijable)</a:t>
            </a:r>
            <a:r>
              <a:rPr smtClean="0"/>
              <a:t> </a:t>
            </a:r>
            <a:r>
              <a:t>u postupku odobravanja kredita</a:t>
            </a:r>
          </a:p>
          <a:p>
            <a:pPr lvl="1" algn="just">
              <a:defRPr sz="3600">
                <a:latin typeface="+mj-lt"/>
              </a:defRPr>
            </a:pPr>
            <a:r>
              <a:rPr/>
              <a:t>Upotreba </a:t>
            </a:r>
            <a:r>
              <a:rPr lang="hr-HR" smtClean="0"/>
              <a:t>nezavisnih</a:t>
            </a:r>
            <a:r>
              <a:rPr smtClean="0"/>
              <a:t> </a:t>
            </a:r>
            <a:r>
              <a:t>podataka za određivanje ovisnih podataka (ishod zahtjeva za kredit)</a:t>
            </a:r>
          </a:p>
          <a:p>
            <a:pPr lvl="1" algn="just">
              <a:defRPr sz="3600">
                <a:latin typeface="+mj-lt"/>
              </a:defRPr>
            </a:pPr>
            <a:r>
              <a:t>Ishod zahtjeva za </a:t>
            </a:r>
            <a:r>
              <a:rPr/>
              <a:t>kredit </a:t>
            </a:r>
            <a:r>
              <a:rPr lang="hr-HR" smtClean="0"/>
              <a:t>je</a:t>
            </a:r>
            <a:r>
              <a:rPr smtClean="0"/>
              <a:t> </a:t>
            </a:r>
            <a:r>
              <a:rPr lang="hr-HR" smtClean="0"/>
              <a:t>zavisna</a:t>
            </a:r>
            <a:r>
              <a:rPr smtClean="0"/>
              <a:t> </a:t>
            </a:r>
            <a:r>
              <a:rPr lang="hr-HR" smtClean="0"/>
              <a:t>varijabla</a:t>
            </a:r>
            <a:endParaRPr/>
          </a:p>
        </p:txBody>
      </p:sp>
    </p:spTree>
    <p:extLst>
      <p:ext uri="{BB962C8B-B14F-4D97-AF65-F5344CB8AC3E}">
        <p14:creationId xmlns:p14="http://schemas.microsoft.com/office/powerpoint/2010/main" val="40784891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16283"/>
            <a:ext cx="10515600" cy="1081522"/>
          </a:xfrm>
        </p:spPr>
        <p:txBody>
          <a:bodyPr/>
          <a:lstStyle/>
          <a:p>
            <a:pPr algn="ctr">
              <a:defRPr b="1"/>
            </a:pPr>
            <a:r>
              <a:rPr lang="hr-HR" smtClean="0"/>
              <a:t>Nezavisni</a:t>
            </a:r>
            <a:r>
              <a:rPr smtClean="0"/>
              <a:t> </a:t>
            </a:r>
            <a:r>
              <a:rPr/>
              <a:t>i </a:t>
            </a:r>
            <a:r>
              <a:rPr lang="hr-HR" smtClean="0"/>
              <a:t>zavisni</a:t>
            </a:r>
            <a:r>
              <a:rPr smtClean="0"/>
              <a:t> </a:t>
            </a:r>
            <a:r>
              <a:t>podaci - primjer</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690688"/>
            <a:ext cx="10515600" cy="4981045"/>
          </a:xfrm>
        </p:spPr>
        <p:txBody>
          <a:bodyPr>
            <a:normAutofit/>
          </a:bodyPr>
          <a:lstStyle/>
          <a:p>
            <a:endParaRPr/>
          </a:p>
          <a:p>
            <a:pPr lvl="0" algn="just"/>
            <a:endParaRPr sz="3200">
              <a:latin typeface="+mj-lt"/>
            </a:endParaRPr>
          </a:p>
        </p:txBody>
      </p:sp>
      <p:graphicFrame>
        <p:nvGraphicFramePr>
          <p:cNvPr id="9" name="Table 8"/>
          <p:cNvGraphicFramePr>
            <a:graphicFrameLocks noGrp="1"/>
          </p:cNvGraphicFramePr>
          <p:nvPr>
            <p:extLst>
              <p:ext uri="{D42A27DB-BD31-4B8C-83A1-F6EECF244321}">
                <p14:modId xmlns:p14="http://schemas.microsoft.com/office/powerpoint/2010/main" val="1779699692"/>
              </p:ext>
            </p:extLst>
          </p:nvPr>
        </p:nvGraphicFramePr>
        <p:xfrm>
          <a:off x="1087664" y="2050522"/>
          <a:ext cx="10475233" cy="3863340"/>
        </p:xfrm>
        <a:graphic>
          <a:graphicData uri="http://schemas.openxmlformats.org/drawingml/2006/table">
            <a:tbl>
              <a:tblPr>
                <a:tableStyleId>{5C22544A-7EE6-4342-B048-85BDC9FD1C3A}</a:tableStyleId>
              </a:tblPr>
              <a:tblGrid>
                <a:gridCol w="2020269">
                  <a:extLst>
                    <a:ext uri="{9D8B030D-6E8A-4147-A177-3AD203B41FA5}">
                      <a16:colId xmlns:a16="http://schemas.microsoft.com/office/drawing/2014/main" val="862686472"/>
                    </a:ext>
                  </a:extLst>
                </a:gridCol>
                <a:gridCol w="1618805">
                  <a:extLst>
                    <a:ext uri="{9D8B030D-6E8A-4147-A177-3AD203B41FA5}">
                      <a16:colId xmlns:a16="http://schemas.microsoft.com/office/drawing/2014/main" val="3798108142"/>
                    </a:ext>
                  </a:extLst>
                </a:gridCol>
                <a:gridCol w="2382881">
                  <a:extLst>
                    <a:ext uri="{9D8B030D-6E8A-4147-A177-3AD203B41FA5}">
                      <a16:colId xmlns:a16="http://schemas.microsoft.com/office/drawing/2014/main" val="2327638105"/>
                    </a:ext>
                  </a:extLst>
                </a:gridCol>
                <a:gridCol w="2165961">
                  <a:extLst>
                    <a:ext uri="{9D8B030D-6E8A-4147-A177-3AD203B41FA5}">
                      <a16:colId xmlns:a16="http://schemas.microsoft.com/office/drawing/2014/main" val="288979089"/>
                    </a:ext>
                  </a:extLst>
                </a:gridCol>
                <a:gridCol w="2287317">
                  <a:extLst>
                    <a:ext uri="{9D8B030D-6E8A-4147-A177-3AD203B41FA5}">
                      <a16:colId xmlns:a16="http://schemas.microsoft.com/office/drawing/2014/main" val="2519772873"/>
                    </a:ext>
                  </a:extLst>
                </a:gridCol>
              </a:tblGrid>
              <a:tr h="457200">
                <a:tc>
                  <a:txBody>
                    <a:bodyPr/>
                    <a:lstStyle/>
                    <a:p>
                      <a:pPr algn="ctr" rtl="0" fontAlgn="b">
                        <a:buClr>
                          <a:srgbClr val="000000"/>
                        </a:buClr>
                        <a:buSzPts val="2800"/>
                        <a:buFont typeface="Calibri" panose="020F0502020204030204" pitchFamily="34" charset="0"/>
                        <a:buNone/>
                        <a:defRPr sz="2800" b="1">
                          <a:solidFill>
                            <a:srgbClr val="000000"/>
                          </a:solidFill>
                          <a:effectLst/>
                          <a:latin typeface="+mj-lt"/>
                        </a:defRPr>
                      </a:pPr>
                      <a:r>
                        <a:t>Dob</a:t>
                      </a:r>
                      <a:endParaRPr sz="2800" b="1" i="0" u="none" strike="noStrike">
                        <a:solidFill>
                          <a:srgbClr val="000000"/>
                        </a:solidFill>
                        <a:effectLst/>
                        <a:latin typeface="+mj-lt"/>
                      </a:endParaRPr>
                    </a:p>
                  </a:txBody>
                  <a:tcPr marL="9525" marR="9525" marT="9525" marB="0" anchor="b"/>
                </a:tc>
                <a:tc>
                  <a:txBody>
                    <a:bodyPr/>
                    <a:lstStyle/>
                    <a:p>
                      <a:pPr algn="ctr" rtl="0" fontAlgn="b">
                        <a:defRPr sz="2800" b="1">
                          <a:effectLst/>
                          <a:latin typeface="+mj-lt"/>
                        </a:defRPr>
                      </a:pPr>
                      <a:r>
                        <a:rPr/>
                        <a:t>Ima </a:t>
                      </a:r>
                      <a:r>
                        <a:rPr lang="hr-HR" smtClean="0"/>
                        <a:t>posao</a:t>
                      </a:r>
                      <a:endParaRPr sz="2800" b="1" i="0" u="none" strike="noStrike">
                        <a:solidFill>
                          <a:srgbClr val="000000"/>
                        </a:solidFill>
                        <a:effectLst/>
                        <a:latin typeface="+mj-lt"/>
                      </a:endParaRPr>
                    </a:p>
                  </a:txBody>
                  <a:tcPr marL="9525" marR="9525" marT="9525" marB="0" anchor="b"/>
                </a:tc>
                <a:tc>
                  <a:txBody>
                    <a:bodyPr/>
                    <a:lstStyle/>
                    <a:p>
                      <a:pPr algn="ctr" rtl="0" fontAlgn="b">
                        <a:defRPr sz="2800" b="1">
                          <a:effectLst/>
                          <a:latin typeface="+mj-lt"/>
                        </a:defRPr>
                      </a:pPr>
                      <a:r>
                        <a:rPr lang="hr-HR" smtClean="0"/>
                        <a:t>Vlasnik nekretnine</a:t>
                      </a:r>
                      <a:endParaRPr sz="2800" b="1" i="0" u="none" strike="noStrike">
                        <a:solidFill>
                          <a:srgbClr val="000000"/>
                        </a:solidFill>
                        <a:effectLst/>
                        <a:latin typeface="+mj-lt"/>
                      </a:endParaRPr>
                    </a:p>
                  </a:txBody>
                  <a:tcPr marL="9525" marR="9525" marT="9525" marB="0" anchor="b"/>
                </a:tc>
                <a:tc>
                  <a:txBody>
                    <a:bodyPr/>
                    <a:lstStyle/>
                    <a:p>
                      <a:pPr algn="ctr" rtl="0" fontAlgn="b">
                        <a:defRPr sz="2800" b="1">
                          <a:effectLst/>
                          <a:latin typeface="+mj-lt"/>
                        </a:defRPr>
                      </a:pPr>
                      <a:r>
                        <a:t>Kreditna sposobnost</a:t>
                      </a:r>
                      <a:endParaRPr sz="2800" b="1" i="0" u="none" strike="noStrike">
                        <a:solidFill>
                          <a:srgbClr val="000000"/>
                        </a:solidFill>
                        <a:effectLst/>
                        <a:latin typeface="+mj-lt"/>
                      </a:endParaRPr>
                    </a:p>
                  </a:txBody>
                  <a:tcPr marL="9525" marR="9525" marT="9525" marB="0" anchor="b"/>
                </a:tc>
                <a:tc>
                  <a:txBody>
                    <a:bodyPr/>
                    <a:lstStyle/>
                    <a:p>
                      <a:pPr algn="ctr" rtl="0" fontAlgn="b">
                        <a:defRPr sz="2800" b="1">
                          <a:effectLst/>
                          <a:latin typeface="+mj-lt"/>
                        </a:defRPr>
                      </a:pPr>
                      <a:r>
                        <a:t>Odobreno?</a:t>
                      </a:r>
                      <a:endParaRPr sz="2800" b="1"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554520810"/>
                  </a:ext>
                </a:extLst>
              </a:tr>
              <a:tr h="428625">
                <a:tc>
                  <a:txBody>
                    <a:bodyPr/>
                    <a:lstStyle/>
                    <a:p>
                      <a:pPr algn="ctr" rtl="0" fontAlgn="b">
                        <a:buClr>
                          <a:srgbClr val="000000"/>
                        </a:buClr>
                        <a:buSzPts val="2600"/>
                        <a:buFont typeface="Calibri Light" panose="020F0302020204030204" pitchFamily="34" charset="0"/>
                        <a:buNone/>
                        <a:defRPr sz="2600">
                          <a:solidFill>
                            <a:srgbClr val="000000"/>
                          </a:solidFill>
                          <a:effectLst/>
                          <a:latin typeface="+mj-lt"/>
                        </a:defRPr>
                      </a:pPr>
                      <a:r>
                        <a:rPr lang="hr-HR" sz="2600" b="0" i="0" u="none" strike="noStrike" smtClean="0">
                          <a:solidFill>
                            <a:srgbClr val="000000"/>
                          </a:solidFill>
                          <a:effectLst/>
                          <a:latin typeface="+mj-lt"/>
                        </a:rPr>
                        <a:t>Senior</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Ne</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Ne</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Dobro</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Ne</a:t>
                      </a:r>
                      <a:endParaRPr sz="26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77889071"/>
                  </a:ext>
                </a:extLst>
              </a:tr>
              <a:tr h="428625">
                <a:tc>
                  <a:txBody>
                    <a:bodyPr/>
                    <a:lstStyle/>
                    <a:p>
                      <a:pPr algn="ctr" rtl="0" fontAlgn="b">
                        <a:buClr>
                          <a:srgbClr val="000000"/>
                        </a:buClr>
                        <a:buSzPts val="2600"/>
                        <a:buFont typeface="Calibri Light" panose="020F0302020204030204" pitchFamily="34" charset="0"/>
                        <a:buNone/>
                        <a:defRPr sz="2600">
                          <a:solidFill>
                            <a:srgbClr val="000000"/>
                          </a:solidFill>
                          <a:effectLst/>
                          <a:latin typeface="+mj-lt"/>
                        </a:defRPr>
                      </a:pPr>
                      <a:r>
                        <a:rPr smtClean="0"/>
                        <a:t>Mlad</a:t>
                      </a:r>
                      <a:r>
                        <a:rPr lang="hr-HR" smtClean="0"/>
                        <a:t>a</a:t>
                      </a:r>
                      <a:endParaRPr/>
                    </a:p>
                  </a:txBody>
                  <a:tcPr marL="9525" marR="9525" marT="9525" marB="0" anchor="b"/>
                </a:tc>
                <a:tc>
                  <a:txBody>
                    <a:bodyPr/>
                    <a:lstStyle/>
                    <a:p>
                      <a:pPr algn="ctr" rtl="0" fontAlgn="b">
                        <a:defRPr sz="2600">
                          <a:effectLst/>
                          <a:latin typeface="+mj-lt"/>
                        </a:defRPr>
                      </a:pPr>
                      <a:r>
                        <a:t>Ne</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Ne</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Dobro</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Ne</a:t>
                      </a:r>
                      <a:endParaRPr sz="26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3351318924"/>
                  </a:ext>
                </a:extLst>
              </a:tr>
              <a:tr h="428625">
                <a:tc>
                  <a:txBody>
                    <a:bodyPr/>
                    <a:lstStyle/>
                    <a:p>
                      <a:pPr algn="ctr" rtl="0" fontAlgn="b">
                        <a:buClr>
                          <a:srgbClr val="000000"/>
                        </a:buClr>
                        <a:buSzPts val="2600"/>
                        <a:buFont typeface="Calibri Light" panose="020F0302020204030204" pitchFamily="34" charset="0"/>
                        <a:buNone/>
                        <a:defRPr sz="2600">
                          <a:solidFill>
                            <a:srgbClr val="000000"/>
                          </a:solidFill>
                          <a:effectLst/>
                          <a:latin typeface="+mj-lt"/>
                        </a:defRPr>
                      </a:pPr>
                      <a:r>
                        <a:rPr smtClean="0"/>
                        <a:t>Mlad</a:t>
                      </a:r>
                      <a:r>
                        <a:rPr lang="hr-HR" smtClean="0"/>
                        <a:t>a</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Da</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Ne</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Dobro</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Da</a:t>
                      </a:r>
                      <a:endParaRPr sz="26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597878832"/>
                  </a:ext>
                </a:extLst>
              </a:tr>
              <a:tr h="428625">
                <a:tc>
                  <a:txBody>
                    <a:bodyPr/>
                    <a:lstStyle/>
                    <a:p>
                      <a:pPr algn="ctr" rtl="0" fontAlgn="b">
                        <a:buClr>
                          <a:srgbClr val="000000"/>
                        </a:buClr>
                        <a:buSzPts val="2600"/>
                        <a:buFont typeface="Calibri Light" panose="020F0302020204030204" pitchFamily="34" charset="0"/>
                        <a:buNone/>
                        <a:defRPr sz="2600">
                          <a:solidFill>
                            <a:srgbClr val="000000"/>
                          </a:solidFill>
                          <a:effectLst/>
                          <a:latin typeface="+mj-lt"/>
                        </a:defRPr>
                      </a:pPr>
                      <a:r>
                        <a:rPr smtClean="0"/>
                        <a:t>Sred</a:t>
                      </a:r>
                      <a:r>
                        <a:rPr lang="hr-HR" smtClean="0"/>
                        <a:t>nja</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Ne</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Ne</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Dobro</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Ne</a:t>
                      </a:r>
                      <a:endParaRPr sz="26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1477628820"/>
                  </a:ext>
                </a:extLst>
              </a:tr>
              <a:tr h="428625">
                <a:tc>
                  <a:txBody>
                    <a:bodyPr/>
                    <a:lstStyle/>
                    <a:p>
                      <a:pPr algn="ctr" rtl="0" fontAlgn="b">
                        <a:buClr>
                          <a:srgbClr val="000000"/>
                        </a:buClr>
                        <a:buSzPts val="2600"/>
                        <a:buFont typeface="Calibri Light" panose="020F0302020204030204" pitchFamily="34" charset="0"/>
                        <a:buNone/>
                        <a:defRPr sz="2600">
                          <a:solidFill>
                            <a:srgbClr val="000000"/>
                          </a:solidFill>
                          <a:effectLst/>
                          <a:latin typeface="+mj-lt"/>
                        </a:defRPr>
                      </a:pPr>
                      <a:r>
                        <a:rPr smtClean="0"/>
                        <a:t>Sred</a:t>
                      </a:r>
                      <a:r>
                        <a:rPr lang="hr-HR" smtClean="0"/>
                        <a:t>nja</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Da</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Da</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Izvrsno</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Da</a:t>
                      </a:r>
                      <a:endParaRPr sz="26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376222688"/>
                  </a:ext>
                </a:extLst>
              </a:tr>
              <a:tr h="428625">
                <a:tc>
                  <a:txBody>
                    <a:bodyPr/>
                    <a:lstStyle/>
                    <a:p>
                      <a:pPr algn="ctr" rtl="0" fontAlgn="b">
                        <a:buClr>
                          <a:srgbClr val="000000"/>
                        </a:buClr>
                        <a:buSzPts val="2600"/>
                        <a:buFont typeface="Calibri Light" panose="020F0302020204030204" pitchFamily="34" charset="0"/>
                        <a:buNone/>
                        <a:defRPr sz="2600">
                          <a:solidFill>
                            <a:srgbClr val="000000"/>
                          </a:solidFill>
                          <a:effectLst/>
                          <a:latin typeface="+mj-lt"/>
                        </a:defRPr>
                      </a:pPr>
                      <a:r>
                        <a:rPr lang="hr-HR" smtClean="0"/>
                        <a:t>Senior</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Da</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Ne</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Dobro</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Da</a:t>
                      </a:r>
                      <a:endParaRPr sz="26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4107866347"/>
                  </a:ext>
                </a:extLst>
              </a:tr>
              <a:tr h="428625">
                <a:tc>
                  <a:txBody>
                    <a:bodyPr/>
                    <a:lstStyle/>
                    <a:p>
                      <a:pPr algn="ctr" rtl="0" fontAlgn="b">
                        <a:buClr>
                          <a:srgbClr val="000000"/>
                        </a:buClr>
                        <a:buSzPts val="2600"/>
                        <a:buFont typeface="Calibri Light" panose="020F0302020204030204" pitchFamily="34" charset="0"/>
                        <a:buNone/>
                        <a:defRPr sz="2600">
                          <a:solidFill>
                            <a:srgbClr val="000000"/>
                          </a:solidFill>
                          <a:effectLst/>
                          <a:latin typeface="+mj-lt"/>
                        </a:defRPr>
                      </a:pPr>
                      <a:r>
                        <a:rPr lang="hr-HR" smtClean="0"/>
                        <a:t>Senior</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Ne</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Ne</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Dobro</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Ne </a:t>
                      </a:r>
                      <a:endParaRPr sz="26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290317697"/>
                  </a:ext>
                </a:extLst>
              </a:tr>
            </a:tbl>
          </a:graphicData>
        </a:graphic>
      </p:graphicFrame>
      <p:sp>
        <p:nvSpPr>
          <p:cNvPr id="4" name="Left-Right Arrow 3"/>
          <p:cNvSpPr/>
          <p:nvPr/>
        </p:nvSpPr>
        <p:spPr>
          <a:xfrm>
            <a:off x="1098549" y="1441846"/>
            <a:ext cx="10464347" cy="58181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600" b="1">
                <a:solidFill>
                  <a:srgbClr val="FFFF00"/>
                </a:solidFill>
              </a:defRPr>
            </a:pPr>
            <a:r>
              <a:t>Oznake</a:t>
            </a:r>
            <a:endParaRPr b="1">
              <a:solidFill>
                <a:srgbClr val="FFFF00"/>
              </a:solidFill>
            </a:endParaRPr>
          </a:p>
        </p:txBody>
      </p:sp>
      <p:sp>
        <p:nvSpPr>
          <p:cNvPr id="6" name="Left-Right Arrow 5"/>
          <p:cNvSpPr/>
          <p:nvPr/>
        </p:nvSpPr>
        <p:spPr>
          <a:xfrm>
            <a:off x="1044571" y="5871795"/>
            <a:ext cx="8172905" cy="58181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600" b="1">
                <a:solidFill>
                  <a:srgbClr val="FFFF00"/>
                </a:solidFill>
              </a:defRPr>
            </a:pPr>
            <a:r>
              <a:rPr smtClean="0"/>
              <a:t>Ne</a:t>
            </a:r>
            <a:r>
              <a:rPr lang="hr-HR" smtClean="0"/>
              <a:t>za</a:t>
            </a:r>
            <a:r>
              <a:rPr smtClean="0"/>
              <a:t>visni </a:t>
            </a:r>
            <a:r>
              <a:t>podaci</a:t>
            </a:r>
            <a:endParaRPr b="1">
              <a:solidFill>
                <a:srgbClr val="FFFF00"/>
              </a:solidFill>
            </a:endParaRPr>
          </a:p>
        </p:txBody>
      </p:sp>
      <p:sp>
        <p:nvSpPr>
          <p:cNvPr id="7" name="Left-Right Arrow 6"/>
          <p:cNvSpPr/>
          <p:nvPr/>
        </p:nvSpPr>
        <p:spPr>
          <a:xfrm>
            <a:off x="9260569" y="5649811"/>
            <a:ext cx="2392591" cy="58181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200" b="1">
                <a:solidFill>
                  <a:srgbClr val="C00000"/>
                </a:solidFill>
              </a:defRPr>
            </a:pPr>
            <a:r>
              <a:t>Ovisni podaci</a:t>
            </a:r>
            <a:endParaRPr sz="3200" b="1">
              <a:solidFill>
                <a:srgbClr val="C00000"/>
              </a:solidFill>
            </a:endParaRPr>
          </a:p>
        </p:txBody>
      </p:sp>
    </p:spTree>
    <p:extLst>
      <p:ext uri="{BB962C8B-B14F-4D97-AF65-F5344CB8AC3E}">
        <p14:creationId xmlns:p14="http://schemas.microsoft.com/office/powerpoint/2010/main" val="14462283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58296"/>
            <a:ext cx="10515600" cy="843189"/>
          </a:xfrm>
        </p:spPr>
        <p:txBody>
          <a:bodyPr/>
          <a:lstStyle/>
          <a:p>
            <a:pPr algn="ctr">
              <a:defRPr b="1"/>
            </a:pPr>
            <a:r>
              <a:t>Nadzirano učenje - primjer</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690688"/>
            <a:ext cx="10515600" cy="4981045"/>
          </a:xfrm>
        </p:spPr>
        <p:txBody>
          <a:bodyPr>
            <a:normAutofit lnSpcReduction="10000"/>
          </a:bodyPr>
          <a:lstStyle/>
          <a:p>
            <a:pPr lvl="0" algn="just">
              <a:defRPr sz="3600" b="1">
                <a:latin typeface="+mj-lt"/>
              </a:defRPr>
            </a:pPr>
            <a:r>
              <a:rPr lang="hr-HR" smtClean="0"/>
              <a:t>Provjera </a:t>
            </a:r>
            <a:r>
              <a:rPr smtClean="0"/>
              <a:t>neželjene </a:t>
            </a:r>
            <a:r>
              <a:rPr/>
              <a:t>pošte </a:t>
            </a:r>
            <a:r>
              <a:rPr smtClean="0"/>
              <a:t>koj</a:t>
            </a:r>
            <a:r>
              <a:rPr lang="hr-HR" smtClean="0"/>
              <a:t>a</a:t>
            </a:r>
            <a:r>
              <a:rPr smtClean="0"/>
              <a:t> </a:t>
            </a:r>
            <a:r>
              <a:t>predviđa je li poznati unos (e-pošta) </a:t>
            </a:r>
            <a:r>
              <a:rPr/>
              <a:t>neželjena </a:t>
            </a:r>
            <a:r>
              <a:rPr lang="hr-HR" smtClean="0"/>
              <a:t>(spam) </a:t>
            </a:r>
            <a:r>
              <a:rPr smtClean="0"/>
              <a:t>pošta</a:t>
            </a:r>
            <a:r>
              <a:t>.</a:t>
            </a:r>
            <a:endParaRPr sz="3600" b="1">
              <a:latin typeface="+mj-lt"/>
            </a:endParaRPr>
          </a:p>
          <a:p>
            <a:pPr lvl="0" algn="just"/>
            <a:endParaRPr sz="3600" b="1">
              <a:latin typeface="+mj-lt"/>
            </a:endParaRPr>
          </a:p>
          <a:p>
            <a:pPr lvl="0" algn="just"/>
            <a:endParaRPr sz="3600" b="1">
              <a:latin typeface="+mj-lt"/>
            </a:endParaRPr>
          </a:p>
          <a:p>
            <a:pPr lvl="1" algn="just">
              <a:defRPr sz="3200">
                <a:latin typeface="+mj-lt"/>
              </a:defRPr>
            </a:pPr>
            <a:r>
              <a:t>Koristi se početni algoritam, maksimizirajući </a:t>
            </a:r>
            <a:r>
              <a:rPr/>
              <a:t>učinkovitost </a:t>
            </a:r>
            <a:r>
              <a:rPr lang="hr-HR" smtClean="0"/>
              <a:t>provjere</a:t>
            </a:r>
            <a:r>
              <a:rPr smtClean="0"/>
              <a:t> </a:t>
            </a:r>
            <a:r>
              <a:t>kroz korisnički unos (korisnik potvrđuje da je e-mail spam)</a:t>
            </a:r>
          </a:p>
          <a:p>
            <a:pPr lvl="1" algn="just">
              <a:defRPr sz="3200">
                <a:latin typeface="+mj-lt"/>
              </a:defRPr>
            </a:pPr>
            <a:r>
              <a:t>Algoritam se poboljšava s korisnički definiranim spam oznakama</a:t>
            </a:r>
          </a:p>
          <a:p>
            <a:pPr lvl="1" algn="just">
              <a:defRPr sz="3200">
                <a:latin typeface="+mj-lt"/>
              </a:defRPr>
            </a:pPr>
            <a:r>
              <a:rPr/>
              <a:t>Algoritam </a:t>
            </a:r>
            <a:r>
              <a:rPr smtClean="0"/>
              <a:t>uči </a:t>
            </a:r>
            <a:r>
              <a:t>iz korisničkih unosa</a:t>
            </a:r>
          </a:p>
        </p:txBody>
      </p:sp>
      <p:pic>
        <p:nvPicPr>
          <p:cNvPr id="1026" name="Picture 2" descr="delete_spa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95923" y="2193608"/>
            <a:ext cx="1584325" cy="1584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04370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92628" y="103868"/>
            <a:ext cx="10515600" cy="766989"/>
          </a:xfrm>
        </p:spPr>
        <p:txBody>
          <a:bodyPr/>
          <a:lstStyle/>
          <a:p>
            <a:pPr algn="ctr">
              <a:defRPr b="1"/>
            </a:pPr>
            <a:r>
              <a:t>Generalizacija i preopterećenje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04800" y="1001486"/>
            <a:ext cx="8675914" cy="5670247"/>
          </a:xfrm>
        </p:spPr>
        <p:txBody>
          <a:bodyPr>
            <a:normAutofit/>
          </a:bodyPr>
          <a:lstStyle/>
          <a:p>
            <a:pPr lvl="0" algn="just">
              <a:defRPr>
                <a:latin typeface="+mj-lt"/>
              </a:defRPr>
            </a:pPr>
            <a:r>
              <a:rPr sz="3600"/>
              <a:t>Cilj je da algoritam </a:t>
            </a:r>
            <a:r>
              <a:rPr sz="4400" b="1"/>
              <a:t>generalizira</a:t>
            </a:r>
            <a:r>
              <a:rPr sz="3600"/>
              <a:t> ili precizno primijeni učenje iz podataka iz obuke u testne podatke.</a:t>
            </a:r>
            <a:endParaRPr sz="3600">
              <a:latin typeface="+mj-lt"/>
            </a:endParaRPr>
          </a:p>
          <a:p>
            <a:pPr lvl="0" algn="just">
              <a:defRPr b="1">
                <a:latin typeface="+mj-lt"/>
              </a:defRPr>
            </a:pPr>
            <a:r>
              <a:rPr sz="4400"/>
              <a:t>Preopterećenje</a:t>
            </a:r>
            <a:r>
              <a:rPr sz="3600"/>
              <a:t> </a:t>
            </a:r>
            <a:r>
              <a:rPr lang="hr-HR" sz="3600" smtClean="0"/>
              <a:t>se </a:t>
            </a:r>
            <a:r>
              <a:rPr sz="3600" smtClean="0"/>
              <a:t>događa kad </a:t>
            </a:r>
            <a:r>
              <a:rPr sz="3600"/>
              <a:t>je model previše prilagođen podacima za obuku.</a:t>
            </a:r>
          </a:p>
          <a:p>
            <a:pPr lvl="0" algn="just">
              <a:defRPr sz="3600">
                <a:latin typeface="+mj-lt"/>
              </a:defRPr>
            </a:pPr>
            <a:r>
              <a:t>Cilj je postići ravnotežu fleksibilnosti </a:t>
            </a:r>
            <a:r>
              <a:rPr/>
              <a:t>i </a:t>
            </a:r>
            <a:r>
              <a:rPr lang="hr-HR" smtClean="0"/>
              <a:t>točnosti modela</a:t>
            </a:r>
            <a:r>
              <a:rPr smtClean="0"/>
              <a:t> </a:t>
            </a:r>
            <a:r>
              <a:rPr lang="hr-HR" smtClean="0"/>
              <a:t>–</a:t>
            </a:r>
            <a:r>
              <a:rPr smtClean="0"/>
              <a:t> </a:t>
            </a:r>
            <a:r>
              <a:rPr lang="hr-HR" b="1" smtClean="0"/>
              <a:t>sposobnost modela da točno radi na</a:t>
            </a:r>
            <a:r>
              <a:rPr b="1" smtClean="0"/>
              <a:t> </a:t>
            </a:r>
            <a:r>
              <a:rPr b="1"/>
              <a:t>novim podacima</a:t>
            </a:r>
            <a:r>
              <a:t>.</a:t>
            </a:r>
          </a:p>
          <a:p>
            <a:pPr lvl="0" algn="just">
              <a:defRPr sz="3600">
                <a:latin typeface="+mj-lt"/>
              </a:defRPr>
            </a:pPr>
            <a:r>
              <a:t>Spriječite doradu kako biste osigurali točna predviđanja nevidljivih podataka.</a:t>
            </a:r>
            <a:endParaRPr sz="3600">
              <a:latin typeface="+mj-lt"/>
            </a:endParaRPr>
          </a:p>
          <a:p>
            <a:pPr lvl="0" algn="just"/>
            <a:endParaRPr sz="3200" b="1">
              <a:latin typeface="+mj-lt"/>
            </a:endParaRPr>
          </a:p>
          <a:p>
            <a:pPr lvl="0" algn="just"/>
            <a:endParaRPr sz="3200" b="1">
              <a:latin typeface="+mj-lt"/>
            </a:endParaRPr>
          </a:p>
          <a:p>
            <a:pPr lvl="0" algn="just"/>
            <a:endParaRPr sz="3200">
              <a:latin typeface="+mj-lt"/>
            </a:endParaRPr>
          </a:p>
          <a:p>
            <a:pPr lvl="0" algn="just"/>
            <a:endParaRPr sz="3200">
              <a:latin typeface="+mj-lt"/>
            </a:endParaRPr>
          </a:p>
        </p:txBody>
      </p:sp>
      <p:pic>
        <p:nvPicPr>
          <p:cNvPr id="2050" name="Picture 2" descr="Free Crop unrecognizable female dressmaker with flexible ruler measuring hip line of dummy while working in studio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95516" y="1850570"/>
            <a:ext cx="2496458" cy="37446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594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80068"/>
            <a:ext cx="10515600" cy="941161"/>
          </a:xfrm>
        </p:spPr>
        <p:txBody>
          <a:bodyPr/>
          <a:lstStyle/>
          <a:p>
            <a:pPr algn="ctr">
              <a:defRPr b="1"/>
            </a:pPr>
            <a:r>
              <a:rPr lang="hr-HR" smtClean="0"/>
              <a:t>Nenadzirano učenje</a:t>
            </a:r>
            <a:endParaRP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70114" y="1458686"/>
            <a:ext cx="8077200" cy="5213047"/>
          </a:xfrm>
        </p:spPr>
        <p:txBody>
          <a:bodyPr>
            <a:normAutofit/>
          </a:bodyPr>
          <a:lstStyle/>
          <a:p>
            <a:pPr lvl="0" algn="just">
              <a:defRPr sz="3600">
                <a:latin typeface="+mj-lt"/>
              </a:defRPr>
            </a:pPr>
            <a:r>
              <a:rPr lang="hr-HR" smtClean="0"/>
              <a:t>Nenadzirano učenje </a:t>
            </a:r>
            <a:r>
              <a:rPr smtClean="0"/>
              <a:t>uključuje </a:t>
            </a:r>
            <a:r>
              <a:t>nepoznatu strukturu podataka.</a:t>
            </a:r>
          </a:p>
          <a:p>
            <a:pPr lvl="0" algn="just">
              <a:defRPr sz="3600">
                <a:latin typeface="+mj-lt"/>
              </a:defRPr>
            </a:pPr>
            <a:r>
              <a:t>Podaci nisu klasificirani niti označeni.</a:t>
            </a:r>
          </a:p>
          <a:p>
            <a:pPr lvl="0" algn="just">
              <a:defRPr sz="3600">
                <a:latin typeface="+mj-lt"/>
              </a:defRPr>
            </a:pPr>
            <a:r>
              <a:t>Algoritmi izvlače zaključke iz (obično velikih) skupova podataka bez označenih odgovora.</a:t>
            </a:r>
            <a:endParaRPr sz="3600">
              <a:latin typeface="+mj-lt"/>
            </a:endParaRPr>
          </a:p>
          <a:p>
            <a:pPr lvl="0" algn="just">
              <a:defRPr>
                <a:latin typeface="+mj-lt"/>
              </a:defRPr>
            </a:pPr>
            <a:r>
              <a:rPr sz="3600"/>
              <a:t>U nenadziranom strojnom učenju postoje dvije glavne kategorije: </a:t>
            </a:r>
            <a:r>
              <a:rPr sz="4400" b="1"/>
              <a:t>klasteriranje</a:t>
            </a:r>
            <a:r>
              <a:rPr sz="3600"/>
              <a:t> i </a:t>
            </a:r>
            <a:r>
              <a:rPr sz="4400" b="1"/>
              <a:t>smanjenje dimenzionalnosti</a:t>
            </a:r>
            <a:r>
              <a:rPr sz="3600"/>
              <a:t>.</a:t>
            </a:r>
            <a:endParaRPr sz="3600">
              <a:latin typeface="+mj-lt"/>
            </a:endParaRPr>
          </a:p>
          <a:p>
            <a:pPr lvl="0" algn="just"/>
            <a:endParaRPr sz="3200">
              <a:latin typeface="+mj-lt"/>
            </a:endParaRPr>
          </a:p>
          <a:p>
            <a:pPr lvl="0" algn="just"/>
            <a:endParaRPr sz="3200" b="1">
              <a:latin typeface="+mj-lt"/>
            </a:endParaRPr>
          </a:p>
          <a:p>
            <a:pPr lvl="0" algn="just"/>
            <a:endParaRPr sz="3200">
              <a:latin typeface="+mj-lt"/>
            </a:endParaRPr>
          </a:p>
          <a:p>
            <a:pPr lvl="0" algn="just"/>
            <a:endParaRPr sz="3200">
              <a:latin typeface="+mj-lt"/>
            </a:endParaRPr>
          </a:p>
        </p:txBody>
      </p:sp>
      <p:pic>
        <p:nvPicPr>
          <p:cNvPr id="3074" name="Picture 2" descr="Free Close-Up Photo Of Painting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0081" y="1753524"/>
            <a:ext cx="2992822" cy="199322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Free Smooth round colorful shapes with wavy edges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90081" y="3984171"/>
            <a:ext cx="2992821" cy="19932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0391631"/>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55CDED8B-1AA2-44CF-B496-65A88013FD9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3.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docProps/app.xml><?xml version="1.0" encoding="utf-8"?>
<Properties xmlns="http://schemas.openxmlformats.org/officeDocument/2006/extended-properties" xmlns:vt="http://schemas.openxmlformats.org/officeDocument/2006/docPropsVTypes">
  <TotalTime>2408</TotalTime>
  <Words>1610</Words>
  <Application>Microsoft Office PowerPoint</Application>
  <PresentationFormat>Widescreen</PresentationFormat>
  <Paragraphs>147</Paragraphs>
  <Slides>11</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Motyw pakietu Office</vt:lpstr>
      <vt:lpstr>O3 - Distance learning curricula in Machine Learning  3 - Glavne kategorije strojnog učenja</vt:lpstr>
      <vt:lpstr>Glavne kategorije strojnog učenja</vt:lpstr>
      <vt:lpstr>Glavne kategorije strojnog učenja</vt:lpstr>
      <vt:lpstr>Nadzirano učenje </vt:lpstr>
      <vt:lpstr>Nezavisne i zavisne varijable</vt:lpstr>
      <vt:lpstr>Nezavisni i zavisni podaci - primjer</vt:lpstr>
      <vt:lpstr>Nadzirano učenje - primjer</vt:lpstr>
      <vt:lpstr>Generalizacija i preopterećenje</vt:lpstr>
      <vt:lpstr>Nenadzirano učenje</vt:lpstr>
      <vt:lpstr>Nenadzirano učenje - primjer</vt:lpstr>
      <vt:lpstr>Pregledajte slijedeće online izvore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159</cp:revision>
  <dcterms:created xsi:type="dcterms:W3CDTF">2021-12-08T08:56:03Z</dcterms:created>
  <dcterms:modified xsi:type="dcterms:W3CDTF">2024-02-21T09:11:12Z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