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sldIdLst>
    <p:sldId id="256" r:id="rId5"/>
    <p:sldId id="257" r:id="rId6"/>
    <p:sldId id="278" r:id="rId7"/>
    <p:sldId id="279" r:id="rId8"/>
    <p:sldId id="281" r:id="rId9"/>
    <p:sldId id="280" r:id="rId10"/>
    <p:sldId id="284" r:id="rId11"/>
    <p:sldId id="282" r:id="rId12"/>
    <p:sldId id="283" r:id="rId13"/>
    <p:sldId id="277" r:id="rId14"/>
  </p:sldIdLst>
  <p:sldSz cx="12192000" cy="6858000"/>
  <p:notesSz cx="68580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ane" initials="f" lastIdx="1" clrIdx="0">
    <p:extLst>
      <p:ext uri="{19B8F6BF-5375-455C-9EA6-DF929625EA0E}">
        <p15:presenceInfo xmlns:p15="http://schemas.microsoft.com/office/powerpoint/2012/main" userId="d131dc0004dc0f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6860" autoAdjust="0"/>
  </p:normalViewPr>
  <p:slideViewPr>
    <p:cSldViewPr snapToGrid="0">
      <p:cViewPr varScale="1">
        <p:scale>
          <a:sx n="85" d="100"/>
          <a:sy n="85" d="100"/>
        </p:scale>
        <p:origin x="151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rane\Documents\Projekti\VUS\EU%20projekti\CodeIn\Intellectual%20outputs\O3%202%20distance%20learning%20curricula%20in%20machine%20learning%20and%20cloud%20computing\PPT%20machine%20learning\Activation%20function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rane\Documents\Projekti\VUS\EU%20projekti\CodeIn\Intellectual%20outputs\O3%202%20distance%20learning%20curricula%20in%20machine%20learning%20and%20cloud%20computing\PPT%20machine%20learning\Activation%20function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rane\Documents\Projekti\VUS\EU%20projekti\CodeIn\Intellectual%20outputs\O3%202%20distance%20learning%20curricula%20in%20machine%20learning%20and%20cloud%20computing\PPT%20machine%20learning\Activation%20function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r>
              <a:t>sigmoid f(x)</a:t>
            </a:r>
            <a:endParaRPr sz="1800">
              <a:latin typeface="+mj-lt"/>
            </a:endParaRP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3.2617999016071972E-2"/>
          <c:y val="0.23206294962480226"/>
          <c:w val="0.90886599596717033"/>
          <c:h val="0.65405101624695816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Sheet1!$A$2:$A$93</c:f>
              <c:numCache>
                <c:formatCode>General</c:formatCode>
                <c:ptCount val="92"/>
                <c:pt idx="0">
                  <c:v>-8.8000000000000007</c:v>
                </c:pt>
                <c:pt idx="1">
                  <c:v>-8.6</c:v>
                </c:pt>
                <c:pt idx="2">
                  <c:v>-8.4</c:v>
                </c:pt>
                <c:pt idx="3">
                  <c:v>-8.1999999999999993</c:v>
                </c:pt>
                <c:pt idx="4">
                  <c:v>-8</c:v>
                </c:pt>
                <c:pt idx="5">
                  <c:v>-7.8</c:v>
                </c:pt>
                <c:pt idx="6">
                  <c:v>-7.6</c:v>
                </c:pt>
                <c:pt idx="7">
                  <c:v>-7.4</c:v>
                </c:pt>
                <c:pt idx="8">
                  <c:v>-7.2</c:v>
                </c:pt>
                <c:pt idx="9">
                  <c:v>-7</c:v>
                </c:pt>
                <c:pt idx="10">
                  <c:v>-6.8</c:v>
                </c:pt>
                <c:pt idx="11">
                  <c:v>-6.6</c:v>
                </c:pt>
                <c:pt idx="12">
                  <c:v>-6.4</c:v>
                </c:pt>
                <c:pt idx="13">
                  <c:v>-6.2</c:v>
                </c:pt>
                <c:pt idx="14">
                  <c:v>-6</c:v>
                </c:pt>
                <c:pt idx="15">
                  <c:v>-5.8</c:v>
                </c:pt>
                <c:pt idx="16">
                  <c:v>-5.6</c:v>
                </c:pt>
                <c:pt idx="17">
                  <c:v>-5.4</c:v>
                </c:pt>
                <c:pt idx="18">
                  <c:v>-5.2</c:v>
                </c:pt>
                <c:pt idx="19">
                  <c:v>-5</c:v>
                </c:pt>
                <c:pt idx="20">
                  <c:v>-4.8</c:v>
                </c:pt>
                <c:pt idx="21">
                  <c:v>-4.5999999999999996</c:v>
                </c:pt>
                <c:pt idx="22">
                  <c:v>-4.4000000000000004</c:v>
                </c:pt>
                <c:pt idx="23">
                  <c:v>-4.2</c:v>
                </c:pt>
                <c:pt idx="24">
                  <c:v>-4</c:v>
                </c:pt>
                <c:pt idx="25">
                  <c:v>-3.8</c:v>
                </c:pt>
                <c:pt idx="26">
                  <c:v>-3.6</c:v>
                </c:pt>
                <c:pt idx="27">
                  <c:v>-3.4</c:v>
                </c:pt>
                <c:pt idx="28">
                  <c:v>-3.2</c:v>
                </c:pt>
                <c:pt idx="29">
                  <c:v>-3</c:v>
                </c:pt>
                <c:pt idx="30">
                  <c:v>-2.8</c:v>
                </c:pt>
                <c:pt idx="31">
                  <c:v>-2.6</c:v>
                </c:pt>
                <c:pt idx="32">
                  <c:v>-2.4</c:v>
                </c:pt>
                <c:pt idx="33">
                  <c:v>-2.2000000000000002</c:v>
                </c:pt>
                <c:pt idx="34">
                  <c:v>-2</c:v>
                </c:pt>
                <c:pt idx="35">
                  <c:v>-1.8</c:v>
                </c:pt>
                <c:pt idx="36">
                  <c:v>-1.6</c:v>
                </c:pt>
                <c:pt idx="37">
                  <c:v>-1.4</c:v>
                </c:pt>
                <c:pt idx="38">
                  <c:v>-1.2</c:v>
                </c:pt>
                <c:pt idx="39">
                  <c:v>-1</c:v>
                </c:pt>
                <c:pt idx="40">
                  <c:v>-0.8</c:v>
                </c:pt>
                <c:pt idx="41">
                  <c:v>-0.6</c:v>
                </c:pt>
                <c:pt idx="42">
                  <c:v>-0.4</c:v>
                </c:pt>
                <c:pt idx="43">
                  <c:v>-0.2</c:v>
                </c:pt>
                <c:pt idx="44">
                  <c:v>0</c:v>
                </c:pt>
                <c:pt idx="45">
                  <c:v>0.2</c:v>
                </c:pt>
                <c:pt idx="46">
                  <c:v>0.4</c:v>
                </c:pt>
                <c:pt idx="47">
                  <c:v>0.6</c:v>
                </c:pt>
                <c:pt idx="48">
                  <c:v>0.8</c:v>
                </c:pt>
                <c:pt idx="49">
                  <c:v>1</c:v>
                </c:pt>
                <c:pt idx="50">
                  <c:v>1.2</c:v>
                </c:pt>
                <c:pt idx="51">
                  <c:v>1.4</c:v>
                </c:pt>
                <c:pt idx="52">
                  <c:v>1.6</c:v>
                </c:pt>
                <c:pt idx="53">
                  <c:v>1.8</c:v>
                </c:pt>
                <c:pt idx="54">
                  <c:v>2</c:v>
                </c:pt>
                <c:pt idx="55">
                  <c:v>2.2000000000000002</c:v>
                </c:pt>
                <c:pt idx="56">
                  <c:v>2.4</c:v>
                </c:pt>
                <c:pt idx="57">
                  <c:v>2.6</c:v>
                </c:pt>
                <c:pt idx="58">
                  <c:v>2.8</c:v>
                </c:pt>
                <c:pt idx="59">
                  <c:v>3</c:v>
                </c:pt>
                <c:pt idx="60">
                  <c:v>3.2</c:v>
                </c:pt>
                <c:pt idx="61">
                  <c:v>3.4</c:v>
                </c:pt>
                <c:pt idx="62">
                  <c:v>3.6</c:v>
                </c:pt>
                <c:pt idx="63">
                  <c:v>3.8</c:v>
                </c:pt>
                <c:pt idx="64">
                  <c:v>4</c:v>
                </c:pt>
                <c:pt idx="65">
                  <c:v>4.2</c:v>
                </c:pt>
                <c:pt idx="66">
                  <c:v>4.4000000000000004</c:v>
                </c:pt>
                <c:pt idx="67">
                  <c:v>4.5999999999999996</c:v>
                </c:pt>
                <c:pt idx="68">
                  <c:v>4.8</c:v>
                </c:pt>
                <c:pt idx="69">
                  <c:v>5</c:v>
                </c:pt>
                <c:pt idx="70">
                  <c:v>5.2</c:v>
                </c:pt>
                <c:pt idx="71">
                  <c:v>5.4</c:v>
                </c:pt>
                <c:pt idx="72">
                  <c:v>5.6</c:v>
                </c:pt>
                <c:pt idx="73">
                  <c:v>5.8</c:v>
                </c:pt>
                <c:pt idx="74">
                  <c:v>6</c:v>
                </c:pt>
                <c:pt idx="75">
                  <c:v>6.2</c:v>
                </c:pt>
                <c:pt idx="76">
                  <c:v>6.4</c:v>
                </c:pt>
                <c:pt idx="77">
                  <c:v>6.6</c:v>
                </c:pt>
                <c:pt idx="78">
                  <c:v>6.8</c:v>
                </c:pt>
                <c:pt idx="79">
                  <c:v>7</c:v>
                </c:pt>
                <c:pt idx="80">
                  <c:v>7.2</c:v>
                </c:pt>
                <c:pt idx="81">
                  <c:v>7.4</c:v>
                </c:pt>
                <c:pt idx="82">
                  <c:v>7.6</c:v>
                </c:pt>
                <c:pt idx="83">
                  <c:v>7.8</c:v>
                </c:pt>
                <c:pt idx="84">
                  <c:v>8</c:v>
                </c:pt>
                <c:pt idx="85">
                  <c:v>8.1999999999999993</c:v>
                </c:pt>
                <c:pt idx="86">
                  <c:v>8.4</c:v>
                </c:pt>
                <c:pt idx="87">
                  <c:v>8.6</c:v>
                </c:pt>
                <c:pt idx="88">
                  <c:v>8.8000000000000007</c:v>
                </c:pt>
                <c:pt idx="89">
                  <c:v>9</c:v>
                </c:pt>
                <c:pt idx="90">
                  <c:v>9.1999999999999993</c:v>
                </c:pt>
                <c:pt idx="91">
                  <c:v>9.4</c:v>
                </c:pt>
              </c:numCache>
            </c:numRef>
          </c:xVal>
          <c:yVal>
            <c:numRef>
              <c:f>Sheet1!$B$2:$B$93</c:f>
              <c:numCache>
                <c:formatCode>General</c:formatCode>
                <c:ptCount val="92"/>
                <c:pt idx="0">
                  <c:v>1.5071035805975741E-4</c:v>
                </c:pt>
                <c:pt idx="1">
                  <c:v>1.84071904963424E-4</c:v>
                </c:pt>
                <c:pt idx="2">
                  <c:v>2.248167702332953E-4</c:v>
                </c:pt>
                <c:pt idx="3">
                  <c:v>2.7457815610133291E-4</c:v>
                </c:pt>
                <c:pt idx="4">
                  <c:v>3.3535013046647811E-4</c:v>
                </c:pt>
                <c:pt idx="5">
                  <c:v>4.0956716498605043E-4</c:v>
                </c:pt>
                <c:pt idx="6">
                  <c:v>5.0020110707956432E-4</c:v>
                </c:pt>
                <c:pt idx="7">
                  <c:v>6.1087935943440102E-4</c:v>
                </c:pt>
                <c:pt idx="8">
                  <c:v>7.4602883383669699E-4</c:v>
                </c:pt>
                <c:pt idx="9">
                  <c:v>9.1105119440064539E-4</c:v>
                </c:pt>
                <c:pt idx="10">
                  <c:v>1.1125360328603216E-3</c:v>
                </c:pt>
                <c:pt idx="11">
                  <c:v>1.3585199504289591E-3</c:v>
                </c:pt>
                <c:pt idx="12">
                  <c:v>1.6588010801744215E-3</c:v>
                </c:pt>
                <c:pt idx="13">
                  <c:v>2.0253203890498819E-3</c:v>
                </c:pt>
                <c:pt idx="14">
                  <c:v>2.4726231566347743E-3</c:v>
                </c:pt>
                <c:pt idx="15">
                  <c:v>3.0184163247084241E-3</c:v>
                </c:pt>
                <c:pt idx="16">
                  <c:v>3.684239899435989E-3</c:v>
                </c:pt>
                <c:pt idx="17">
                  <c:v>4.4962731609411782E-3</c:v>
                </c:pt>
                <c:pt idx="18">
                  <c:v>5.4862988994504036E-3</c:v>
                </c:pt>
                <c:pt idx="19">
                  <c:v>6.6928509242848554E-3</c:v>
                </c:pt>
                <c:pt idx="20">
                  <c:v>8.1625711531598966E-3</c:v>
                </c:pt>
                <c:pt idx="21">
                  <c:v>9.9518018669043241E-3</c:v>
                </c:pt>
                <c:pt idx="22">
                  <c:v>1.2128434984274237E-2</c:v>
                </c:pt>
                <c:pt idx="23">
                  <c:v>1.4774031693273055E-2</c:v>
                </c:pt>
                <c:pt idx="24">
                  <c:v>1.7986209962091559E-2</c:v>
                </c:pt>
                <c:pt idx="25">
                  <c:v>2.1881270936130476E-2</c:v>
                </c:pt>
                <c:pt idx="26">
                  <c:v>2.6596993576865856E-2</c:v>
                </c:pt>
                <c:pt idx="27">
                  <c:v>3.2295464698450516E-2</c:v>
                </c:pt>
                <c:pt idx="28">
                  <c:v>3.9165722796764356E-2</c:v>
                </c:pt>
                <c:pt idx="29">
                  <c:v>4.7425873177566781E-2</c:v>
                </c:pt>
                <c:pt idx="30">
                  <c:v>5.7324175898868755E-2</c:v>
                </c:pt>
                <c:pt idx="31">
                  <c:v>6.9138420343346815E-2</c:v>
                </c:pt>
                <c:pt idx="32">
                  <c:v>8.317269649392238E-2</c:v>
                </c:pt>
                <c:pt idx="33">
                  <c:v>9.9750489119685135E-2</c:v>
                </c:pt>
                <c:pt idx="34">
                  <c:v>0.11920292202211755</c:v>
                </c:pt>
                <c:pt idx="35">
                  <c:v>0.14185106490048777</c:v>
                </c:pt>
                <c:pt idx="36">
                  <c:v>0.16798161486607552</c:v>
                </c:pt>
                <c:pt idx="37">
                  <c:v>0.19781611144141825</c:v>
                </c:pt>
                <c:pt idx="38">
                  <c:v>0.23147521650098238</c:v>
                </c:pt>
                <c:pt idx="39">
                  <c:v>0.2689414213699951</c:v>
                </c:pt>
                <c:pt idx="40">
                  <c:v>0.31002551887238755</c:v>
                </c:pt>
                <c:pt idx="41">
                  <c:v>0.35434369377420455</c:v>
                </c:pt>
                <c:pt idx="42">
                  <c:v>0.401312339887548</c:v>
                </c:pt>
                <c:pt idx="43">
                  <c:v>0.45016600268752216</c:v>
                </c:pt>
                <c:pt idx="44">
                  <c:v>0.5</c:v>
                </c:pt>
                <c:pt idx="45">
                  <c:v>0.54983399731247795</c:v>
                </c:pt>
                <c:pt idx="46">
                  <c:v>0.598687660112452</c:v>
                </c:pt>
                <c:pt idx="47">
                  <c:v>0.6456563062257954</c:v>
                </c:pt>
                <c:pt idx="48">
                  <c:v>0.6899744811276125</c:v>
                </c:pt>
                <c:pt idx="49">
                  <c:v>0.7310585786300049</c:v>
                </c:pt>
                <c:pt idx="50">
                  <c:v>0.76852478349901754</c:v>
                </c:pt>
                <c:pt idx="51">
                  <c:v>0.80218388855858169</c:v>
                </c:pt>
                <c:pt idx="52">
                  <c:v>0.83201838513392445</c:v>
                </c:pt>
                <c:pt idx="53">
                  <c:v>0.85814893509951229</c:v>
                </c:pt>
                <c:pt idx="54">
                  <c:v>0.88079707797788231</c:v>
                </c:pt>
                <c:pt idx="55">
                  <c:v>0.9002495108803148</c:v>
                </c:pt>
                <c:pt idx="56">
                  <c:v>0.91682730350607766</c:v>
                </c:pt>
                <c:pt idx="57">
                  <c:v>0.93086157965665328</c:v>
                </c:pt>
                <c:pt idx="58">
                  <c:v>0.94267582410113127</c:v>
                </c:pt>
                <c:pt idx="59">
                  <c:v>0.95257412682243336</c:v>
                </c:pt>
                <c:pt idx="60">
                  <c:v>0.96083427720323566</c:v>
                </c:pt>
                <c:pt idx="61">
                  <c:v>0.96770453530154943</c:v>
                </c:pt>
                <c:pt idx="62">
                  <c:v>0.97340300642313404</c:v>
                </c:pt>
                <c:pt idx="63">
                  <c:v>0.97811872906386943</c:v>
                </c:pt>
                <c:pt idx="64">
                  <c:v>0.98201379003790845</c:v>
                </c:pt>
                <c:pt idx="65">
                  <c:v>0.98522596830672693</c:v>
                </c:pt>
                <c:pt idx="66">
                  <c:v>0.98787156501572571</c:v>
                </c:pt>
                <c:pt idx="67">
                  <c:v>0.99004819813309575</c:v>
                </c:pt>
                <c:pt idx="68">
                  <c:v>0.99183742884684012</c:v>
                </c:pt>
                <c:pt idx="69">
                  <c:v>0.99330714907571527</c:v>
                </c:pt>
                <c:pt idx="70">
                  <c:v>0.99451370110054949</c:v>
                </c:pt>
                <c:pt idx="71">
                  <c:v>0.99550372683905886</c:v>
                </c:pt>
                <c:pt idx="72">
                  <c:v>0.99631576010056411</c:v>
                </c:pt>
                <c:pt idx="73">
                  <c:v>0.99698158367529166</c:v>
                </c:pt>
                <c:pt idx="74">
                  <c:v>0.99752737684336534</c:v>
                </c:pt>
                <c:pt idx="75">
                  <c:v>0.9979746796109501</c:v>
                </c:pt>
                <c:pt idx="76">
                  <c:v>0.99834119891982553</c:v>
                </c:pt>
                <c:pt idx="77">
                  <c:v>0.9986414800495711</c:v>
                </c:pt>
                <c:pt idx="78">
                  <c:v>0.99888746396713979</c:v>
                </c:pt>
                <c:pt idx="79">
                  <c:v>0.9990889488055994</c:v>
                </c:pt>
                <c:pt idx="80">
                  <c:v>0.99925397116616332</c:v>
                </c:pt>
                <c:pt idx="81">
                  <c:v>0.99938912064056562</c:v>
                </c:pt>
                <c:pt idx="82">
                  <c:v>0.99949979889292051</c:v>
                </c:pt>
                <c:pt idx="83">
                  <c:v>0.99959043283501392</c:v>
                </c:pt>
                <c:pt idx="84">
                  <c:v>0.99966464986953363</c:v>
                </c:pt>
                <c:pt idx="85">
                  <c:v>0.99972542184389857</c:v>
                </c:pt>
                <c:pt idx="86">
                  <c:v>0.99977518322976666</c:v>
                </c:pt>
                <c:pt idx="87">
                  <c:v>0.99981592809503661</c:v>
                </c:pt>
                <c:pt idx="88">
                  <c:v>0.99984928964194031</c:v>
                </c:pt>
                <c:pt idx="89">
                  <c:v>0.99987660542401369</c:v>
                </c:pt>
                <c:pt idx="90">
                  <c:v>0.99989897080609225</c:v>
                </c:pt>
                <c:pt idx="91">
                  <c:v>0.99991728277714842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9EA-4CB5-B4AB-174CF02EA9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84052143"/>
        <c:axId val="2084047983"/>
      </c:scatterChart>
      <c:valAx>
        <c:axId val="2084052143"/>
        <c:scaling>
          <c:orientation val="minMax"/>
          <c:max val="5"/>
          <c:min val="-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sr-Latn-RS"/>
          </a:p>
        </c:txPr>
        <c:crossAx val="2084047983"/>
        <c:crosses val="autoZero"/>
        <c:crossBetween val="midCat"/>
        <c:majorUnit val="2"/>
      </c:valAx>
      <c:valAx>
        <c:axId val="2084047983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sr-Latn-RS"/>
          </a:p>
        </c:txPr>
        <c:crossAx val="2084052143"/>
        <c:crosses val="autoZero"/>
        <c:crossBetween val="midCat"/>
        <c:majorUnit val="0.2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n-ea"/>
              <a:cs typeface="+mn-cs"/>
            </a:defRPr>
          </a:pPr>
          <a:endParaRPr lang="sr-Latn-R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SIGMOID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Sheet1!$A$2:$A$102</c:f>
              <c:numCache>
                <c:formatCode>General</c:formatCode>
                <c:ptCount val="101"/>
                <c:pt idx="0">
                  <c:v>-5</c:v>
                </c:pt>
                <c:pt idx="1">
                  <c:v>-4.9000000000000004</c:v>
                </c:pt>
                <c:pt idx="2">
                  <c:v>-4.8</c:v>
                </c:pt>
                <c:pt idx="3">
                  <c:v>-4.7</c:v>
                </c:pt>
                <c:pt idx="4">
                  <c:v>-4.5999999999999996</c:v>
                </c:pt>
                <c:pt idx="5">
                  <c:v>-4.5</c:v>
                </c:pt>
                <c:pt idx="6">
                  <c:v>-4.4000000000000004</c:v>
                </c:pt>
                <c:pt idx="7">
                  <c:v>-4.3</c:v>
                </c:pt>
                <c:pt idx="8">
                  <c:v>-4.2</c:v>
                </c:pt>
                <c:pt idx="9">
                  <c:v>-4.0999999999999996</c:v>
                </c:pt>
                <c:pt idx="10">
                  <c:v>-4</c:v>
                </c:pt>
                <c:pt idx="11">
                  <c:v>-3.9</c:v>
                </c:pt>
                <c:pt idx="12">
                  <c:v>-3.8</c:v>
                </c:pt>
                <c:pt idx="13">
                  <c:v>-3.7</c:v>
                </c:pt>
                <c:pt idx="14">
                  <c:v>-3.6</c:v>
                </c:pt>
                <c:pt idx="15">
                  <c:v>-3.5000000000000102</c:v>
                </c:pt>
                <c:pt idx="16">
                  <c:v>-3.4000000000000101</c:v>
                </c:pt>
                <c:pt idx="17">
                  <c:v>-3.30000000000001</c:v>
                </c:pt>
                <c:pt idx="18">
                  <c:v>-3.2000000000000099</c:v>
                </c:pt>
                <c:pt idx="19">
                  <c:v>-3.1000000000000099</c:v>
                </c:pt>
                <c:pt idx="20">
                  <c:v>-3.0000000000000102</c:v>
                </c:pt>
                <c:pt idx="21">
                  <c:v>-2.9000000000000101</c:v>
                </c:pt>
                <c:pt idx="22">
                  <c:v>-2.80000000000001</c:v>
                </c:pt>
                <c:pt idx="23">
                  <c:v>-2.7000000000000099</c:v>
                </c:pt>
                <c:pt idx="24">
                  <c:v>-2.6000000000000099</c:v>
                </c:pt>
                <c:pt idx="25">
                  <c:v>-2.5000000000000102</c:v>
                </c:pt>
                <c:pt idx="26">
                  <c:v>-2.4000000000000101</c:v>
                </c:pt>
                <c:pt idx="27">
                  <c:v>-2.30000000000001</c:v>
                </c:pt>
                <c:pt idx="28">
                  <c:v>-2.2000000000000099</c:v>
                </c:pt>
                <c:pt idx="29">
                  <c:v>-2.1000000000000099</c:v>
                </c:pt>
                <c:pt idx="30">
                  <c:v>-2.0000000000000102</c:v>
                </c:pt>
                <c:pt idx="31">
                  <c:v>-1.9000000000000099</c:v>
                </c:pt>
                <c:pt idx="32">
                  <c:v>-1.80000000000001</c:v>
                </c:pt>
                <c:pt idx="33">
                  <c:v>-1.7000000000000099</c:v>
                </c:pt>
                <c:pt idx="34">
                  <c:v>-1.6000000000000101</c:v>
                </c:pt>
                <c:pt idx="35">
                  <c:v>-1.50000000000001</c:v>
                </c:pt>
                <c:pt idx="36">
                  <c:v>-1.4000000000000099</c:v>
                </c:pt>
                <c:pt idx="37">
                  <c:v>-1.30000000000001</c:v>
                </c:pt>
                <c:pt idx="38">
                  <c:v>-1.2000000000000099</c:v>
                </c:pt>
                <c:pt idx="39">
                  <c:v>-1.1000000000000101</c:v>
                </c:pt>
                <c:pt idx="40">
                  <c:v>-1.00000000000001</c:v>
                </c:pt>
                <c:pt idx="41">
                  <c:v>-0.90000000000001001</c:v>
                </c:pt>
                <c:pt idx="42">
                  <c:v>-0.80000000000001004</c:v>
                </c:pt>
                <c:pt idx="43">
                  <c:v>-0.70000000000002005</c:v>
                </c:pt>
                <c:pt idx="44">
                  <c:v>-0.60000000000001996</c:v>
                </c:pt>
                <c:pt idx="45">
                  <c:v>-0.50000000000001998</c:v>
                </c:pt>
                <c:pt idx="46">
                  <c:v>-0.40000000000002001</c:v>
                </c:pt>
                <c:pt idx="47">
                  <c:v>-0.30000000000001997</c:v>
                </c:pt>
                <c:pt idx="48">
                  <c:v>-0.20000000000002</c:v>
                </c:pt>
                <c:pt idx="49">
                  <c:v>-0.10000000000002</c:v>
                </c:pt>
                <c:pt idx="50">
                  <c:v>-2.0428103653102899E-14</c:v>
                </c:pt>
                <c:pt idx="51">
                  <c:v>9.9999999999980105E-2</c:v>
                </c:pt>
                <c:pt idx="52">
                  <c:v>0.19999999999998</c:v>
                </c:pt>
                <c:pt idx="53">
                  <c:v>0.29999999999998</c:v>
                </c:pt>
                <c:pt idx="54">
                  <c:v>0.39999999999997998</c:v>
                </c:pt>
                <c:pt idx="55">
                  <c:v>0.49999999999998002</c:v>
                </c:pt>
                <c:pt idx="56">
                  <c:v>0.59999999999997999</c:v>
                </c:pt>
                <c:pt idx="57">
                  <c:v>0.69999999999997997</c:v>
                </c:pt>
                <c:pt idx="58">
                  <c:v>0.79999999999997995</c:v>
                </c:pt>
                <c:pt idx="59">
                  <c:v>0.89999999999998004</c:v>
                </c:pt>
                <c:pt idx="60">
                  <c:v>0.99999999999998002</c:v>
                </c:pt>
                <c:pt idx="61">
                  <c:v>1.0999999999999801</c:v>
                </c:pt>
                <c:pt idx="62">
                  <c:v>1.19999999999998</c:v>
                </c:pt>
                <c:pt idx="63">
                  <c:v>1.2999999999999801</c:v>
                </c:pt>
                <c:pt idx="64">
                  <c:v>1.3999999999999799</c:v>
                </c:pt>
                <c:pt idx="65">
                  <c:v>1.49999999999998</c:v>
                </c:pt>
                <c:pt idx="66">
                  <c:v>1.5999999999999801</c:v>
                </c:pt>
                <c:pt idx="67">
                  <c:v>1.69999999999998</c:v>
                </c:pt>
                <c:pt idx="68">
                  <c:v>1.7999999999999801</c:v>
                </c:pt>
                <c:pt idx="69">
                  <c:v>1.8999999999999799</c:v>
                </c:pt>
                <c:pt idx="70">
                  <c:v>1.99999999999998</c:v>
                </c:pt>
                <c:pt idx="71">
                  <c:v>2.0999999999999699</c:v>
                </c:pt>
                <c:pt idx="72">
                  <c:v>2.19999999999997</c:v>
                </c:pt>
                <c:pt idx="73">
                  <c:v>2.2999999999999701</c:v>
                </c:pt>
                <c:pt idx="74">
                  <c:v>2.3999999999999702</c:v>
                </c:pt>
                <c:pt idx="75">
                  <c:v>2.4999999999999698</c:v>
                </c:pt>
                <c:pt idx="76">
                  <c:v>2.5999999999999699</c:v>
                </c:pt>
                <c:pt idx="77">
                  <c:v>2.69999999999997</c:v>
                </c:pt>
                <c:pt idx="78">
                  <c:v>2.7999999999999701</c:v>
                </c:pt>
                <c:pt idx="79">
                  <c:v>2.8999999999999702</c:v>
                </c:pt>
                <c:pt idx="80">
                  <c:v>2.9999999999999698</c:v>
                </c:pt>
                <c:pt idx="81">
                  <c:v>3.0999999999999699</c:v>
                </c:pt>
                <c:pt idx="82">
                  <c:v>3.19999999999997</c:v>
                </c:pt>
                <c:pt idx="83">
                  <c:v>3.2999999999999701</c:v>
                </c:pt>
                <c:pt idx="84">
                  <c:v>3.3999999999999702</c:v>
                </c:pt>
                <c:pt idx="85">
                  <c:v>3.4999999999999698</c:v>
                </c:pt>
                <c:pt idx="86">
                  <c:v>3.5999999999999699</c:v>
                </c:pt>
                <c:pt idx="87">
                  <c:v>3.69999999999997</c:v>
                </c:pt>
                <c:pt idx="88">
                  <c:v>3.7999999999999701</c:v>
                </c:pt>
                <c:pt idx="89">
                  <c:v>3.8999999999999702</c:v>
                </c:pt>
                <c:pt idx="90">
                  <c:v>3.9999999999999698</c:v>
                </c:pt>
                <c:pt idx="91">
                  <c:v>4.0999999999999703</c:v>
                </c:pt>
                <c:pt idx="92">
                  <c:v>4.19999999999997</c:v>
                </c:pt>
                <c:pt idx="93">
                  <c:v>4.2999999999999696</c:v>
                </c:pt>
                <c:pt idx="94">
                  <c:v>4.3999999999999702</c:v>
                </c:pt>
                <c:pt idx="95">
                  <c:v>4.4999999999999698</c:v>
                </c:pt>
                <c:pt idx="96">
                  <c:v>4.5999999999999703</c:v>
                </c:pt>
                <c:pt idx="97">
                  <c:v>4.69999999999997</c:v>
                </c:pt>
                <c:pt idx="98">
                  <c:v>4.7999999999999696</c:v>
                </c:pt>
                <c:pt idx="99">
                  <c:v>4.8999999999999604</c:v>
                </c:pt>
                <c:pt idx="100">
                  <c:v>4.99999999999996</c:v>
                </c:pt>
              </c:numCache>
            </c:numRef>
          </c:xVal>
          <c:yVal>
            <c:numRef>
              <c:f>Sheet1!$B$2:$B$102</c:f>
              <c:numCache>
                <c:formatCode>General</c:formatCode>
                <c:ptCount val="101"/>
                <c:pt idx="0">
                  <c:v>6.6928509242848554E-3</c:v>
                </c:pt>
                <c:pt idx="1">
                  <c:v>7.3915413442819707E-3</c:v>
                </c:pt>
                <c:pt idx="2">
                  <c:v>8.1625711531598966E-3</c:v>
                </c:pt>
                <c:pt idx="3">
                  <c:v>9.0132986528478221E-3</c:v>
                </c:pt>
                <c:pt idx="4">
                  <c:v>9.9518018669043241E-3</c:v>
                </c:pt>
                <c:pt idx="5">
                  <c:v>1.098694263059318E-2</c:v>
                </c:pt>
                <c:pt idx="6">
                  <c:v>1.2128434984274237E-2</c:v>
                </c:pt>
                <c:pt idx="7">
                  <c:v>1.3386917827664779E-2</c:v>
                </c:pt>
                <c:pt idx="8">
                  <c:v>1.4774031693273055E-2</c:v>
                </c:pt>
                <c:pt idx="9">
                  <c:v>1.6302499371440946E-2</c:v>
                </c:pt>
                <c:pt idx="10">
                  <c:v>1.7986209962091559E-2</c:v>
                </c:pt>
                <c:pt idx="11">
                  <c:v>1.984030573407751E-2</c:v>
                </c:pt>
                <c:pt idx="12">
                  <c:v>2.1881270936130476E-2</c:v>
                </c:pt>
                <c:pt idx="13">
                  <c:v>2.4127021417669196E-2</c:v>
                </c:pt>
                <c:pt idx="14">
                  <c:v>2.6596993576865856E-2</c:v>
                </c:pt>
                <c:pt idx="15">
                  <c:v>2.9312230751356028E-2</c:v>
                </c:pt>
                <c:pt idx="16">
                  <c:v>3.2295464698450196E-2</c:v>
                </c:pt>
                <c:pt idx="17">
                  <c:v>3.5571189272635827E-2</c:v>
                </c:pt>
                <c:pt idx="18">
                  <c:v>3.9165722796763981E-2</c:v>
                </c:pt>
                <c:pt idx="19">
                  <c:v>4.3107254941085714E-2</c:v>
                </c:pt>
                <c:pt idx="20">
                  <c:v>4.7425873177566316E-2</c:v>
                </c:pt>
                <c:pt idx="21">
                  <c:v>5.2153563078417231E-2</c:v>
                </c:pt>
                <c:pt idx="22">
                  <c:v>5.73241758988682E-2</c:v>
                </c:pt>
                <c:pt idx="23">
                  <c:v>6.2973356056995902E-2</c:v>
                </c:pt>
                <c:pt idx="24">
                  <c:v>6.9138420343346191E-2</c:v>
                </c:pt>
                <c:pt idx="25">
                  <c:v>7.5858180021242838E-2</c:v>
                </c:pt>
                <c:pt idx="26">
                  <c:v>8.3172696493921602E-2</c:v>
                </c:pt>
                <c:pt idx="27">
                  <c:v>9.11229610148553E-2</c:v>
                </c:pt>
                <c:pt idx="28">
                  <c:v>9.9750489119684246E-2</c:v>
                </c:pt>
                <c:pt idx="29">
                  <c:v>0.109096821195612</c:v>
                </c:pt>
                <c:pt idx="30">
                  <c:v>0.11920292202211646</c:v>
                </c:pt>
                <c:pt idx="31">
                  <c:v>0.13010847436299672</c:v>
                </c:pt>
                <c:pt idx="32">
                  <c:v>0.14185106490048657</c:v>
                </c:pt>
                <c:pt idx="33">
                  <c:v>0.15446526508353342</c:v>
                </c:pt>
                <c:pt idx="34">
                  <c:v>0.1679816148660741</c:v>
                </c:pt>
                <c:pt idx="35">
                  <c:v>0.18242552380635485</c:v>
                </c:pt>
                <c:pt idx="36">
                  <c:v>0.1978161114414167</c:v>
                </c:pt>
                <c:pt idx="37">
                  <c:v>0.2141650169574397</c:v>
                </c:pt>
                <c:pt idx="38">
                  <c:v>0.23147521650098057</c:v>
                </c:pt>
                <c:pt idx="39">
                  <c:v>0.24973989440488048</c:v>
                </c:pt>
                <c:pt idx="40">
                  <c:v>0.26894142136999316</c:v>
                </c:pt>
                <c:pt idx="41">
                  <c:v>0.289050497374994</c:v>
                </c:pt>
                <c:pt idx="42">
                  <c:v>0.31002551887238539</c:v>
                </c:pt>
                <c:pt idx="43">
                  <c:v>0.33181222783182945</c:v>
                </c:pt>
                <c:pt idx="44">
                  <c:v>0.35434369377419994</c:v>
                </c:pt>
                <c:pt idx="45">
                  <c:v>0.37754066879814074</c:v>
                </c:pt>
                <c:pt idx="46">
                  <c:v>0.40131233988754322</c:v>
                </c:pt>
                <c:pt idx="47">
                  <c:v>0.42555748318833608</c:v>
                </c:pt>
                <c:pt idx="48">
                  <c:v>0.45016600268751711</c:v>
                </c:pt>
                <c:pt idx="49">
                  <c:v>0.47502081252105499</c:v>
                </c:pt>
                <c:pt idx="50">
                  <c:v>0.49999999999999489</c:v>
                </c:pt>
                <c:pt idx="51">
                  <c:v>0.52497918747893502</c:v>
                </c:pt>
                <c:pt idx="52">
                  <c:v>0.54983399731247296</c:v>
                </c:pt>
                <c:pt idx="53">
                  <c:v>0.57444251681165415</c:v>
                </c:pt>
                <c:pt idx="54">
                  <c:v>0.59868766011244712</c:v>
                </c:pt>
                <c:pt idx="55">
                  <c:v>0.62245933120184982</c:v>
                </c:pt>
                <c:pt idx="56">
                  <c:v>0.64565630622579084</c:v>
                </c:pt>
                <c:pt idx="57">
                  <c:v>0.66818777216816172</c:v>
                </c:pt>
                <c:pt idx="58">
                  <c:v>0.68997448112760817</c:v>
                </c:pt>
                <c:pt idx="59">
                  <c:v>0.7109495026249999</c:v>
                </c:pt>
                <c:pt idx="60">
                  <c:v>0.73105857863000101</c:v>
                </c:pt>
                <c:pt idx="61">
                  <c:v>0.75026010559511391</c:v>
                </c:pt>
                <c:pt idx="62">
                  <c:v>0.7685247834990141</c:v>
                </c:pt>
                <c:pt idx="63">
                  <c:v>0.78583498304255528</c:v>
                </c:pt>
                <c:pt idx="64">
                  <c:v>0.80218388855857858</c:v>
                </c:pt>
                <c:pt idx="65">
                  <c:v>0.81757447619364065</c:v>
                </c:pt>
                <c:pt idx="66">
                  <c:v>0.83201838513392168</c:v>
                </c:pt>
                <c:pt idx="67">
                  <c:v>0.84553473491646269</c:v>
                </c:pt>
                <c:pt idx="68">
                  <c:v>0.85814893509950985</c:v>
                </c:pt>
                <c:pt idx="69">
                  <c:v>0.8698915256369999</c:v>
                </c:pt>
                <c:pt idx="70">
                  <c:v>0.88079707797788032</c:v>
                </c:pt>
                <c:pt idx="71">
                  <c:v>0.89090317880438408</c:v>
                </c:pt>
                <c:pt idx="72">
                  <c:v>0.90024951088031213</c:v>
                </c:pt>
                <c:pt idx="73">
                  <c:v>0.90887703898514138</c:v>
                </c:pt>
                <c:pt idx="74">
                  <c:v>0.91682730350607544</c:v>
                </c:pt>
                <c:pt idx="75">
                  <c:v>0.92414181997875444</c:v>
                </c:pt>
                <c:pt idx="76">
                  <c:v>0.93086157965665117</c:v>
                </c:pt>
                <c:pt idx="77">
                  <c:v>0.93702664394300184</c:v>
                </c:pt>
                <c:pt idx="78">
                  <c:v>0.94267582410112971</c:v>
                </c:pt>
                <c:pt idx="79">
                  <c:v>0.94784643692158077</c:v>
                </c:pt>
                <c:pt idx="80">
                  <c:v>0.95257412682243192</c:v>
                </c:pt>
                <c:pt idx="81">
                  <c:v>0.95689274505891264</c:v>
                </c:pt>
                <c:pt idx="82">
                  <c:v>0.96083427720323444</c:v>
                </c:pt>
                <c:pt idx="83">
                  <c:v>0.96442881072736286</c:v>
                </c:pt>
                <c:pt idx="84">
                  <c:v>0.96770453530154854</c:v>
                </c:pt>
                <c:pt idx="85">
                  <c:v>0.97068776924864275</c:v>
                </c:pt>
                <c:pt idx="86">
                  <c:v>0.97340300642313349</c:v>
                </c:pt>
                <c:pt idx="87">
                  <c:v>0.97587297858233013</c:v>
                </c:pt>
                <c:pt idx="88">
                  <c:v>0.97811872906386887</c:v>
                </c:pt>
                <c:pt idx="89">
                  <c:v>0.98015969426592187</c:v>
                </c:pt>
                <c:pt idx="90">
                  <c:v>0.98201379003790801</c:v>
                </c:pt>
                <c:pt idx="91">
                  <c:v>0.98369750062855865</c:v>
                </c:pt>
                <c:pt idx="92">
                  <c:v>0.98522596830672649</c:v>
                </c:pt>
                <c:pt idx="93">
                  <c:v>0.98661308217233468</c:v>
                </c:pt>
                <c:pt idx="94">
                  <c:v>0.98787156501572526</c:v>
                </c:pt>
                <c:pt idx="95">
                  <c:v>0.98901305736940648</c:v>
                </c:pt>
                <c:pt idx="96">
                  <c:v>0.9900481981330953</c:v>
                </c:pt>
                <c:pt idx="97">
                  <c:v>0.99098670134715194</c:v>
                </c:pt>
                <c:pt idx="98">
                  <c:v>0.9918374288468399</c:v>
                </c:pt>
                <c:pt idx="99">
                  <c:v>0.99260845865571767</c:v>
                </c:pt>
                <c:pt idx="100">
                  <c:v>0.99330714907571482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104-4E75-AAD8-4A09445D9E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01237408"/>
        <c:axId val="701238240"/>
      </c:scatterChart>
      <c:valAx>
        <c:axId val="701237408"/>
        <c:scaling>
          <c:orientation val="minMax"/>
          <c:max val="5"/>
          <c:min val="-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701238240"/>
        <c:crosses val="autoZero"/>
        <c:crossBetween val="midCat"/>
      </c:valAx>
      <c:valAx>
        <c:axId val="701238240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701237408"/>
        <c:crosses val="autoZero"/>
        <c:crossBetween val="midCat"/>
        <c:majorUnit val="0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n-ea"/>
              <a:cs typeface="+mn-cs"/>
            </a:defRPr>
          </a:pPr>
          <a:endParaRPr lang="sr-Latn-R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Sheet1!$D$1</c:f>
              <c:strCache>
                <c:ptCount val="1"/>
                <c:pt idx="0">
                  <c:v>TANH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Sheet1!$C$2:$C$102</c:f>
              <c:numCache>
                <c:formatCode>General</c:formatCode>
                <c:ptCount val="101"/>
                <c:pt idx="0">
                  <c:v>-5</c:v>
                </c:pt>
                <c:pt idx="1">
                  <c:v>-4.9000000000000004</c:v>
                </c:pt>
                <c:pt idx="2">
                  <c:v>-4.8</c:v>
                </c:pt>
                <c:pt idx="3">
                  <c:v>-4.7</c:v>
                </c:pt>
                <c:pt idx="4">
                  <c:v>-4.5999999999999996</c:v>
                </c:pt>
                <c:pt idx="5">
                  <c:v>-4.5</c:v>
                </c:pt>
                <c:pt idx="6">
                  <c:v>-4.4000000000000004</c:v>
                </c:pt>
                <c:pt idx="7">
                  <c:v>-4.3</c:v>
                </c:pt>
                <c:pt idx="8">
                  <c:v>-4.2</c:v>
                </c:pt>
                <c:pt idx="9">
                  <c:v>-4.0999999999999996</c:v>
                </c:pt>
                <c:pt idx="10">
                  <c:v>-4</c:v>
                </c:pt>
                <c:pt idx="11">
                  <c:v>-3.9</c:v>
                </c:pt>
                <c:pt idx="12">
                  <c:v>-3.8</c:v>
                </c:pt>
                <c:pt idx="13">
                  <c:v>-3.7</c:v>
                </c:pt>
                <c:pt idx="14">
                  <c:v>-3.6</c:v>
                </c:pt>
                <c:pt idx="15">
                  <c:v>-3.5000000000000102</c:v>
                </c:pt>
                <c:pt idx="16">
                  <c:v>-3.4000000000000101</c:v>
                </c:pt>
                <c:pt idx="17">
                  <c:v>-3.30000000000001</c:v>
                </c:pt>
                <c:pt idx="18">
                  <c:v>-3.2000000000000099</c:v>
                </c:pt>
                <c:pt idx="19">
                  <c:v>-3.1000000000000099</c:v>
                </c:pt>
                <c:pt idx="20">
                  <c:v>-3.0000000000000102</c:v>
                </c:pt>
                <c:pt idx="21">
                  <c:v>-2.9000000000000101</c:v>
                </c:pt>
                <c:pt idx="22">
                  <c:v>-2.80000000000001</c:v>
                </c:pt>
                <c:pt idx="23">
                  <c:v>-2.7000000000000099</c:v>
                </c:pt>
                <c:pt idx="24">
                  <c:v>-2.6000000000000099</c:v>
                </c:pt>
                <c:pt idx="25">
                  <c:v>-2.5000000000000102</c:v>
                </c:pt>
                <c:pt idx="26">
                  <c:v>-2.4000000000000101</c:v>
                </c:pt>
                <c:pt idx="27">
                  <c:v>-2.30000000000001</c:v>
                </c:pt>
                <c:pt idx="28">
                  <c:v>-2.2000000000000099</c:v>
                </c:pt>
                <c:pt idx="29">
                  <c:v>-2.1000000000000099</c:v>
                </c:pt>
                <c:pt idx="30">
                  <c:v>-2.0000000000000102</c:v>
                </c:pt>
                <c:pt idx="31">
                  <c:v>-1.9000000000000099</c:v>
                </c:pt>
                <c:pt idx="32">
                  <c:v>-1.80000000000001</c:v>
                </c:pt>
                <c:pt idx="33">
                  <c:v>-1.7000000000000099</c:v>
                </c:pt>
                <c:pt idx="34">
                  <c:v>-1.6000000000000101</c:v>
                </c:pt>
                <c:pt idx="35">
                  <c:v>-1.50000000000001</c:v>
                </c:pt>
                <c:pt idx="36">
                  <c:v>-1.4000000000000099</c:v>
                </c:pt>
                <c:pt idx="37">
                  <c:v>-1.30000000000001</c:v>
                </c:pt>
                <c:pt idx="38">
                  <c:v>-1.2000000000000099</c:v>
                </c:pt>
                <c:pt idx="39">
                  <c:v>-1.1000000000000101</c:v>
                </c:pt>
                <c:pt idx="40">
                  <c:v>-1.00000000000001</c:v>
                </c:pt>
                <c:pt idx="41">
                  <c:v>-0.90000000000001001</c:v>
                </c:pt>
                <c:pt idx="42">
                  <c:v>-0.80000000000001004</c:v>
                </c:pt>
                <c:pt idx="43">
                  <c:v>-0.70000000000002005</c:v>
                </c:pt>
                <c:pt idx="44">
                  <c:v>-0.60000000000001996</c:v>
                </c:pt>
                <c:pt idx="45">
                  <c:v>-0.50000000000001998</c:v>
                </c:pt>
                <c:pt idx="46">
                  <c:v>-0.40000000000002001</c:v>
                </c:pt>
                <c:pt idx="47">
                  <c:v>-0.30000000000001997</c:v>
                </c:pt>
                <c:pt idx="48">
                  <c:v>-0.20000000000002</c:v>
                </c:pt>
                <c:pt idx="49">
                  <c:v>-0.10000000000002</c:v>
                </c:pt>
                <c:pt idx="50">
                  <c:v>-2.0428103653102899E-14</c:v>
                </c:pt>
                <c:pt idx="51">
                  <c:v>9.9999999999980105E-2</c:v>
                </c:pt>
                <c:pt idx="52">
                  <c:v>0.19999999999998</c:v>
                </c:pt>
                <c:pt idx="53">
                  <c:v>0.29999999999998</c:v>
                </c:pt>
                <c:pt idx="54">
                  <c:v>0.39999999999997998</c:v>
                </c:pt>
                <c:pt idx="55">
                  <c:v>0.49999999999998002</c:v>
                </c:pt>
                <c:pt idx="56">
                  <c:v>0.59999999999997999</c:v>
                </c:pt>
                <c:pt idx="57">
                  <c:v>0.69999999999997997</c:v>
                </c:pt>
                <c:pt idx="58">
                  <c:v>0.79999999999997995</c:v>
                </c:pt>
                <c:pt idx="59">
                  <c:v>0.89999999999998004</c:v>
                </c:pt>
                <c:pt idx="60">
                  <c:v>0.99999999999998002</c:v>
                </c:pt>
                <c:pt idx="61">
                  <c:v>1.0999999999999801</c:v>
                </c:pt>
                <c:pt idx="62">
                  <c:v>1.19999999999998</c:v>
                </c:pt>
                <c:pt idx="63">
                  <c:v>1.2999999999999801</c:v>
                </c:pt>
                <c:pt idx="64">
                  <c:v>1.3999999999999799</c:v>
                </c:pt>
                <c:pt idx="65">
                  <c:v>1.49999999999998</c:v>
                </c:pt>
                <c:pt idx="66">
                  <c:v>1.5999999999999801</c:v>
                </c:pt>
                <c:pt idx="67">
                  <c:v>1.69999999999998</c:v>
                </c:pt>
                <c:pt idx="68">
                  <c:v>1.7999999999999801</c:v>
                </c:pt>
                <c:pt idx="69">
                  <c:v>1.8999999999999799</c:v>
                </c:pt>
                <c:pt idx="70">
                  <c:v>1.99999999999998</c:v>
                </c:pt>
                <c:pt idx="71">
                  <c:v>2.0999999999999699</c:v>
                </c:pt>
                <c:pt idx="72">
                  <c:v>2.19999999999997</c:v>
                </c:pt>
                <c:pt idx="73">
                  <c:v>2.2999999999999701</c:v>
                </c:pt>
                <c:pt idx="74">
                  <c:v>2.3999999999999702</c:v>
                </c:pt>
                <c:pt idx="75">
                  <c:v>2.4999999999999698</c:v>
                </c:pt>
                <c:pt idx="76">
                  <c:v>2.5999999999999699</c:v>
                </c:pt>
                <c:pt idx="77">
                  <c:v>2.69999999999997</c:v>
                </c:pt>
                <c:pt idx="78">
                  <c:v>2.7999999999999701</c:v>
                </c:pt>
                <c:pt idx="79">
                  <c:v>2.8999999999999702</c:v>
                </c:pt>
                <c:pt idx="80">
                  <c:v>2.9999999999999698</c:v>
                </c:pt>
                <c:pt idx="81">
                  <c:v>3.0999999999999699</c:v>
                </c:pt>
                <c:pt idx="82">
                  <c:v>3.19999999999997</c:v>
                </c:pt>
                <c:pt idx="83">
                  <c:v>3.2999999999999701</c:v>
                </c:pt>
                <c:pt idx="84">
                  <c:v>3.3999999999999702</c:v>
                </c:pt>
                <c:pt idx="85">
                  <c:v>3.4999999999999698</c:v>
                </c:pt>
                <c:pt idx="86">
                  <c:v>3.5999999999999699</c:v>
                </c:pt>
                <c:pt idx="87">
                  <c:v>3.69999999999997</c:v>
                </c:pt>
                <c:pt idx="88">
                  <c:v>3.7999999999999701</c:v>
                </c:pt>
                <c:pt idx="89">
                  <c:v>3.8999999999999702</c:v>
                </c:pt>
                <c:pt idx="90">
                  <c:v>3.9999999999999698</c:v>
                </c:pt>
                <c:pt idx="91">
                  <c:v>4.0999999999999703</c:v>
                </c:pt>
                <c:pt idx="92">
                  <c:v>4.19999999999997</c:v>
                </c:pt>
                <c:pt idx="93">
                  <c:v>4.2999999999999696</c:v>
                </c:pt>
                <c:pt idx="94">
                  <c:v>4.3999999999999702</c:v>
                </c:pt>
                <c:pt idx="95">
                  <c:v>4.4999999999999698</c:v>
                </c:pt>
                <c:pt idx="96">
                  <c:v>4.5999999999999703</c:v>
                </c:pt>
                <c:pt idx="97">
                  <c:v>4.69999999999997</c:v>
                </c:pt>
                <c:pt idx="98">
                  <c:v>4.7999999999999696</c:v>
                </c:pt>
                <c:pt idx="99">
                  <c:v>4.8999999999999604</c:v>
                </c:pt>
                <c:pt idx="100">
                  <c:v>4.99999999999996</c:v>
                </c:pt>
              </c:numCache>
            </c:numRef>
          </c:xVal>
          <c:yVal>
            <c:numRef>
              <c:f>Sheet1!$D$2:$D$102</c:f>
              <c:numCache>
                <c:formatCode>General</c:formatCode>
                <c:ptCount val="101"/>
                <c:pt idx="0">
                  <c:v>-0.999909204262595</c:v>
                </c:pt>
                <c:pt idx="1">
                  <c:v>-0.99988910295055433</c:v>
                </c:pt>
                <c:pt idx="2">
                  <c:v>-0.9998645517007605</c:v>
                </c:pt>
                <c:pt idx="3">
                  <c:v>-0.99983456555429673</c:v>
                </c:pt>
                <c:pt idx="4">
                  <c:v>-0.99979794161218449</c:v>
                </c:pt>
                <c:pt idx="5">
                  <c:v>-0.9997532108480276</c:v>
                </c:pt>
                <c:pt idx="6">
                  <c:v>-0.99969857928388062</c:v>
                </c:pt>
                <c:pt idx="7">
                  <c:v>-0.99963185619007322</c:v>
                </c:pt>
                <c:pt idx="8">
                  <c:v>-0.99955036645953332</c:v>
                </c:pt>
                <c:pt idx="9">
                  <c:v>-0.99945084368779735</c:v>
                </c:pt>
                <c:pt idx="10">
                  <c:v>-0.99932929973906692</c:v>
                </c:pt>
                <c:pt idx="11">
                  <c:v>-0.99918086567002806</c:v>
                </c:pt>
                <c:pt idx="12">
                  <c:v>-0.9989995977858408</c:v>
                </c:pt>
                <c:pt idx="13">
                  <c:v>-0.99877824128113124</c:v>
                </c:pt>
                <c:pt idx="14">
                  <c:v>-0.99850794233232665</c:v>
                </c:pt>
                <c:pt idx="15">
                  <c:v>-0.99817789761119868</c:v>
                </c:pt>
                <c:pt idx="16">
                  <c:v>-0.99777492793427947</c:v>
                </c:pt>
                <c:pt idx="17">
                  <c:v>-0.99728296009914219</c:v>
                </c:pt>
                <c:pt idx="18">
                  <c:v>-0.99668239783965107</c:v>
                </c:pt>
                <c:pt idx="19">
                  <c:v>-0.99594935922190042</c:v>
                </c:pt>
                <c:pt idx="20">
                  <c:v>-0.99505475368673058</c:v>
                </c:pt>
                <c:pt idx="21">
                  <c:v>-0.99396316735058343</c:v>
                </c:pt>
                <c:pt idx="22">
                  <c:v>-0.99263152020112799</c:v>
                </c:pt>
                <c:pt idx="23">
                  <c:v>-0.99100745367811782</c:v>
                </c:pt>
                <c:pt idx="24">
                  <c:v>-0.98902740220109941</c:v>
                </c:pt>
                <c:pt idx="25">
                  <c:v>-0.98661429815143054</c:v>
                </c:pt>
                <c:pt idx="26">
                  <c:v>-0.98367485769368057</c:v>
                </c:pt>
                <c:pt idx="27">
                  <c:v>-0.98009639626619194</c:v>
                </c:pt>
                <c:pt idx="28">
                  <c:v>-0.97574313003145219</c:v>
                </c:pt>
                <c:pt idx="29">
                  <c:v>-0.9704519366134543</c:v>
                </c:pt>
                <c:pt idx="30">
                  <c:v>-0.96402758007581757</c:v>
                </c:pt>
                <c:pt idx="31">
                  <c:v>-0.95623745812773986</c:v>
                </c:pt>
                <c:pt idx="32">
                  <c:v>-0.94680601284626931</c:v>
                </c:pt>
                <c:pt idx="33">
                  <c:v>-0.9354090706031003</c:v>
                </c:pt>
                <c:pt idx="34">
                  <c:v>-0.92166855440647288</c:v>
                </c:pt>
                <c:pt idx="35">
                  <c:v>-0.90514825364486839</c:v>
                </c:pt>
                <c:pt idx="36">
                  <c:v>-0.88535164820226464</c:v>
                </c:pt>
                <c:pt idx="37">
                  <c:v>-0.8617231593133089</c:v>
                </c:pt>
                <c:pt idx="38">
                  <c:v>-0.83365460701215832</c:v>
                </c:pt>
                <c:pt idx="39">
                  <c:v>-0.80049902176063326</c:v>
                </c:pt>
                <c:pt idx="40">
                  <c:v>-0.76159415595576896</c:v>
                </c:pt>
                <c:pt idx="41">
                  <c:v>-0.71629787019902913</c:v>
                </c:pt>
                <c:pt idx="42">
                  <c:v>-0.66403677026785446</c:v>
                </c:pt>
                <c:pt idx="43">
                  <c:v>-0.60436777711717626</c:v>
                </c:pt>
                <c:pt idx="44">
                  <c:v>-0.53704956699804951</c:v>
                </c:pt>
                <c:pt idx="45">
                  <c:v>-0.4621171572600255</c:v>
                </c:pt>
                <c:pt idx="46">
                  <c:v>-0.37994896225524205</c:v>
                </c:pt>
                <c:pt idx="47">
                  <c:v>-0.29131261245160917</c:v>
                </c:pt>
                <c:pt idx="48">
                  <c:v>-0.19737532022492318</c:v>
                </c:pt>
                <c:pt idx="49">
                  <c:v>-9.9667994624975623E-2</c:v>
                </c:pt>
                <c:pt idx="50">
                  <c:v>-2.0428103653102899E-14</c:v>
                </c:pt>
                <c:pt idx="51">
                  <c:v>9.9667994624936126E-2</c:v>
                </c:pt>
                <c:pt idx="52">
                  <c:v>0.19737532022488477</c:v>
                </c:pt>
                <c:pt idx="53">
                  <c:v>0.29131261245157258</c:v>
                </c:pt>
                <c:pt idx="54">
                  <c:v>0.3799489622552078</c:v>
                </c:pt>
                <c:pt idx="55">
                  <c:v>0.46211715725999408</c:v>
                </c:pt>
                <c:pt idx="56">
                  <c:v>0.53704956699802109</c:v>
                </c:pt>
                <c:pt idx="57">
                  <c:v>0.60436777711715084</c:v>
                </c:pt>
                <c:pt idx="58">
                  <c:v>0.66403677026783769</c:v>
                </c:pt>
                <c:pt idx="59">
                  <c:v>0.7162978701990147</c:v>
                </c:pt>
                <c:pt idx="60">
                  <c:v>0.76159415595575664</c:v>
                </c:pt>
                <c:pt idx="61">
                  <c:v>0.8004990217606226</c:v>
                </c:pt>
                <c:pt idx="62">
                  <c:v>0.83365460701214922</c:v>
                </c:pt>
                <c:pt idx="63">
                  <c:v>0.86172315931330135</c:v>
                </c:pt>
                <c:pt idx="64">
                  <c:v>0.8853516482022582</c:v>
                </c:pt>
                <c:pt idx="65">
                  <c:v>0.90514825364486284</c:v>
                </c:pt>
                <c:pt idx="66">
                  <c:v>0.92166855440646833</c:v>
                </c:pt>
                <c:pt idx="67">
                  <c:v>0.93540907060309653</c:v>
                </c:pt>
                <c:pt idx="68">
                  <c:v>0.94680601284626631</c:v>
                </c:pt>
                <c:pt idx="69">
                  <c:v>0.95623745812773731</c:v>
                </c:pt>
                <c:pt idx="70">
                  <c:v>0.96402758007581557</c:v>
                </c:pt>
                <c:pt idx="71">
                  <c:v>0.9704519366134523</c:v>
                </c:pt>
                <c:pt idx="72">
                  <c:v>0.97574313003145008</c:v>
                </c:pt>
                <c:pt idx="73">
                  <c:v>0.98009639626619005</c:v>
                </c:pt>
                <c:pt idx="74">
                  <c:v>0.98367485769367924</c:v>
                </c:pt>
                <c:pt idx="75">
                  <c:v>0.98661429815142943</c:v>
                </c:pt>
                <c:pt idx="76">
                  <c:v>0.98902740220109842</c:v>
                </c:pt>
                <c:pt idx="77">
                  <c:v>0.99100745367811705</c:v>
                </c:pt>
                <c:pt idx="78">
                  <c:v>0.99263152020112766</c:v>
                </c:pt>
                <c:pt idx="79">
                  <c:v>0.99396316735058277</c:v>
                </c:pt>
                <c:pt idx="80">
                  <c:v>0.99505475368673002</c:v>
                </c:pt>
                <c:pt idx="81">
                  <c:v>0.99594935922189987</c:v>
                </c:pt>
                <c:pt idx="82">
                  <c:v>0.99668239783965096</c:v>
                </c:pt>
                <c:pt idx="83">
                  <c:v>0.99728296009914186</c:v>
                </c:pt>
                <c:pt idx="84">
                  <c:v>0.99777492793427935</c:v>
                </c:pt>
                <c:pt idx="85">
                  <c:v>0.99817789761119857</c:v>
                </c:pt>
                <c:pt idx="86">
                  <c:v>0.99850794233232654</c:v>
                </c:pt>
                <c:pt idx="87">
                  <c:v>0.99877824128113113</c:v>
                </c:pt>
                <c:pt idx="88">
                  <c:v>0.9989995977858408</c:v>
                </c:pt>
                <c:pt idx="89">
                  <c:v>0.99918086567002773</c:v>
                </c:pt>
                <c:pt idx="90">
                  <c:v>0.99932929973906692</c:v>
                </c:pt>
                <c:pt idx="91">
                  <c:v>0.99945084368779735</c:v>
                </c:pt>
                <c:pt idx="92">
                  <c:v>0.99955036645953332</c:v>
                </c:pt>
                <c:pt idx="93">
                  <c:v>0.99963185619007322</c:v>
                </c:pt>
                <c:pt idx="94">
                  <c:v>0.99969857928388062</c:v>
                </c:pt>
                <c:pt idx="95">
                  <c:v>0.9997532108480276</c:v>
                </c:pt>
                <c:pt idx="96">
                  <c:v>0.99979794161218449</c:v>
                </c:pt>
                <c:pt idx="97">
                  <c:v>0.99983456555429673</c:v>
                </c:pt>
                <c:pt idx="98">
                  <c:v>0.9998645517007605</c:v>
                </c:pt>
                <c:pt idx="99">
                  <c:v>0.99988910295055433</c:v>
                </c:pt>
                <c:pt idx="100">
                  <c:v>0.999909204262595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1EB-4209-849D-0259B0DBB4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14540464"/>
        <c:axId val="614542960"/>
      </c:scatterChart>
      <c:valAx>
        <c:axId val="614540464"/>
        <c:scaling>
          <c:orientation val="minMax"/>
          <c:max val="3"/>
          <c:min val="-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614542960"/>
        <c:crosses val="autoZero"/>
        <c:crossBetween val="midCat"/>
        <c:majorUnit val="1"/>
      </c:valAx>
      <c:valAx>
        <c:axId val="614542960"/>
        <c:scaling>
          <c:orientation val="minMax"/>
          <c:max val="1"/>
          <c:min val="-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614540464"/>
        <c:crosses val="autoZero"/>
        <c:crossBetween val="midCat"/>
        <c:majorUnit val="0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r>
              <a:t>RELU (Opravená lineárna jednotka)</a:t>
            </a:r>
            <a:endParaRPr sz="1800" b="1">
              <a:latin typeface="+mj-lt"/>
            </a:endParaRPr>
          </a:p>
        </c:rich>
      </c:tx>
      <c:layout>
        <c:manualLayout>
          <c:xMode val="edge"/>
          <c:yMode val="edge"/>
          <c:x val="0.21826672839717792"/>
          <c:y val="1.8351119214276304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6.1957951137260409E-2"/>
          <c:y val="0.20323241754272062"/>
          <c:w val="0.88190678049311411"/>
          <c:h val="0.70045215792541538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Sheet1!$F$1</c:f>
              <c:strCache>
                <c:ptCount val="1"/>
                <c:pt idx="0">
                  <c:v>RELU (Rectified Linear Unit)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Sheet1!$E$2:$E$102</c:f>
              <c:numCache>
                <c:formatCode>General</c:formatCode>
                <c:ptCount val="101"/>
                <c:pt idx="0">
                  <c:v>-5</c:v>
                </c:pt>
                <c:pt idx="1">
                  <c:v>-4.9000000000000004</c:v>
                </c:pt>
                <c:pt idx="2">
                  <c:v>-4.8</c:v>
                </c:pt>
                <c:pt idx="3">
                  <c:v>-4.7</c:v>
                </c:pt>
                <c:pt idx="4">
                  <c:v>-4.5999999999999996</c:v>
                </c:pt>
                <c:pt idx="5">
                  <c:v>-4.5</c:v>
                </c:pt>
                <c:pt idx="6">
                  <c:v>-4.4000000000000004</c:v>
                </c:pt>
                <c:pt idx="7">
                  <c:v>-4.3</c:v>
                </c:pt>
                <c:pt idx="8">
                  <c:v>-4.2</c:v>
                </c:pt>
                <c:pt idx="9">
                  <c:v>-4.0999999999999996</c:v>
                </c:pt>
                <c:pt idx="10">
                  <c:v>-4</c:v>
                </c:pt>
                <c:pt idx="11">
                  <c:v>-3.9</c:v>
                </c:pt>
                <c:pt idx="12">
                  <c:v>-3.8</c:v>
                </c:pt>
                <c:pt idx="13">
                  <c:v>-3.7</c:v>
                </c:pt>
                <c:pt idx="14">
                  <c:v>-3.6</c:v>
                </c:pt>
                <c:pt idx="15">
                  <c:v>-3.5000000000000102</c:v>
                </c:pt>
                <c:pt idx="16">
                  <c:v>-3.4000000000000101</c:v>
                </c:pt>
                <c:pt idx="17">
                  <c:v>-3.30000000000001</c:v>
                </c:pt>
                <c:pt idx="18">
                  <c:v>-3.2000000000000099</c:v>
                </c:pt>
                <c:pt idx="19">
                  <c:v>-3.1000000000000099</c:v>
                </c:pt>
                <c:pt idx="20">
                  <c:v>-3.0000000000000102</c:v>
                </c:pt>
                <c:pt idx="21">
                  <c:v>-2.9000000000000101</c:v>
                </c:pt>
                <c:pt idx="22">
                  <c:v>-2.80000000000001</c:v>
                </c:pt>
                <c:pt idx="23">
                  <c:v>-2.7000000000000099</c:v>
                </c:pt>
                <c:pt idx="24">
                  <c:v>-2.6000000000000099</c:v>
                </c:pt>
                <c:pt idx="25">
                  <c:v>-2.5000000000000102</c:v>
                </c:pt>
                <c:pt idx="26">
                  <c:v>-2.4000000000000101</c:v>
                </c:pt>
                <c:pt idx="27">
                  <c:v>-2.30000000000001</c:v>
                </c:pt>
                <c:pt idx="28">
                  <c:v>-2.2000000000000099</c:v>
                </c:pt>
                <c:pt idx="29">
                  <c:v>-2.1000000000000099</c:v>
                </c:pt>
                <c:pt idx="30">
                  <c:v>-2.0000000000000102</c:v>
                </c:pt>
                <c:pt idx="31">
                  <c:v>-1.9000000000000099</c:v>
                </c:pt>
                <c:pt idx="32">
                  <c:v>-1.80000000000001</c:v>
                </c:pt>
                <c:pt idx="33">
                  <c:v>-1.7000000000000099</c:v>
                </c:pt>
                <c:pt idx="34">
                  <c:v>-1.6000000000000101</c:v>
                </c:pt>
                <c:pt idx="35">
                  <c:v>-1.50000000000001</c:v>
                </c:pt>
                <c:pt idx="36">
                  <c:v>-1.4000000000000099</c:v>
                </c:pt>
                <c:pt idx="37">
                  <c:v>-1.30000000000001</c:v>
                </c:pt>
                <c:pt idx="38">
                  <c:v>-1.2000000000000099</c:v>
                </c:pt>
                <c:pt idx="39">
                  <c:v>-1.1000000000000101</c:v>
                </c:pt>
                <c:pt idx="40">
                  <c:v>-1.00000000000001</c:v>
                </c:pt>
                <c:pt idx="41">
                  <c:v>-0.90000000000001001</c:v>
                </c:pt>
                <c:pt idx="42">
                  <c:v>-0.80000000000001004</c:v>
                </c:pt>
                <c:pt idx="43">
                  <c:v>-0.70000000000002005</c:v>
                </c:pt>
                <c:pt idx="44">
                  <c:v>-0.60000000000001996</c:v>
                </c:pt>
                <c:pt idx="45">
                  <c:v>-0.50000000000001998</c:v>
                </c:pt>
                <c:pt idx="46">
                  <c:v>-0.40000000000002001</c:v>
                </c:pt>
                <c:pt idx="47">
                  <c:v>-0.30000000000001997</c:v>
                </c:pt>
                <c:pt idx="48">
                  <c:v>-0.20000000000002</c:v>
                </c:pt>
                <c:pt idx="49">
                  <c:v>-0.10000000000002</c:v>
                </c:pt>
                <c:pt idx="50">
                  <c:v>-2.0428103653102899E-14</c:v>
                </c:pt>
                <c:pt idx="51">
                  <c:v>9.9999999999980105E-2</c:v>
                </c:pt>
                <c:pt idx="52">
                  <c:v>0.19999999999998</c:v>
                </c:pt>
                <c:pt idx="53">
                  <c:v>0.29999999999998</c:v>
                </c:pt>
                <c:pt idx="54">
                  <c:v>0.39999999999997998</c:v>
                </c:pt>
                <c:pt idx="55">
                  <c:v>0.49999999999998002</c:v>
                </c:pt>
                <c:pt idx="56">
                  <c:v>0.59999999999997999</c:v>
                </c:pt>
                <c:pt idx="57">
                  <c:v>0.69999999999997997</c:v>
                </c:pt>
                <c:pt idx="58">
                  <c:v>0.79999999999997995</c:v>
                </c:pt>
                <c:pt idx="59">
                  <c:v>0.89999999999998004</c:v>
                </c:pt>
                <c:pt idx="60">
                  <c:v>0.99999999999998002</c:v>
                </c:pt>
                <c:pt idx="61">
                  <c:v>1.0999999999999801</c:v>
                </c:pt>
                <c:pt idx="62">
                  <c:v>1.19999999999998</c:v>
                </c:pt>
                <c:pt idx="63">
                  <c:v>1.2999999999999801</c:v>
                </c:pt>
                <c:pt idx="64">
                  <c:v>1.3999999999999799</c:v>
                </c:pt>
                <c:pt idx="65">
                  <c:v>1.49999999999998</c:v>
                </c:pt>
                <c:pt idx="66">
                  <c:v>1.5999999999999801</c:v>
                </c:pt>
                <c:pt idx="67">
                  <c:v>1.69999999999998</c:v>
                </c:pt>
                <c:pt idx="68">
                  <c:v>1.7999999999999801</c:v>
                </c:pt>
                <c:pt idx="69">
                  <c:v>1.8999999999999799</c:v>
                </c:pt>
                <c:pt idx="70">
                  <c:v>1.99999999999998</c:v>
                </c:pt>
                <c:pt idx="71">
                  <c:v>2.0999999999999699</c:v>
                </c:pt>
                <c:pt idx="72">
                  <c:v>2.19999999999997</c:v>
                </c:pt>
                <c:pt idx="73">
                  <c:v>2.2999999999999701</c:v>
                </c:pt>
                <c:pt idx="74">
                  <c:v>2.3999999999999702</c:v>
                </c:pt>
                <c:pt idx="75">
                  <c:v>2.4999999999999698</c:v>
                </c:pt>
                <c:pt idx="76">
                  <c:v>2.5999999999999699</c:v>
                </c:pt>
                <c:pt idx="77">
                  <c:v>2.69999999999997</c:v>
                </c:pt>
                <c:pt idx="78">
                  <c:v>2.7999999999999701</c:v>
                </c:pt>
                <c:pt idx="79">
                  <c:v>2.8999999999999702</c:v>
                </c:pt>
                <c:pt idx="80">
                  <c:v>2.9999999999999698</c:v>
                </c:pt>
                <c:pt idx="81">
                  <c:v>3.0999999999999699</c:v>
                </c:pt>
                <c:pt idx="82">
                  <c:v>3.19999999999997</c:v>
                </c:pt>
                <c:pt idx="83">
                  <c:v>3.2999999999999701</c:v>
                </c:pt>
                <c:pt idx="84">
                  <c:v>3.3999999999999702</c:v>
                </c:pt>
                <c:pt idx="85">
                  <c:v>3.4999999999999698</c:v>
                </c:pt>
                <c:pt idx="86">
                  <c:v>3.5999999999999699</c:v>
                </c:pt>
                <c:pt idx="87">
                  <c:v>3.69999999999997</c:v>
                </c:pt>
                <c:pt idx="88">
                  <c:v>3.7999999999999701</c:v>
                </c:pt>
                <c:pt idx="89">
                  <c:v>3.8999999999999702</c:v>
                </c:pt>
                <c:pt idx="90">
                  <c:v>3.9999999999999698</c:v>
                </c:pt>
                <c:pt idx="91">
                  <c:v>4.0999999999999703</c:v>
                </c:pt>
                <c:pt idx="92">
                  <c:v>4.19999999999997</c:v>
                </c:pt>
                <c:pt idx="93">
                  <c:v>4.2999999999999696</c:v>
                </c:pt>
                <c:pt idx="94">
                  <c:v>4.3999999999999702</c:v>
                </c:pt>
                <c:pt idx="95">
                  <c:v>4.4999999999999698</c:v>
                </c:pt>
                <c:pt idx="96">
                  <c:v>4.5999999999999703</c:v>
                </c:pt>
                <c:pt idx="97">
                  <c:v>4.69999999999997</c:v>
                </c:pt>
                <c:pt idx="98">
                  <c:v>4.7999999999999696</c:v>
                </c:pt>
                <c:pt idx="99">
                  <c:v>4.8999999999999604</c:v>
                </c:pt>
                <c:pt idx="100">
                  <c:v>4.99999999999996</c:v>
                </c:pt>
              </c:numCache>
            </c:numRef>
          </c:xVal>
          <c:yVal>
            <c:numRef>
              <c:f>Sheet1!$F$2:$F$102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9.9999999999980105E-2</c:v>
                </c:pt>
                <c:pt idx="52">
                  <c:v>0.19999999999998</c:v>
                </c:pt>
                <c:pt idx="53">
                  <c:v>0.29999999999998</c:v>
                </c:pt>
                <c:pt idx="54">
                  <c:v>0.39999999999997998</c:v>
                </c:pt>
                <c:pt idx="55">
                  <c:v>0.49999999999998002</c:v>
                </c:pt>
                <c:pt idx="56">
                  <c:v>0.59999999999997999</c:v>
                </c:pt>
                <c:pt idx="57">
                  <c:v>0.69999999999997997</c:v>
                </c:pt>
                <c:pt idx="58">
                  <c:v>0.79999999999997995</c:v>
                </c:pt>
                <c:pt idx="59">
                  <c:v>0.89999999999998004</c:v>
                </c:pt>
                <c:pt idx="60">
                  <c:v>0.99999999999998002</c:v>
                </c:pt>
                <c:pt idx="61">
                  <c:v>1.0999999999999801</c:v>
                </c:pt>
                <c:pt idx="62">
                  <c:v>1.19999999999998</c:v>
                </c:pt>
                <c:pt idx="63">
                  <c:v>1.2999999999999801</c:v>
                </c:pt>
                <c:pt idx="64">
                  <c:v>1.3999999999999799</c:v>
                </c:pt>
                <c:pt idx="65">
                  <c:v>1.49999999999998</c:v>
                </c:pt>
                <c:pt idx="66">
                  <c:v>1.5999999999999801</c:v>
                </c:pt>
                <c:pt idx="67">
                  <c:v>1.69999999999998</c:v>
                </c:pt>
                <c:pt idx="68">
                  <c:v>1.7999999999999801</c:v>
                </c:pt>
                <c:pt idx="69">
                  <c:v>1.8999999999999799</c:v>
                </c:pt>
                <c:pt idx="70">
                  <c:v>1.99999999999998</c:v>
                </c:pt>
                <c:pt idx="71">
                  <c:v>2.0999999999999699</c:v>
                </c:pt>
                <c:pt idx="72">
                  <c:v>2.19999999999997</c:v>
                </c:pt>
                <c:pt idx="73">
                  <c:v>2.2999999999999701</c:v>
                </c:pt>
                <c:pt idx="74">
                  <c:v>2.3999999999999702</c:v>
                </c:pt>
                <c:pt idx="75">
                  <c:v>2.4999999999999698</c:v>
                </c:pt>
                <c:pt idx="76">
                  <c:v>2.5999999999999699</c:v>
                </c:pt>
                <c:pt idx="77">
                  <c:v>2.69999999999997</c:v>
                </c:pt>
                <c:pt idx="78">
                  <c:v>2.7999999999999701</c:v>
                </c:pt>
                <c:pt idx="79">
                  <c:v>2.8999999999999702</c:v>
                </c:pt>
                <c:pt idx="80">
                  <c:v>2.9999999999999698</c:v>
                </c:pt>
                <c:pt idx="81">
                  <c:v>3.0999999999999699</c:v>
                </c:pt>
                <c:pt idx="82">
                  <c:v>3.19999999999997</c:v>
                </c:pt>
                <c:pt idx="83">
                  <c:v>3.2999999999999701</c:v>
                </c:pt>
                <c:pt idx="84">
                  <c:v>3.3999999999999702</c:v>
                </c:pt>
                <c:pt idx="85">
                  <c:v>3.4999999999999698</c:v>
                </c:pt>
                <c:pt idx="86">
                  <c:v>3.5999999999999699</c:v>
                </c:pt>
                <c:pt idx="87">
                  <c:v>3.69999999999997</c:v>
                </c:pt>
                <c:pt idx="88">
                  <c:v>3.7999999999999701</c:v>
                </c:pt>
                <c:pt idx="89">
                  <c:v>3.8999999999999702</c:v>
                </c:pt>
                <c:pt idx="90">
                  <c:v>3.9999999999999698</c:v>
                </c:pt>
                <c:pt idx="91">
                  <c:v>4.0999999999999703</c:v>
                </c:pt>
                <c:pt idx="92">
                  <c:v>4.19999999999997</c:v>
                </c:pt>
                <c:pt idx="93">
                  <c:v>4.2999999999999696</c:v>
                </c:pt>
                <c:pt idx="94">
                  <c:v>4.3999999999999702</c:v>
                </c:pt>
                <c:pt idx="95">
                  <c:v>4.4999999999999698</c:v>
                </c:pt>
                <c:pt idx="96">
                  <c:v>4.5999999999999703</c:v>
                </c:pt>
                <c:pt idx="97">
                  <c:v>4.69999999999997</c:v>
                </c:pt>
                <c:pt idx="98">
                  <c:v>4.7999999999999696</c:v>
                </c:pt>
                <c:pt idx="99">
                  <c:v>4.8999999999999604</c:v>
                </c:pt>
                <c:pt idx="100">
                  <c:v>4.99999999999996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D054-4465-BF48-5E270C2BCE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16396736"/>
        <c:axId val="616403808"/>
      </c:scatterChart>
      <c:valAx>
        <c:axId val="616396736"/>
        <c:scaling>
          <c:orientation val="minMax"/>
          <c:max val="3"/>
          <c:min val="-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616403808"/>
        <c:crosses val="autoZero"/>
        <c:crossBetween val="midCat"/>
      </c:valAx>
      <c:valAx>
        <c:axId val="616403808"/>
        <c:scaling>
          <c:orientation val="minMax"/>
          <c:max val="3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616396736"/>
        <c:crosses val="autoZero"/>
        <c:crossBetween val="midCat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066BBB-4A2A-497B-8D6E-78F28B3C4025}" type="datetimeFigureOut">
              <a:rPr lang="hr-HR" smtClean="0"/>
              <a:t>16.3.2024.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1F7B0-4ED8-4155-8F88-4515C773BDA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46086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Dobré popoludnie a vitajte na strojovom učení. Tento kurz bol vypracovaný ako výsledok projektu Erasmus+ CodeIn. Všetko, čo sa musíte naučiť, je prístup na internet a počítač.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defRPr>
                <a:effectLst/>
              </a:defRPr>
            </a:pPr>
            <a:r>
              <a:t>Kurz obsahuje celkom desať tém a v tejto téme povieme niečo viac o úvode do hĺbkového učenia.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2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4124911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Deep Learning je podmnožina strojového učenia, ktorá využíva umelé neurónové siete na riešenie zložitých problémov. Neurónové siete sú v podstate algoritmy, ktoré dokážu rozpoznať vzory v údajoch.</a:t>
            </a:r>
          </a:p>
          <a:p>
            <a:endParaRPr/>
          </a:p>
          <a:p>
            <a:r>
              <a:t>Dôvodom, prečo sa hlboké učenie stalo tak populárnym, je to, že umožňuje strojom učiť sa z veľkého množstva údajov a robiť presné predpovede alebo rozhodnutia založené na týchto údajoch.</a:t>
            </a:r>
          </a:p>
          <a:p>
            <a:endParaRPr/>
          </a:p>
          <a:p>
            <a:r>
              <a:t>Tu je jednoduchá analógia, ktorá vám pomôže pochopiť, ako Deep Learning funguje: predstavte si, že máte skupinu ľudí, ktorí sa snažia identifikovať rôzne druhy ovocia. Ukážete im obrázky a požiadate ich, aby uhádli, ktoré ovocie je na každom obrázku. Po chvíli sa začnú učiť rozlišovacie vlastnosti každého ovocia a môžu robiť presné predpovede.</a:t>
            </a:r>
          </a:p>
          <a:p>
            <a:endParaRPr/>
          </a:p>
          <a:p>
            <a:r>
              <a:t>Rovnakým spôsobom je neurónová sieť trénovaná na súbore príkladov a učí sa identifikovať vzory alebo funkcie v týchto údajoch. Akonáhle je neurónová sieť vyškolená, môže robiť predpovede alebo rozhodnutia o nových údajoch, ktoré predtým nevidela.</a:t>
            </a:r>
          </a:p>
          <a:p>
            <a:endParaRPr/>
          </a:p>
          <a:p>
            <a:r>
              <a:t>Existuje mnoho aplikácií hĺbkového učenia, vrátane rozpoznávania obrazu, spracovania prirodzeného jazyka a rozpoznávania reči. Je to vzrušujúca oblasť, ktorá sa stále vyvíja, a existuje veľa potenciálu na to, aby zmenila spôsob, akým riešime zložité problémy.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3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565818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Neurónové siete sú algoritmy modelované podľa štruktúry ľudského mozgu, pozostávajúce z prepojených uzlov alebo "neurónov", ktoré spracovávajú a prenášajú informácie. Používajú sa v strojovom učení a hlbokom učení, aby sa učili z dát a robili predpovede alebo rozhodnutia. Upravením silných stránok spojenia medzi neurónmi sa môžu neurónové siete časom prispôsobiť a zlepšiť ich výkonnosť. V podstate umožňujú strojom rozpoznať vzory a robiť rozhodnutia založené na údajoch, podobne ako sa ľudia učia zo skúseností.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4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34079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Predstavte si malú bytosť, ktorá sa nazýva Lineárna jednotka v magickom svete neurónových sietí. </a:t>
            </a:r>
          </a:p>
          <a:p>
            <a:endParaRPr/>
          </a:p>
          <a:p>
            <a:r>
              <a:t>Má jeden vstup (cukor) s hmotnosťou (w) a špeciálny priateľ s názvom zaujatosť (b). Výstup (kalórie) sa vypočíta pomocou jednoduchého vzorca: y = w * x + b, ktorý vyzerá ako rovnica čiary. </a:t>
            </a:r>
          </a:p>
          <a:p>
            <a:endParaRPr/>
          </a:p>
          <a:p>
            <a:r>
              <a:t>Je to jednoduchý, ale silný spôsob, ako neurón vytvoriť svoj výstup a učiť sa z jeho spojení!</a:t>
            </a:r>
          </a:p>
          <a:p>
            <a:endParaRPr/>
          </a:p>
          <a:p>
            <a:r>
              <a:t>Pozrime sa teraz, ako to funguje v príklade v reálnom svete s množinou dát, ako je 80 obilnín z lokality https://www.kaggle.com/datasets/crawford/80-cereals</a:t>
            </a:r>
          </a:p>
          <a:p>
            <a:endParaRPr/>
          </a:p>
          <a:p>
            <a:r>
              <a:t>Predstavte si trénovanie jedného neurónového modelu s "cukormi" ako vstupom a "kalóriami" ako výstupom. </a:t>
            </a:r>
          </a:p>
          <a:p>
            <a:endParaRPr/>
          </a:p>
          <a:p>
            <a:r>
              <a:t>Po nejakom tréningu môžeme zistiť, že zaujatosť je b=90 a váha je w=2,5. </a:t>
            </a:r>
          </a:p>
          <a:p>
            <a:endParaRPr/>
          </a:p>
          <a:p>
            <a:r>
              <a:t>Takže, ak narazíme na obilniny s 5 gramami cukru na porciu, môžeme odhadnúť jeho obsah kalórií pomocou nášho vzorca: kalórie = 2,5 * 5 + 90 = 102,5, rovnako ako očakávame. </a:t>
            </a:r>
          </a:p>
          <a:p>
            <a:endParaRPr/>
          </a:p>
          <a:p>
            <a:r>
              <a:t>Je úžasné, ako táto jednoduchá lineárna jednotka môže robiť predpovede na základe svojich naučených váh a predsudkov! To môže byť použité pre regresné problémy, kde cieľom je predpovedať kontinuálne hodnoty.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5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3414243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Predstavte si sieť prepojených mozgových buniek, z ktorých každá robí rozhodnutia na základe vstupov z prostredia. Táto sieť sa nazýva neurónová sieť a jedným z jej najjednoduchších stavebných prvkov je perceptrón. </a:t>
            </a:r>
          </a:p>
          <a:p>
            <a:endParaRPr/>
          </a:p>
          <a:p>
            <a:r>
              <a:t>Perceptrón má vstupné neuróny, ktoré prijímajú informácie, váhy, ktoré násobia vstupy, a výstupný neurón, ktorý robí rozhodnutie na základe váženého súčtu, prešiel sigmoidovou funkciou, aby vytvoril výstup podobný pravdepodobnosti. Ak je pravdepodobnosť rozhodnutia nad prahovou hodnotou, výstupný neurón "vypáli", inak zostáva "tichý". S týmto základným nastavením je možné perceptróny kombinovať, aby sa vytvorili zložitejšie siete schopné učiť sa z údajov a robiť rozhodnutia, podobne ako logistická regresia. Ponorte sa do sveta perceptrónov a objavte ich fascinujúcu topológiu!</a:t>
            </a:r>
          </a:p>
          <a:p>
            <a:endParaRPr/>
          </a:p>
          <a:p>
            <a:r>
              <a:t>V perceptróne sa výstup vypočíta vynásobením každého vstupu (x1, x2, ..., xn) jeho zodpovedajúcou hmotnosťou (w1, w2, ..., wn) a ich súčtom. Tento vážený súčet potom prechádza aktivačnou funkciou (označenou f), ktorá zavádza nelinearitu výstupu. Nakoniec sa k váženému súčtu pred prechodom aktivačnou funkciou pridá výraz b). Tento proces má za následok výstup perceptrónu, ktorý sa používa na rozhodnutie alebo predpoveď.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6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7220059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Predstavte si, že ste námorník a plánujete svoju ďalšiu plavbu. Chcete vedieť, či sú poveternostné podmienky vhodné na plavbu alebo nie. Rozhodnete sa použiť perceptrón, ktorý vám pomôže s touto úlohou.</a:t>
            </a:r>
          </a:p>
          <a:p>
            <a:endParaRPr/>
          </a:p>
          <a:p>
            <a:r>
              <a:t>Za predpokladu, že máme nasledujúce vstupy:</a:t>
            </a:r>
          </a:p>
          <a:p>
            <a:r>
              <a:t>Vstup 1: Rýchlosť vetra (v uzloch)</a:t>
            </a:r>
          </a:p>
          <a:p>
            <a:r>
              <a:t>Vstup 2: Výška vlny (v metroch)</a:t>
            </a:r>
          </a:p>
          <a:p>
            <a:r>
              <a:t>Vstup 3: Obal oblačnosti (v percentách)</a:t>
            </a:r>
          </a:p>
          <a:p>
            <a:endParaRPr/>
          </a:p>
          <a:p>
            <a:r>
              <a:t>Máme vyškolený perceptrón s nasledujúcimi závažiami a zaujatosťou:</a:t>
            </a:r>
          </a:p>
          <a:p>
            <a:r>
              <a:t>Hmotnosť 1 (pre rýchlosť vetra): 0,6</a:t>
            </a:r>
          </a:p>
          <a:p>
            <a:r>
              <a:t>Hmotnosť 2 (pre výšku vlny): -0.4</a:t>
            </a:r>
          </a:p>
          <a:p>
            <a:r>
              <a:t>Hmotnosť 3 (pre oblačnosť): 0.2</a:t>
            </a:r>
          </a:p>
          <a:p>
            <a:r>
              <a:t>Skreslenie: -0.3</a:t>
            </a:r>
          </a:p>
          <a:p>
            <a:endParaRPr/>
          </a:p>
          <a:p>
            <a:r>
              <a:t>Pomocou modelu perceptronu s aktivačnou funkciou sigmoid môžeme ľahko predpovedať dobré počasie pre plavbu na základe vstupného súboru údajov, čo z neho robí cenný rozhodovací nástroj pre námorníkov. S niekoľkými vstupnými hodnotami môže model vytvoriť výstup, ktorý predstavuje pravdepodobnosť dobrého počasia pre plavbu. </a:t>
            </a:r>
          </a:p>
          <a:p>
            <a:endParaRPr/>
          </a:p>
          <a:p>
            <a:r>
              <a:t>Sila strojového učenia a neurónových sietí, ako je perceptrón so sigmoidnou aktivačnou funkciou, pri predpovedaní a rozhodovaní na základe údajov, je skutočne úžasná!</a:t>
            </a:r>
          </a:p>
          <a:p>
            <a:endParaRPr/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7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1026782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Teraz si predstavte sieť prepojených mozgových buniek, ktoré spolupracujú pri rozhodovaní. </a:t>
            </a:r>
          </a:p>
          <a:p>
            <a:endParaRPr/>
          </a:p>
          <a:p>
            <a:r>
              <a:t>Táto sieť sa nazýva viacvrstvový perceptrón alebo skrátene MLP. Je to ako tím špecializovaných neurónov, ktorí spolupracujú na riešení problému. </a:t>
            </a:r>
          </a:p>
          <a:p>
            <a:endParaRPr/>
          </a:p>
          <a:p>
            <a:r>
              <a:t>MLP má vstupnú vrstvu, ktorá prijíma informácie, jednu alebo viac skrytých vrstiev, ktoré spracúvajú informácie, a výstupnú vrstvu, ktorá vytvára predpoveď alebo rozhodnutie. </a:t>
            </a:r>
            <a:br/>
            <a:r>
              <a:t/>
            </a:r>
            <a:br/>
            <a:r>
              <a:rPr>
                <a:effectLst/>
              </a:rPr>
              <a:t>V MLP vstupná vrstva len prijíma nespracované dáta, zatiaľ čo skryté vrstvy robia ťažké zdvíhanie s aktivačnými funkciami, ktoré pridávajú nelinearitu. Je to ako tím superhrdinov, kde vstupná vrstva nastavuje javisko a skryté vrstvy s aktivačnými funkciami vykonávajú kúzlo na odhalenie skrytých vzorov v dátach. Práve tieto aktivačné funkcie robia z MLP výkonných poslucháčov a umožňujú im zvládať zložité úlohy, ako je rozpoznávanie obrázkov, spracovanie reči a ďalšie!</a:t>
            </a:r>
            <a:r>
              <a:t> </a:t>
            </a:r>
            <a:br/>
            <a:endParaRPr/>
          </a:p>
          <a:p>
            <a:r>
              <a:t>MLP je vyškolený pomocou procesu nazývaného backpropagácia, kde upravuje váhy medzi neurónmi, aby sa zlepšila jeho presnosť v priebehu času. Je to ako tím neurónov, ktorí spolupracujú na riešení úlohy a zlepšujú sa skúsenosťami. </a:t>
            </a:r>
          </a:p>
          <a:p>
            <a:endParaRPr/>
          </a:p>
          <a:p>
            <a:r>
              <a:t>MLP sú široko používané pre rôzne úlohy, od rozpoznávania obrázkov až po predpovedanie cien akcií a tvoria základ mnohých pokročilých neurónových sietí používaných v strojovom učení a umelej inteligencii.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8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3026456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Aktivačné funkcie sú ako "tajná omáčka" neurónových sietí! Určujú, ako sa vstupy transformujú do výstupov. Pozrime sa na tri najbežnejšie:</a:t>
            </a:r>
          </a:p>
          <a:p>
            <a:endParaRPr/>
          </a:p>
          <a:p>
            <a:r>
              <a:t>Sigmoid je ako hladká krivka, ktorá berie akýkoľvek vstup a ťahá ho na hodnotu pravdepodobnosti medzi 0 a 1. Je to skvelé pre úlohy, kde chceme predpovedať, či niečo patrí do jednej z dvoch kategórií, ako je spam alebo nie spam e-maily. Ale pozor na extrémne vstupy, ktoré môžu spôsobiť, že stratí svoj "oomf" kvôli miznúcim gradientom!</a:t>
            </a:r>
          </a:p>
          <a:p>
            <a:endParaRPr/>
          </a:p>
          <a:p>
            <a:r>
              <a:t>Tanh </a:t>
            </a:r>
            <a:r>
              <a:rPr>
                <a:effectLst/>
              </a:rPr>
              <a:t>(/ˈ</a:t>
            </a:r>
            <a:r>
              <a:rPr i="1">
                <a:effectLst/>
              </a:rPr>
              <a:t>tæ brid</a:t>
            </a:r>
            <a:r>
              <a:rPr>
                <a:effectLst/>
              </a:rPr>
              <a:t>'/) alebo hyperbolická tangensová funkcia,</a:t>
            </a:r>
            <a:r>
              <a:t> je zvonovitá krivka, ktorá môže vziať akýkoľvek vstup a stlačiť ho do hodnoty medzi -1 a 1. Je to podobné sigmoid, ale je sústredený okolo 0. Je to užitočné, keď máme dáta, ktoré sú symetrické a môžu mať pozitívne aj negatívne hodnoty.</a:t>
            </a:r>
          </a:p>
          <a:p>
            <a:endParaRPr/>
          </a:p>
          <a:p>
            <a:r>
              <a:t>Opravená lineárna jednotka alebo funkcia ReLU (</a:t>
            </a:r>
            <a:r>
              <a:rPr i="1"/>
              <a:t>/rel-you/</a:t>
            </a:r>
            <a:r>
              <a:t>) je typ aktivačnej funkcie "do or die". Je to ako svetelný spínač, ktorý umožňuje len pozitívne vstupy prejsť nezmenené, ale nastavuje negatívne vstupy na hodnotu 0. Je super efektívny a zabraňuje problémom so gradientom, ale buďte opatrní, nie je ohraničený a môže spôsobiť niektoré "mŕtve" neuróny s výstupmi 0.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9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3899011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Hlboké učenie je rýchlo rastúca oblasť, ktorá zmenila spôsob, akým pristupujeme k problémom v strojovom učení. 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V budúcich témach sa dozviete o rôznych technikách výcviku neurónových sietí, 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effectLst/>
              </a:defRPr>
            </a:pPr>
            <a:r>
              <a:t>Ak chcete dokončiť túto jednotku, preštudujte a skontrolujte nasledujúce online zdroje. </a:t>
            </a: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Ďakujem za pozornosť!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10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718706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3E04E41-BFA8-4551-94CF-FF0786B6A9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8F1C0F8-20A9-4D6A-942D-AAA84F0D95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9C00BB3-AFA5-4F08-AE28-27DE61B47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40F8208-00C0-4B82-93B4-D03C4F87C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52E1428-DCE4-475A-894E-4495F640E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1967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E6A2373-B293-485A-B9F4-8022807B3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13E82635-9808-40F9-AB0B-69DB1AB52E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AD01CDF-CF6D-4E3D-89EE-855DE207B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8C8C3EB-3B39-4674-9C85-CD80CE578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37398AB-BE32-4F86-A6EA-E13C2E4F7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27389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86E3940D-6C3D-4BFA-80F9-A5EAEFD4BB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896287F-84F0-4838-B4C4-A5B5D250C9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74B7AC1-C0DB-46F6-9800-7CD636192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A1FAA13-902D-4409-9223-5C1E749A8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96952E3-1EE7-4D94-BA57-5100B300F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1387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1E32B72-72F1-4DDF-A955-E96B51BE7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4B96A78-CDC7-4128-8825-6B321A97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FD3F5ED-1A27-4358-B40D-DC536AF60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DF005AC-7851-4539-BC0E-495D00904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80CD2B3-EB28-47E7-9CF9-C63EBFF66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5538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A214856-0940-4939-A233-E830012F9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20872C0-58F9-4E62-ADEA-4C801725C0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ADF8169-59EE-467F-88D2-A8E7DC500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560D2E5-E5A5-4D2B-825F-AE71A82D4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04838DC-9538-4FE6-8EC2-F694BA2C9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5226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9E9B973-5E82-41ED-BD29-ED33A9C33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C78DA29-A0EF-43CC-9F32-CBC18517BF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2222E80D-D7AE-4811-A0C5-4665EB7E79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9BB7B4F-2233-483B-A6C2-1319D3C07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F69642E-7620-4781-8808-0DC43EA01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AB38760-3DA5-4055-9C4E-05E3A96D8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853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30230BF-A108-4EDC-AC8C-DB36E1042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70F32FC-565E-4EBE-BC36-3D4D3CA86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ACA45642-0538-4400-A68F-C890899A13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BE57C1A5-9CB7-4A29-BC8A-ECCB220F48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4DF49A45-3D1A-48F1-B4B7-81F3F3A16F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43FF47A6-690F-4A9F-922D-7C52118F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6E9BD540-884B-4DB6-B81F-8B3588F7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08098A4D-5920-412B-8FC3-D401775F3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4363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F6BB5C5-33FE-4E90-9618-45A104BEE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C6B37200-BE32-4968-BB88-10117B519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88AB8BFF-4198-4131-9F63-734DE5920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730972D-586F-481A-812B-1D135BD72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0115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97309D5-4D94-42BF-A392-1B0C426B4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BB8F6513-F2BD-4223-9A89-18958AC7B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0A74D69-0FEC-433D-82C5-4E523114B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142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AA5867A-5B4E-4C78-B00F-F58A8DB76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2C7E01D-BD3D-473B-A095-204E20E024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7CF3AED-69E8-4E6F-8D87-BF19C05CCE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38610F5-117F-46F2-ABF4-11B7B7797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E894C93-FB30-4551-83DA-3B9EFC51C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81DBB05-ECB2-4EBE-9484-F81EE907D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6249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308B22-79C3-4E34-BE99-9A1962946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2EB4F772-BF22-4F5C-A7A0-50BE340C67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3EF6472-25B8-423A-A9DF-2628787DF5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AE3A5A38-83E1-4449-AF6B-F03F44A14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4DEF8AC-167B-435C-80C6-0B81C4B77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E0BD990-BE4F-4CFB-892B-A066BC1DE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1279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EEC5F034-E282-4D10-A3AC-90320D019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24F2DBC-3188-47EE-92F3-4372C1E629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9F4436A-2F08-4112-8FF6-182C07FA7D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D09538A-6922-4657-A6A2-5BF665AB9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63F68B1-1615-4D59-A7A0-B702B4D040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8727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aggle.com/code/ryanholbrook/a-single-neuron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QDX-1M5Nj7s" TargetMode="External"/><Relationship Id="rId5" Type="http://schemas.openxmlformats.org/officeDocument/2006/relationships/hyperlink" Target="https://www.simplilearn.com/tutorials/deep-learning-tutorial/multilayer-perceptron" TargetMode="External"/><Relationship Id="rId4" Type="http://schemas.openxmlformats.org/officeDocument/2006/relationships/hyperlink" Target="https://www.simplilearn.com/tutorials/deep-learning-tutorial/perceptron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C6EDE3B-79DB-4CF3-9354-991865F182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4977" y="1664229"/>
            <a:ext cx="9144000" cy="3065815"/>
          </a:xfrm>
        </p:spPr>
        <p:txBody>
          <a:bodyPr>
            <a:normAutofit fontScale="90000"/>
          </a:bodyPr>
          <a:lstStyle/>
          <a:p>
            <a:r>
              <a:rPr b="1"/>
              <a:t>O3 - študijné plány na diaľku v strojovom učení</a:t>
            </a:r>
            <a:br>
              <a:rPr b="1"/>
            </a:br>
            <a:r>
              <a:rPr b="1"/>
              <a:t/>
            </a:r>
            <a:br>
              <a:rPr b="1"/>
            </a:br>
            <a:r>
              <a:t>7 - úvod do hĺbkového učenia</a:t>
            </a:r>
          </a:p>
        </p:txBody>
      </p:sp>
    </p:spTree>
    <p:extLst>
      <p:ext uri="{BB962C8B-B14F-4D97-AF65-F5344CB8AC3E}">
        <p14:creationId xmlns:p14="http://schemas.microsoft.com/office/powerpoint/2010/main" val="750715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Preskúmajte a preskúmajte nasledujúce online zdroje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875" y="1628774"/>
            <a:ext cx="11025868" cy="5057775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  <a:defRPr b="1">
                <a:latin typeface="+mj-lt"/>
              </a:defRPr>
            </a:pPr>
            <a:r>
              <a:t>Zoznámte sa s lineárnymi jednotkami, stavebnými kameňmi hlbokého učenia.</a:t>
            </a:r>
            <a:endParaRPr b="1">
              <a:latin typeface="+mj-lt"/>
            </a:endParaRPr>
          </a:p>
          <a:p>
            <a:pPr algn="just">
              <a:defRPr>
                <a:latin typeface="+mj-lt"/>
                <a:hlinkClick r:id="rId3"/>
              </a:defRPr>
            </a:pPr>
            <a:r>
              <a:t>https://www.kaggle.com/code/ryanholbrook/a-single-neuron</a:t>
            </a:r>
            <a:endParaRPr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t>Prečítajte si tento úvod do jednovrstvových neurónových sietí </a:t>
            </a:r>
            <a:endParaRPr b="1">
              <a:latin typeface="+mj-lt"/>
            </a:endParaRPr>
          </a:p>
          <a:p>
            <a:pPr algn="just">
              <a:defRPr>
                <a:latin typeface="+mj-lt"/>
                <a:hlinkClick r:id="rId4"/>
              </a:defRPr>
            </a:pPr>
            <a:r>
              <a:t>https://www.simplilearn.com/tutorials/deep-learning-tutorial/perceptron</a:t>
            </a:r>
            <a:endParaRPr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t>Prečítajte si tento úvod do viacvrstvovej neurónovej siete</a:t>
            </a:r>
            <a:endParaRPr>
              <a:latin typeface="+mj-lt"/>
            </a:endParaRPr>
          </a:p>
          <a:p>
            <a:pPr algn="just">
              <a:defRPr>
                <a:latin typeface="+mj-lt"/>
                <a:hlinkClick r:id="rId5"/>
              </a:defRPr>
            </a:pPr>
            <a:r>
              <a:t>https://www.simplilearn.com/tutorials/deep-learning-tutorial/multilayer-perceptron</a:t>
            </a:r>
            <a:endParaRPr b="1"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t>Pozrite si toto video MIT Úvod do hĺbkového učenia: </a:t>
            </a:r>
          </a:p>
          <a:p>
            <a:pPr algn="just">
              <a:defRPr>
                <a:latin typeface="+mj-lt"/>
              </a:defRPr>
            </a:pPr>
            <a:r>
              <a:rPr>
                <a:hlinkClick r:id="rId6"/>
              </a:rPr>
              <a:t>https://www.youtube.com/watch?v=QDX-1M5Nj7s</a:t>
            </a:r>
            <a:r>
              <a:t> </a:t>
            </a:r>
            <a:endParaRPr b="1"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t>Prejdite do centra členov spoločnosti Oracle a dokončite siedmu tému:</a:t>
            </a:r>
          </a:p>
          <a:p>
            <a:pPr algn="just">
              <a:defRPr>
                <a:latin typeface="+mj-lt"/>
              </a:defRPr>
            </a:pPr>
            <a:r>
              <a:t>academy.oracle.com</a:t>
            </a:r>
            <a:endParaRPr>
              <a:latin typeface="+mj-lt"/>
            </a:endParaRPr>
          </a:p>
          <a:p>
            <a:pPr algn="just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01820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Úvod do hĺbkového učenia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 sz="3600">
                <a:latin typeface="+mj-lt"/>
              </a:defRPr>
            </a:pPr>
            <a:r>
              <a:t>Tento kurz bol vytvorený ako výsledok projektu Erasmus+ CodeIn (</a:t>
            </a:r>
            <a:r>
              <a:rPr i="1"/>
              <a:t>Cloud cOmputing for Digital Education INnovation</a:t>
            </a:r>
            <a:r>
              <a:t>)</a:t>
            </a:r>
          </a:p>
          <a:p>
            <a:pPr lvl="0">
              <a:defRPr sz="3600">
                <a:latin typeface="+mj-lt"/>
              </a:defRPr>
            </a:pPr>
            <a:r>
              <a:t>Obsahuje celkovo desať vyučovacích tém</a:t>
            </a:r>
            <a:endParaRPr sz="3600">
              <a:latin typeface="+mj-lt"/>
            </a:endParaRPr>
          </a:p>
          <a:p>
            <a:pPr lvl="0">
              <a:defRPr sz="3600">
                <a:latin typeface="+mj-lt"/>
              </a:defRPr>
            </a:pPr>
            <a:r>
              <a:t>Všetko, čo potrebujete na učenie, je prístup na internet </a:t>
            </a:r>
          </a:p>
          <a:p>
            <a:pPr lvl="0">
              <a:defRPr sz="3600">
                <a:latin typeface="+mj-lt"/>
              </a:defRPr>
            </a:pPr>
            <a:r>
              <a:t>Očakáva sa, že strávite celkom 150 hodín na získanie plánovaných výsledkov vzdelávania. </a:t>
            </a:r>
          </a:p>
          <a:p>
            <a:pPr lvl="0"/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874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Úvod do hĺbkového učenia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1690687"/>
            <a:ext cx="8741229" cy="4486275"/>
          </a:xfrm>
        </p:spPr>
        <p:txBody>
          <a:bodyPr>
            <a:noAutofit/>
          </a:bodyPr>
          <a:lstStyle/>
          <a:p>
            <a:pPr>
              <a:defRPr sz="3600">
                <a:latin typeface="+mj-lt"/>
              </a:defRPr>
            </a:pPr>
            <a:r>
              <a:t>Hlboké učenie využíva umelé neurónové siete na učenie sa z veľkého množstva dát a vytváranie presných predpovedí.</a:t>
            </a:r>
          </a:p>
          <a:p>
            <a:pPr>
              <a:defRPr sz="3600">
                <a:latin typeface="+mj-lt"/>
              </a:defRPr>
            </a:pPr>
            <a:r>
              <a:t>Neurónové siete rozpoznávajú vzory v údajoch, podobne ako sa ľudia učia zo skúseností.</a:t>
            </a:r>
          </a:p>
          <a:p>
            <a:pPr>
              <a:defRPr sz="3600">
                <a:latin typeface="+mj-lt"/>
              </a:defRPr>
            </a:pPr>
            <a:r>
              <a:t>Hlboké učenie má mnoho aplikácií, vrátane rozpoznávania obrazu, spracovania prirodzeného jazyka a rozpoznávania reči.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3371" y="1690687"/>
            <a:ext cx="2958522" cy="1972964"/>
          </a:xfrm>
          <a:prstGeom prst="rect">
            <a:avLst/>
          </a:prstGeom>
        </p:spPr>
      </p:pic>
      <p:pic>
        <p:nvPicPr>
          <p:cNvPr id="1028" name="Picture 4" descr="Free ChatGPT Stock Photo"/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0749" y="4038588"/>
            <a:ext cx="2923051" cy="1864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1407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Neurónové siete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560059"/>
            <a:ext cx="8665030" cy="4486275"/>
          </a:xfrm>
        </p:spPr>
        <p:txBody>
          <a:bodyPr>
            <a:noAutofit/>
          </a:bodyPr>
          <a:lstStyle/>
          <a:p>
            <a:pPr>
              <a:defRPr sz="3600">
                <a:latin typeface="+mj-lt"/>
              </a:defRPr>
            </a:pPr>
            <a:r>
              <a:t>Neurónové siete sú modelované podľa ľudského mozgu a pozostávajú z prepojených neurónov, ktoré spracovávajú a prenášajú informácie.</a:t>
            </a:r>
          </a:p>
          <a:p>
            <a:pPr>
              <a:defRPr sz="3600">
                <a:latin typeface="+mj-lt"/>
              </a:defRPr>
            </a:pPr>
            <a:r>
              <a:t>Neurónové siete sa učia z dát a robia predpovede alebo rozhodnutia na základe týchto dát.</a:t>
            </a:r>
          </a:p>
          <a:p>
            <a:pPr>
              <a:defRPr sz="3600">
                <a:latin typeface="+mj-lt"/>
              </a:defRPr>
            </a:pPr>
            <a:r>
              <a:t>Upravením silných spojení medzi neurónmi sa môžu neurónové siete časom prispôsobiť a zlepšiť ich výkonnosť.</a:t>
            </a:r>
          </a:p>
        </p:txBody>
      </p:sp>
      <p:pic>
        <p:nvPicPr>
          <p:cNvPr id="2050" name="Picture 2" descr="Illustration of synapse and neuron on a blue background.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5030" y="1782578"/>
            <a:ext cx="3335794" cy="1875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Neurons cells concept stock phot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0449" y="4252286"/>
            <a:ext cx="3355215" cy="1885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7181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080" y="102462"/>
            <a:ext cx="10515600" cy="908504"/>
          </a:xfrm>
        </p:spPr>
        <p:txBody>
          <a:bodyPr/>
          <a:lstStyle/>
          <a:p>
            <a:pPr algn="ctr">
              <a:defRPr b="1"/>
            </a:pPr>
            <a:r>
              <a:t>Jednoduchý neurón - lineárna jednotka </a:t>
            </a:r>
          </a:p>
        </p:txBody>
      </p:sp>
      <p:sp>
        <p:nvSpPr>
          <p:cNvPr id="4" name="Oval 3"/>
          <p:cNvSpPr/>
          <p:nvPr/>
        </p:nvSpPr>
        <p:spPr>
          <a:xfrm>
            <a:off x="2572763" y="2249049"/>
            <a:ext cx="794657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867988" y="2618381"/>
            <a:ext cx="701040" cy="116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262743" y="2187847"/>
            <a:ext cx="14205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>
                <a:latin typeface="+mj-lt"/>
              </a:defRPr>
            </a:pPr>
            <a:r>
              <a:rPr b="1"/>
              <a:t>X1</a:t>
            </a:r>
            <a:r>
              <a:t> (</a:t>
            </a:r>
            <a:r>
              <a:rPr b="1"/>
              <a:t>cukor</a:t>
            </a:r>
            <a:r>
              <a:t>)</a:t>
            </a:r>
            <a:endParaRPr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86680" y="2409944"/>
            <a:ext cx="9362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>
                <a:solidFill>
                  <a:schemeClr val="bg1"/>
                </a:solidFill>
                <a:latin typeface="+mj-lt"/>
              </a:defRPr>
            </a:pPr>
            <a:r>
              <a:t>w1 (</a:t>
            </a:r>
            <a:r>
              <a:rPr b="1"/>
              <a:t>2,5)</a:t>
            </a:r>
            <a:endParaRPr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3962859" y="2237381"/>
            <a:ext cx="794657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400"/>
            </a:pPr>
            <a:r>
              <a:t>Σ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4757047" y="2664960"/>
            <a:ext cx="1064647" cy="8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948868" y="2966291"/>
            <a:ext cx="5769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>
                <a:solidFill>
                  <a:schemeClr val="bg1"/>
                </a:solidFill>
                <a:latin typeface="+mj-lt"/>
              </a:defRPr>
            </a:pPr>
            <a:r>
              <a:t>f(x)</a:t>
            </a:r>
            <a:endParaRPr sz="20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801839" y="1479961"/>
            <a:ext cx="154304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2000">
                <a:latin typeface="+mj-lt"/>
              </a:defRPr>
            </a:pPr>
            <a:r>
              <a:t>Súčet (funkcia)</a:t>
            </a:r>
            <a:endParaRPr sz="2000">
              <a:latin typeface="+mj-lt"/>
            </a:endParaRPr>
          </a:p>
        </p:txBody>
      </p:sp>
      <p:cxnSp>
        <p:nvCxnSpPr>
          <p:cNvPr id="36" name="Straight Arrow Connector 35"/>
          <p:cNvCxnSpPr>
            <a:stCxn id="4" idx="6"/>
            <a:endCxn id="21" idx="2"/>
          </p:cNvCxnSpPr>
          <p:nvPr/>
        </p:nvCxnSpPr>
        <p:spPr>
          <a:xfrm flipV="1">
            <a:off x="3367420" y="2618381"/>
            <a:ext cx="595439" cy="116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4391957" y="2999381"/>
            <a:ext cx="1" cy="8990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4132775" y="3909729"/>
            <a:ext cx="1789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>
                <a:latin typeface="+mj-lt"/>
              </a:defRPr>
            </a:pPr>
            <a:r>
              <a:t>b (bias) = </a:t>
            </a:r>
            <a:r>
              <a:rPr b="1"/>
              <a:t>90</a:t>
            </a:r>
            <a:endParaRPr sz="2000"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70491" y="2259456"/>
            <a:ext cx="238414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 b="1">
                <a:latin typeface="+mj-lt"/>
              </a:defRPr>
            </a:pPr>
            <a:r>
              <a:t>Výstup (kalórie)</a:t>
            </a:r>
            <a:endParaRPr sz="2000" b="1">
              <a:latin typeface="+mj-lt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6022293"/>
              </p:ext>
            </p:extLst>
          </p:nvPr>
        </p:nvGraphicFramePr>
        <p:xfrm>
          <a:off x="6946365" y="1479961"/>
          <a:ext cx="4995264" cy="4484917"/>
        </p:xfrm>
        <a:graphic>
          <a:graphicData uri="http://schemas.openxmlformats.org/drawingml/2006/table">
            <a:tbl>
              <a:tblPr/>
              <a:tblGrid>
                <a:gridCol w="2305507">
                  <a:extLst>
                    <a:ext uri="{9D8B030D-6E8A-4147-A177-3AD203B41FA5}">
                      <a16:colId xmlns:a16="http://schemas.microsoft.com/office/drawing/2014/main" val="2162869549"/>
                    </a:ext>
                  </a:extLst>
                </a:gridCol>
                <a:gridCol w="978094">
                  <a:extLst>
                    <a:ext uri="{9D8B030D-6E8A-4147-A177-3AD203B41FA5}">
                      <a16:colId xmlns:a16="http://schemas.microsoft.com/office/drawing/2014/main" val="831527904"/>
                    </a:ext>
                  </a:extLst>
                </a:gridCol>
                <a:gridCol w="611308">
                  <a:extLst>
                    <a:ext uri="{9D8B030D-6E8A-4147-A177-3AD203B41FA5}">
                      <a16:colId xmlns:a16="http://schemas.microsoft.com/office/drawing/2014/main" val="2583135015"/>
                    </a:ext>
                  </a:extLst>
                </a:gridCol>
                <a:gridCol w="1100355">
                  <a:extLst>
                    <a:ext uri="{9D8B030D-6E8A-4147-A177-3AD203B41FA5}">
                      <a16:colId xmlns:a16="http://schemas.microsoft.com/office/drawing/2014/main" val="3029426305"/>
                    </a:ext>
                  </a:extLst>
                </a:gridCol>
              </a:tblGrid>
              <a:tr h="802855">
                <a:tc>
                  <a:txBody>
                    <a:bodyPr/>
                    <a:lstStyle/>
                    <a:p>
                      <a:pPr algn="ctr" fontAlgn="ctr">
                        <a:defRPr b="1"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meno</a:t>
                      </a:r>
                      <a:endParaRPr sz="18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b="1"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merané kalórie</a:t>
                      </a:r>
                      <a:endParaRPr sz="18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b="1"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cukry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b="1"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predpokladané kalórie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8723585"/>
                  </a:ext>
                </a:extLst>
              </a:tr>
              <a:tr h="409118"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Mandľová lahôdka</a:t>
                      </a:r>
                      <a:endParaRPr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110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110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9498826"/>
                  </a:ext>
                </a:extLst>
              </a:tr>
              <a:tr h="409118"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Cap'n'Crunch</a:t>
                      </a:r>
                      <a:endParaRPr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120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120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4320618"/>
                  </a:ext>
                </a:extLst>
              </a:tr>
              <a:tr h="409118"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Klastre</a:t>
                      </a:r>
                      <a:endParaRPr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110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107,5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3954449"/>
                  </a:ext>
                </a:extLst>
              </a:tr>
              <a:tr h="409118"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Cracklin' Oat Bran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110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107,5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6861476"/>
                  </a:ext>
                </a:extLst>
              </a:tr>
              <a:tr h="409118"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Dvojitý Chex</a:t>
                      </a:r>
                      <a:endParaRPr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102,5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6171388"/>
                  </a:ext>
                </a:extLst>
              </a:tr>
              <a:tr h="409118"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Ovocná vetva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120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120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5645583"/>
                  </a:ext>
                </a:extLst>
              </a:tr>
              <a:tr h="409118"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Golden Grahams</a:t>
                      </a:r>
                      <a:endParaRPr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110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112,5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7958327"/>
                  </a:ext>
                </a:extLst>
              </a:tr>
              <a:tr h="409118"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Hroznové orechy vločky</a:t>
                      </a:r>
                      <a:endParaRPr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102,5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2310079"/>
                  </a:ext>
                </a:extLst>
              </a:tr>
              <a:tr h="409118"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Honey Graham Ohs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120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117,5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1795063"/>
                  </a:ext>
                </a:extLst>
              </a:tr>
            </a:tbl>
          </a:graphicData>
        </a:graphic>
      </p:graphicFrame>
      <p:sp>
        <p:nvSpPr>
          <p:cNvPr id="7" name="Cloud Callout 6"/>
          <p:cNvSpPr/>
          <p:nvPr/>
        </p:nvSpPr>
        <p:spPr>
          <a:xfrm>
            <a:off x="0" y="4925863"/>
            <a:ext cx="6683829" cy="1540252"/>
          </a:xfrm>
          <a:prstGeom prst="cloudCallout">
            <a:avLst>
              <a:gd name="adj1" fmla="val 53170"/>
              <a:gd name="adj2" fmla="val -1248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Údaje prevzaté z:</a:t>
            </a:r>
          </a:p>
          <a:p>
            <a:pPr algn="ctr"/>
            <a:r>
              <a:t>https://www.kaggle.com/datasets/crawford/80-cereals</a:t>
            </a:r>
          </a:p>
        </p:txBody>
      </p:sp>
      <p:sp>
        <p:nvSpPr>
          <p:cNvPr id="3" name="Rectangle 2"/>
          <p:cNvSpPr/>
          <p:nvPr/>
        </p:nvSpPr>
        <p:spPr>
          <a:xfrm>
            <a:off x="481214" y="3246073"/>
            <a:ext cx="27799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 sz="2400"/>
            </a:pPr>
            <a:r>
              <a:t>Výstup = w1 * x1 + b</a:t>
            </a:r>
            <a:endParaRPr sz="2400"/>
          </a:p>
        </p:txBody>
      </p:sp>
      <p:sp>
        <p:nvSpPr>
          <p:cNvPr id="5" name="Rectangular Callout 4"/>
          <p:cNvSpPr/>
          <p:nvPr/>
        </p:nvSpPr>
        <p:spPr>
          <a:xfrm>
            <a:off x="676989" y="3956157"/>
            <a:ext cx="2521456" cy="803785"/>
          </a:xfrm>
          <a:prstGeom prst="wedgeRectCallout">
            <a:avLst>
              <a:gd name="adj1" fmla="val -15221"/>
              <a:gd name="adj2" fmla="val -918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Podobne ako lineárna regresia.</a:t>
            </a:r>
          </a:p>
        </p:txBody>
      </p:sp>
    </p:spTree>
    <p:extLst>
      <p:ext uri="{BB962C8B-B14F-4D97-AF65-F5344CB8AC3E}">
        <p14:creationId xmlns:p14="http://schemas.microsoft.com/office/powerpoint/2010/main" val="2207405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112938"/>
            <a:ext cx="10515600" cy="908504"/>
          </a:xfrm>
        </p:spPr>
        <p:txBody>
          <a:bodyPr/>
          <a:lstStyle/>
          <a:p>
            <a:pPr algn="ctr">
              <a:defRPr b="1"/>
            </a:pPr>
            <a:r>
              <a:t>Jednovrstvová sieť - Perceptron</a:t>
            </a:r>
          </a:p>
        </p:txBody>
      </p:sp>
      <p:sp>
        <p:nvSpPr>
          <p:cNvPr id="4" name="Oval 3"/>
          <p:cNvSpPr/>
          <p:nvPr/>
        </p:nvSpPr>
        <p:spPr>
          <a:xfrm>
            <a:off x="1600196" y="1133817"/>
            <a:ext cx="794657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Oval 4"/>
          <p:cNvSpPr/>
          <p:nvPr/>
        </p:nvSpPr>
        <p:spPr>
          <a:xfrm>
            <a:off x="1600196" y="2008192"/>
            <a:ext cx="794657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" name="Oval 5"/>
          <p:cNvSpPr/>
          <p:nvPr/>
        </p:nvSpPr>
        <p:spPr>
          <a:xfrm>
            <a:off x="1600196" y="2912153"/>
            <a:ext cx="794657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" name="Oval 6"/>
          <p:cNvSpPr/>
          <p:nvPr/>
        </p:nvSpPr>
        <p:spPr>
          <a:xfrm>
            <a:off x="1600195" y="4108910"/>
            <a:ext cx="794657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11629" y="1514817"/>
            <a:ext cx="10885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11629" y="2389192"/>
            <a:ext cx="10885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11629" y="3293153"/>
            <a:ext cx="10885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11629" y="4469841"/>
            <a:ext cx="10885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96683" y="1021442"/>
            <a:ext cx="5769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>
                <a:latin typeface="+mj-lt"/>
              </a:defRPr>
            </a:pPr>
            <a:r>
              <a:t>x1</a:t>
            </a:r>
            <a:endParaRPr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6683" y="1972631"/>
            <a:ext cx="5769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>
                <a:latin typeface="+mj-lt"/>
              </a:defRPr>
            </a:pPr>
            <a:r>
              <a:t>x2</a:t>
            </a:r>
            <a:endParaRPr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1239" y="2864924"/>
            <a:ext cx="5769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>
                <a:latin typeface="+mj-lt"/>
              </a:defRPr>
            </a:pPr>
            <a:r>
              <a:t>x3</a:t>
            </a:r>
            <a:endParaRPr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1239" y="4013661"/>
            <a:ext cx="5769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>
                <a:latin typeface="+mj-lt"/>
              </a:defRPr>
            </a:pPr>
            <a:r>
              <a:t>xn</a:t>
            </a:r>
            <a:endParaRPr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17906" y="1321469"/>
            <a:ext cx="5769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>
                <a:solidFill>
                  <a:schemeClr val="bg1"/>
                </a:solidFill>
                <a:latin typeface="+mj-lt"/>
              </a:defRPr>
            </a:pPr>
            <a:r>
              <a:t>w1</a:t>
            </a:r>
            <a:endParaRPr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58028" y="2161846"/>
            <a:ext cx="5769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>
                <a:solidFill>
                  <a:schemeClr val="bg1"/>
                </a:solidFill>
                <a:latin typeface="+mj-lt"/>
              </a:defRPr>
            </a:pPr>
            <a:r>
              <a:t>w2</a:t>
            </a:r>
            <a:endParaRPr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58028" y="3079455"/>
            <a:ext cx="5769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>
                <a:solidFill>
                  <a:schemeClr val="bg1"/>
                </a:solidFill>
                <a:latin typeface="+mj-lt"/>
              </a:defRPr>
            </a:pPr>
            <a:r>
              <a:t>w3</a:t>
            </a:r>
            <a:endParaRPr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85241" y="4250895"/>
            <a:ext cx="5769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>
                <a:solidFill>
                  <a:schemeClr val="bg1"/>
                </a:solidFill>
                <a:latin typeface="+mj-lt"/>
              </a:defRPr>
            </a:pPr>
            <a:r>
              <a:t>týž.</a:t>
            </a:r>
            <a:endParaRPr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3265710" y="2589836"/>
            <a:ext cx="794657" cy="762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400">
                <a:solidFill>
                  <a:schemeClr val="tx1"/>
                </a:solidFill>
              </a:defRPr>
            </a:pPr>
            <a:r>
              <a:t>Σ</a:t>
            </a:r>
            <a:endParaRPr>
              <a:solidFill>
                <a:schemeClr val="tx1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2334974" y="1514817"/>
            <a:ext cx="1202883" cy="10163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21" idx="1"/>
          </p:cNvCxnSpPr>
          <p:nvPr/>
        </p:nvCxnSpPr>
        <p:spPr>
          <a:xfrm>
            <a:off x="2296882" y="2365437"/>
            <a:ext cx="1085203" cy="3359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endCxn id="21" idx="2"/>
          </p:cNvCxnSpPr>
          <p:nvPr/>
        </p:nvCxnSpPr>
        <p:spPr>
          <a:xfrm flipV="1">
            <a:off x="2296882" y="2970836"/>
            <a:ext cx="968828" cy="3223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endCxn id="21" idx="3"/>
          </p:cNvCxnSpPr>
          <p:nvPr/>
        </p:nvCxnSpPr>
        <p:spPr>
          <a:xfrm flipV="1">
            <a:off x="2293519" y="3240244"/>
            <a:ext cx="1088566" cy="12622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endCxn id="32" idx="1"/>
          </p:cNvCxnSpPr>
          <p:nvPr/>
        </p:nvCxnSpPr>
        <p:spPr>
          <a:xfrm flipV="1">
            <a:off x="4060367" y="2940457"/>
            <a:ext cx="3627913" cy="303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7688280" y="2615253"/>
            <a:ext cx="957943" cy="65040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33" name="TextBox 32"/>
          <p:cNvSpPr txBox="1"/>
          <p:nvPr/>
        </p:nvSpPr>
        <p:spPr>
          <a:xfrm>
            <a:off x="7862228" y="2748482"/>
            <a:ext cx="6068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400">
                <a:latin typeface="+mj-lt"/>
              </a:defRPr>
            </a:pPr>
            <a:r>
              <a:t>f(x)</a:t>
            </a:r>
            <a:endParaRPr sz="2400">
              <a:latin typeface="+mj-lt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8641708" y="2961918"/>
            <a:ext cx="58783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endCxn id="21" idx="4"/>
          </p:cNvCxnSpPr>
          <p:nvPr/>
        </p:nvCxnSpPr>
        <p:spPr>
          <a:xfrm flipV="1">
            <a:off x="3663038" y="3351836"/>
            <a:ext cx="1" cy="8990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403856" y="4262184"/>
            <a:ext cx="10810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>
                <a:latin typeface="+mj-lt"/>
              </a:defRPr>
            </a:pPr>
            <a:r>
              <a:t>b (chyba)</a:t>
            </a:r>
            <a:endParaRPr sz="2000"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395730" y="1932169"/>
            <a:ext cx="154304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2000">
                <a:latin typeface="+mj-lt"/>
              </a:defRPr>
            </a:pPr>
            <a:r>
              <a:t>Aktivačná funkcia</a:t>
            </a:r>
            <a:endParaRPr sz="2000"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219123" y="1894538"/>
            <a:ext cx="154304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2000">
                <a:latin typeface="+mj-lt"/>
              </a:defRPr>
            </a:pPr>
            <a:r>
              <a:t>Súčet (funkcia)</a:t>
            </a:r>
            <a:endParaRPr sz="2000">
              <a:latin typeface="+mj-lt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078771" y="2963926"/>
            <a:ext cx="35044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>
                <a:latin typeface="+mj-lt"/>
              </a:defRPr>
            </a:pPr>
            <a:r>
              <a:t>w1 * x1 + w2 * x2 + ... + wn * xn + b</a:t>
            </a:r>
            <a:endParaRPr>
              <a:latin typeface="+mj-lt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9229541" y="2786170"/>
            <a:ext cx="856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 b="1">
                <a:latin typeface="+mj-lt"/>
              </a:defRPr>
            </a:pPr>
            <a:r>
              <a:t>Výstup</a:t>
            </a:r>
            <a:endParaRPr b="1">
              <a:latin typeface="+mj-lt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892985" y="3674153"/>
            <a:ext cx="70923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2800">
                <a:latin typeface="+mj-lt"/>
              </a:defRPr>
            </a:pPr>
            <a:r>
              <a:t>Output = f(w1 * x1 + w2 * x2 + ... + wn * xn + b)</a:t>
            </a:r>
            <a:endParaRPr sz="2800">
              <a:latin typeface="+mj-lt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21709" y="5542242"/>
            <a:ext cx="365677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 sz="2400"/>
            </a:pPr>
            <a:r>
              <a:t>Aktivačná funkcia</a:t>
            </a:r>
            <a:endParaRPr sz="2400"/>
          </a:p>
          <a:p>
            <a:pPr>
              <a:defRPr sz="2400">
                <a:latin typeface="+mj-lt"/>
              </a:defRPr>
            </a:pPr>
            <a:r>
              <a:t>sigmoid f(x) = 1 / (1 + e^(-x))</a:t>
            </a:r>
          </a:p>
        </p:txBody>
      </p:sp>
      <p:sp>
        <p:nvSpPr>
          <p:cNvPr id="52" name="Rectangle 51"/>
          <p:cNvSpPr/>
          <p:nvPr/>
        </p:nvSpPr>
        <p:spPr>
          <a:xfrm>
            <a:off x="5373650" y="1505425"/>
            <a:ext cx="1537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 b="1">
                <a:latin typeface="+mj-lt"/>
              </a:defRPr>
            </a:pPr>
            <a:r>
              <a:t>Výstupný neurón</a:t>
            </a:r>
            <a:endParaRPr b="1">
              <a:latin typeface="+mj-lt"/>
            </a:endParaRPr>
          </a:p>
        </p:txBody>
      </p:sp>
      <p:graphicFrame>
        <p:nvGraphicFramePr>
          <p:cNvPr id="53" name="Chart 5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9689218"/>
              </p:ext>
            </p:extLst>
          </p:nvPr>
        </p:nvGraphicFramePr>
        <p:xfrm>
          <a:off x="4762164" y="4197373"/>
          <a:ext cx="4077534" cy="25551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9" name="Rectangular Callout 38"/>
          <p:cNvSpPr/>
          <p:nvPr/>
        </p:nvSpPr>
        <p:spPr>
          <a:xfrm>
            <a:off x="9463907" y="4770460"/>
            <a:ext cx="2521456" cy="803785"/>
          </a:xfrm>
          <a:prstGeom prst="wedgeRectCallout">
            <a:avLst>
              <a:gd name="adj1" fmla="val -70050"/>
              <a:gd name="adj2" fmla="val 408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Podobne ako logistická regresia.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3180224" y="1321469"/>
            <a:ext cx="5657497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3180224" y="3528723"/>
            <a:ext cx="5645216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3167943" y="1300460"/>
            <a:ext cx="32773" cy="2228263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>
            <a:off x="8804948" y="1300460"/>
            <a:ext cx="32773" cy="2228263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664029" y="4955421"/>
            <a:ext cx="14609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 b="1">
                <a:latin typeface="+mj-lt"/>
              </a:defRPr>
            </a:pPr>
            <a:r>
              <a:t>Vstupné neuróny</a:t>
            </a:r>
            <a:endParaRPr b="1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3833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112938"/>
            <a:ext cx="10515600" cy="908504"/>
          </a:xfrm>
        </p:spPr>
        <p:txBody>
          <a:bodyPr/>
          <a:lstStyle/>
          <a:p>
            <a:pPr algn="ctr">
              <a:defRPr b="1"/>
            </a:pPr>
            <a:r>
              <a:t>Perceptron - príklad</a:t>
            </a:r>
          </a:p>
        </p:txBody>
      </p:sp>
      <p:sp>
        <p:nvSpPr>
          <p:cNvPr id="4" name="Oval 3"/>
          <p:cNvSpPr/>
          <p:nvPr/>
        </p:nvSpPr>
        <p:spPr>
          <a:xfrm>
            <a:off x="1600196" y="1133817"/>
            <a:ext cx="794657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Oval 4"/>
          <p:cNvSpPr/>
          <p:nvPr/>
        </p:nvSpPr>
        <p:spPr>
          <a:xfrm>
            <a:off x="1600196" y="2008192"/>
            <a:ext cx="794657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" name="Oval 5"/>
          <p:cNvSpPr/>
          <p:nvPr/>
        </p:nvSpPr>
        <p:spPr>
          <a:xfrm>
            <a:off x="1600196" y="2912153"/>
            <a:ext cx="794657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11629" y="1514817"/>
            <a:ext cx="10885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11629" y="2389192"/>
            <a:ext cx="10885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11629" y="3293153"/>
            <a:ext cx="10885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86770" y="618745"/>
            <a:ext cx="137316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>
                <a:latin typeface="+mj-lt"/>
              </a:defRPr>
            </a:pPr>
            <a:r>
              <a:t>x1 = rýchlosť vetra (uzly)</a:t>
            </a:r>
            <a:endParaRPr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19668" y="1312889"/>
            <a:ext cx="7813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>
                <a:solidFill>
                  <a:schemeClr val="bg1"/>
                </a:solidFill>
                <a:latin typeface="+mj-lt"/>
              </a:defRPr>
            </a:pPr>
            <a:r>
              <a:t>0,6</a:t>
            </a:r>
            <a:endParaRPr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58028" y="2161846"/>
            <a:ext cx="7263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>
                <a:solidFill>
                  <a:schemeClr val="bg1"/>
                </a:solidFill>
                <a:latin typeface="+mj-lt"/>
              </a:defRPr>
            </a:pPr>
            <a:r>
              <a:t>-0,4</a:t>
            </a:r>
            <a:endParaRPr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41011" y="3090511"/>
            <a:ext cx="7130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>
                <a:solidFill>
                  <a:schemeClr val="bg1"/>
                </a:solidFill>
                <a:latin typeface="+mj-lt"/>
              </a:defRPr>
            </a:pPr>
            <a:r>
              <a:t>-0,2</a:t>
            </a:r>
            <a:endParaRPr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3265710" y="2589836"/>
            <a:ext cx="794657" cy="762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400">
                <a:solidFill>
                  <a:schemeClr val="tx1"/>
                </a:solidFill>
              </a:defRPr>
            </a:pPr>
            <a:r>
              <a:t>Σ</a:t>
            </a:r>
            <a:endParaRPr>
              <a:solidFill>
                <a:schemeClr val="tx1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2334974" y="1514817"/>
            <a:ext cx="1202883" cy="10163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21" idx="1"/>
          </p:cNvCxnSpPr>
          <p:nvPr/>
        </p:nvCxnSpPr>
        <p:spPr>
          <a:xfrm>
            <a:off x="2296882" y="2365437"/>
            <a:ext cx="1085203" cy="3359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endCxn id="21" idx="2"/>
          </p:cNvCxnSpPr>
          <p:nvPr/>
        </p:nvCxnSpPr>
        <p:spPr>
          <a:xfrm flipV="1">
            <a:off x="2296882" y="2970836"/>
            <a:ext cx="968828" cy="3223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endCxn id="32" idx="1"/>
          </p:cNvCxnSpPr>
          <p:nvPr/>
        </p:nvCxnSpPr>
        <p:spPr>
          <a:xfrm flipV="1">
            <a:off x="4060367" y="2940457"/>
            <a:ext cx="3627913" cy="303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7688280" y="2615253"/>
            <a:ext cx="957943" cy="65040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33" name="TextBox 32"/>
          <p:cNvSpPr txBox="1"/>
          <p:nvPr/>
        </p:nvSpPr>
        <p:spPr>
          <a:xfrm>
            <a:off x="7862228" y="2748482"/>
            <a:ext cx="6068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400">
                <a:latin typeface="+mj-lt"/>
              </a:defRPr>
            </a:pPr>
            <a:r>
              <a:t>f(x)</a:t>
            </a:r>
            <a:endParaRPr sz="2400">
              <a:latin typeface="+mj-lt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8641708" y="2961918"/>
            <a:ext cx="58783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endCxn id="21" idx="4"/>
          </p:cNvCxnSpPr>
          <p:nvPr/>
        </p:nvCxnSpPr>
        <p:spPr>
          <a:xfrm flipV="1">
            <a:off x="3663037" y="3351836"/>
            <a:ext cx="2" cy="3576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331024" y="3720249"/>
            <a:ext cx="10810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>
                <a:latin typeface="+mj-lt"/>
              </a:defRPr>
            </a:pPr>
            <a:r>
              <a:t>b (-0,3)</a:t>
            </a:r>
            <a:endParaRPr sz="2000"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319530" y="1907791"/>
            <a:ext cx="205307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2000">
                <a:latin typeface="+mj-lt"/>
              </a:defRPr>
            </a:pPr>
            <a:r>
              <a:t>Aktivačná funkcia Sigmoid</a:t>
            </a:r>
            <a:endParaRPr sz="2000"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219123" y="1894538"/>
            <a:ext cx="154304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2000">
                <a:latin typeface="+mj-lt"/>
              </a:defRPr>
            </a:pPr>
            <a:r>
              <a:t>Súčet (funkcia)</a:t>
            </a:r>
            <a:endParaRPr sz="2000">
              <a:latin typeface="+mj-lt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078771" y="2963926"/>
            <a:ext cx="31165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>
                <a:latin typeface="+mj-lt"/>
              </a:defRPr>
            </a:pPr>
            <a:r>
              <a:t>0,6 * x1 - 0,4 * x2 + 0,2*x3 - 0,3</a:t>
            </a:r>
            <a:endParaRPr>
              <a:latin typeface="+mj-lt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9245571" y="2786170"/>
            <a:ext cx="169726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>
                <a:latin typeface="+mj-lt"/>
              </a:defRPr>
            </a:pPr>
            <a:r>
              <a:t>Na plachtenie (&amp;gt;0,5) </a:t>
            </a:r>
          </a:p>
          <a:p>
            <a:pPr algn="ctr">
              <a:defRPr>
                <a:latin typeface="+mj-lt"/>
              </a:defRPr>
            </a:pPr>
            <a:r>
              <a:t>alebo </a:t>
            </a:r>
          </a:p>
          <a:p>
            <a:pPr algn="ctr">
              <a:defRPr>
                <a:latin typeface="+mj-lt"/>
              </a:defRPr>
            </a:pPr>
            <a:r>
              <a:t>Nepreplávať (&amp;lt;0,5)</a:t>
            </a:r>
            <a:endParaRPr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55822" y="1532380"/>
            <a:ext cx="159436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>
                <a:latin typeface="+mj-lt"/>
              </a:defRPr>
            </a:pPr>
            <a:r>
              <a:t>x2 = výška vlny (v metroch)</a:t>
            </a:r>
            <a:endParaRPr>
              <a:latin typeface="+mj-lt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4553" y="2625384"/>
            <a:ext cx="16476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>
                <a:latin typeface="+mj-lt"/>
              </a:defRPr>
            </a:pPr>
            <a:r>
              <a:t>x3= Obálka cloudu</a:t>
            </a:r>
            <a:endParaRPr>
              <a:latin typeface="+mj-lt"/>
            </a:endParaRPr>
          </a:p>
          <a:p>
            <a:pPr algn="ctr">
              <a:defRPr>
                <a:latin typeface="+mj-lt"/>
              </a:defRPr>
            </a:pPr>
            <a:r>
              <a:t>(v %)</a:t>
            </a:r>
            <a:endParaRPr>
              <a:latin typeface="+mj-lt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1782939"/>
              </p:ext>
            </p:extLst>
          </p:nvPr>
        </p:nvGraphicFramePr>
        <p:xfrm>
          <a:off x="5753098" y="4081605"/>
          <a:ext cx="5513615" cy="20470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43907">
                  <a:extLst>
                    <a:ext uri="{9D8B030D-6E8A-4147-A177-3AD203B41FA5}">
                      <a16:colId xmlns:a16="http://schemas.microsoft.com/office/drawing/2014/main" val="354688003"/>
                    </a:ext>
                  </a:extLst>
                </a:gridCol>
                <a:gridCol w="1003838">
                  <a:extLst>
                    <a:ext uri="{9D8B030D-6E8A-4147-A177-3AD203B41FA5}">
                      <a16:colId xmlns:a16="http://schemas.microsoft.com/office/drawing/2014/main" val="553219714"/>
                    </a:ext>
                  </a:extLst>
                </a:gridCol>
                <a:gridCol w="1048785">
                  <a:extLst>
                    <a:ext uri="{9D8B030D-6E8A-4147-A177-3AD203B41FA5}">
                      <a16:colId xmlns:a16="http://schemas.microsoft.com/office/drawing/2014/main" val="1630260818"/>
                    </a:ext>
                  </a:extLst>
                </a:gridCol>
                <a:gridCol w="764115">
                  <a:extLst>
                    <a:ext uri="{9D8B030D-6E8A-4147-A177-3AD203B41FA5}">
                      <a16:colId xmlns:a16="http://schemas.microsoft.com/office/drawing/2014/main" val="1549726065"/>
                    </a:ext>
                  </a:extLst>
                </a:gridCol>
                <a:gridCol w="913942">
                  <a:extLst>
                    <a:ext uri="{9D8B030D-6E8A-4147-A177-3AD203B41FA5}">
                      <a16:colId xmlns:a16="http://schemas.microsoft.com/office/drawing/2014/main" val="3945128605"/>
                    </a:ext>
                  </a:extLst>
                </a:gridCol>
                <a:gridCol w="839028">
                  <a:extLst>
                    <a:ext uri="{9D8B030D-6E8A-4147-A177-3AD203B41FA5}">
                      <a16:colId xmlns:a16="http://schemas.microsoft.com/office/drawing/2014/main" val="2295245390"/>
                    </a:ext>
                  </a:extLst>
                </a:gridCol>
              </a:tblGrid>
              <a:tr h="767645">
                <a:tc>
                  <a:txBody>
                    <a:bodyPr/>
                    <a:lstStyle/>
                    <a:p>
                      <a:pPr algn="ctr" fontAlgn="ctr">
                        <a:defRPr sz="1600" b="1">
                          <a:effectLst/>
                          <a:latin typeface="+mj-lt"/>
                        </a:defRPr>
                      </a:pPr>
                      <a:r>
                        <a:t>Rýchlosť vetra (uzly)</a:t>
                      </a:r>
                      <a:endParaRPr sz="16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1600" b="1">
                          <a:effectLst/>
                          <a:latin typeface="+mj-lt"/>
                        </a:defRPr>
                      </a:pPr>
                      <a:r>
                        <a:t>Výška vlny (metre)</a:t>
                      </a:r>
                      <a:endParaRPr sz="16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1600" b="1">
                          <a:effectLst/>
                          <a:latin typeface="+mj-lt"/>
                        </a:defRPr>
                      </a:pPr>
                      <a:r>
                        <a:t>Pokrytie cloudu (%)</a:t>
                      </a:r>
                      <a:endParaRPr sz="16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1600" b="1">
                          <a:effectLst/>
                          <a:latin typeface="+mj-lt"/>
                        </a:defRPr>
                      </a:pPr>
                      <a:r>
                        <a:t>Súčet</a:t>
                      </a:r>
                      <a:endParaRPr sz="16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1600" b="1">
                          <a:effectLst/>
                          <a:latin typeface="+mj-lt"/>
                        </a:defRPr>
                      </a:pPr>
                      <a:r>
                        <a:t>Počasie (výstup)</a:t>
                      </a:r>
                      <a:endParaRPr sz="16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>
                        <a:defRPr sz="1600" b="1">
                          <a:effectLst/>
                          <a:latin typeface="+mj-lt"/>
                        </a:defRPr>
                      </a:pPr>
                      <a:r>
                        <a:t>Rozhodnutie</a:t>
                      </a:r>
                      <a:endParaRPr sz="16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69118650"/>
                  </a:ext>
                </a:extLst>
              </a:tr>
              <a:tr h="255882"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12,00</a:t>
                      </a:r>
                      <a:endParaRPr sz="16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0,80</a:t>
                      </a:r>
                      <a:endParaRPr sz="16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10,00</a:t>
                      </a:r>
                      <a:endParaRPr sz="16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4,58</a:t>
                      </a:r>
                      <a:endParaRPr sz="16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0,99</a:t>
                      </a:r>
                      <a:endParaRPr sz="16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defRPr sz="1600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Poďme plachtiť</a:t>
                      </a:r>
                      <a:endParaRPr sz="16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87710068"/>
                  </a:ext>
                </a:extLst>
              </a:tr>
              <a:tr h="255882"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6,00</a:t>
                      </a:r>
                      <a:endParaRPr sz="16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0,30</a:t>
                      </a:r>
                      <a:endParaRPr sz="16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10,00</a:t>
                      </a:r>
                      <a:endParaRPr sz="16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1,18</a:t>
                      </a:r>
                      <a:endParaRPr sz="16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0,76</a:t>
                      </a:r>
                      <a:endParaRPr sz="16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defRPr sz="1600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Poďme plachtiť</a:t>
                      </a:r>
                      <a:endParaRPr sz="16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87792149"/>
                  </a:ext>
                </a:extLst>
              </a:tr>
              <a:tr h="255882"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18,00</a:t>
                      </a:r>
                      <a:endParaRPr sz="16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1,00</a:t>
                      </a:r>
                      <a:endParaRPr sz="16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30,00</a:t>
                      </a:r>
                      <a:endParaRPr sz="16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4,10</a:t>
                      </a:r>
                      <a:endParaRPr sz="16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0,98</a:t>
                      </a:r>
                      <a:endParaRPr sz="16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defRPr sz="1600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Poďme plachtiť</a:t>
                      </a:r>
                      <a:endParaRPr sz="16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80875891"/>
                  </a:ext>
                </a:extLst>
              </a:tr>
              <a:tr h="255882"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8,00</a:t>
                      </a:r>
                      <a:endParaRPr sz="16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2,00</a:t>
                      </a:r>
                      <a:endParaRPr sz="16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20,00</a:t>
                      </a:r>
                      <a:endParaRPr sz="16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-0,30</a:t>
                      </a:r>
                      <a:endParaRPr sz="16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0,43</a:t>
                      </a:r>
                      <a:endParaRPr sz="16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defRPr sz="16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Neplávať</a:t>
                      </a:r>
                      <a:endParaRPr sz="16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71980659"/>
                  </a:ext>
                </a:extLst>
              </a:tr>
              <a:tr h="255882"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10,00</a:t>
                      </a:r>
                      <a:endParaRPr sz="16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0,70</a:t>
                      </a:r>
                      <a:endParaRPr sz="16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50,00</a:t>
                      </a:r>
                      <a:endParaRPr sz="16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-4,58</a:t>
                      </a:r>
                      <a:endParaRPr sz="16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0,01</a:t>
                      </a:r>
                      <a:endParaRPr sz="16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defRPr sz="16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Neplávať</a:t>
                      </a:r>
                      <a:endParaRPr sz="16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6272613"/>
                  </a:ext>
                </a:extLst>
              </a:tr>
            </a:tbl>
          </a:graphicData>
        </a:graphic>
      </p:graphicFrame>
      <p:pic>
        <p:nvPicPr>
          <p:cNvPr id="1026" name="Picture 2" descr="Sailing crew on sailboat during regatta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114" y="4096491"/>
            <a:ext cx="4009833" cy="2673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10678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val 22"/>
          <p:cNvSpPr/>
          <p:nvPr/>
        </p:nvSpPr>
        <p:spPr>
          <a:xfrm>
            <a:off x="4484910" y="2069988"/>
            <a:ext cx="794657" cy="762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629" y="158298"/>
            <a:ext cx="10515600" cy="897618"/>
          </a:xfrm>
        </p:spPr>
        <p:txBody>
          <a:bodyPr/>
          <a:lstStyle/>
          <a:p>
            <a:pPr algn="ctr">
              <a:defRPr b="1"/>
            </a:pPr>
            <a:r>
              <a:t>Viacvrstvová sústava Perceptron</a:t>
            </a:r>
          </a:p>
        </p:txBody>
      </p:sp>
      <p:sp>
        <p:nvSpPr>
          <p:cNvPr id="7" name="Oval 6"/>
          <p:cNvSpPr/>
          <p:nvPr/>
        </p:nvSpPr>
        <p:spPr>
          <a:xfrm>
            <a:off x="2438396" y="2069988"/>
            <a:ext cx="794657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" name="Oval 7"/>
          <p:cNvSpPr/>
          <p:nvPr/>
        </p:nvSpPr>
        <p:spPr>
          <a:xfrm>
            <a:off x="2438396" y="3191912"/>
            <a:ext cx="794657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9" name="Oval 8"/>
          <p:cNvSpPr/>
          <p:nvPr/>
        </p:nvSpPr>
        <p:spPr>
          <a:xfrm>
            <a:off x="2438396" y="4349585"/>
            <a:ext cx="794657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349829" y="2450988"/>
            <a:ext cx="10885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349829" y="3572912"/>
            <a:ext cx="10885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349829" y="4730585"/>
            <a:ext cx="10885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514845" y="2263724"/>
            <a:ext cx="36739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 b="1">
                <a:solidFill>
                  <a:schemeClr val="bg1"/>
                </a:solidFill>
                <a:latin typeface="+mj-lt"/>
              </a:defRPr>
            </a:pPr>
            <a:r>
              <a:t>z</a:t>
            </a:r>
            <a:endParaRPr sz="20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34883" y="3156351"/>
            <a:ext cx="5769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>
                <a:latin typeface="+mj-lt"/>
              </a:defRPr>
            </a:pPr>
            <a:r>
              <a:t>x2</a:t>
            </a:r>
            <a:endParaRPr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34883" y="4278274"/>
            <a:ext cx="5769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>
                <a:latin typeface="+mj-lt"/>
              </a:defRPr>
            </a:pPr>
            <a:r>
              <a:t>x3</a:t>
            </a:r>
            <a:endParaRPr>
              <a:latin typeface="+mj-lt"/>
            </a:endParaRPr>
          </a:p>
        </p:txBody>
      </p:sp>
      <p:cxnSp>
        <p:nvCxnSpPr>
          <p:cNvPr id="6" name="Straight Connector 5"/>
          <p:cNvCxnSpPr>
            <a:stCxn id="23" idx="0"/>
            <a:endCxn id="23" idx="4"/>
          </p:cNvCxnSpPr>
          <p:nvPr/>
        </p:nvCxnSpPr>
        <p:spPr>
          <a:xfrm>
            <a:off x="4882239" y="2069988"/>
            <a:ext cx="0" cy="762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endCxn id="23" idx="2"/>
          </p:cNvCxnSpPr>
          <p:nvPr/>
        </p:nvCxnSpPr>
        <p:spPr>
          <a:xfrm flipV="1">
            <a:off x="3233053" y="2450988"/>
            <a:ext cx="1251857" cy="22795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endCxn id="23" idx="2"/>
          </p:cNvCxnSpPr>
          <p:nvPr/>
        </p:nvCxnSpPr>
        <p:spPr>
          <a:xfrm flipV="1">
            <a:off x="3235771" y="2450988"/>
            <a:ext cx="1249139" cy="11219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endCxn id="23" idx="2"/>
          </p:cNvCxnSpPr>
          <p:nvPr/>
        </p:nvCxnSpPr>
        <p:spPr>
          <a:xfrm flipV="1">
            <a:off x="3203118" y="2450988"/>
            <a:ext cx="1281792" cy="612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538956" y="2069616"/>
            <a:ext cx="5769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>
                <a:latin typeface="+mj-lt"/>
              </a:defRPr>
            </a:pPr>
            <a:r>
              <a:t>x1</a:t>
            </a:r>
            <a:endParaRPr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882238" y="2263724"/>
            <a:ext cx="36739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 b="1">
                <a:solidFill>
                  <a:schemeClr val="bg1"/>
                </a:solidFill>
                <a:latin typeface="+mj-lt"/>
              </a:defRPr>
            </a:pPr>
            <a:r>
              <a:t>a</a:t>
            </a:r>
            <a:endParaRPr sz="20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4454975" y="3201500"/>
            <a:ext cx="794657" cy="762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37" name="TextBox 36"/>
          <p:cNvSpPr txBox="1"/>
          <p:nvPr/>
        </p:nvSpPr>
        <p:spPr>
          <a:xfrm>
            <a:off x="4484910" y="3395236"/>
            <a:ext cx="36739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 b="1">
                <a:solidFill>
                  <a:schemeClr val="bg1"/>
                </a:solidFill>
                <a:latin typeface="+mj-lt"/>
              </a:defRPr>
            </a:pPr>
            <a:r>
              <a:t>z</a:t>
            </a:r>
            <a:endParaRPr sz="2000" b="1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38" name="Straight Connector 37"/>
          <p:cNvCxnSpPr>
            <a:stCxn id="36" idx="0"/>
            <a:endCxn id="36" idx="4"/>
          </p:cNvCxnSpPr>
          <p:nvPr/>
        </p:nvCxnSpPr>
        <p:spPr>
          <a:xfrm>
            <a:off x="4852304" y="3201500"/>
            <a:ext cx="0" cy="762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852303" y="3395236"/>
            <a:ext cx="36739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 b="1">
                <a:solidFill>
                  <a:schemeClr val="bg1"/>
                </a:solidFill>
                <a:latin typeface="+mj-lt"/>
              </a:defRPr>
            </a:pPr>
            <a:r>
              <a:t>a</a:t>
            </a:r>
            <a:endParaRPr sz="20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4419592" y="4356921"/>
            <a:ext cx="794657" cy="762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41" name="TextBox 40"/>
          <p:cNvSpPr txBox="1"/>
          <p:nvPr/>
        </p:nvSpPr>
        <p:spPr>
          <a:xfrm>
            <a:off x="4449527" y="4550657"/>
            <a:ext cx="36739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 b="1">
                <a:solidFill>
                  <a:schemeClr val="bg1"/>
                </a:solidFill>
                <a:latin typeface="+mj-lt"/>
              </a:defRPr>
            </a:pPr>
            <a:r>
              <a:t>z</a:t>
            </a:r>
            <a:endParaRPr sz="2000" b="1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42" name="Straight Connector 41"/>
          <p:cNvCxnSpPr>
            <a:stCxn id="40" idx="0"/>
            <a:endCxn id="40" idx="4"/>
          </p:cNvCxnSpPr>
          <p:nvPr/>
        </p:nvCxnSpPr>
        <p:spPr>
          <a:xfrm>
            <a:off x="4816921" y="4356921"/>
            <a:ext cx="0" cy="762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4816920" y="4550657"/>
            <a:ext cx="36739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 b="1">
                <a:solidFill>
                  <a:schemeClr val="bg1"/>
                </a:solidFill>
                <a:latin typeface="+mj-lt"/>
              </a:defRPr>
            </a:pPr>
            <a:r>
              <a:t>a</a:t>
            </a:r>
            <a:endParaRPr sz="2000" b="1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44" name="Straight Arrow Connector 43"/>
          <p:cNvCxnSpPr>
            <a:stCxn id="7" idx="6"/>
            <a:endCxn id="36" idx="2"/>
          </p:cNvCxnSpPr>
          <p:nvPr/>
        </p:nvCxnSpPr>
        <p:spPr>
          <a:xfrm>
            <a:off x="3233053" y="2450988"/>
            <a:ext cx="1221922" cy="11315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7" idx="6"/>
            <a:endCxn id="41" idx="1"/>
          </p:cNvCxnSpPr>
          <p:nvPr/>
        </p:nvCxnSpPr>
        <p:spPr>
          <a:xfrm>
            <a:off x="3233053" y="2450988"/>
            <a:ext cx="1216474" cy="22997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8" idx="6"/>
            <a:endCxn id="37" idx="1"/>
          </p:cNvCxnSpPr>
          <p:nvPr/>
        </p:nvCxnSpPr>
        <p:spPr>
          <a:xfrm>
            <a:off x="3233053" y="3572912"/>
            <a:ext cx="1251857" cy="223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8" idx="6"/>
            <a:endCxn id="40" idx="2"/>
          </p:cNvCxnSpPr>
          <p:nvPr/>
        </p:nvCxnSpPr>
        <p:spPr>
          <a:xfrm>
            <a:off x="3233053" y="3572912"/>
            <a:ext cx="1186539" cy="11650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9" idx="6"/>
            <a:endCxn id="37" idx="1"/>
          </p:cNvCxnSpPr>
          <p:nvPr/>
        </p:nvCxnSpPr>
        <p:spPr>
          <a:xfrm flipV="1">
            <a:off x="3233053" y="3595291"/>
            <a:ext cx="1251857" cy="11352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9" idx="6"/>
            <a:endCxn id="41" idx="1"/>
          </p:cNvCxnSpPr>
          <p:nvPr/>
        </p:nvCxnSpPr>
        <p:spPr>
          <a:xfrm>
            <a:off x="3233053" y="4730585"/>
            <a:ext cx="1216474" cy="201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Oval 71"/>
          <p:cNvSpPr/>
          <p:nvPr/>
        </p:nvSpPr>
        <p:spPr>
          <a:xfrm>
            <a:off x="6324592" y="3191912"/>
            <a:ext cx="794657" cy="762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3" name="TextBox 72"/>
          <p:cNvSpPr txBox="1"/>
          <p:nvPr/>
        </p:nvSpPr>
        <p:spPr>
          <a:xfrm>
            <a:off x="6354527" y="3385648"/>
            <a:ext cx="36739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 b="1">
                <a:solidFill>
                  <a:schemeClr val="bg1"/>
                </a:solidFill>
                <a:latin typeface="+mj-lt"/>
              </a:defRPr>
            </a:pPr>
            <a:r>
              <a:t>z</a:t>
            </a:r>
            <a:endParaRPr sz="2000" b="1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74" name="Straight Connector 73"/>
          <p:cNvCxnSpPr>
            <a:stCxn id="72" idx="0"/>
            <a:endCxn id="72" idx="4"/>
          </p:cNvCxnSpPr>
          <p:nvPr/>
        </p:nvCxnSpPr>
        <p:spPr>
          <a:xfrm>
            <a:off x="6721921" y="3191912"/>
            <a:ext cx="0" cy="762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6721920" y="3385648"/>
            <a:ext cx="36739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 b="1">
                <a:solidFill>
                  <a:schemeClr val="bg1"/>
                </a:solidFill>
                <a:latin typeface="+mj-lt"/>
              </a:defRPr>
            </a:pPr>
            <a:r>
              <a:t>a</a:t>
            </a:r>
            <a:endParaRPr sz="2000" b="1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76" name="Straight Arrow Connector 75"/>
          <p:cNvCxnSpPr>
            <a:endCxn id="73" idx="1"/>
          </p:cNvCxnSpPr>
          <p:nvPr/>
        </p:nvCxnSpPr>
        <p:spPr>
          <a:xfrm>
            <a:off x="5279567" y="2462639"/>
            <a:ext cx="1074960" cy="1123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endCxn id="73" idx="1"/>
          </p:cNvCxnSpPr>
          <p:nvPr/>
        </p:nvCxnSpPr>
        <p:spPr>
          <a:xfrm flipV="1">
            <a:off x="5207440" y="3585703"/>
            <a:ext cx="1147087" cy="151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flipV="1">
            <a:off x="5216960" y="3582500"/>
            <a:ext cx="1107632" cy="12037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V="1">
            <a:off x="7124684" y="3585703"/>
            <a:ext cx="1147087" cy="151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ctangle 82"/>
          <p:cNvSpPr/>
          <p:nvPr/>
        </p:nvSpPr>
        <p:spPr>
          <a:xfrm>
            <a:off x="2076261" y="5378225"/>
            <a:ext cx="11567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 b="1">
                <a:latin typeface="+mj-lt"/>
              </a:defRPr>
            </a:pPr>
            <a:r>
              <a:t>Vstupná vrstva</a:t>
            </a:r>
            <a:endParaRPr b="1">
              <a:latin typeface="+mj-lt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6057764" y="5357148"/>
            <a:ext cx="13219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 b="1">
                <a:latin typeface="+mj-lt"/>
              </a:defRPr>
            </a:pPr>
            <a:r>
              <a:t>Výstupná vrstva</a:t>
            </a:r>
            <a:endParaRPr b="1">
              <a:latin typeface="+mj-lt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152764" y="5378225"/>
            <a:ext cx="1328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 b="1">
                <a:latin typeface="+mj-lt"/>
              </a:defRPr>
            </a:pPr>
            <a:r>
              <a:t>Skrytá vrstva</a:t>
            </a:r>
            <a:endParaRPr b="1">
              <a:latin typeface="+mj-lt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5854517" y="1518013"/>
            <a:ext cx="63401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  <a:defRPr sz="2800"/>
            </a:pPr>
            <a:r>
              <a:t>z = w1 * x1 + w2 * x2 + ... + wn * xn + b</a:t>
            </a:r>
            <a:endParaRPr sz="2800"/>
          </a:p>
        </p:txBody>
      </p:sp>
      <p:sp>
        <p:nvSpPr>
          <p:cNvPr id="87" name="Rectangle 86"/>
          <p:cNvSpPr/>
          <p:nvPr/>
        </p:nvSpPr>
        <p:spPr>
          <a:xfrm>
            <a:off x="7034904" y="2338776"/>
            <a:ext cx="5159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 sz="2800"/>
            </a:pPr>
            <a:r>
              <a:t>a = Aktivačná funkcia je sigmoid?</a:t>
            </a:r>
            <a:endParaRPr sz="2800"/>
          </a:p>
        </p:txBody>
      </p:sp>
      <p:sp>
        <p:nvSpPr>
          <p:cNvPr id="3" name="Rectangular Callout 2"/>
          <p:cNvSpPr/>
          <p:nvPr/>
        </p:nvSpPr>
        <p:spPr>
          <a:xfrm>
            <a:off x="8730343" y="3385648"/>
            <a:ext cx="2884714" cy="2052699"/>
          </a:xfrm>
          <a:prstGeom prst="wedgeRectCallout">
            <a:avLst>
              <a:gd name="adj1" fmla="val -19227"/>
              <a:gd name="adj2" fmla="val -7166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000">
                <a:solidFill>
                  <a:srgbClr val="FF0000"/>
                </a:solidFill>
                <a:latin typeface="+mj-lt"/>
              </a:defRPr>
            </a:pPr>
            <a:r>
              <a:t>Sigmoidova funkcia </a:t>
            </a:r>
            <a:endParaRPr sz="2000">
              <a:solidFill>
                <a:srgbClr val="FF0000"/>
              </a:solidFill>
              <a:latin typeface="+mj-lt"/>
            </a:endParaRPr>
          </a:p>
          <a:p>
            <a:pPr algn="ctr">
              <a:defRPr sz="2000">
                <a:solidFill>
                  <a:srgbClr val="FF0000"/>
                </a:solidFill>
                <a:latin typeface="+mj-lt"/>
              </a:defRPr>
            </a:pPr>
            <a:r>
              <a:t>f(x) = 1 / (1 + e^(-x))</a:t>
            </a:r>
          </a:p>
          <a:p>
            <a:pPr algn="ctr">
              <a:defRPr sz="2000">
                <a:solidFill>
                  <a:srgbClr val="FF0000"/>
                </a:solidFill>
                <a:latin typeface="+mj-lt"/>
              </a:defRPr>
            </a:pPr>
            <a:r>
              <a:t>Bežne sa používa, ale existujú aj iné možnosti! </a:t>
            </a:r>
            <a:endParaRPr sz="200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590797" y="2277973"/>
            <a:ext cx="6204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>
                <a:latin typeface="+mj-lt"/>
              </a:defRPr>
            </a:pPr>
            <a:r>
              <a:t>w1</a:t>
            </a:r>
            <a:endParaRPr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579899" y="3374258"/>
            <a:ext cx="6204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>
                <a:latin typeface="+mj-lt"/>
              </a:defRPr>
            </a:pPr>
            <a:r>
              <a:t>w2</a:t>
            </a:r>
            <a:endParaRPr>
              <a:latin typeface="+mj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569051" y="4545919"/>
            <a:ext cx="6204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>
                <a:latin typeface="+mj-lt"/>
              </a:defRPr>
            </a:pPr>
            <a:r>
              <a:t>w3</a:t>
            </a:r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396754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Aktivačné funkcie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9838084"/>
              </p:ext>
            </p:extLst>
          </p:nvPr>
        </p:nvGraphicFramePr>
        <p:xfrm>
          <a:off x="141512" y="1338941"/>
          <a:ext cx="3124201" cy="2982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1207623"/>
              </p:ext>
            </p:extLst>
          </p:nvPr>
        </p:nvGraphicFramePr>
        <p:xfrm>
          <a:off x="4555671" y="1469572"/>
          <a:ext cx="3080657" cy="2828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9733572"/>
              </p:ext>
            </p:extLst>
          </p:nvPr>
        </p:nvGraphicFramePr>
        <p:xfrm>
          <a:off x="8262257" y="1338941"/>
          <a:ext cx="3004457" cy="30588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Rectangle 7"/>
          <p:cNvSpPr/>
          <p:nvPr/>
        </p:nvSpPr>
        <p:spPr>
          <a:xfrm>
            <a:off x="0" y="4556780"/>
            <a:ext cx="351608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>
                <a:latin typeface="+mj-lt"/>
              </a:defRPr>
            </a:pPr>
            <a:r>
              <a:t>Krivka tvaru S, ktorá sa pohybuje od 0 do 1</a:t>
            </a:r>
          </a:p>
          <a:p>
            <a:pPr algn="just">
              <a:defRPr>
                <a:latin typeface="+mj-lt"/>
              </a:defRPr>
            </a:pPr>
            <a:r>
              <a:t>Mapuje ľubovoľný vstup k hodnote pravdepodobnosti, čo je užitočné pre úlohy binárnej klasifikácie</a:t>
            </a:r>
          </a:p>
          <a:p>
            <a:pPr algn="just">
              <a:defRPr>
                <a:latin typeface="+mj-lt"/>
              </a:defRPr>
            </a:pPr>
            <a:r>
              <a:t>Hladké a ohraničené, ale môžu trpieť miznúcimi gradientmi pre extrémne vstupné hodnoty</a:t>
            </a:r>
          </a:p>
        </p:txBody>
      </p:sp>
      <p:sp>
        <p:nvSpPr>
          <p:cNvPr id="9" name="Rectangle 8"/>
          <p:cNvSpPr/>
          <p:nvPr/>
        </p:nvSpPr>
        <p:spPr>
          <a:xfrm>
            <a:off x="4038598" y="4549676"/>
            <a:ext cx="349431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>
                <a:latin typeface="+mj-lt"/>
              </a:defRPr>
            </a:pPr>
            <a:r>
              <a:t>Tanh krivka, ktorá sa pohybuje od -1 do 1</a:t>
            </a:r>
          </a:p>
          <a:p>
            <a:pPr algn="just">
              <a:defRPr>
                <a:latin typeface="+mj-lt"/>
              </a:defRPr>
            </a:pPr>
            <a:r>
              <a:t>Podobne ako sigmoid, ale v strede okolo 0, čo je užitočné pre symetrické údaje</a:t>
            </a:r>
          </a:p>
          <a:p>
            <a:pPr algn="just">
              <a:defRPr>
                <a:latin typeface="+mj-lt"/>
              </a:defRPr>
            </a:pPr>
            <a:r>
              <a:t>Tiež hladké a ohraničené, ale stále trpí miznúcimi gradientmi pre extrémne vstupné hodnoty</a:t>
            </a:r>
          </a:p>
        </p:txBody>
      </p:sp>
      <p:sp>
        <p:nvSpPr>
          <p:cNvPr id="10" name="Rectangle 9"/>
          <p:cNvSpPr/>
          <p:nvPr/>
        </p:nvSpPr>
        <p:spPr>
          <a:xfrm>
            <a:off x="7837713" y="4494481"/>
            <a:ext cx="435428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>
                <a:latin typeface="+mj-lt"/>
              </a:defRPr>
            </a:pPr>
            <a:r>
              <a:t>Kusová lineárna funkcia s 0 pre záporné vstupy a x pre kladné vstupy</a:t>
            </a:r>
          </a:p>
          <a:p>
            <a:pPr algn="just">
              <a:defRPr>
                <a:latin typeface="+mj-lt"/>
              </a:defRPr>
            </a:pPr>
            <a:r>
              <a:t>Efektívne a jednoduché, zabraňuje miznúcim gradientom</a:t>
            </a:r>
          </a:p>
          <a:p>
            <a:pPr algn="just">
              <a:defRPr>
                <a:latin typeface="+mj-lt"/>
              </a:defRPr>
            </a:pPr>
            <a:r>
              <a:t>Neviazané, môže spôsobiť "mŕtve" neuróny s výstupmi 0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644587" y="3211676"/>
            <a:ext cx="20505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t>f(x) = 1 / (1 + e^(-x))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095999" y="3657990"/>
            <a:ext cx="1385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t>f(x) = tanh(x)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518623" y="3211674"/>
            <a:ext cx="8338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t>f(x) = 0</a:t>
            </a:r>
          </a:p>
          <a:p>
            <a:r>
              <a:t>x&lt;0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347423" y="3201177"/>
            <a:ext cx="8162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t>f(x) = x</a:t>
            </a:r>
          </a:p>
          <a:p>
            <a:r>
              <a:t>x&gt;=0</a:t>
            </a:r>
          </a:p>
        </p:txBody>
      </p:sp>
    </p:spTree>
    <p:extLst>
      <p:ext uri="{BB962C8B-B14F-4D97-AF65-F5344CB8AC3E}">
        <p14:creationId xmlns:p14="http://schemas.microsoft.com/office/powerpoint/2010/main" val="831779242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2bf4f87-cb72-4e57-ad38-3955b64ca675" xsi:nil="true"/>
    <lcf76f155ced4ddcb4097134ff3c332f xmlns="9ddf7ba3-e48b-4174-a29c-2a175c523237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AFC4393578E54EA6D196651228CF09" ma:contentTypeVersion="18" ma:contentTypeDescription="Create a new document." ma:contentTypeScope="" ma:versionID="f39009392cc1bef1f81aa84f6355a9cb">
  <xsd:schema xmlns:xsd="http://www.w3.org/2001/XMLSchema" xmlns:xs="http://www.w3.org/2001/XMLSchema" xmlns:p="http://schemas.microsoft.com/office/2006/metadata/properties" xmlns:ns2="9ddf7ba3-e48b-4174-a29c-2a175c523237" xmlns:ns3="b2bf4f87-cb72-4e57-ad38-3955b64ca675" targetNamespace="http://schemas.microsoft.com/office/2006/metadata/properties" ma:root="true" ma:fieldsID="65c7a4dbae23a40a47a00121fc7d6485" ns2:_="" ns3:_="">
    <xsd:import namespace="9ddf7ba3-e48b-4174-a29c-2a175c523237"/>
    <xsd:import namespace="b2bf4f87-cb72-4e57-ad38-3955b64ca67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3:TaxCatchAll" minOccurs="0"/>
                <xsd:element ref="ns2:lcf76f155ced4ddcb4097134ff3c332f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df7ba3-e48b-4174-a29c-2a175c5232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9c0af0c-00b2-4b9d-ac19-30cd42724e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bf4f87-cb72-4e57-ad38-3955b64ca675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273846d-743d-4c83-89dc-8271a4c400d8}" ma:internalName="TaxCatchAll" ma:showField="CatchAllData" ma:web="b2bf4f87-cb72-4e57-ad38-3955b64ca67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3571E05-42F9-432B-A062-0970F6412D8E}">
  <ds:schemaRefs>
    <ds:schemaRef ds:uri="http://purl.org/dc/elements/1.1/"/>
    <ds:schemaRef ds:uri="9ddf7ba3-e48b-4174-a29c-2a175c523237"/>
    <ds:schemaRef ds:uri="http://purl.org/dc/dcmitype/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b2bf4f87-cb72-4e57-ad38-3955b64ca675"/>
  </ds:schemaRefs>
</ds:datastoreItem>
</file>

<file path=customXml/itemProps2.xml><?xml version="1.0" encoding="utf-8"?>
<ds:datastoreItem xmlns:ds="http://schemas.openxmlformats.org/officeDocument/2006/customXml" ds:itemID="{648B904F-A7DC-4700-B550-EC2015A964C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DB3DCCE-CBFA-42C0-9EEB-53A585A6CD5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df7ba3-e48b-4174-a29c-2a175c523237"/>
    <ds:schemaRef ds:uri="b2bf4f87-cb72-4e57-ad38-3955b64ca6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5964</TotalTime>
  <Words>2205</Words>
  <Application>Microsoft Office PowerPoint</Application>
  <PresentationFormat>Widescreen</PresentationFormat>
  <Paragraphs>276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Motyw pakietu Office</vt:lpstr>
      <vt:lpstr>O3 - študijné plány na diaľku v strojovom učení  7 - úvod do hĺbkového učenia</vt:lpstr>
      <vt:lpstr>Úvod do hĺbkového učenia</vt:lpstr>
      <vt:lpstr>Úvod do hĺbkového učenia</vt:lpstr>
      <vt:lpstr>Neurónové siete</vt:lpstr>
      <vt:lpstr>Jednoduchý neurón - lineárna jednotka </vt:lpstr>
      <vt:lpstr>Jednovrstvová sieť - Perceptron</vt:lpstr>
      <vt:lpstr>Perceptron - príklad</vt:lpstr>
      <vt:lpstr>Viacvrstvová sústava Perceptron</vt:lpstr>
      <vt:lpstr>Aktivačné funkcie</vt:lpstr>
      <vt:lpstr>Preskúmajte a preskúmajte nasledujúce online zdroje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webinar.</dc:title>
  <dc:creator>Grzegorz Zwoliński I25</dc:creator>
  <cp:lastModifiedBy>frane</cp:lastModifiedBy>
  <cp:revision>442</cp:revision>
  <dcterms:created xsi:type="dcterms:W3CDTF">2021-12-08T08:56:03Z</dcterms:created>
  <dcterms:modified xsi:type="dcterms:W3CDTF">2024-03-16T18:55:09Z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0x0101003FAFC4393578E54EA6D196651228CF09</vt:lpwstr>
  </property>
</Properties>
</file>