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86" r:id="rId22"/>
    <p:sldId id="256" r:id="rId5"/>
    <p:sldId id="257" r:id="rId6"/>
    <p:sldId id="258" r:id="rId7"/>
    <p:sldId id="278" r:id="rId8"/>
    <p:sldId id="279" r:id="rId9"/>
    <p:sldId id="280" r:id="rId10"/>
    <p:sldId id="281" r:id="rId11"/>
    <p:sldId id="282" r:id="rId12"/>
    <p:sldId id="283" r:id="rId13"/>
    <p:sldId id="284" r:id="rId14"/>
    <p:sldId id="285" r:id="rId15"/>
    <p:sldId id="277" r:id="rId16"/>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notesMasters/notesMaster1.xml" Type="http://schemas.openxmlformats.org/officeDocument/2006/relationships/notesMaster"/><Relationship Id="rId18" Target="presProps.xml" Type="http://schemas.openxmlformats.org/officeDocument/2006/relationships/presProps"/><Relationship Id="rId19" Target="viewProps.xml" Type="http://schemas.openxmlformats.org/officeDocument/2006/relationships/viewProps"/><Relationship Id="rId2" Target="../customXml/item2.xml" Type="http://schemas.openxmlformats.org/officeDocument/2006/relationships/customXml"/><Relationship Id="rId20" Target="theme/theme1.xml" Type="http://schemas.openxmlformats.org/officeDocument/2006/relationships/theme"/><Relationship Id="rId21" Target="tableStyles.xml" Type="http://schemas.openxmlformats.org/officeDocument/2006/relationships/tableStyles"/><Relationship Id="rId22" Target="slides/slide13.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defRPr>
                <a:effectLst/>
              </a:defRPr>
            </a:pPr>
            <a:r>
              <a:t>Il corso contiene un totale di dieci argomenti. Inoltre, abbiamo preparato un breve video con istruzioni di base all'inizio di ciascuno di essi. </a:t>
            </a:r>
            <a:r>
              <a:rPr>
                <a:latin typeface="Calibri" panose="020F0502020204030204" pitchFamily="34" charset="0"/>
                <a:ea typeface="Calibri" panose="020F0502020204030204" pitchFamily="34" charset="0"/>
                <a:cs typeface="Times New Roman" panose="02020603050405020304" pitchFamily="18" charset="0"/>
              </a:rPr>
              <a:t>Prima di tutto, ti forniremo informazioni di base su come ti aspetti di imparare in questo corso e dove puoi trovare materiale didattico.</a:t>
            </a:r>
            <a:r>
              <a:t> </a:t>
            </a:r>
          </a:p>
          <a:p>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L'IA nella cultura popolare ha affascinato la nostra immaginazione e ha lasciato un segno indelebile sulla nostra coscienza collettiva. Dall'ingannevole intelligenza di HAL 9000 in "2001: Odissea nello Spazio" all'incessante ricerca del Terminator, l'IA è stata ritratta in modi iconici e stimolanti.</a:t>
            </a:r>
          </a:p>
          <a:p>
            <a:r>
              <a:t>In film come "Ex Machina" e programmi televisivi come "Westworld", dobbiamo mettere in discussione i confini della coscienza dell'IA, la natura dell'identità e le responsabilità etiche di creare e interagire con le entità dell'IA.</a:t>
            </a:r>
          </a:p>
          <a:p>
            <a:r>
              <a:t>Questi riferimenti culturali servono come potenti promemoria dell'impatto profondo e delle considerazioni etiche che circondano l'IA. Accendono discussioni sui potenziali pericoli, le linee sfocate tra artificiale e umano e l'importanza dello sviluppo e dell'uso responsabili.</a:t>
            </a:r>
          </a:p>
          <a:p>
            <a:r>
              <a:t>Esplorando l'AI nella cultura popolare, possiamo interagire con le sue complessità, riflettere sulle implicazioni morali e plasmare un futuro in cui la tecnologia AI viene sfruttata in modo responsabile e ponderato.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3455119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 rivedere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Ci si aspetta di spendere un totale di 150 ore per acquisire i risultati di apprendimento previsti. La maggior parte di questo tempo, studierai da solo con le nostre istruzioni precordate e materiali didattici online.</a:t>
            </a:r>
          </a:p>
          <a:p>
            <a:pPr>
              <a:defRPr>
                <a:effectLst/>
              </a:defRPr>
            </a:pPr>
            <a:r>
              <a:t>Il partner associato di questo progetto è Oracle Corporation, che, nell'ambito del progetto e del programma Oracle Academy, ci ha consentito di utilizzare il portale di apprendimento denominato Oracle Member Hub, che ospita il canale di apprendimento. Puoi trovare maggiori informazioni sul programma Oracle Academy all'indirizzo academy.oracle.com</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L'intelligenza artificiale consiste nell'insegnare AI computer a pensare e imparare come fanno gli esseri umani. È come dare loro abilità speciali per vedere, ascoltare e capire il mondo che li circonda. Possono elaborare enormi quantità di informazioni, imparare da esse e applicare tali conoscenze per risolvere problemi complessi.</a:t>
            </a:r>
          </a:p>
          <a:p>
            <a:r>
              <a:t>Immagina di avere un amico super brillante in grado di analizzare i dati in un batter d'occhio. Questo amico può individuare modelli che anche gli esseri umani potrebbero perdere e fare previsioni. Possono aiutarti a prendere decisioni migliori fornendo insight e suggerimenti preziosi.</a:t>
            </a:r>
          </a:p>
          <a:p>
            <a:r>
              <a:t>Pensate ad esempio allo shopping online. L'intelligenza artificiale può analizzare i tuoi acquisti passati, comprendere le tue preferenze e consigliare prodotti che potresti amare. È come avere un personal shopper che conosce il tuo stile e ti aiuta a scoprire cose nuove.</a:t>
            </a:r>
          </a:p>
          <a:p>
            <a:r>
              <a:t>L'intelligenza artificiale non si limita a un solo compito. Può essere addestrato per eccellere in vari campi. Ad esempio, può aiutare i medici a diagnosticare le malattie analizzando immagini mediche, assistendo nella traduzione linguistica o persino giocando a giochi strategici meglio degli esseri umani.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3614130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Gli anni 1950 segnarono la nascita dell'IA, con il termine coniato alla Conferenza di Dartmouth e l'influente documento di Alan Turing "Computing Machinery and Intelligence" che esplorò il concetto di intelligenza artificiale. Nel 1960, sono stati compiuti progressi significativi nella risoluzione dei problemi matematici e nella comprensione del linguaggio naturale, aprendo la strada a ulteriori progressi. Tuttavia, gli anni 1970 e 1980 hanno visto l'IA Winter, un periodo di finanziamenti ridotti e progressi limitati, smorzando l'entusiasmo per la ricerca sull'IA. Gli anni 1980 e 1990 hanno visto l'ascesa di sistemi esperti e machine learning, che hanno guadagnato popolarità e gettato le basi per sviluppi futuri. Negli anni 2000, l'emergere di big data e reti neurali ha spinto l'AI a nuove vette, aprendo le porte ad applicazioni trasformative.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1309856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Negli anni 2010, il deep learning ha portato a una trasformazione rivoluzionaria nell'intelligenza artificiale, consentendo progressi significativi in   vari campi. L'intelligenza artificiale è perfettamente integrata nella vita di tutti i giorni e si manifesta in assistenti virtuali, sistemi di raccomandazione e veicoli autonomi. Nel frattempo, le discussioni in corso sugli impatti etici e sociali dell'IA hanno guadagnato importanza, sottolineando l'importanza di uno sviluppo e di una diffusione responsabili. Man mano che l'AI si evolve rapidamente, modella il nostro futuro, presentando immense possibilità e sfide.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3207324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Nel mondo di oggi, l'AI ha avuto un impatto significativo su vari domini. Automatizza le attività, migliorando l'efficienza e la produttività nei settori. I sistemi basati sull'intelligenza artificiale offrono consigli personalizzati basati sulle preferenze degli utenti, migliorando le esperienze complessive. L'intelligenza artificiale sta trasformando la diagnostica, la scoperta di farmaci e il trattamento personalizzato nel settore sanitario e della medicina, rivoluzionando il settore sanitario. I chatbot e gli assistenti virtuali offrono supporto immediato e interazioni personalizzate, migliorando l'esperienza complessiva del cliente. L'influenza dell'AI spazia dall'automazione e dalla personalizzazione ai progressi nel settore sanitario e una maggiore soddisfazione dei clienti.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549689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un mondo alimentato dall'intelligenza artificiale, la sua influenza raggiunge in lungo e in largo, superando i veicoli autonomi e la sicurezza informatica. Dalle innovazioni educative alla stregoneria finanziaria, l'intelligenza artificiale permea ogni settore, innescando una rivoluzione di possibilità. Mentre ci avventuriamo in un futuro plasmato da una tecnologia all'avanguardia, il ruolo dell'AI crescerà in modo più significativo, promuovendo l'innovazione e superando sfide complesse. Eppure, siamo al precipizio di infinite possibilità, perché l'IA ha semplicemente graffiato la superficie del suo grande potenziale. Preparati a un viaggio in cui i limiti dell'IA devono ancora essere scoperti.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516544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L'intelligenza artificiale (AI) ha un potenziale enorme, ma presenta anche sfide che devono essere affrontate. Mentre ci avventuriamo nell'era dell'intelligenza artificiale, diventa fondamentale garantire che il suo sviluppo e il suo utilizzo siano in linea con i principi etici e responsabili. Privacy, equità e trasparenza sono preoccupazioni chiave che richiedono la nostra attenzione e azione.</a:t>
            </a:r>
          </a:p>
          <a:p>
            <a:pPr>
              <a:defRPr>
                <a:effectLst/>
              </a:defRPr>
            </a:pPr>
            <a:r>
              <a:t> </a:t>
            </a:r>
          </a:p>
          <a:p>
            <a:pPr>
              <a:defRPr>
                <a:effectLst/>
              </a:defRPr>
            </a:pPr>
            <a:r>
              <a:t>I sistemi di intelligenza artificiale spesso elaborano grandi quantità di dati personali, sollevando preoccupazioni su come questi dati vengono raccolti, archiviati e utilizzati. Proteggere i diritti alla privacy delle persone e garantire la protezione dei dati è fondamentale nelle applicazioni AI.</a:t>
            </a:r>
          </a:p>
          <a:p>
            <a:pPr>
              <a:defRPr>
                <a:effectLst/>
              </a:defRPr>
            </a:pPr>
            <a:r>
              <a:t> </a:t>
            </a:r>
          </a:p>
          <a:p>
            <a:pPr>
              <a:defRPr>
                <a:effectLst/>
              </a:defRPr>
            </a:pPr>
            <a:r>
              <a:t>I pregiudizi e le discriminazioni possono inavvertitamente essere perpetuati dagli algoritmi di intelligenza artificiale se non affrontati correttamente. Pertanto, è essenziale mitigare i pregiudizi e garantire l'equità nei sistemi di intelligenza artificiale, prevenendo risultati discriminatori che possono avere un impatto sproporzionato su gruppi specifici.</a:t>
            </a:r>
          </a:p>
          <a:p>
            <a:pPr>
              <a:defRPr>
                <a:effectLst/>
              </a:defRPr>
            </a:pPr>
            <a:r>
              <a:t> </a:t>
            </a:r>
          </a:p>
          <a:p>
            <a:pPr>
              <a:defRPr>
                <a:effectLst/>
              </a:defRPr>
            </a:pPr>
            <a:r>
              <a:t>Gli algoritmi AI possono essere complessi e opachi, rendendo difficile comprendere i loro processi decisionali. Pertanto, stabilire misure di trasparenza, come la spiegabilità e l'interpretabilità, è fondamentale per costruire fiducia nei sistemi di intelligenza artificiale e consentire la responsabilità.</a:t>
            </a:r>
          </a:p>
          <a:p>
            <a:pPr>
              <a:defRPr>
                <a:effectLst/>
              </a:defRPr>
            </a:pPr>
            <a:r>
              <a:t> </a:t>
            </a:r>
          </a:p>
          <a:p>
            <a:pPr>
              <a:defRPr>
                <a:effectLst/>
              </a:defRPr>
            </a:pPr>
            <a:r>
              <a:t>Affrontando queste sfide, ci permetterà di sfruttare il vero potenziale dell'intelligenza artificiale riducendo al minimo qualsiasi impatto negativo sugli individui e sulla società nel suo complesso.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214254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Il nostro impegno consiste nell'implementare la tecnologia AI in modo responsabile, assicurando che i suoi vantaggi siano accessibili a tutti e in linea con i nostri principi etici. Ci sforziamo di creare un futuro in cui l'intelligenza artificiale diventi una forza per un cambiamento positivo, riducendo al minimo eventuali danni che possono sorgere. Ecco come ci avviciniamo all'implementazione responsabile dell'AI:</a:t>
            </a:r>
          </a:p>
          <a:p/>
          <a:p>
            <a:pPr marL="171450" indent="-171450">
              <a:buFont typeface="Arial" panose="020B0604020202020204" pitchFamily="34" charset="0"/>
              <a:buChar char="•"/>
            </a:pPr>
            <a:r>
              <a:t>Diamo priorità alla protezione dei dati personali e aderire a robuste misure di sicurezza e normative sulla privacy. Proteggendo i diritti di privacy delle persone, garantiamo che le applicazioni AI rispettino la riservatezza delle informazioni degli utenti.</a:t>
            </a:r>
          </a:p>
          <a:p>
            <a:pPr marL="171450" indent="-171450">
              <a:buFont typeface="Arial" panose="020B0604020202020204" pitchFamily="34" charset="0"/>
              <a:buChar char="•"/>
            </a:pPr>
            <a:r>
              <a:t>Ci dedichiamo allo sviluppo di sistemi di intelligenza artificiale imparziali ed equi. Pertanto, investiamo in ricerca e sviluppo per mitigare i pregiudizi, valutare gli algoritmi per l'equità e lavorare attivamente per eliminare eventuali risultati discriminatori.</a:t>
            </a:r>
          </a:p>
          <a:p>
            <a:pPr marL="171450" indent="-171450">
              <a:buFont typeface="Arial" panose="020B0604020202020204" pitchFamily="34" charset="0"/>
              <a:buChar char="•"/>
            </a:pPr>
            <a:r>
              <a:t>Sosteniamo la trasparenza nei sistemi AI. Promuoviamo lo sviluppo di modelli e metodi interpretabili, consentendo agli utenti di capire come l'AI arriva alle sue decisioni. Attraverso la spiegabilità, promuoviamo la fiducia e la responsabilità nelle tecnologie AI.</a:t>
            </a:r>
          </a:p>
          <a:p/>
          <a:p>
            <a:r>
              <a:t>Adottando questi principi e perfezionando continuamente le nostre pratiche, puntiamo a costruire un futuro in cui l'intelligenza artificiale sia uno strumento potente che autorizzi gli individui e contribuisca positivamente alla società. L'implementazione responsabile dell'AI è il nostro impegno a creare un mondo più inclusivo per tutti.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2547689544"/>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9.jpeg" Type="http://schemas.openxmlformats.org/officeDocument/2006/relationships/image"/><Relationship Id="rId4" Target="../media/image10.jpe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 Id="rId3" Target="https://phil415.pbworks.com/f/TuringComputing.pdf" TargetMode="External" Type="http://schemas.openxmlformats.org/officeDocument/2006/relationships/hyperlink"/><Relationship Id="rId4" Target="https://www.youtube.com/watch?v=4RixMPF4xis" TargetMode="External" Type="http://schemas.openxmlformats.org/officeDocument/2006/relationships/hyperlink"/></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https://academy.oracle.com/" TargetMode="External" Type="http://schemas.openxmlformats.org/officeDocument/2006/relationships/hyperlink"/></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2.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3.jpeg" Type="http://schemas.openxmlformats.org/officeDocument/2006/relationships/image"/><Relationship Id="rId4"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jpeg" Type="http://schemas.openxmlformats.org/officeDocument/2006/relationships/image"/><Relationship Id="rId4" Target="../media/image6.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media/image7.jpeg" Type="http://schemas.openxmlformats.org/officeDocument/2006/relationships/image"/><Relationship Id="rId4" Target="../media/image8.jpeg" Type="http://schemas.openxmlformats.org/officeDocument/2006/relationships/imag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1176549"/>
            <a:ext cx="9144000" cy="3065815"/>
          </a:xfrm>
        </p:spPr>
        <p:txBody>
          <a:bodyPr>
            <a:normAutofit fontScale="90000"/>
          </a:bodyPr>
          <a:lstStyle/>
          <a:p>
            <a:r>
              <a:rPr b="1"/>
              <a:t>O3 - Curricula di apprendimento a distanza nel Machine Learning</a:t>
            </a:r>
            <a:br>
              <a:rPr b="1"/>
            </a:br>
            <a:br>
              <a:rPr b="1"/>
            </a:br>
            <a:r>
              <a:t>1- Che cos'è l'intelligenza artificiale?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Implementazione responsabile dell'AI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7985760" cy="5340773"/>
          </a:xfrm>
        </p:spPr>
        <p:txBody>
          <a:bodyPr>
            <a:normAutofit/>
          </a:bodyPr>
          <a:lstStyle/>
          <a:p>
            <a:pPr algn="just" lvl="0">
              <a:defRPr sz="3600">
                <a:latin typeface="+mj-lt"/>
              </a:defRPr>
            </a:pPr>
            <a:r>
              <a:t>Implementare l'intelligenza artificiale in modo responsabile è il nostro impegno. </a:t>
            </a:r>
            <a:endParaRPr sz="3600">
              <a:latin typeface="+mj-lt"/>
            </a:endParaRPr>
          </a:p>
          <a:p>
            <a:pPr algn="just" lvl="0">
              <a:defRPr>
                <a:latin typeface="+mj-lt"/>
              </a:defRPr>
            </a:pPr>
            <a:r>
              <a:rPr sz="3600"/>
              <a:t>Diamo la priorità a </a:t>
            </a:r>
            <a:r>
              <a:rPr b="1" sz="4000"/>
              <a:t>protezione, equità e trasparenza dei dati</a:t>
            </a:r>
            <a:r>
              <a:rPr sz="3600"/>
              <a:t>. </a:t>
            </a:r>
            <a:endParaRPr sz="3600">
              <a:latin typeface="+mj-lt"/>
            </a:endParaRPr>
          </a:p>
          <a:p>
            <a:pPr algn="just" lvl="0">
              <a:defRPr>
                <a:latin typeface="+mj-lt"/>
              </a:defRPr>
            </a:pPr>
            <a:r>
              <a:rPr sz="3600"/>
              <a:t>Il nostro obiettivo è un futuro in cui l'AI offra e </a:t>
            </a:r>
            <a:r>
              <a:rPr b="1" sz="4000"/>
              <a:t>non faccia male</a:t>
            </a:r>
            <a:r>
              <a:rPr sz="3600"/>
              <a:t>. </a:t>
            </a:r>
            <a:endParaRPr sz="3600">
              <a:latin typeface="+mj-lt"/>
            </a:endParaRPr>
          </a:p>
          <a:p>
            <a:pPr algn="just" lvl="0">
              <a:defRPr>
                <a:latin typeface="+mj-lt"/>
              </a:defRPr>
            </a:pPr>
            <a:r>
              <a:rPr sz="3600"/>
              <a:t>Unisciti a noi nella creazione di un </a:t>
            </a:r>
            <a:r>
              <a:rPr b="1" sz="4000"/>
              <a:t>mondo inclusivo</a:t>
            </a:r>
            <a:r>
              <a:rPr sz="3600"/>
              <a:t> attraverso l'</a:t>
            </a:r>
            <a:r>
              <a:rPr b="1" sz="4000"/>
              <a:t>implementazione dell'AI responsabile</a:t>
            </a:r>
            <a:r>
              <a:rPr sz="3600"/>
              <a:t>.</a:t>
            </a:r>
          </a:p>
        </p:txBody>
      </p:sp>
      <p:pic>
        <p:nvPicPr>
          <p:cNvPr descr="Free Person Holding World Globe Facing Mountain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20479" y="3919637"/>
            <a:ext cx="3007995" cy="2003325"/>
          </a:xfrm>
          <a:prstGeom prst="rect">
            <a:avLst/>
          </a:prstGeom>
          <a:noFill/>
          <a:extLst>
            <a:ext uri="{909E8E84-426E-40DD-AFC4-6F175D3DCCD1}">
              <a14:hiddenFill xmlns:a14="http://schemas.microsoft.com/office/drawing/2010/main">
                <a:solidFill>
                  <a:srgbClr val="FFFFFF"/>
                </a:solidFill>
              </a14:hiddenFill>
            </a:ext>
          </a:extLst>
        </p:spPr>
      </p:pic>
      <p:pic>
        <p:nvPicPr>
          <p:cNvPr descr="Free Close-Up View of System Hacking in a Monitor Stock Photo" id="2052"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20479" y="1457008"/>
            <a:ext cx="3018155" cy="2010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86"/>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AI nella cultura popolare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09680" cy="5340773"/>
          </a:xfrm>
        </p:spPr>
        <p:txBody>
          <a:bodyPr>
            <a:normAutofit/>
          </a:bodyPr>
          <a:lstStyle/>
          <a:p>
            <a:pPr algn="just" lvl="0">
              <a:defRPr sz="3600">
                <a:latin typeface="+mj-lt"/>
              </a:defRPr>
            </a:pPr>
            <a:r>
              <a:t>Esplorare l'intelligenza artificiale nella cultura popolare ci consente di impegnarci, riflettere sulle implicazioni morali e plasmare un futuro in cui l'intelligenza artificiale viene sfruttata in modo responsabile. </a:t>
            </a:r>
          </a:p>
          <a:p>
            <a:pPr algn="just" lvl="0">
              <a:defRPr sz="3600">
                <a:latin typeface="+mj-lt"/>
              </a:defRPr>
            </a:pPr>
            <a:r>
              <a:t>Dall'intelligenza ingannevole di HAL 9000 all'incessante ricerca del Terminator, l'AI è stata ritratta in modi iconici e stimolanti.</a:t>
            </a:r>
          </a:p>
          <a:p>
            <a:pPr algn="just" lvl="0">
              <a:defRPr sz="3600">
                <a:latin typeface="+mj-lt"/>
              </a:defRPr>
            </a:pPr>
            <a:r>
              <a:t>Questi riferimenti culturali ci ricordano l'impatto dell'IA, scatenando discussioni sui potenziali pericoli e l'importanza di uno sviluppo responsabile.</a:t>
            </a:r>
          </a:p>
        </p:txBody>
      </p:sp>
    </p:spTree>
    <p:extLst>
      <p:ext uri="{BB962C8B-B14F-4D97-AF65-F5344CB8AC3E}">
        <p14:creationId xmlns:p14="http://schemas.microsoft.com/office/powerpoint/2010/main" val="2488344363"/>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fontScale="92500" lnSpcReduction="10000"/>
          </a:bodyPr>
          <a:lstStyle/>
          <a:p>
            <a:pPr algn="just" indent="0" lvl="0" marL="0">
              <a:buNone/>
              <a:defRPr b="1">
                <a:latin typeface="+mj-lt"/>
              </a:defRPr>
            </a:pPr>
            <a:r>
              <a:t>Trova e leggi il documento più citato di Alan Turing, </a:t>
            </a:r>
            <a:r>
              <a:rPr i="1"/>
              <a:t>'Computing Machinery and Intelligence</a:t>
            </a:r>
            <a:r>
              <a:t>'</a:t>
            </a:r>
            <a:endParaRPr b="1">
              <a:latin typeface="+mj-lt"/>
            </a:endParaRPr>
          </a:p>
          <a:p>
            <a:pPr algn="just">
              <a:defRPr>
                <a:latin typeface="+mj-lt"/>
                <a:hlinkClick r:id="rId3"/>
              </a:defRPr>
            </a:pPr>
            <a:r>
              <a:t>https://phil415.pbworks.com/f/TuringComputing.pdf</a:t>
            </a:r>
            <a:endParaRPr>
              <a:latin typeface="+mj-lt"/>
            </a:endParaRPr>
          </a:p>
          <a:p>
            <a:pPr algn="just" indent="0" marL="0">
              <a:buNone/>
            </a:pPr>
            <a:endParaRPr b="1">
              <a:latin typeface="+mj-lt"/>
            </a:endParaRPr>
          </a:p>
          <a:p>
            <a:pPr algn="just" indent="0" marL="0">
              <a:buNone/>
              <a:defRPr b="1">
                <a:latin typeface="+mj-lt"/>
              </a:defRPr>
            </a:pPr>
            <a:r>
              <a:t>Guarda questo video:</a:t>
            </a:r>
          </a:p>
          <a:p>
            <a:pPr algn="just">
              <a:defRPr>
                <a:latin typeface="+mj-lt"/>
                <a:hlinkClick r:id="rId4"/>
              </a:defRPr>
            </a:pPr>
            <a:r>
              <a:t>https://www.youtube.com/watch?v=4RixMPF4xis</a:t>
            </a:r>
            <a:endParaRPr>
              <a:latin typeface="+mj-lt"/>
            </a:endParaRPr>
          </a:p>
          <a:p>
            <a:pPr algn="just" indent="0" marL="0">
              <a:buNone/>
            </a:pPr>
            <a:endParaRPr b="1">
              <a:latin typeface="+mj-lt"/>
            </a:endParaRPr>
          </a:p>
          <a:p>
            <a:pPr algn="just" indent="0" marL="0">
              <a:buNone/>
              <a:defRPr b="1">
                <a:latin typeface="+mj-lt"/>
              </a:defRPr>
            </a:pPr>
            <a:r>
              <a:t>Scopri il capolavoro cinematografico "</a:t>
            </a:r>
            <a:r>
              <a:rPr i="1"/>
              <a:t>2001: Odissea nello spazio</a:t>
            </a:r>
            <a:r>
              <a:t>" (Clarke, A. C., &amp; Kubrick, S., 1968.) e riflettere sui suoi profondi temi di umanità e tecnologia.</a:t>
            </a:r>
            <a:endParaRPr b="1">
              <a:latin typeface="+mj-lt"/>
            </a:endParaRPr>
          </a:p>
          <a:p>
            <a:pPr algn="just" indent="0" marL="0">
              <a:buNone/>
            </a:pPr>
            <a:endParaRPr b="1">
              <a:latin typeface="+mj-lt"/>
            </a:endParaRPr>
          </a:p>
          <a:p>
            <a:pPr algn="just" indent="0" marL="0">
              <a:buNone/>
              <a:defRPr b="1">
                <a:latin typeface="+mj-lt"/>
              </a:defRPr>
            </a:pPr>
            <a:r>
              <a:t>Accedere all'hub membri Oracle e terminare il primo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3.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defRPr sz="3600">
                <a:latin typeface="+mj-lt"/>
              </a:defRPr>
            </a:pPr>
            <a:r>
              <a:t>La maggior parte di questo tempo, studierai da solo con materiali didattici online.</a:t>
            </a:r>
          </a:p>
          <a:p>
            <a:pPr lvl="0">
              <a:defRPr sz="3600">
                <a:latin typeface="+mj-lt"/>
              </a:defRPr>
            </a:pPr>
            <a:r>
              <a:t>Il partner associato di questo progetto è il programma di formazione filantropica globale di Oracle - Oracle Academy - </a:t>
            </a:r>
            <a:r>
              <a:rPr>
                <a:hlinkClick r:id="rId3"/>
              </a:rPr>
              <a:t>https</a:t>
            </a:r>
            <a:r>
              <a:rPr>
                <a:sym charset="2" panose="05000000000000000000" pitchFamily="2" typeface="Wingdings"/>
                <a:hlinkClick r:id="rId3"/>
              </a:rPr>
              <a:t>://</a:t>
            </a:r>
            <a:r>
              <a:rPr>
                <a:hlinkClick r:id="rId3"/>
              </a:rPr>
              <a:t>academy.oracle.com</a:t>
            </a:r>
            <a:endParaRPr sz="3600">
              <a:latin typeface="+mj-lt"/>
            </a:endParaRPr>
          </a:p>
          <a:p>
            <a:pPr lvl="0">
              <a:defRPr sz="3600">
                <a:latin typeface="+mj-lt"/>
              </a:defRPr>
            </a:pPr>
            <a:r>
              <a:t>Il tuo sistema di gestione della formazione è Oracle Member Hub</a:t>
            </a:r>
            <a:endParaRPr sz="3600">
              <a:latin typeface="+mj-lt"/>
            </a:endParaRPr>
          </a:p>
          <a:p>
            <a:pPr lvl="0"/>
            <a:endParaRPr sz="3600">
              <a:latin typeface="+mj-lt"/>
            </a:endParaRPr>
          </a:p>
          <a:p>
            <a:pPr lvl="0"/>
            <a:endParaRPr sz="3600">
              <a:latin typeface="+mj-lt"/>
            </a:endParaRPr>
          </a:p>
          <a:p>
            <a:pPr lvl="0"/>
            <a:endParaRPr>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Cos'è l'intelligenza artificiale (AI)?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690688"/>
            <a:ext cx="7620000" cy="4981045"/>
          </a:xfrm>
        </p:spPr>
        <p:txBody>
          <a:bodyPr>
            <a:normAutofit fontScale="92500" lnSpcReduction="20000"/>
          </a:bodyPr>
          <a:lstStyle/>
          <a:p>
            <a:pPr algn="just" lvl="0">
              <a:defRPr sz="3600">
                <a:latin typeface="+mj-lt"/>
              </a:defRPr>
            </a:pPr>
            <a:r>
              <a:t>L'intelligenza artificiale insegna AI computer a pensare e imparare come gli umani.</a:t>
            </a:r>
          </a:p>
          <a:p>
            <a:pPr algn="just" lvl="0">
              <a:defRPr sz="3600">
                <a:latin typeface="+mj-lt"/>
              </a:defRPr>
            </a:pPr>
            <a:r>
              <a:t>È come avere un amico super brillante che individua modelli e fa previsioni.</a:t>
            </a:r>
            <a:endParaRPr sz="3600">
              <a:latin typeface="+mj-lt"/>
            </a:endParaRPr>
          </a:p>
          <a:p>
            <a:pPr algn="just" lvl="0">
              <a:defRPr sz="3600">
                <a:latin typeface="+mj-lt"/>
              </a:defRPr>
            </a:pPr>
            <a:r>
              <a:t>L'intelligenza artificiale elabora grandi quantità di informazioni per risolvere problemi complessi.</a:t>
            </a:r>
          </a:p>
          <a:p>
            <a:pPr algn="just" lvl="0">
              <a:defRPr sz="3600">
                <a:latin typeface="+mj-lt"/>
              </a:defRPr>
            </a:pPr>
            <a:r>
              <a:t>L'intelligenza artificiale migliora il processo decisionale fornendo insight preziosi.</a:t>
            </a:r>
          </a:p>
          <a:p>
            <a:pPr algn="just" lvl="0">
              <a:defRPr sz="3600">
                <a:latin typeface="+mj-lt"/>
              </a:defRPr>
            </a:pPr>
            <a:r>
              <a:t>Esempi: consigli personalizzati sui prodotti nello shopping online, nella diagnosi di malattie e nell'eccellenza in vari campi.</a:t>
            </a:r>
            <a:endParaRPr sz="3600">
              <a:latin typeface="+mj-lt"/>
            </a:endParaRPr>
          </a:p>
          <a:p>
            <a:pPr lvl="0"/>
            <a:endParaRPr sz="3600">
              <a:latin typeface="+mj-lt"/>
            </a:endParaRPr>
          </a:p>
          <a:p>
            <a:pPr lvl="0"/>
            <a:endParaRPr>
              <a:latin typeface="+mj-lt"/>
            </a:endParaRPr>
          </a:p>
        </p:txBody>
      </p:sp>
      <p:pic>
        <p:nvPicPr>
          <p:cNvPr descr="Free Woman in White Shirt Playing Chess against a Robot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14999" y="2600960"/>
            <a:ext cx="3482995" cy="2326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841733"/>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Panoramica storica dell'AI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457008"/>
            <a:ext cx="7620000" cy="5214725"/>
          </a:xfrm>
        </p:spPr>
        <p:txBody>
          <a:bodyPr>
            <a:normAutofit fontScale="85000" lnSpcReduction="10000"/>
          </a:bodyPr>
          <a:lstStyle/>
          <a:p>
            <a:pPr algn="just" lvl="0">
              <a:defRPr>
                <a:latin typeface="+mj-lt"/>
              </a:defRPr>
            </a:pPr>
            <a:r>
              <a:rPr sz="3600"/>
              <a:t>Anni 1950: </a:t>
            </a:r>
            <a:r>
              <a:rPr b="1" sz="3900"/>
              <a:t>La nascita</a:t>
            </a:r>
            <a:r>
              <a:rPr sz="3600"/>
              <a:t> dell'AI, termine coniato alla Dartmouth Conference, Alan Turing pubblica il documento "</a:t>
            </a:r>
            <a:r>
              <a:rPr i="1" sz="3600"/>
              <a:t>Computing Machinery and Intelligence</a:t>
            </a:r>
            <a:r>
              <a:rPr sz="3600"/>
              <a:t>"</a:t>
            </a:r>
            <a:endParaRPr sz="3600">
              <a:latin typeface="+mj-lt"/>
            </a:endParaRPr>
          </a:p>
          <a:p>
            <a:pPr algn="just" lvl="0">
              <a:defRPr>
                <a:latin typeface="+mj-lt"/>
              </a:defRPr>
            </a:pPr>
            <a:r>
              <a:rPr sz="3600"/>
              <a:t>Anni 1960: </a:t>
            </a:r>
            <a:r>
              <a:rPr b="1" sz="3900"/>
              <a:t>le prime scoperte</a:t>
            </a:r>
            <a:r>
              <a:rPr sz="3600"/>
              <a:t> nella risoluzione dei problemi matematici e nella comprensione del linguaggio naturale.</a:t>
            </a:r>
          </a:p>
          <a:p>
            <a:pPr algn="just" lvl="0">
              <a:defRPr>
                <a:latin typeface="+mj-lt"/>
              </a:defRPr>
            </a:pPr>
            <a:r>
              <a:rPr sz="3600"/>
              <a:t>1970-1980: AI </a:t>
            </a:r>
            <a:r>
              <a:rPr b="1" sz="3900"/>
              <a:t>Winter</a:t>
            </a:r>
            <a:r>
              <a:rPr sz="3600"/>
              <a:t>, finanziamenti ridotti, progressi limitati.</a:t>
            </a:r>
          </a:p>
          <a:p>
            <a:pPr algn="just" lvl="0">
              <a:defRPr>
                <a:latin typeface="+mj-lt"/>
              </a:defRPr>
            </a:pPr>
            <a:r>
              <a:rPr sz="3600"/>
              <a:t>Anni 1980-1990: i </a:t>
            </a:r>
            <a:r>
              <a:rPr b="1" sz="3900"/>
              <a:t>sistemi esperti </a:t>
            </a:r>
            <a:r>
              <a:rPr sz="3600"/>
              <a:t>e il machine learning guadagnano popolarità.</a:t>
            </a:r>
          </a:p>
          <a:p>
            <a:pPr algn="just" lvl="0">
              <a:defRPr>
                <a:latin typeface="+mj-lt"/>
              </a:defRPr>
            </a:pPr>
            <a:r>
              <a:rPr sz="3600"/>
              <a:t>Anni 2000: aumento dei </a:t>
            </a:r>
            <a:r>
              <a:rPr b="1" sz="3900"/>
              <a:t>big data</a:t>
            </a:r>
            <a:r>
              <a:rPr sz="3600"/>
              <a:t> e delle </a:t>
            </a:r>
            <a:r>
              <a:rPr b="1" sz="3900"/>
              <a:t>reti neurali</a:t>
            </a:r>
            <a:r>
              <a:rPr sz="3600"/>
              <a:t>.</a:t>
            </a:r>
            <a:endParaRPr sz="3600">
              <a:latin typeface="+mj-lt"/>
            </a:endParaRPr>
          </a:p>
          <a:p>
            <a:pPr lvl="0"/>
            <a:endParaRPr>
              <a:latin typeface="+mj-lt"/>
            </a:endParaRPr>
          </a:p>
        </p:txBody>
      </p:sp>
      <p:pic>
        <p:nvPicPr>
          <p:cNvPr descr="Free Black Server Racks on a Room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66157" y="4536810"/>
            <a:ext cx="3753758" cy="13138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8714286" y="1802448"/>
            <a:ext cx="2857500" cy="1600200"/>
          </a:xfrm>
          <a:prstGeom prst="rect">
            <a:avLst/>
          </a:prstGeom>
        </p:spPr>
      </p:pic>
    </p:spTree>
    <p:extLst>
      <p:ext uri="{BB962C8B-B14F-4D97-AF65-F5344CB8AC3E}">
        <p14:creationId xmlns:p14="http://schemas.microsoft.com/office/powerpoint/2010/main" val="3726295039"/>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Panoramica storica dell'AI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457008"/>
            <a:ext cx="7620000" cy="5214725"/>
          </a:xfrm>
        </p:spPr>
        <p:txBody>
          <a:bodyPr>
            <a:normAutofit/>
          </a:bodyPr>
          <a:lstStyle/>
          <a:p>
            <a:pPr algn="just" lvl="0">
              <a:defRPr>
                <a:latin typeface="+mj-lt"/>
              </a:defRPr>
            </a:pPr>
            <a:r>
              <a:rPr sz="3600"/>
              <a:t>Anni 2010: il </a:t>
            </a:r>
            <a:r>
              <a:rPr b="1" sz="4000"/>
              <a:t>deep learning rivoluziona l'AI </a:t>
            </a:r>
            <a:r>
              <a:rPr sz="3600"/>
              <a:t>con progressi significativi.</a:t>
            </a:r>
          </a:p>
          <a:p>
            <a:pPr algn="just" lvl="0">
              <a:defRPr sz="3600">
                <a:latin typeface="+mj-lt"/>
              </a:defRPr>
            </a:pPr>
            <a:r>
              <a:t>L'intelligenza artificiale diventa parte della vita di tutti i giorni: assistenti virtuali, sistemi di raccomandazione, veicoli autonomi, ecc.</a:t>
            </a:r>
          </a:p>
          <a:p>
            <a:pPr algn="just" lvl="0">
              <a:defRPr sz="3600">
                <a:latin typeface="+mj-lt"/>
              </a:defRPr>
            </a:pPr>
            <a:r>
              <a:t>Discussioni in corso sull'etica e gli impatti sociali dell'IA.</a:t>
            </a:r>
          </a:p>
          <a:p>
            <a:pPr algn="just" lvl="0">
              <a:defRPr sz="3600">
                <a:latin typeface="+mj-lt"/>
              </a:defRPr>
            </a:pPr>
            <a:r>
              <a:t>L'AI continua a evolversi rapidamente, plasmando il nostro futuro.</a:t>
            </a:r>
            <a:endParaRPr>
              <a:latin typeface="+mj-lt"/>
            </a:endParaRPr>
          </a:p>
        </p:txBody>
      </p:sp>
      <p:pic>
        <p:nvPicPr>
          <p:cNvPr descr="Free Clear Light Bulb Stock Photo" id="3074"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20479" y="1574757"/>
            <a:ext cx="2900681" cy="1763614"/>
          </a:xfrm>
          <a:prstGeom prst="rect">
            <a:avLst/>
          </a:prstGeom>
          <a:noFill/>
          <a:extLst>
            <a:ext uri="{909E8E84-426E-40DD-AFC4-6F175D3DCCD1}">
              <a14:hiddenFill xmlns:a14="http://schemas.microsoft.com/office/drawing/2010/main">
                <a:solidFill>
                  <a:srgbClr val="FFFFFF"/>
                </a:solidFill>
              </a14:hiddenFill>
            </a:ext>
          </a:extLst>
        </p:spPr>
      </p:pic>
      <p:pic>
        <p:nvPicPr>
          <p:cNvPr descr="Free High-Angle Photo of Robot Stock Photo" id="3076"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44559" y="3761062"/>
            <a:ext cx="2764155" cy="1840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368488"/>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L'impatto dell'AI nel mondo di oggi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70640" cy="5340773"/>
          </a:xfrm>
        </p:spPr>
        <p:txBody>
          <a:bodyPr>
            <a:normAutofit lnSpcReduction="10000"/>
          </a:bodyPr>
          <a:lstStyle/>
          <a:p>
            <a:pPr algn="just" lvl="0">
              <a:defRPr sz="3600">
                <a:latin typeface="+mj-lt"/>
              </a:defRPr>
            </a:pPr>
            <a:r>
              <a:t>Automazione ed efficienza: l'intelligenza artificiale automatizza le attività, migliorando l'efficienza e la produttività del settore.</a:t>
            </a:r>
          </a:p>
          <a:p>
            <a:pPr algn="just" lvl="0">
              <a:defRPr sz="3600">
                <a:latin typeface="+mj-lt"/>
              </a:defRPr>
            </a:pPr>
            <a:r>
              <a:t>Personalizzazione e raccomandazioni: i sistemi basati sull'intelligenza artificiale forniscono suggerimenti personalizzati basati sulle preferenze degli utenti, migliorando le esperienze.</a:t>
            </a:r>
          </a:p>
          <a:p>
            <a:pPr algn="just" lvl="0">
              <a:defRPr sz="3600">
                <a:latin typeface="+mj-lt"/>
              </a:defRPr>
            </a:pPr>
            <a:r>
              <a:t>Sanità e medicina: diagnostica, scoperta di farmaci e trattamento personalizzato, trasformando l'assistenza sanitaria.</a:t>
            </a:r>
          </a:p>
          <a:p>
            <a:pPr algn="just" lvl="0">
              <a:defRPr sz="3600">
                <a:latin typeface="+mj-lt"/>
              </a:defRPr>
            </a:pPr>
            <a:r>
              <a:t>Customer Experience migliorata: i chatbot e gli assistenti virtuali offrono supporto immediato e interazioni personalizzate</a:t>
            </a:r>
            <a:endParaRPr>
              <a:latin typeface="+mj-lt"/>
            </a:endParaRPr>
          </a:p>
        </p:txBody>
      </p:sp>
    </p:spTree>
    <p:extLst>
      <p:ext uri="{BB962C8B-B14F-4D97-AF65-F5344CB8AC3E}">
        <p14:creationId xmlns:p14="http://schemas.microsoft.com/office/powerpoint/2010/main" val="136025465"/>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L'impatto dell'AI nel mondo di oggi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70640" cy="5340773"/>
          </a:xfrm>
        </p:spPr>
        <p:txBody>
          <a:bodyPr>
            <a:normAutofit/>
          </a:bodyPr>
          <a:lstStyle/>
          <a:p>
            <a:pPr algn="just" lvl="0">
              <a:defRPr sz="3600">
                <a:latin typeface="+mj-lt"/>
              </a:defRPr>
            </a:pPr>
            <a:r>
              <a:t>L'impatto dell'AI va oltre i veicoli autonomi e la sicurezza informatica.</a:t>
            </a:r>
          </a:p>
          <a:p>
            <a:pPr algn="just" lvl="0">
              <a:defRPr sz="3600">
                <a:latin typeface="+mj-lt"/>
              </a:defRPr>
            </a:pPr>
            <a:r>
              <a:t>Rivoluziona vari settori come l'istruzione, la finanza e altro ancora.</a:t>
            </a:r>
          </a:p>
          <a:p>
            <a:pPr algn="just" lvl="0">
              <a:defRPr sz="3600">
                <a:latin typeface="+mj-lt"/>
              </a:defRPr>
            </a:pPr>
            <a:r>
              <a:t>L'intelligenza artificiale sviluppa un potenziale di trasformazione, offrendo nuove possibilità e progressi.</a:t>
            </a:r>
          </a:p>
          <a:p>
            <a:pPr algn="just" lvl="0">
              <a:defRPr sz="3600">
                <a:latin typeface="+mj-lt"/>
              </a:defRPr>
            </a:pPr>
            <a:r>
              <a:t>I progressi tecnologici amplificheranno il ruolo dell'AI nel plasmare il nostro futuro e guidare l'innovazione.</a:t>
            </a:r>
            <a:endParaRPr sz="3600">
              <a:latin typeface="+mj-lt"/>
            </a:endParaRPr>
          </a:p>
        </p:txBody>
      </p:sp>
    </p:spTree>
    <p:extLst>
      <p:ext uri="{BB962C8B-B14F-4D97-AF65-F5344CB8AC3E}">
        <p14:creationId xmlns:p14="http://schemas.microsoft.com/office/powerpoint/2010/main" val="3799551732"/>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defRPr b="1"/>
            </a:pPr>
            <a:r>
              <a:t>Sfide dell'AI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7985760" cy="5340773"/>
          </a:xfrm>
        </p:spPr>
        <p:txBody>
          <a:bodyPr>
            <a:normAutofit/>
          </a:bodyPr>
          <a:lstStyle/>
          <a:p>
            <a:pPr algn="just" lvl="0">
              <a:defRPr sz="3600">
                <a:latin typeface="+mj-lt"/>
              </a:defRPr>
            </a:pPr>
            <a:r>
              <a:t>Sfruttare il potenziale dell'AI comporta delle sfide.</a:t>
            </a:r>
            <a:endParaRPr sz="3600">
              <a:latin typeface="+mj-lt"/>
            </a:endParaRPr>
          </a:p>
          <a:p>
            <a:pPr algn="just" lvl="0">
              <a:defRPr>
                <a:latin typeface="+mj-lt"/>
              </a:defRPr>
            </a:pPr>
            <a:r>
              <a:rPr sz="3600"/>
              <a:t>L'</a:t>
            </a:r>
            <a:r>
              <a:rPr b="1" sz="4000"/>
              <a:t>uso etico</a:t>
            </a:r>
            <a:r>
              <a:rPr sz="3600"/>
              <a:t> è fondamentale. </a:t>
            </a:r>
            <a:endParaRPr sz="3600">
              <a:latin typeface="+mj-lt"/>
            </a:endParaRPr>
          </a:p>
          <a:p>
            <a:pPr algn="just" lvl="0">
              <a:defRPr>
                <a:latin typeface="+mj-lt"/>
              </a:defRPr>
            </a:pPr>
            <a:r>
              <a:rPr b="1" sz="4000"/>
              <a:t>Privacy, equità e trasparenza </a:t>
            </a:r>
            <a:r>
              <a:rPr sz="3600"/>
              <a:t>sono fondamentali. </a:t>
            </a:r>
            <a:endParaRPr sz="3600">
              <a:latin typeface="+mj-lt"/>
            </a:endParaRPr>
          </a:p>
          <a:p>
            <a:pPr algn="just" lvl="0">
              <a:defRPr sz="3600">
                <a:latin typeface="+mj-lt"/>
              </a:defRPr>
            </a:pPr>
            <a:r>
              <a:t>Affrontiamo queste preoccupazioni per garantire un impatto positivo sugli individui e sulla società.</a:t>
            </a:r>
          </a:p>
        </p:txBody>
      </p:sp>
      <p:pic>
        <p:nvPicPr>
          <p:cNvPr descr="Free Black Android Smartphone on Top of White Book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22080" y="1711321"/>
            <a:ext cx="2693034" cy="1793561"/>
          </a:xfrm>
          <a:prstGeom prst="rect">
            <a:avLst/>
          </a:prstGeom>
          <a:noFill/>
          <a:extLst>
            <a:ext uri="{909E8E84-426E-40DD-AFC4-6F175D3DCCD1}">
              <a14:hiddenFill xmlns:a14="http://schemas.microsoft.com/office/drawing/2010/main">
                <a:solidFill>
                  <a:srgbClr val="FFFFFF"/>
                </a:solidFill>
              </a14:hiddenFill>
            </a:ext>
          </a:extLst>
        </p:spPr>
      </p:pic>
      <p:pic>
        <p:nvPicPr>
          <p:cNvPr descr="Free Code Projected Over Woman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22080" y="4021666"/>
            <a:ext cx="2717979" cy="1810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20619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200833-201A-49F5-A432-2CE2FAB789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2244</TotalTime>
  <Words>2081</Words>
  <Application>Microsoft Office PowerPoint</Application>
  <PresentationFormat>Widescreen</PresentationFormat>
  <Paragraphs>107</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Wingdings</vt:lpstr>
      <vt:lpstr>Motyw pakietu Office</vt:lpstr>
      <vt:lpstr>O3 - Distance learning curricula in Machine Learning  1- What is Artificial Intelligence?</vt:lpstr>
      <vt:lpstr>Introduction to the Machine Learning course</vt:lpstr>
      <vt:lpstr>Introduction to the Machine Learning course</vt:lpstr>
      <vt:lpstr>What is Artificial Intelligence (AI)?</vt:lpstr>
      <vt:lpstr>Historical Overview of AI</vt:lpstr>
      <vt:lpstr>Historical Overview of AI</vt:lpstr>
      <vt:lpstr>Impact of AI in Today's World</vt:lpstr>
      <vt:lpstr>Impact of AI in Today's World</vt:lpstr>
      <vt:lpstr>Challenges of AI</vt:lpstr>
      <vt:lpstr>Responsible AI Implementation</vt:lpstr>
      <vt:lpstr>AI in Popular Culture</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2024-02-13T19:27:22Z</dcterms:modified>
  <cp:revision>116</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