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rPr lang="hr-HR"/>
                      <a:t>Previsto Y = 1,5x + 0,3333</a:t>
                    </a:r>
                    <a:endParaRPr lang="hr-HR" sz="200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sr-Latn-RS"/>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endParaRPr lang="sr-Latn-RS"/>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sr-Latn-RS"/>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bem-vindo ao curso de Aprendizagem Automática. Este curso foi desenvolvido na sequência do projeto Erasmus+ CodeIn. Tudo o que precisa de aprender é o acesso à Internet e um computador.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O curso contém um total de dez tópicos e neste tópico vamos dizer algo mais sobre a Avaliação de Modelos de Aprendizagem Automática.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Pontuação da Silhueta varia entre -1 e 1, sendo que -1 representa uma má qualidade de colocação em cluster, 0 indica clusters sobrepostos ou pontos de dados nos limites dos clusters e 1 indica clusters bem separados e distintos!</a:t>
            </a:r>
          </a:p>
          <a:p>
            <a:endParaRPr/>
          </a:p>
          <a:p>
            <a:r>
              <a:t>Imagine que está numa parte onde as pessoas estão agrupadas em clusters com base nos seus interesses. A Pontuação de Silhueta mede o quão bem definido é o cluster de cada pessoa, como o quão confortável estão dentro do seu próprio grupo em comparação com os grupos vizinhos. Por exemplo, Alice Silhouette Score é 0.622. A Pontuação Silhueta de Alice de 0,622 indica que está razoavelmente bem alinhada com o seu cluster A e é mais semelhante a membros do seu cluster do que o cluster vizinho mais próximo.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Pense no Davies-Bouldin Index (DBI) como um scorecard para um divertido jogo de clustering. Ajuda-nos a determinar a forma como os pontos de dados formam clusters com base nas respetivas semelhanças.</a:t>
            </a:r>
          </a:p>
          <a:p>
            <a:endParaRPr/>
          </a:p>
          <a:p>
            <a:r>
              <a:t>Calculamos a distância média relativamente ao centro do respetivo cluster para cada cluster. Em seguida, medimos a distância entre diferentes centros de clusters, mostrando como os clusters são separados.</a:t>
            </a:r>
          </a:p>
          <a:p>
            <a:endParaRPr/>
          </a:p>
          <a:p>
            <a:r>
              <a:t>Obtemos um único número ao ligar estes valores à fórmula de DBI. Quanto menor for o número, melhor será a colocação em cluster.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Imagem de dois clusters que competem numa competição de dança próspera. </a:t>
            </a:r>
          </a:p>
          <a:p>
            <a:endParaRPr/>
          </a:p>
          <a:p>
            <a:r>
              <a:t>O Cluster 1 apresenta os seus movimentos com uma distância média de 1,43, enquanto o Cluster 2 agarra o público com uma distância média de 2,03. </a:t>
            </a:r>
          </a:p>
          <a:p>
            <a:endParaRPr/>
          </a:p>
          <a:p>
            <a:r>
              <a:t>A distância entre os seus estágios centrais é 2.04. Nós criamos os números usando a fórmula DBI e chegamos a uma pontuação de 0,848. </a:t>
            </a:r>
          </a:p>
          <a:p>
            <a:endParaRPr/>
          </a:p>
          <a:p>
            <a:r>
              <a:t>Isso indica um equilíbrio notável entre os clusters, sugerindo uma batalha de dança de alta qualidade, onde cada grupo traz o seu estilo único para o chão.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Em conclusão, a avaliação de modelos de aprendizagem automática é essencial para avaliar o seu desempenho e determinar a sua adequação para aplicações reais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Para concluir esta unidade, estude e reveja os seguintes recursos online. </a:t>
            </a:r>
          </a:p>
          <a:p>
            <a:endParaRPr sz="1200" kern="1200">
              <a:solidFill>
                <a:schemeClr val="tx1"/>
              </a:solidFill>
              <a:effectLst/>
              <a:latin typeface="+mn-lt"/>
              <a:ea typeface="+mn-ea"/>
              <a:cs typeface="+mn-cs"/>
            </a:endParaRPr>
          </a:p>
          <a:p>
            <a:pPr>
              <a:defRPr>
                <a:effectLst/>
              </a:defRPr>
            </a:pPr>
            <a:r>
              <a:t>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avaliação desempenha um papel fundamental na aprendizagem automática, uma vez que nos permite avaliar o desempenho e a fiabilidade dos modelos. Ajuda a responder a questões essenciais como: Qual o desempenho do modelo? É preciso e fiável? Pode ser generalizado para anular a impressão de dados?</a:t>
            </a:r>
          </a:p>
          <a:p>
            <a:endParaRPr/>
          </a:p>
          <a:p>
            <a:r>
              <a:t>Uma avaliação adequada fornece informações sobre os pontos fortes e fracos do modelo, orientando-nos para tomar decisões e melhorias informadas. Sem avaliação, poderemos confiar, sem dúvida, em modelos imprecisos ou com fraco desempenho, levando a previsões erradas, a uma tomada de decisões errada e a potenciais consequências negativas.</a:t>
            </a:r>
          </a:p>
          <a:p>
            <a:endParaRPr/>
          </a:p>
          <a:p>
            <a:r>
              <a:t>Além disso, a avaliação permite comparar diferentes modelos e selecionar o mais adequado para uma tarefa específica, melhorando a qualidade geral das aplicações de aprendizagem automática. Ao avaliar modelos em diversos conjuntos de dados, podemos ganhar confiança na sua capacidade de funcionar bem em cenários do mundo real, aumentando assim a sua utilidade prática.</a:t>
            </a:r>
          </a:p>
          <a:p>
            <a:endParaRPr/>
          </a:p>
          <a:p>
            <a:r>
              <a:t>A avaliação é um processo contínuo, uma vez que os modelos podem requerer uma reavaliação periódica e um aperfeiçoamento para se adaptarem à evolução dos dados e à evolução dos requisitos. Assegura que o modelo cumpre os objetivos e requisitos pretendidos, conduzindo a resultados fiáveis e eficazes.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As métricas de avaliação são o molho secreto que nos ajuda a medir e compreender o desempenho dos nossos modelos de classificação. Pense nas métricas de avaliação como um cartão de relatório de desempenho para os nossos modelos, fornecendo informações valiosas sobre os seus pontos fortes e fracos. Hoje, exploraremos algumas das métricas de avaliação mais utilizadas que são os nossos guias fidedignos para a criação de modelos precisos e fiáveis.</a:t>
            </a:r>
          </a:p>
          <a:p>
            <a:endParaRPr/>
          </a:p>
          <a:p>
            <a:r>
              <a:t>As avaliações comuns incluem:</a:t>
            </a:r>
          </a:p>
          <a:p>
            <a:pPr marL="171450" indent="-171450">
              <a:buFont typeface="Arial" panose="020B0604020202020204" pitchFamily="34" charset="0"/>
              <a:buChar char="•"/>
            </a:pPr>
            <a:r>
              <a:t>Precisão</a:t>
            </a:r>
          </a:p>
          <a:p>
            <a:pPr marL="171450" indent="-171450">
              <a:buFont typeface="Arial" panose="020B0604020202020204" pitchFamily="34" charset="0"/>
              <a:buChar char="•"/>
            </a:pPr>
            <a:r>
              <a:t>Precisão</a:t>
            </a:r>
          </a:p>
          <a:p>
            <a:pPr marL="171450" indent="-171450">
              <a:buFont typeface="Arial" panose="020B0604020202020204" pitchFamily="34" charset="0"/>
              <a:buChar char="•"/>
            </a:pPr>
            <a:r>
              <a:t>Recuperar</a:t>
            </a:r>
          </a:p>
          <a:p>
            <a:pPr marL="171450" indent="-171450">
              <a:buFont typeface="Arial" panose="020B0604020202020204" pitchFamily="34" charset="0"/>
              <a:buChar char="•"/>
            </a:pPr>
            <a:r>
              <a:t>F1-pontuação </a:t>
            </a:r>
          </a:p>
          <a:p>
            <a:endParaRPr/>
          </a:p>
          <a:p>
            <a:r>
              <a:t>A compreensão destas métricas de avaliação é essencial para avaliar a eficácia e a fiabilidade dos modelos de aprendizagem automática. Tendo em conta estas métricas, podemos tomar decisões informadas, otimizar os nossos modelos e otimizar o respetivo desempenho.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matriz de confusão é uma ferramenta valiosa que o auxilia na avaliação do seu modelo de classificação. Funciona como uma bússola orientadora, fornecendo insights sobre o desempenho do seu modelo. Compreender a matriz e as métricas associadas, como Precisão, Recall e F1-Score, é crucial para avaliar a eficácia do seu modelo em tarefas de classificação.</a:t>
            </a:r>
          </a:p>
          <a:p>
            <a:endParaRPr sz="1200" kern="1200">
              <a:solidFill>
                <a:schemeClr val="tx1"/>
              </a:solidFill>
              <a:effectLst/>
              <a:latin typeface="+mn-lt"/>
              <a:ea typeface="+mn-ea"/>
              <a:cs typeface="+mn-cs"/>
            </a:endParaRPr>
          </a:p>
          <a:p>
            <a:pPr>
              <a:defRPr>
                <a:effectLst/>
              </a:defRPr>
            </a:pPr>
            <a:r>
              <a:t>Visualize uma grelha que representa a viagem do seu modelo através de um vasto panorama de dados. Um lado da matriz contém as classes verdadeiras (a presença ou ausência real do destino), enquanto o outro contém as classes previstas (as etiquetas atribuídas pelo modelo). Cada passo efetuado pelo modelo é registado nesta matriz.</a:t>
            </a:r>
          </a:p>
          <a:p>
            <a:endParaRPr sz="1200" kern="1200">
              <a:solidFill>
                <a:schemeClr val="tx1"/>
              </a:solidFill>
              <a:effectLst/>
              <a:latin typeface="+mn-lt"/>
              <a:ea typeface="+mn-ea"/>
              <a:cs typeface="+mn-cs"/>
            </a:endParaRPr>
          </a:p>
          <a:p>
            <a:pPr>
              <a:defRPr>
                <a:effectLst/>
              </a:defRPr>
            </a:pPr>
            <a:r>
              <a:t>Durante a sua exploração desta paisagem complexa, são possíveis vários resultados. O seu modelo pode identificar corretamente instâncias (True Positives), classificar incorretamente algumas instâncias (False Negatives), classificar com precisão os negativos (True Negatives) ou marcar incorretamente os negativos como positivos (False Positives). Estes resultados determinam o conteúdo de cada célula dentro da matriz de confusão, fornecendo informações valiosas para efeitos de avaliação.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Com a matriz de confusão e as métricas associadas à sua disposição, pode agora iniciar uma viagem emocionante de avaliação do seu modelo de previsão. Ao analisar a Precisão, Precisão, Recall e F1-Score, pode avaliar a eficácia do modelo na previsão da presença ou ausência de diabetes. Então, vamos mergulhar nestas métricas e descobrir o seu poder na avaliação do seu modelo de classificação!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precisão mede a forma como o nosso modelo prevê resultados positivos e negativos. É calculado dividindo o número de previsões corretas (verdadeiros positivos e verdadeiros negativos) pelo número total de previsões. Neste caso, temos um total de 9 previsões corretas (6 é verdadeiro positivo e 3 é verdadeiro negativo). </a:t>
            </a:r>
          </a:p>
          <a:p>
            <a:pPr>
              <a:defRPr>
                <a:effectLst/>
              </a:defRPr>
            </a:pPr>
            <a:r>
              <a:t>A precisão do modelo é calculada dividindo o número de previsões corretas, que é 9, pelo número total de previsões, que é 12, resultando numa precisão de 0,75 ou 75%.</a:t>
            </a:r>
          </a:p>
          <a:p>
            <a:endParaRPr/>
          </a:p>
          <a:p>
            <a:r>
              <a:t>A precisão centra-se na precisão das previsões positivas feitas pelo modelo. É calculado dividindo o número de previsões positivas verdadeiras pela soma de verdadeiros positivos e falsos positivos. A precisão ajuda-nos a compreender o desempenho do modelo quando prevê um item como positivo.</a:t>
            </a:r>
          </a:p>
          <a:p>
            <a:r>
              <a:t>A precisão do modelo é determinada dividindo o número de previsões positivas verdadeiras, que é 6, pela soma de verdadeiros positivos e falsos positivos, que é 6 + 1, resultando numa precisão de 85,7%.</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Recall mede a forma como o modelo identifica corretamente os resultados positivos. Ao considerar a retirada do modelo, dividimos o número de previsões positivas verdadeiras, que é 6, pela soma dos verdadeiros positivos e falsos negativos, que é 6 mais 2, resultando numa retirada de 0,75. Isto significa que o modelo identificou com êxito 75% das maçãs.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F1-Score é uma medida equilibrada que combina precisão e resgate. Fornece um único valor representando o desempenho global do modelo, considerando falsos positivos e negativos. F1-A pontuação é calculada utilizando a média harmónica de precisão e resgate.</a:t>
            </a:r>
          </a:p>
          <a:p>
            <a:pPr>
              <a:defRPr>
                <a:effectLst/>
              </a:defRPr>
            </a:pPr>
            <a:r>
              <a:t>Após efetuar o cálculo, obtivemos uma F1-Pontuação de 0,8003 neste modelo, indicando um desempenho equilibrado do modelo ao capturar precisão e resgate.</a:t>
            </a:r>
          </a:p>
          <a:p>
            <a:endParaRPr sz="1200" kern="1200">
              <a:solidFill>
                <a:schemeClr val="tx1"/>
              </a:solidFill>
              <a:effectLst/>
              <a:latin typeface="+mn-lt"/>
              <a:ea typeface="+mn-ea"/>
              <a:cs typeface="+mn-cs"/>
            </a:endParaRPr>
          </a:p>
          <a:p>
            <a:pPr>
              <a:defRPr>
                <a:effectLst/>
              </a:defRPr>
            </a:pPr>
            <a:r>
              <a:t>Ao compreender estas métricas de avaliação, pode avaliar os modelos em diferentes aspetos, como, por exemplo, exatidão global, precisão, resgate e capacidade de classificar instâncias. Este conhecimento ajuda-o a tomar decisões informadas, a refinar os seus modelos e a otimizar o respetivo desempenho para obter melhores resultados.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Utilize MSE como uma "calculadora de erros" que mede a correspondência entre as previsões e os valores reais. Assume a diferença entre cada previsão e o valor real, estimula-os a eliminar os negativos, adiciona-os todos e depois divide-os pelo número de previsões. Quanto menor o MSE, menor é o número de erros que o seu modelo está a cometer. Portanto, o objetivo é manter a MSE o mais baixa possível!</a:t>
            </a:r>
          </a:p>
          <a:p>
            <a:endParaRPr/>
          </a:p>
          <a:p>
            <a:r>
              <a:t>Imagine R-squared como a pontuação de popularidade do seu modelo. Indica a quantidade de crédito que o seu modelo merece para prever a variável alvo. O quadrado R varia de 0 a 1, em que 1 significa que o seu modelo é uma super-estrela! Se o seu modelo obtiver um quadrado R de 0,8, isso explica 80% da variabilidade na variável alvo. Quanto mais elevada for a estrutura R, melhor o seu modelo captura os padrões e tendências nos dados.</a:t>
            </a:r>
          </a:p>
          <a:p>
            <a:endParaRPr/>
          </a:p>
          <a:p>
            <a:r>
              <a:t>Erro Médio Absoluto (MAE): O MAE é como uma "crítica que não tem em conta a dimensão" centrada no tamanho médio dos seus erros. Assume a diferença absoluta entre cada previsão e o valor real, adiciona-os todos e, em seguida, divide pelo número de previsões. Ao contrário do MSE, o MAE não se importa com a divisão das diferenças, por isso não é sensível a valores extremos. Quanto mais baixo for o MAE, mais próximas serão os valores médios das previsões.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Assim, em resumo, ao avaliar o seu modelo de regressão, utilize o MSE para ver o quão perto as medições previstas estão para as medições reais, o R-squared para medir o quão bem a sua receita explica as variações e o MAE para determinar a diferença média entre as medições previstas e reais. Estas métricas ajudam-no a otimizar a sua receita e a assegurar que está a desenvolver o modelo mais preciso possível!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Entre as métricas de avaliação para a colocação em cluster, a Pontuação de Silhueta e o Índice de Davies-Bouldin são as métricas mais importantes.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Fornecem insights complementares sobre a qualidade dos resultados da colocação em cluster.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Silhouette Score avalia a separação e a compactação de clusters, enquanto o Davies-Bouldin Index considera a dispersão dentro do cluster e a separação entre clusters.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Considerando estas duas métricas em conjunto pode fornecer uma compreensão mais abrangente do desempenho da colocação em cluster e orientar a seleção da solução de colocação em cluster ideal.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diacenter.ibm.com/media/Evaluation+Metrics+in+Classification/0_v944q7y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nitesh993.medium.com/ibm-data-science-course-capstone-project-4fac565e4cae" TargetMode="External"/><Relationship Id="rId4" Type="http://schemas.openxmlformats.org/officeDocument/2006/relationships/hyperlink" Target="https://mediacenter.ibm.com/media/Evaluation+Metrics+in+Regression+Models/0_2lyqhl4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Machine Learning</a:t>
            </a:r>
            <a:br>
              <a:rPr b="1"/>
            </a:br>
            <a:r>
              <a:rPr b="1"/>
              <a:t/>
            </a:r>
            <a:br>
              <a:rPr b="1"/>
            </a:br>
            <a:r>
              <a:t>8 - Avaliação de Modelos de Aprendizagem Automática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normAutofit fontScale="90000"/>
          </a:bodyPr>
          <a:lstStyle/>
          <a:p>
            <a:pPr algn="ctr">
              <a:defRPr b="1"/>
            </a:pPr>
            <a:r>
              <a:t>Métricas de Avaliação para Colocação em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6629400" cy="4486275"/>
          </a:xfrm>
        </p:spPr>
        <p:txBody>
          <a:bodyPr>
            <a:noAutofit/>
          </a:bodyPr>
          <a:lstStyle/>
          <a:p>
            <a:pPr algn="just">
              <a:defRPr>
                <a:latin typeface="+mj-lt"/>
              </a:defRPr>
            </a:pPr>
            <a:r>
              <a:rPr sz="4000" b="1"/>
              <a:t>Pontuação da Silhueta </a:t>
            </a:r>
            <a:r>
              <a:rPr sz="3600"/>
              <a:t>e </a:t>
            </a:r>
            <a:r>
              <a:rPr sz="4000" b="1"/>
              <a:t>Índice Davies-Bouldin</a:t>
            </a:r>
            <a:r>
              <a:rPr sz="3600"/>
              <a:t>: Métricas de colocação em cluster chave. </a:t>
            </a:r>
            <a:endParaRPr sz="3600">
              <a:latin typeface="+mj-lt"/>
            </a:endParaRPr>
          </a:p>
          <a:p>
            <a:pPr algn="just">
              <a:defRPr sz="3600">
                <a:latin typeface="+mj-lt"/>
              </a:defRPr>
            </a:pPr>
            <a:r>
              <a:t>A pontuação da silhueta avalia a separação e a compactação</a:t>
            </a:r>
            <a:endParaRPr sz="3600">
              <a:latin typeface="+mj-lt"/>
            </a:endParaRPr>
          </a:p>
          <a:p>
            <a:pPr algn="just">
              <a:defRPr sz="3600">
                <a:latin typeface="+mj-lt"/>
              </a:defRPr>
            </a:pPr>
            <a:r>
              <a:t>Davies-Bouldin Index considera a dispersão e a separação. </a:t>
            </a:r>
            <a:endParaRPr sz="3600">
              <a:latin typeface="+mj-lt"/>
            </a:endParaRPr>
          </a:p>
          <a:p>
            <a:pPr algn="just">
              <a:defRPr sz="3600">
                <a:latin typeface="+mj-lt"/>
              </a:defRPr>
            </a:pPr>
            <a:r>
              <a:t>Juntos, orientam a seleção otimizada da colocação em cluster.</a:t>
            </a:r>
          </a:p>
        </p:txBody>
      </p:sp>
      <p:pic>
        <p:nvPicPr>
          <p:cNvPr id="2050" name="Picture 2" descr="Free Black and White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normAutofit fontScale="90000"/>
          </a:bodyPr>
          <a:lstStyle/>
          <a:p>
            <a:pPr algn="ctr">
              <a:defRPr b="1"/>
            </a:pPr>
            <a:r>
              <a:t>Métricas de Avaliação para Colocação em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marL="0" indent="0" algn="ctr">
              <a:buNone/>
              <a:defRPr>
                <a:latin typeface="+mj-lt"/>
              </a:defRPr>
            </a:pPr>
            <a:r>
              <a:t>a(Alice) = distância média para outros membros no seu grupo A = 1,21</a:t>
            </a:r>
            <a:endParaRPr>
              <a:latin typeface="+mj-lt"/>
            </a:endParaRPr>
          </a:p>
          <a:p>
            <a:pPr marL="0" indent="0" algn="ctr">
              <a:buNone/>
              <a:defRPr>
                <a:latin typeface="+mj-lt"/>
              </a:defRPr>
            </a:pPr>
            <a:r>
              <a:t>b(Alice) = distância média aos membros no cluster vizinho mais próximo B = 3,20</a:t>
            </a:r>
          </a:p>
          <a:p>
            <a:pPr marL="0" indent="0" algn="ctr">
              <a:buNone/>
              <a:defRPr>
                <a:latin typeface="+mj-lt"/>
              </a:defRPr>
            </a:pPr>
            <a:r>
              <a:t>Pontuação da Silhueta (Alice) = 1,99 / 3,20</a:t>
            </a:r>
          </a:p>
          <a:p>
            <a:pPr marL="0" indent="0" algn="ctr">
              <a:buNone/>
              <a:defRPr>
                <a:latin typeface="+mj-lt"/>
              </a:defRPr>
            </a:pPr>
            <a:r>
              <a:t>Pontuação da Silhueta (Alice) = 0,622</a:t>
            </a:r>
            <a:endParaRPr>
              <a:latin typeface="+mj-lt"/>
            </a:endParaRPr>
          </a:p>
          <a:p>
            <a:pPr marL="0" indent="0" algn="just">
              <a:buNone/>
            </a:pPr>
            <a:endParaRPr sz="3600">
              <a:latin typeface="+mj-lt"/>
            </a:endParaRPr>
          </a:p>
          <a:p>
            <a:pPr marL="0" indent="0" algn="just">
              <a:buNone/>
            </a:pPr>
            <a:endParaRPr sz="360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384786" y="3116634"/>
            <a:ext cx="1139947" cy="369332"/>
          </a:xfrm>
          <a:prstGeom prst="rect">
            <a:avLst/>
          </a:prstGeom>
          <a:noFill/>
        </p:spPr>
        <p:txBody>
          <a:bodyPr wrap="square">
            <a:spAutoFit/>
          </a:bodyPr>
          <a:lstStyle/>
          <a:p>
            <a:r>
              <a:t>Alice (1,2)</a:t>
            </a:r>
          </a:p>
        </p:txBody>
      </p:sp>
      <p:sp>
        <p:nvSpPr>
          <p:cNvPr id="43" name="Freeform 42"/>
          <p:cNvSpPr/>
          <p:nvPr/>
        </p:nvSpPr>
        <p:spPr>
          <a:xfrm>
            <a:off x="8252965" y="2583173"/>
            <a:ext cx="1809417" cy="1153886"/>
          </a:xfrm>
          <a:custGeom>
            <a:avLst/>
            <a:gdLst>
              <a:gd name="connsiteX0" fmla="*/ 35045 w 1809417"/>
              <a:gd name="connsiteY0" fmla="*/ 10886 h 1153886"/>
              <a:gd name="connsiteX1" fmla="*/ 24160 w 1809417"/>
              <a:gd name="connsiteY1" fmla="*/ 76200 h 1153886"/>
              <a:gd name="connsiteX2" fmla="*/ 13274 w 1809417"/>
              <a:gd name="connsiteY2" fmla="*/ 119743 h 1153886"/>
              <a:gd name="connsiteX3" fmla="*/ 2388 w 1809417"/>
              <a:gd name="connsiteY3" fmla="*/ 195943 h 1153886"/>
              <a:gd name="connsiteX4" fmla="*/ 13274 w 1809417"/>
              <a:gd name="connsiteY4" fmla="*/ 653143 h 1153886"/>
              <a:gd name="connsiteX5" fmla="*/ 24160 w 1809417"/>
              <a:gd name="connsiteY5" fmla="*/ 696686 h 1153886"/>
              <a:gd name="connsiteX6" fmla="*/ 35045 w 1809417"/>
              <a:gd name="connsiteY6" fmla="*/ 772886 h 1153886"/>
              <a:gd name="connsiteX7" fmla="*/ 45931 w 1809417"/>
              <a:gd name="connsiteY7" fmla="*/ 805543 h 1153886"/>
              <a:gd name="connsiteX8" fmla="*/ 56817 w 1809417"/>
              <a:gd name="connsiteY8" fmla="*/ 870857 h 1153886"/>
              <a:gd name="connsiteX9" fmla="*/ 67702 w 1809417"/>
              <a:gd name="connsiteY9" fmla="*/ 925286 h 1153886"/>
              <a:gd name="connsiteX10" fmla="*/ 78588 w 1809417"/>
              <a:gd name="connsiteY10" fmla="*/ 990600 h 1153886"/>
              <a:gd name="connsiteX11" fmla="*/ 100360 w 1809417"/>
              <a:gd name="connsiteY11" fmla="*/ 1055914 h 1153886"/>
              <a:gd name="connsiteX12" fmla="*/ 111245 w 1809417"/>
              <a:gd name="connsiteY12" fmla="*/ 1088571 h 1153886"/>
              <a:gd name="connsiteX13" fmla="*/ 176560 w 1809417"/>
              <a:gd name="connsiteY13" fmla="*/ 1143000 h 1153886"/>
              <a:gd name="connsiteX14" fmla="*/ 209217 w 1809417"/>
              <a:gd name="connsiteY14" fmla="*/ 1153886 h 1153886"/>
              <a:gd name="connsiteX15" fmla="*/ 437817 w 1809417"/>
              <a:gd name="connsiteY15" fmla="*/ 1143000 h 1153886"/>
              <a:gd name="connsiteX16" fmla="*/ 535788 w 1809417"/>
              <a:gd name="connsiteY16" fmla="*/ 1110343 h 1153886"/>
              <a:gd name="connsiteX17" fmla="*/ 622874 w 1809417"/>
              <a:gd name="connsiteY17" fmla="*/ 1077686 h 1153886"/>
              <a:gd name="connsiteX18" fmla="*/ 688188 w 1809417"/>
              <a:gd name="connsiteY18" fmla="*/ 1055914 h 1153886"/>
              <a:gd name="connsiteX19" fmla="*/ 720845 w 1809417"/>
              <a:gd name="connsiteY19" fmla="*/ 1045028 h 1153886"/>
              <a:gd name="connsiteX20" fmla="*/ 764388 w 1809417"/>
              <a:gd name="connsiteY20" fmla="*/ 1023257 h 1153886"/>
              <a:gd name="connsiteX21" fmla="*/ 807931 w 1809417"/>
              <a:gd name="connsiteY21" fmla="*/ 990600 h 1153886"/>
              <a:gd name="connsiteX22" fmla="*/ 905902 w 1809417"/>
              <a:gd name="connsiteY22" fmla="*/ 957943 h 1153886"/>
              <a:gd name="connsiteX23" fmla="*/ 938560 w 1809417"/>
              <a:gd name="connsiteY23" fmla="*/ 947057 h 1153886"/>
              <a:gd name="connsiteX24" fmla="*/ 982102 w 1809417"/>
              <a:gd name="connsiteY24" fmla="*/ 925286 h 1153886"/>
              <a:gd name="connsiteX25" fmla="*/ 1003874 w 1809417"/>
              <a:gd name="connsiteY25" fmla="*/ 903514 h 1153886"/>
              <a:gd name="connsiteX26" fmla="*/ 1101845 w 1809417"/>
              <a:gd name="connsiteY26" fmla="*/ 849086 h 1153886"/>
              <a:gd name="connsiteX27" fmla="*/ 1123617 w 1809417"/>
              <a:gd name="connsiteY27" fmla="*/ 816428 h 1153886"/>
              <a:gd name="connsiteX28" fmla="*/ 1156274 w 1809417"/>
              <a:gd name="connsiteY28" fmla="*/ 805543 h 1153886"/>
              <a:gd name="connsiteX29" fmla="*/ 1221588 w 1809417"/>
              <a:gd name="connsiteY29" fmla="*/ 772886 h 1153886"/>
              <a:gd name="connsiteX30" fmla="*/ 1341331 w 1809417"/>
              <a:gd name="connsiteY30" fmla="*/ 674914 h 1153886"/>
              <a:gd name="connsiteX31" fmla="*/ 1373988 w 1809417"/>
              <a:gd name="connsiteY31" fmla="*/ 653143 h 1153886"/>
              <a:gd name="connsiteX32" fmla="*/ 1461074 w 1809417"/>
              <a:gd name="connsiteY32" fmla="*/ 576943 h 1153886"/>
              <a:gd name="connsiteX33" fmla="*/ 1493731 w 1809417"/>
              <a:gd name="connsiteY33" fmla="*/ 544286 h 1153886"/>
              <a:gd name="connsiteX34" fmla="*/ 1548160 w 1809417"/>
              <a:gd name="connsiteY34" fmla="*/ 500743 h 1153886"/>
              <a:gd name="connsiteX35" fmla="*/ 1569931 w 1809417"/>
              <a:gd name="connsiteY35" fmla="*/ 468086 h 1153886"/>
              <a:gd name="connsiteX36" fmla="*/ 1591702 w 1809417"/>
              <a:gd name="connsiteY36" fmla="*/ 446314 h 1153886"/>
              <a:gd name="connsiteX37" fmla="*/ 1635245 w 1809417"/>
              <a:gd name="connsiteY37" fmla="*/ 381000 h 1153886"/>
              <a:gd name="connsiteX38" fmla="*/ 1689674 w 1809417"/>
              <a:gd name="connsiteY38" fmla="*/ 326571 h 1153886"/>
              <a:gd name="connsiteX39" fmla="*/ 1722331 w 1809417"/>
              <a:gd name="connsiteY39" fmla="*/ 293914 h 1153886"/>
              <a:gd name="connsiteX40" fmla="*/ 1765874 w 1809417"/>
              <a:gd name="connsiteY40" fmla="*/ 239486 h 1153886"/>
              <a:gd name="connsiteX41" fmla="*/ 1776760 w 1809417"/>
              <a:gd name="connsiteY41" fmla="*/ 206828 h 1153886"/>
              <a:gd name="connsiteX42" fmla="*/ 1798531 w 1809417"/>
              <a:gd name="connsiteY42" fmla="*/ 174171 h 1153886"/>
              <a:gd name="connsiteX43" fmla="*/ 1809417 w 1809417"/>
              <a:gd name="connsiteY43" fmla="*/ 130628 h 1153886"/>
              <a:gd name="connsiteX44" fmla="*/ 1798531 w 1809417"/>
              <a:gd name="connsiteY44" fmla="*/ 87086 h 1153886"/>
              <a:gd name="connsiteX45" fmla="*/ 1733217 w 1809417"/>
              <a:gd name="connsiteY45" fmla="*/ 65314 h 1153886"/>
              <a:gd name="connsiteX46" fmla="*/ 1711445 w 1809417"/>
              <a:gd name="connsiteY46" fmla="*/ 43543 h 1153886"/>
              <a:gd name="connsiteX47" fmla="*/ 1635245 w 1809417"/>
              <a:gd name="connsiteY47" fmla="*/ 21771 h 1153886"/>
              <a:gd name="connsiteX48" fmla="*/ 1569931 w 1809417"/>
              <a:gd name="connsiteY48" fmla="*/ 0 h 1153886"/>
              <a:gd name="connsiteX49" fmla="*/ 1210702 w 1809417"/>
              <a:gd name="connsiteY49" fmla="*/ 10886 h 1153886"/>
              <a:gd name="connsiteX50" fmla="*/ 1080074 w 1809417"/>
              <a:gd name="connsiteY50" fmla="*/ 32657 h 1153886"/>
              <a:gd name="connsiteX51" fmla="*/ 873245 w 1809417"/>
              <a:gd name="connsiteY51" fmla="*/ 54428 h 1153886"/>
              <a:gd name="connsiteX52" fmla="*/ 514017 w 1809417"/>
              <a:gd name="connsiteY52" fmla="*/ 43543 h 1153886"/>
              <a:gd name="connsiteX53" fmla="*/ 470474 w 1809417"/>
              <a:gd name="connsiteY53" fmla="*/ 32657 h 1153886"/>
              <a:gd name="connsiteX54" fmla="*/ 35045 w 1809417"/>
              <a:gd name="connsiteY54" fmla="*/ 10886 h 115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9417" h="1153886">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43"/>
          <p:cNvSpPr/>
          <p:nvPr/>
        </p:nvSpPr>
        <p:spPr>
          <a:xfrm>
            <a:off x="10544173" y="1788492"/>
            <a:ext cx="1502229" cy="1001486"/>
          </a:xfrm>
          <a:custGeom>
            <a:avLst/>
            <a:gdLst>
              <a:gd name="connsiteX0" fmla="*/ 21772 w 1502229"/>
              <a:gd name="connsiteY0" fmla="*/ 21771 h 1001486"/>
              <a:gd name="connsiteX1" fmla="*/ 10886 w 1502229"/>
              <a:gd name="connsiteY1" fmla="*/ 87086 h 1001486"/>
              <a:gd name="connsiteX2" fmla="*/ 0 w 1502229"/>
              <a:gd name="connsiteY2" fmla="*/ 141514 h 1001486"/>
              <a:gd name="connsiteX3" fmla="*/ 10886 w 1502229"/>
              <a:gd name="connsiteY3" fmla="*/ 391886 h 1001486"/>
              <a:gd name="connsiteX4" fmla="*/ 21772 w 1502229"/>
              <a:gd name="connsiteY4" fmla="*/ 435428 h 1001486"/>
              <a:gd name="connsiteX5" fmla="*/ 43543 w 1502229"/>
              <a:gd name="connsiteY5" fmla="*/ 468086 h 1001486"/>
              <a:gd name="connsiteX6" fmla="*/ 65314 w 1502229"/>
              <a:gd name="connsiteY6" fmla="*/ 511628 h 1001486"/>
              <a:gd name="connsiteX7" fmla="*/ 130629 w 1502229"/>
              <a:gd name="connsiteY7" fmla="*/ 566057 h 1001486"/>
              <a:gd name="connsiteX8" fmla="*/ 152400 w 1502229"/>
              <a:gd name="connsiteY8" fmla="*/ 598714 h 1001486"/>
              <a:gd name="connsiteX9" fmla="*/ 217714 w 1502229"/>
              <a:gd name="connsiteY9" fmla="*/ 664028 h 1001486"/>
              <a:gd name="connsiteX10" fmla="*/ 250372 w 1502229"/>
              <a:gd name="connsiteY10" fmla="*/ 707571 h 1001486"/>
              <a:gd name="connsiteX11" fmla="*/ 283029 w 1502229"/>
              <a:gd name="connsiteY11" fmla="*/ 729343 h 1001486"/>
              <a:gd name="connsiteX12" fmla="*/ 315686 w 1502229"/>
              <a:gd name="connsiteY12" fmla="*/ 762000 h 1001486"/>
              <a:gd name="connsiteX13" fmla="*/ 348343 w 1502229"/>
              <a:gd name="connsiteY13" fmla="*/ 783771 h 1001486"/>
              <a:gd name="connsiteX14" fmla="*/ 381000 w 1502229"/>
              <a:gd name="connsiteY14" fmla="*/ 816428 h 1001486"/>
              <a:gd name="connsiteX15" fmla="*/ 424543 w 1502229"/>
              <a:gd name="connsiteY15" fmla="*/ 827314 h 1001486"/>
              <a:gd name="connsiteX16" fmla="*/ 511629 w 1502229"/>
              <a:gd name="connsiteY16" fmla="*/ 892628 h 1001486"/>
              <a:gd name="connsiteX17" fmla="*/ 576943 w 1502229"/>
              <a:gd name="connsiteY17" fmla="*/ 914400 h 1001486"/>
              <a:gd name="connsiteX18" fmla="*/ 609600 w 1502229"/>
              <a:gd name="connsiteY18" fmla="*/ 936171 h 1001486"/>
              <a:gd name="connsiteX19" fmla="*/ 653143 w 1502229"/>
              <a:gd name="connsiteY19" fmla="*/ 947057 h 1001486"/>
              <a:gd name="connsiteX20" fmla="*/ 805543 w 1502229"/>
              <a:gd name="connsiteY20" fmla="*/ 968828 h 1001486"/>
              <a:gd name="connsiteX21" fmla="*/ 968829 w 1502229"/>
              <a:gd name="connsiteY21" fmla="*/ 1001486 h 1001486"/>
              <a:gd name="connsiteX22" fmla="*/ 1426029 w 1502229"/>
              <a:gd name="connsiteY22" fmla="*/ 990600 h 1001486"/>
              <a:gd name="connsiteX23" fmla="*/ 1502229 w 1502229"/>
              <a:gd name="connsiteY23" fmla="*/ 957943 h 1001486"/>
              <a:gd name="connsiteX24" fmla="*/ 1491343 w 1502229"/>
              <a:gd name="connsiteY24" fmla="*/ 794657 h 1001486"/>
              <a:gd name="connsiteX25" fmla="*/ 1480457 w 1502229"/>
              <a:gd name="connsiteY25" fmla="*/ 740228 h 1001486"/>
              <a:gd name="connsiteX26" fmla="*/ 1469572 w 1502229"/>
              <a:gd name="connsiteY26" fmla="*/ 642257 h 1001486"/>
              <a:gd name="connsiteX27" fmla="*/ 1447800 w 1502229"/>
              <a:gd name="connsiteY27" fmla="*/ 500743 h 1001486"/>
              <a:gd name="connsiteX28" fmla="*/ 1436914 w 1502229"/>
              <a:gd name="connsiteY28" fmla="*/ 119743 h 1001486"/>
              <a:gd name="connsiteX29" fmla="*/ 1371600 w 1502229"/>
              <a:gd name="connsiteY29" fmla="*/ 43543 h 1001486"/>
              <a:gd name="connsiteX30" fmla="*/ 1338943 w 1502229"/>
              <a:gd name="connsiteY30" fmla="*/ 32657 h 1001486"/>
              <a:gd name="connsiteX31" fmla="*/ 1164772 w 1502229"/>
              <a:gd name="connsiteY31" fmla="*/ 0 h 1001486"/>
              <a:gd name="connsiteX32" fmla="*/ 1055914 w 1502229"/>
              <a:gd name="connsiteY32" fmla="*/ 10886 h 1001486"/>
              <a:gd name="connsiteX33" fmla="*/ 1012372 w 1502229"/>
              <a:gd name="connsiteY33" fmla="*/ 21771 h 1001486"/>
              <a:gd name="connsiteX34" fmla="*/ 816429 w 1502229"/>
              <a:gd name="connsiteY34" fmla="*/ 54428 h 1001486"/>
              <a:gd name="connsiteX35" fmla="*/ 751114 w 1502229"/>
              <a:gd name="connsiteY35" fmla="*/ 76200 h 1001486"/>
              <a:gd name="connsiteX36" fmla="*/ 707572 w 1502229"/>
              <a:gd name="connsiteY36" fmla="*/ 97971 h 1001486"/>
              <a:gd name="connsiteX37" fmla="*/ 478972 w 1502229"/>
              <a:gd name="connsiteY37" fmla="*/ 119743 h 1001486"/>
              <a:gd name="connsiteX38" fmla="*/ 348343 w 1502229"/>
              <a:gd name="connsiteY38" fmla="*/ 97971 h 1001486"/>
              <a:gd name="connsiteX39" fmla="*/ 315686 w 1502229"/>
              <a:gd name="connsiteY39" fmla="*/ 76200 h 1001486"/>
              <a:gd name="connsiteX40" fmla="*/ 206829 w 1502229"/>
              <a:gd name="connsiteY40" fmla="*/ 32657 h 1001486"/>
              <a:gd name="connsiteX41" fmla="*/ 163286 w 1502229"/>
              <a:gd name="connsiteY41" fmla="*/ 21771 h 1001486"/>
              <a:gd name="connsiteX42" fmla="*/ 21772 w 1502229"/>
              <a:gd name="connsiteY42" fmla="*/ 21771 h 100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02229" h="1001486">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TextBox 45"/>
          <p:cNvSpPr txBox="1"/>
          <p:nvPr/>
        </p:nvSpPr>
        <p:spPr>
          <a:xfrm>
            <a:off x="8889777" y="3737861"/>
            <a:ext cx="1132115" cy="369332"/>
          </a:xfrm>
          <a:prstGeom prst="rect">
            <a:avLst/>
          </a:prstGeom>
          <a:noFill/>
        </p:spPr>
        <p:txBody>
          <a:bodyPr wrap="square">
            <a:spAutoFit/>
          </a:bodyPr>
          <a:lstStyle/>
          <a:p>
            <a:r>
              <a:t>Cluster A</a:t>
            </a:r>
          </a:p>
        </p:txBody>
      </p:sp>
      <p:sp>
        <p:nvSpPr>
          <p:cNvPr id="47" name="TextBox 46"/>
          <p:cNvSpPr txBox="1"/>
          <p:nvPr/>
        </p:nvSpPr>
        <p:spPr>
          <a:xfrm>
            <a:off x="10611513" y="2747302"/>
            <a:ext cx="1132115" cy="369332"/>
          </a:xfrm>
          <a:prstGeom prst="rect">
            <a:avLst/>
          </a:prstGeom>
          <a:noFill/>
        </p:spPr>
        <p:txBody>
          <a:bodyPr wrap="square">
            <a:spAutoFit/>
          </a:bodyPr>
          <a:lstStyle/>
          <a:p>
            <a:r>
              <a:t>Cluster B</a:t>
            </a: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4000">
                <a:latin typeface="+mj-lt"/>
              </a:defRPr>
            </a:pPr>
            <a:r>
              <a:t>Silhouette Score (i) = (b(i) - a(i)) / max(a(i), b(i))</a:t>
            </a:r>
            <a:endParaRPr sz="360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latin typeface="+mj-lt"/>
              </a:defRPr>
            </a:pPr>
            <a:r>
              <a:t>A Pontuação de Silhueta varia entre -1 e 1, sendo que -1 representa uma má qualidade de colocação em cluster, 0 indica clusters sobrepostos ou pontos de dados nos limites dos clusters e 1 indica clusters bem separados e distintos!</a:t>
            </a:r>
            <a:endParaRPr sz="240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normAutofit fontScale="90000"/>
          </a:bodyPr>
          <a:lstStyle/>
          <a:p>
            <a:pPr algn="ctr">
              <a:defRPr b="1"/>
            </a:pPr>
            <a:r>
              <a:t>Métricas de Avaliação para Colocação em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40419" y="1947572"/>
            <a:ext cx="7012819" cy="2807742"/>
          </a:xfrm>
        </p:spPr>
        <p:txBody>
          <a:bodyPr>
            <a:noAutofit/>
          </a:bodyPr>
          <a:lstStyle/>
          <a:p>
            <a:pPr marL="0" indent="0" algn="ctr">
              <a:buNone/>
              <a:defRPr>
                <a:latin typeface="+mj-lt"/>
              </a:defRPr>
            </a:pPr>
            <a:r>
              <a:t>DBI = (1 / N) * ∑ [(max(Ri) + max(Rj)) / d(Ci, Cj)]</a:t>
            </a:r>
            <a:endParaRPr>
              <a:latin typeface="+mj-lt"/>
            </a:endParaRPr>
          </a:p>
          <a:p>
            <a:pPr marL="0" indent="0">
              <a:buNone/>
            </a:pPr>
            <a:endParaRPr>
              <a:latin typeface="+mj-lt"/>
            </a:endParaRPr>
          </a:p>
          <a:p>
            <a:pPr marL="0" indent="0">
              <a:buNone/>
              <a:defRPr>
                <a:latin typeface="+mj-lt"/>
              </a:defRPr>
            </a:pPr>
            <a:r>
              <a:t>N - o número total de clusters</a:t>
            </a:r>
            <a:endParaRPr>
              <a:latin typeface="+mj-lt"/>
            </a:endParaRPr>
          </a:p>
          <a:p>
            <a:pPr marL="0" indent="0">
              <a:buNone/>
              <a:defRPr>
                <a:latin typeface="+mj-lt"/>
              </a:defRPr>
            </a:pPr>
            <a:r>
              <a:t>Ri - a distância média entre cada ponto de dados no cluster i e o seu centroide.</a:t>
            </a:r>
          </a:p>
          <a:p>
            <a:pPr marL="0" indent="0">
              <a:buNone/>
              <a:defRPr>
                <a:latin typeface="+mj-lt"/>
              </a:defRPr>
            </a:pPr>
            <a:r>
              <a:t>Rj - representa a distância média entre cada ponto de dados no cluster j e o seu centroide.</a:t>
            </a:r>
          </a:p>
          <a:p>
            <a:pPr marL="0" indent="0">
              <a:buNone/>
              <a:defRPr>
                <a:latin typeface="+mj-lt"/>
              </a:defRPr>
            </a:pPr>
            <a:r>
              <a:t>Ci e Cj - centroides de clusters i e j</a:t>
            </a:r>
            <a:endParaRPr>
              <a:latin typeface="+mj-lt"/>
            </a:endParaRPr>
          </a:p>
          <a:p>
            <a:pPr marL="0" indent="0">
              <a:buNone/>
              <a:defRPr>
                <a:latin typeface="+mj-lt"/>
              </a:defRPr>
            </a:pPr>
            <a:r>
              <a:t>d(Ci, Cj) é a distância entre os centroides dos clusters i e j.</a:t>
            </a:r>
            <a:endParaRPr>
              <a:latin typeface="+mj-lt"/>
            </a:endParaRPr>
          </a:p>
          <a:p>
            <a:pPr marL="0" indent="0">
              <a:buNone/>
            </a:pPr>
            <a:endParaRPr sz="360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6291360"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4000">
                <a:latin typeface="+mj-lt"/>
              </a:defRPr>
            </a:pPr>
            <a:r>
              <a:t>Davies-Bouldin Index (DBI) - específico</a:t>
            </a:r>
            <a:endParaRPr sz="36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5" y="75699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Clusters</a:t>
            </a:r>
            <a:endParaRPr sz="240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Centroídeos</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normAutofit fontScale="90000"/>
          </a:bodyPr>
          <a:lstStyle/>
          <a:p>
            <a:pPr algn="ctr">
              <a:defRPr b="1"/>
            </a:pPr>
            <a:r>
              <a:t>Métricas de Avaliação para Colocação em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marL="0" indent="0">
              <a:buNone/>
              <a:defRPr>
                <a:latin typeface="+mj-lt"/>
              </a:defRPr>
            </a:pPr>
            <a:r>
              <a:t>Para dois clusters, a fórmula do Índice Davies-Bouldin (DBI) simplifica:</a:t>
            </a:r>
          </a:p>
          <a:p>
            <a:pPr marL="0" indent="0">
              <a:buNone/>
              <a:defRPr>
                <a:latin typeface="+mj-lt"/>
              </a:defRPr>
            </a:pPr>
            <a:r>
              <a:t>DBI = (1 / 2) * ((R1 + R2) / d12)</a:t>
            </a:r>
          </a:p>
          <a:p>
            <a:pPr marL="0" indent="0">
              <a:buNone/>
            </a:pPr>
            <a:endParaRPr sz="2400">
              <a:latin typeface="+mj-lt"/>
            </a:endParaRPr>
          </a:p>
          <a:p>
            <a:pPr marL="0" indent="0">
              <a:buNone/>
              <a:defRPr sz="2400">
                <a:latin typeface="+mj-lt"/>
              </a:defRPr>
            </a:pPr>
            <a:r>
              <a:t>Em que:</a:t>
            </a:r>
          </a:p>
          <a:p>
            <a:pPr>
              <a:defRPr sz="2400">
                <a:latin typeface="+mj-lt"/>
              </a:defRPr>
            </a:pPr>
            <a:r>
              <a:t>R1 é a distância média no Cluster 1 = 1,43</a:t>
            </a:r>
            <a:endParaRPr sz="2400">
              <a:latin typeface="+mj-lt"/>
            </a:endParaRPr>
          </a:p>
          <a:p>
            <a:pPr>
              <a:defRPr sz="2400">
                <a:latin typeface="+mj-lt"/>
              </a:defRPr>
            </a:pPr>
            <a:r>
              <a:t>R2 é a distância média no Cluster 2 = 2,03</a:t>
            </a:r>
            <a:endParaRPr sz="2400">
              <a:latin typeface="+mj-lt"/>
            </a:endParaRPr>
          </a:p>
          <a:p>
            <a:pPr>
              <a:defRPr sz="2400">
                <a:latin typeface="+mj-lt"/>
              </a:defRPr>
            </a:pPr>
            <a:r>
              <a:t>d12 é a distância entre os centroóides do Cluster 1 e do Cluster 2 = 2,04</a:t>
            </a:r>
          </a:p>
          <a:p>
            <a:endParaRPr sz="2400">
              <a:latin typeface="+mj-lt"/>
            </a:endParaRPr>
          </a:p>
          <a:p>
            <a:pPr marL="0" indent="0">
              <a:buNone/>
              <a:defRPr sz="3200"/>
            </a:pPr>
            <a:r>
              <a:t>DBI = (1 / 2) * ((1,43+ 2,03) / 2,04)</a:t>
            </a:r>
            <a:endParaRPr sz="3200"/>
          </a:p>
          <a:p>
            <a:pPr marL="0" indent="0">
              <a:buNone/>
              <a:defRPr sz="3200"/>
            </a:pPr>
            <a:r>
              <a:t>DBI = 0,848</a:t>
            </a:r>
            <a:endParaRPr sz="3200"/>
          </a:p>
          <a:p>
            <a:endParaRPr sz="32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6" y="756998"/>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1</a:t>
            </a:r>
            <a:endParaRPr sz="240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1</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ounded Rectangular Callout 30"/>
          <p:cNvSpPr/>
          <p:nvPr/>
        </p:nvSpPr>
        <p:spPr>
          <a:xfrm>
            <a:off x="9899874" y="712790"/>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2</a:t>
            </a:r>
            <a:endParaRPr sz="240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2</a:t>
            </a:r>
            <a:endParaRPr sz="240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a:bodyPr>
          <a:lstStyle/>
          <a:p>
            <a:pPr marL="0" indent="0" algn="just">
              <a:buNone/>
              <a:defRPr b="1">
                <a:latin typeface="+mj-lt"/>
              </a:defRPr>
            </a:pPr>
            <a:r>
              <a:t>Consulte este vídeo sobre as Métricas de Avaliação para Classificação:</a:t>
            </a:r>
            <a:endParaRPr b="1">
              <a:latin typeface="+mj-lt"/>
            </a:endParaRPr>
          </a:p>
          <a:p>
            <a:pPr algn="just">
              <a:defRPr>
                <a:latin typeface="+mj-lt"/>
                <a:hlinkClick r:id="rId3"/>
              </a:defRPr>
            </a:pPr>
            <a:r>
              <a:t>https://mediacenter.ibm.com/media/Evaluation+Metrics+in+Classification/0_v944q7yy</a:t>
            </a:r>
            <a:endParaRPr>
              <a:latin typeface="+mj-lt"/>
            </a:endParaRPr>
          </a:p>
          <a:p>
            <a:pPr marL="0" indent="0" algn="just">
              <a:buNone/>
              <a:defRPr b="1">
                <a:latin typeface="+mj-lt"/>
              </a:defRPr>
            </a:pPr>
            <a:r>
              <a:t>Consulte este vídeo sobre as Métricas de Avaliação nos Modelos de Regressão:</a:t>
            </a:r>
          </a:p>
          <a:p>
            <a:pPr algn="just">
              <a:defRPr>
                <a:latin typeface="+mj-lt"/>
                <a:hlinkClick r:id="rId4"/>
              </a:defRPr>
            </a:pPr>
            <a:r>
              <a:t>https://mediacenter.ibm.com/media/Evaluation+Metrics+in+Regression+Models/0_2lyqhl4h</a:t>
            </a:r>
            <a:endParaRPr>
              <a:latin typeface="+mj-lt"/>
            </a:endParaRPr>
          </a:p>
          <a:p>
            <a:pPr marL="0" indent="0" algn="just">
              <a:buNone/>
            </a:pPr>
            <a:r>
              <a:rPr b="1">
                <a:latin typeface="+mj-lt"/>
              </a:rPr>
              <a:t>Verifique este artigo sobre a </a:t>
            </a:r>
            <a:r>
              <a:t>Pontuação da Silhueta</a:t>
            </a:r>
            <a:r>
              <a:rPr b="1">
                <a:latin typeface="+mj-lt"/>
              </a:rPr>
              <a:t>:</a:t>
            </a:r>
          </a:p>
          <a:p>
            <a:pPr algn="just">
              <a:defRPr>
                <a:latin typeface="+mj-lt"/>
                <a:hlinkClick r:id="rId5"/>
              </a:defRPr>
            </a:pPr>
            <a:r>
              <a:t>https://nitesh993.medium.com/ibm-data-science-course-capstone-project-4fac565e4cae</a:t>
            </a:r>
            <a:endParaRPr>
              <a:latin typeface="+mj-lt"/>
            </a:endParaRPr>
          </a:p>
          <a:p>
            <a:pPr marL="0" indent="0" algn="just">
              <a:buNone/>
              <a:defRPr b="1">
                <a:latin typeface="+mj-lt"/>
              </a:defRPr>
            </a:pPr>
            <a:r>
              <a:t>Aceda ao Oracle Member Hub e termine o oito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Avaliação de Modelos de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de aprender é acesso à Internet </a:t>
            </a:r>
          </a:p>
          <a:p>
            <a:pPr lvl="0">
              <a:defRPr sz="3600">
                <a:latin typeface="+mj-lt"/>
              </a:defRPr>
            </a:pPr>
            <a:r>
              <a:t>Espera-se que gaste um total de 150 horas para adquirir os resultados de aprendizagem pretendidos.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normAutofit fontScale="90000"/>
          </a:bodyPr>
          <a:lstStyle/>
          <a:p>
            <a:pPr algn="ctr">
              <a:defRPr b="1"/>
            </a:pPr>
            <a:r>
              <a:t>Avaliação de Modelos de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sz="3600">
                <a:latin typeface="+mj-lt"/>
              </a:defRPr>
            </a:pPr>
            <a:r>
              <a:t>A avaliação garante um desempenho exato e fiável dos modelos.</a:t>
            </a:r>
          </a:p>
          <a:p>
            <a:pPr>
              <a:defRPr sz="3600">
                <a:latin typeface="+mj-lt"/>
              </a:defRPr>
            </a:pPr>
            <a:r>
              <a:t>Orienta melhorias identificando os pontos fortes e fracos dos modelos.</a:t>
            </a:r>
          </a:p>
          <a:p>
            <a:pPr>
              <a:defRPr sz="3600">
                <a:latin typeface="+mj-lt"/>
              </a:defRPr>
            </a:pPr>
            <a:r>
              <a:t>Sem avaliação, podem ocorrer decisões incorretas e previsões imprecisas.</a:t>
            </a:r>
          </a:p>
          <a:p>
            <a:pPr>
              <a:defRPr sz="3600">
                <a:latin typeface="+mj-lt"/>
              </a:defRPr>
            </a:pPr>
            <a:r>
              <a:t>A avaliação contínua adapta os modelos à alteração dos requisitos, garantindo relevância prática</a:t>
            </a:r>
            <a:endParaRPr sz="3600">
              <a:latin typeface="+mj-lt"/>
            </a:endParaRPr>
          </a:p>
        </p:txBody>
      </p:sp>
      <p:pic>
        <p:nvPicPr>
          <p:cNvPr id="1026" name="Picture 2" descr="Free The Word Evaluation from Wooden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Free Person in Yellow Reflective Safety Vest Holding a Pen and Checklist of House Inspectio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Métricas de Avaliação para Classificação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pPr>
              <a:defRPr sz="3600">
                <a:latin typeface="+mj-lt"/>
              </a:defRPr>
            </a:pPr>
            <a:r>
              <a:t>As métricas de avaliação ajudam a medir o desempenho dos modelos de aprendizagem automática.</a:t>
            </a:r>
          </a:p>
          <a:p>
            <a:pPr>
              <a:defRPr>
                <a:latin typeface="+mj-lt"/>
              </a:defRPr>
            </a:pPr>
            <a:r>
              <a:rPr sz="3600"/>
              <a:t>As métricas básicas de </a:t>
            </a:r>
            <a:r>
              <a:rPr sz="4000" b="1"/>
              <a:t>avaliação</a:t>
            </a:r>
            <a:r>
              <a:rPr sz="3600"/>
              <a:t> para a </a:t>
            </a:r>
            <a:r>
              <a:rPr sz="4000" b="1"/>
              <a:t>classificação</a:t>
            </a:r>
            <a:r>
              <a:rPr sz="3600"/>
              <a:t> incluem:</a:t>
            </a:r>
          </a:p>
          <a:p>
            <a:pPr lvl="1">
              <a:defRPr sz="3600">
                <a:latin typeface="+mj-lt"/>
              </a:defRPr>
            </a:pPr>
            <a:r>
              <a:t>Precisão</a:t>
            </a:r>
            <a:endParaRPr sz="3600">
              <a:latin typeface="+mj-lt"/>
            </a:endParaRPr>
          </a:p>
          <a:p>
            <a:pPr lvl="1">
              <a:defRPr sz="3600">
                <a:latin typeface="+mj-lt"/>
              </a:defRPr>
            </a:pPr>
            <a:r>
              <a:t>Precisão</a:t>
            </a:r>
          </a:p>
          <a:p>
            <a:pPr lvl="1">
              <a:defRPr sz="3600">
                <a:latin typeface="+mj-lt"/>
              </a:defRPr>
            </a:pPr>
            <a:r>
              <a:t>Recuperar</a:t>
            </a:r>
          </a:p>
          <a:p>
            <a:pPr lvl="1">
              <a:defRPr sz="3600">
                <a:latin typeface="+mj-lt"/>
              </a:defRPr>
            </a:pPr>
            <a:r>
              <a:t>F1-Pontuação</a:t>
            </a:r>
            <a:endParaRPr sz="3600">
              <a:latin typeface="+mj-lt"/>
            </a:endParaRPr>
          </a:p>
        </p:txBody>
      </p:sp>
      <p:pic>
        <p:nvPicPr>
          <p:cNvPr id="1026" name="Picture 2" descr="Free Close-Up Photo of Dart Pins on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hallow Focus Photography of Magnifying Glass With Black Fram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Métricas de Avaliação para Classificação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t>A matriz de confusão orienta a avaliação, revelando o desempenho do modelo.</a:t>
            </a:r>
          </a:p>
          <a:p>
            <a:pPr>
              <a:defRPr sz="3600">
                <a:latin typeface="+mj-lt"/>
              </a:defRPr>
            </a:pPr>
            <a:r>
              <a:t>Visualize as classes verdadeiras e previstas de controlo da grelha, capturando os insights de avaliação.</a:t>
            </a:r>
          </a:p>
          <a:p>
            <a:pPr>
              <a:defRPr sz="3600">
                <a:latin typeface="+mj-lt"/>
              </a:defRPr>
            </a:pPr>
            <a:r>
              <a:t>Os resultados de modelos moldam as células da matriz, oferecendo informações de avaliação valiosas.</a:t>
            </a:r>
          </a:p>
        </p:txBody>
      </p:sp>
      <p:graphicFrame>
        <p:nvGraphicFramePr>
          <p:cNvPr id="5" name="Table 4"/>
          <p:cNvGraphicFramePr>
            <a:graphicFrameLocks noGrp="1"/>
          </p:cNvGraphicFramePr>
          <p:nvPr>
            <p:extLst>
              <p:ext uri="{D42A27DB-BD31-4B8C-83A1-F6EECF244321}">
                <p14:modId xmlns:p14="http://schemas.microsoft.com/office/powerpoint/2010/main" val="215420908"/>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sz="2000" b="0" i="0" u="none" strike="noStrike">
                        <a:solidFill>
                          <a:srgbClr val="202122"/>
                        </a:solidFill>
                        <a:effectLst/>
                        <a:latin typeface="+mj-lt"/>
                      </a:endParaRPr>
                    </a:p>
                  </a:txBody>
                  <a:tcPr marL="9525" marR="9525" marT="9525" marB="0" anchor="ctr"/>
                </a:tc>
                <a:tc>
                  <a:txBody>
                    <a:bodyPr/>
                    <a:lstStyle/>
                    <a:p>
                      <a:pPr algn="ctr" fontAlgn="ctr"/>
                      <a:endParaRPr sz="2000" b="0" i="0" u="none" strike="noStrike">
                        <a:solidFill>
                          <a:srgbClr val="202122"/>
                        </a:solidFill>
                        <a:effectLst/>
                        <a:latin typeface="+mj-lt"/>
                      </a:endParaRPr>
                    </a:p>
                  </a:txBody>
                  <a:tcPr marL="9525" marR="9525" marT="9525" marB="0" anchor="ctr"/>
                </a:tc>
                <a:tc gridSpan="2">
                  <a:txBody>
                    <a:bodyPr/>
                    <a:lstStyle/>
                    <a:p>
                      <a:pPr algn="ctr" fontAlgn="ctr">
                        <a:defRPr sz="2000" b="1">
                          <a:effectLst/>
                          <a:latin typeface="+mj-lt"/>
                        </a:defRPr>
                      </a:pPr>
                      <a:r>
                        <a:t>Condição prevista</a:t>
                      </a:r>
                      <a:endParaRPr sz="2000" b="1" i="0" u="none" strike="noStrike">
                        <a:solidFill>
                          <a:srgbClr val="202122"/>
                        </a:solidFill>
                        <a:effectLst/>
                        <a:latin typeface="+mj-lt"/>
                      </a:endParaRPr>
                    </a:p>
                  </a:txBody>
                  <a:tcPr marL="9525" marR="9525" marT="9525" marB="0" anchor="ctr"/>
                </a:tc>
                <a:tc hMerge="1">
                  <a:txBody>
                    <a:bodyPr/>
                    <a:lstStyle/>
                    <a:p>
                      <a:endParaRPr/>
                    </a:p>
                  </a:txBody>
                  <a:tcPr/>
                </a:tc>
                <a:extLst>
                  <a:ext uri="{0D108BD9-81ED-4DB2-BD59-A6C34878D82A}">
                    <a16:rowId xmlns:a16="http://schemas.microsoft.com/office/drawing/2014/main" val="1400785919"/>
                  </a:ext>
                </a:extLst>
              </a:tr>
              <a:tr h="0">
                <a:tc vMerge="1">
                  <a:txBody>
                    <a:bodyPr/>
                    <a:lstStyle/>
                    <a:p>
                      <a:endParaRPr/>
                    </a:p>
                  </a:txBody>
                  <a:tcPr/>
                </a:tc>
                <a:tc>
                  <a:txBody>
                    <a:bodyPr/>
                    <a:lstStyle/>
                    <a:p>
                      <a:pPr algn="ctr" fontAlgn="ctr">
                        <a:defRPr sz="2000" b="1">
                          <a:effectLst/>
                          <a:latin typeface="+mj-lt"/>
                        </a:defRPr>
                      </a:pPr>
                      <a:r>
                        <a:t>Total</a:t>
                      </a:r>
                      <a:br/>
                      <a:r>
                        <a:t>P+N</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Positivo (PP)</a:t>
                      </a:r>
                      <a:endParaRPr sz="2000" b="1" i="0" u="none" strike="noStrike">
                        <a:solidFill>
                          <a:srgbClr val="202122"/>
                        </a:solidFill>
                        <a:effectLst/>
                        <a:latin typeface="+mj-lt"/>
                      </a:endParaRPr>
                    </a:p>
                  </a:txBody>
                  <a:tcPr marL="9525" marR="9525" marT="9525" marB="0" anchor="ctr"/>
                </a:tc>
                <a:tc>
                  <a:txBody>
                    <a:bodyPr/>
                    <a:lstStyle/>
                    <a:p>
                      <a:pPr algn="ctr" fontAlgn="ctr">
                        <a:defRPr sz="2000" b="1">
                          <a:effectLst/>
                          <a:latin typeface="+mj-lt"/>
                        </a:defRPr>
                      </a:pPr>
                      <a:r>
                        <a:t>Negativo (PN)</a:t>
                      </a:r>
                      <a:endParaRPr sz="2000" b="1" i="0" u="none" strike="noStrike">
                        <a:solidFill>
                          <a:srgbClr val="202122"/>
                        </a:solidFill>
                        <a:effectLst/>
                        <a:latin typeface="+mj-lt"/>
                      </a:endParaRPr>
                    </a:p>
                  </a:txBody>
                  <a:tcPr marL="9525" marR="9525" marT="9525" marB="0" anchor="ctr"/>
                </a:tc>
                <a:extLst>
                  <a:ext uri="{0D108BD9-81ED-4DB2-BD59-A6C34878D82A}">
                    <a16:rowId xmlns:a16="http://schemas.microsoft.com/office/drawing/2014/main" val="2675221471"/>
                  </a:ext>
                </a:extLst>
              </a:tr>
              <a:tr h="704850">
                <a:tc rowSpan="2">
                  <a:txBody>
                    <a:bodyPr/>
                    <a:lstStyle/>
                    <a:p>
                      <a:pPr algn="ctr" fontAlgn="ctr">
                        <a:defRPr sz="2000" b="1">
                          <a:effectLst/>
                          <a:latin typeface="+mj-lt"/>
                        </a:defRPr>
                      </a:pPr>
                      <a:r>
                        <a:t>Condição real</a:t>
                      </a:r>
                      <a:endParaRPr sz="2000" b="1" i="0" u="none" strike="noStrike">
                        <a:solidFill>
                          <a:srgbClr val="202122"/>
                        </a:solidFill>
                        <a:effectLst/>
                        <a:latin typeface="+mj-lt"/>
                      </a:endParaRPr>
                    </a:p>
                  </a:txBody>
                  <a:tcPr marL="9525" marR="9525" marT="9525" marB="0" vert="vert270" anchor="ctr"/>
                </a:tc>
                <a:tc>
                  <a:txBody>
                    <a:bodyPr/>
                    <a:lstStyle/>
                    <a:p>
                      <a:pPr algn="ctr" fontAlgn="ctr">
                        <a:defRPr sz="2000" b="1">
                          <a:effectLst/>
                          <a:latin typeface="+mj-lt"/>
                        </a:defRPr>
                      </a:pPr>
                      <a:r>
                        <a:t>Positivo (P)</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00B050"/>
                          </a:solidFill>
                          <a:effectLst/>
                          <a:latin typeface="+mj-lt"/>
                        </a:defRPr>
                      </a:pPr>
                      <a:r>
                        <a:t>Truje positivo (TP)</a:t>
                      </a:r>
                      <a:endParaRPr sz="2000" b="1" i="0" u="none" strike="noStrike">
                        <a:solidFill>
                          <a:srgbClr val="00B050"/>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Falso negativo (FN)</a:t>
                      </a:r>
                      <a:endParaRPr sz="2000" b="1" i="0" u="none" strike="noStrike">
                        <a:solidFill>
                          <a:srgbClr val="C00000"/>
                        </a:solidFill>
                        <a:effectLst/>
                        <a:latin typeface="+mj-lt"/>
                      </a:endParaRPr>
                    </a:p>
                  </a:txBody>
                  <a:tcPr marL="9525" marR="9525" marT="9525" marB="0" anchor="ctr"/>
                </a:tc>
                <a:extLst>
                  <a:ext uri="{0D108BD9-81ED-4DB2-BD59-A6C34878D82A}">
                    <a16:rowId xmlns:a16="http://schemas.microsoft.com/office/drawing/2014/main" val="994872510"/>
                  </a:ext>
                </a:extLst>
              </a:tr>
              <a:tr h="990600">
                <a:tc vMerge="1">
                  <a:txBody>
                    <a:bodyPr/>
                    <a:lstStyle/>
                    <a:p>
                      <a:endParaRPr/>
                    </a:p>
                  </a:txBody>
                  <a:tcPr/>
                </a:tc>
                <a:tc>
                  <a:txBody>
                    <a:bodyPr/>
                    <a:lstStyle/>
                    <a:p>
                      <a:pPr algn="ctr" fontAlgn="ctr">
                        <a:defRPr sz="2000" b="1">
                          <a:effectLst/>
                          <a:latin typeface="+mj-lt"/>
                        </a:defRPr>
                      </a:pPr>
                      <a:r>
                        <a:t>Negativo (N)</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Falso positivo (FP)</a:t>
                      </a:r>
                      <a:endParaRPr sz="2000" b="1" i="0" u="none" strike="noStrike">
                        <a:solidFill>
                          <a:srgbClr val="C00000"/>
                        </a:solidFill>
                        <a:effectLst/>
                        <a:latin typeface="+mj-lt"/>
                      </a:endParaRPr>
                    </a:p>
                  </a:txBody>
                  <a:tcPr marL="9525" marR="9525" marT="9525" marB="0" anchor="ctr"/>
                </a:tc>
                <a:tc>
                  <a:txBody>
                    <a:bodyPr/>
                    <a:lstStyle/>
                    <a:p>
                      <a:pPr algn="ctr" fontAlgn="ctr">
                        <a:defRPr sz="2000">
                          <a:effectLst/>
                          <a:latin typeface="+mj-lt"/>
                        </a:defRPr>
                      </a:pPr>
                      <a:r>
                        <a:rPr b="1">
                          <a:solidFill>
                            <a:srgbClr val="00B050"/>
                          </a:solidFill>
                        </a:rPr>
                        <a:t>Verdadeiro negativo (TN</a:t>
                      </a:r>
                      <a:r>
                        <a:t>)</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06424395"/>
                  </a:ext>
                </a:extLst>
              </a:tr>
            </a:tbl>
          </a:graphicData>
        </a:graphic>
      </p:graphicFrame>
      <p:sp>
        <p:nvSpPr>
          <p:cNvPr id="7" name="Cloud Callout 6"/>
          <p:cNvSpPr/>
          <p:nvPr/>
        </p:nvSpPr>
        <p:spPr>
          <a:xfrm>
            <a:off x="7957457" y="1393450"/>
            <a:ext cx="3744686" cy="1513114"/>
          </a:xfrm>
          <a:prstGeom prst="cloudCallout">
            <a:avLst>
              <a:gd name="adj1" fmla="val -27228"/>
              <a:gd name="adj2" fmla="val 754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a:pPr>
            <a:r>
              <a:t>Matriz de Confusão </a:t>
            </a:r>
            <a:endParaRPr sz="360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Métricas de Avaliação para Classificação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3600">
              <a:latin typeface="+mj-lt"/>
            </a:endParaRPr>
          </a:p>
          <a:p>
            <a:endParaRPr sz="3600">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5" name="TextBox 4"/>
              <p:cNvSpPr txBox="1"/>
              <p:nvPr/>
            </p:nvSpPr>
            <p:spPr>
              <a:xfrm>
                <a:off x="1230085" y="1560059"/>
                <a:ext cx="9893349" cy="988669"/>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a:latin typeface="+mj-lt"/>
                      </a:rPr>
                      <m:t>Accuracy</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Correct</m:t>
                        </m:r>
                        <m:r>
                          <m:rPr>
                            <m:nor/>
                          </m:rPr>
                          <a:rPr lang="en-US" sz="4000" dirty="0">
                            <a:latin typeface="+mj-lt"/>
                          </a:rPr>
                          <m:t> </m:t>
                        </m:r>
                        <m:r>
                          <m:rPr>
                            <m:nor/>
                          </m:rPr>
                          <a:rPr lang="en-US" sz="4000" dirty="0">
                            <a:latin typeface="+mj-lt"/>
                          </a:rPr>
                          <m:t>Predictions</m:t>
                        </m:r>
                      </m:num>
                      <m:den>
                        <m:r>
                          <m:rPr>
                            <m:nor/>
                          </m:rPr>
                          <a:rPr lang="en-US" sz="4000" dirty="0">
                            <a:latin typeface="+mj-lt"/>
                          </a:rPr>
                          <m:t>Total</m:t>
                        </m:r>
                        <m:r>
                          <m:rPr>
                            <m:nor/>
                          </m:rPr>
                          <a:rPr lang="en-US" sz="4000" dirty="0">
                            <a:latin typeface="+mj-lt"/>
                          </a:rPr>
                          <m:t> </m:t>
                        </m:r>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Predictions</m:t>
                        </m:r>
                      </m:den>
                    </m:f>
                  </m:oMath>
                </a14:m>
                <a:r>
                  <a:t> x 100</a:t>
                </a:r>
                <a:endParaRPr>
                  <a:latin typeface="+mj-lt"/>
                </a:endParaRPr>
              </a:p>
            </p:txBody>
          </p:sp>
        </mc:Choice>
        <mc:Fallback xmlns="">
          <p:sp>
            <p:nvSpPr>
              <p:cNvPr id="5" name="TextBox 4"/>
              <p:cNvSpPr txBox="1">
                <a:spLocks noAdjustHandles="1" noChangeArrowheads="1" noChangeAspect="1" noChangeShapeType="1" noEditPoints="1" noMove="1" noResize="1" noRot="1" noTextEdit="1"/>
              </p:cNvSpPr>
              <p:nvPr/>
            </p:nvSpPr>
            <p:spPr>
              <a:xfrm>
                <a:off x="1230085" y="1560059"/>
                <a:ext cx="9893349" cy="988669"/>
              </a:xfrm>
              <a:prstGeom prst="rect">
                <a:avLst/>
              </a:prstGeom>
              <a:blipFill>
                <a:blip r:embed="rId3"/>
                <a:stretch>
                  <a:fillRect b="-12963" r="-1787"/>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89020" y="2993846"/>
                <a:ext cx="10034414" cy="966290"/>
              </a:xfrm>
              <a:prstGeom prst="rect">
                <a:avLst/>
              </a:prstGeom>
              <a:noFill/>
            </p:spPr>
            <p:txBody>
              <a:bodyPr wrap="none" lIns="0" tIns="0" rIns="0" bIns="0">
                <a:spAutoFit/>
              </a:bodyPr>
              <a:lstStyle/>
              <a:p>
                <a:pPr>
                  <a:defRPr sz="4000">
                    <a:latin typeface="+mj-lt"/>
                  </a:defRPr>
                </a:pPr>
                <a14:m>
                  <m:oMath xmlns:m="http://schemas.openxmlformats.org/officeDocument/2006/math">
                    <m:r>
                      <m:rPr>
                        <m:nor/>
                      </m:rPr>
                      <a:rPr lang="en-US" sz="4000" b="1" dirty="0">
                        <a:latin typeface="+mj-lt"/>
                      </a:rPr>
                      <m:t>Precision</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Positives</m:t>
                        </m:r>
                      </m:den>
                    </m:f>
                  </m:oMath>
                </a14:m>
                <a:r>
                  <a:t> x 100</a:t>
                </a:r>
                <a:endParaRPr sz="2000">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089020" y="2993846"/>
                <a:ext cx="10034414" cy="966290"/>
              </a:xfrm>
              <a:prstGeom prst="rect">
                <a:avLst/>
              </a:prstGeom>
              <a:blipFill>
                <a:blip r:embed="rId4"/>
                <a:stretch>
                  <a:fillRect b="-17610" r="-2005"/>
                </a:stretch>
              </a:blipFill>
            </p:spPr>
            <p:txBody>
              <a:bodyPr/>
              <a:lstStyle/>
              <a:p>
                <a:pPr>
                  <a:defRPr>
                    <a:noFill/>
                  </a:defRPr>
                </a:pPr>
                <a: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255042475"/>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Previsto</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Total</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Não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Condição </a:t>
                      </a:r>
                      <a:br/>
                      <a:r>
                        <a:t> real</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Sem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(HORA)</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name="adj1" fmla="val -84920"/>
              <a:gd name="adj2" fmla="val 421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Precisão = (6 + 1 ) /12 = 75%</a:t>
            </a:r>
          </a:p>
          <a:p>
            <a:pPr algn="ctr"/>
            <a:endParaRPr sz="2400"/>
          </a:p>
          <a:p>
            <a:pPr algn="ctr">
              <a:defRPr sz="2400"/>
            </a:pPr>
            <a:r>
              <a:t>Precisão = 6 / (6+1) = 85,7%</a:t>
            </a:r>
            <a:endParaRPr sz="240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Métricas de avaliação para Classificação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4000" b="1">
              <a:latin typeface="+mj-lt"/>
            </a:endParaRPr>
          </a:p>
          <a:p>
            <a:endParaRPr sz="4000" b="1">
              <a:latin typeface="+mj-lt"/>
            </a:endParaRPr>
          </a:p>
          <a:p>
            <a:pPr marL="0" indent="0">
              <a:buNone/>
            </a:pPr>
            <a:endParaRPr sz="4000" b="1">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7" name="TextBox 6"/>
              <p:cNvSpPr txBox="1"/>
              <p:nvPr/>
            </p:nvSpPr>
            <p:spPr>
              <a:xfrm>
                <a:off x="1426028" y="1535265"/>
                <a:ext cx="9490996" cy="1053494"/>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i="0" dirty="0" smtClean="0">
                        <a:latin typeface="+mj-lt"/>
                      </a:rPr>
                      <m:t>Recall</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Negatives</m:t>
                        </m:r>
                      </m:den>
                    </m:f>
                  </m:oMath>
                </a14:m>
                <a:r>
                  <a:t> x 100</a:t>
                </a:r>
                <a:endParaRPr>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426028" y="1535265"/>
                <a:ext cx="9490996" cy="1053494"/>
              </a:xfrm>
              <a:prstGeom prst="rect">
                <a:avLst/>
              </a:prstGeom>
              <a:blipFill>
                <a:blip r:embed="rId3"/>
                <a:stretch>
                  <a:fillRect b="-3468" r="-1863"/>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38586" y="3005816"/>
                <a:ext cx="7838813" cy="997517"/>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smtClean="0">
                        <a:latin typeface="+mj-lt"/>
                      </a:rPr>
                      <m:t>F</m:t>
                    </m:r>
                    <m:r>
                      <m:rPr>
                        <m:nor/>
                      </m:rPr>
                      <a:rPr lang="en-US" sz="4000" b="1" dirty="0" smtClean="0">
                        <a:latin typeface="+mj-lt"/>
                      </a:rPr>
                      <m:t>1−</m:t>
                    </m:r>
                    <m:r>
                      <m:rPr>
                        <m:nor/>
                      </m:rPr>
                      <a:rPr lang="en-US" sz="4000" b="1" dirty="0" smtClean="0">
                        <a:latin typeface="+mj-lt"/>
                      </a:rPr>
                      <m:t>Score</m:t>
                    </m:r>
                    <m:r>
                      <a:rPr lang="en-US" sz="4000" i="1" smtClean="0">
                        <a:latin typeface="Cambria Math" panose="02040503050406030204" pitchFamily="18" charset="0"/>
                      </a:rPr>
                      <m:t>=</m:t>
                    </m:r>
                    <m:r>
                      <a:rPr lang="hr-HR" sz="4000" b="0" i="0" smtClean="0">
                        <a:latin typeface="Cambria Math" panose="02040503050406030204" pitchFamily="18" charset="0"/>
                      </a:rPr>
                      <m:t>2 </m:t>
                    </m:r>
                    <m:r>
                      <m:rPr>
                        <m:sty m:val="p"/>
                      </m:rPr>
                      <a:rPr lang="hr-HR" sz="4000" b="0" i="0" smtClean="0">
                        <a:latin typeface="Cambria Math" panose="02040503050406030204" pitchFamily="18" charset="0"/>
                      </a:rPr>
                      <m:t>x</m:t>
                    </m:r>
                    <m:f>
                      <m:fPr>
                        <m:ctrlPr>
                          <a:rPr lang="en-US" sz="4000" i="1" smtClean="0">
                            <a:latin typeface="Cambria Math" panose="02040503050406030204" pitchFamily="18" charset="0"/>
                          </a:rPr>
                        </m:ctrlPr>
                      </m:fPr>
                      <m:num>
                        <m:r>
                          <m:rPr>
                            <m:nor/>
                          </m:rPr>
                          <a:rPr lang="en-US" sz="4000" dirty="0">
                            <a:latin typeface="+mj-lt"/>
                          </a:rPr>
                          <m:t>Precision</m:t>
                        </m:r>
                        <m:r>
                          <m:rPr>
                            <m:nor/>
                          </m:rPr>
                          <a:rPr lang="en-US" sz="4000" dirty="0">
                            <a:latin typeface="+mj-lt"/>
                          </a:rPr>
                          <m:t> ∗ </m:t>
                        </m:r>
                        <m:r>
                          <m:rPr>
                            <m:nor/>
                          </m:rPr>
                          <a:rPr lang="en-US" sz="4000" dirty="0">
                            <a:latin typeface="+mj-lt"/>
                          </a:rPr>
                          <m:t>Recall</m:t>
                        </m:r>
                      </m:num>
                      <m:den>
                        <m:r>
                          <m:rPr>
                            <m:nor/>
                          </m:rPr>
                          <a:rPr lang="en-US" sz="4000" dirty="0">
                            <a:latin typeface="+mj-lt"/>
                          </a:rPr>
                          <m:t>Precision</m:t>
                        </m:r>
                        <m:r>
                          <m:rPr>
                            <m:nor/>
                          </m:rPr>
                          <a:rPr lang="en-US" sz="4000" dirty="0">
                            <a:latin typeface="+mj-lt"/>
                          </a:rPr>
                          <m:t> + </m:t>
                        </m:r>
                        <m:r>
                          <m:rPr>
                            <m:nor/>
                          </m:rPr>
                          <a:rPr lang="en-US" sz="4000" dirty="0">
                            <a:latin typeface="+mj-lt"/>
                          </a:rPr>
                          <m:t>Recall</m:t>
                        </m:r>
                      </m:den>
                    </m:f>
                  </m:oMath>
                </a14:m>
                <a:r>
                  <a:t> x 100</a:t>
                </a:r>
                <a:endParaRPr>
                  <a:latin typeface="+mj-lt"/>
                </a:endParaRPr>
              </a:p>
            </p:txBody>
          </p:sp>
        </mc:Choice>
        <mc:Fallback xmlns="">
          <p:sp>
            <p:nvSpPr>
              <p:cNvPr id="8" name="TextBox 7"/>
              <p:cNvSpPr txBox="1">
                <a:spLocks noAdjustHandles="1" noChangeArrowheads="1" noChangeAspect="1" noChangeShapeType="1" noEditPoints="1" noMove="1" noResize="1" noRot="1" noTextEdit="1"/>
              </p:cNvSpPr>
              <p:nvPr/>
            </p:nvSpPr>
            <p:spPr>
              <a:xfrm>
                <a:off x="1838586" y="3005816"/>
                <a:ext cx="7838813" cy="997517"/>
              </a:xfrm>
              <a:prstGeom prst="rect">
                <a:avLst/>
              </a:prstGeom>
              <a:blipFill>
                <a:blip r:embed="rId4"/>
                <a:stretch>
                  <a:fillRect b="-12195" r="-3813"/>
                </a:stretch>
              </a:blipFill>
            </p:spPr>
            <p:txBody>
              <a:bodyPr/>
              <a:lstStyle/>
              <a:p>
                <a:pPr>
                  <a:defRPr>
                    <a:noFill/>
                  </a:defRPr>
                </a:pPr>
                <a: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98060831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Previsto</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Total</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Não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Condição </a:t>
                      </a:r>
                      <a:br/>
                      <a:r>
                        <a:t> real</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Sem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(HORA)</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name="adj1" fmla="val -63170"/>
              <a:gd name="adj2" fmla="val 484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Recall = 6/ (6+2) = 75%</a:t>
            </a:r>
          </a:p>
          <a:p>
            <a:pPr algn="ctr"/>
            <a:endParaRPr sz="2400"/>
          </a:p>
          <a:p>
            <a:pPr algn="ctr">
              <a:defRPr sz="2400"/>
            </a:pPr>
            <a:r>
              <a:t>F1-Pontuação = 2 * (0,857 * 0,75) / (0,857 + 0,75)</a:t>
            </a:r>
          </a:p>
          <a:p>
            <a:pPr algn="ctr">
              <a:defRPr sz="2400"/>
            </a:pPr>
            <a:r>
              <a:t> = 0.8003</a:t>
            </a:r>
            <a:endParaRPr sz="240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Métricas de Avaliação para Regressão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rPr b="1"/>
              <a:t>Erro ao Quadrado do Mean </a:t>
            </a:r>
            <a:r>
              <a:t>(MSE)</a:t>
            </a:r>
          </a:p>
          <a:p>
            <a:pPr marL="0" indent="0">
              <a:buNone/>
            </a:pPr>
            <a:r>
              <a:t>	</a:t>
            </a:r>
            <a:r>
              <a:rPr sz="3200" b="1">
                <a:latin typeface="+mj-lt"/>
              </a:rPr>
              <a:t>MSE</a:t>
            </a:r>
            <a:r>
              <a:rPr sz="3200">
                <a:latin typeface="+mj-lt"/>
              </a:rPr>
              <a:t> = (1/n) * Σ(yi - ímpar)2</a:t>
            </a:r>
            <a:endParaRPr sz="4000">
              <a:latin typeface="+mj-lt"/>
            </a:endParaRPr>
          </a:p>
          <a:p>
            <a:pPr>
              <a:defRPr sz="3600">
                <a:latin typeface="+mj-lt"/>
              </a:defRPr>
            </a:pPr>
            <a:r>
              <a:rPr b="1"/>
              <a:t>Quarto</a:t>
            </a:r>
            <a:r>
              <a:t> (R2)</a:t>
            </a:r>
            <a:endParaRPr sz="3600">
              <a:latin typeface="+mj-lt"/>
            </a:endParaRPr>
          </a:p>
          <a:p>
            <a:pPr marL="0" indent="0">
              <a:buNone/>
            </a:pPr>
            <a:r>
              <a:t>	</a:t>
            </a:r>
            <a:r>
              <a:rPr b="1">
                <a:latin typeface="+mj-lt"/>
              </a:rPr>
              <a:t>R²</a:t>
            </a:r>
            <a:r>
              <a:rPr>
                <a:latin typeface="+mj-lt"/>
              </a:rPr>
              <a:t> = 1 - (SSᵣₑₛ / SSᵣₜₒₜₐₗ)</a:t>
            </a:r>
          </a:p>
          <a:p>
            <a:pPr marL="0" indent="0">
              <a:buNone/>
              <a:defRPr>
                <a:latin typeface="+mj-lt"/>
              </a:defRPr>
            </a:pPr>
            <a:r>
              <a:rPr sz="3600"/>
              <a:t>	</a:t>
            </a:r>
            <a:r>
              <a:t>SSᵣₑₛ = Σ(yᵢ - ȳ)²</a:t>
            </a:r>
          </a:p>
          <a:p>
            <a:pPr marL="0" indent="0">
              <a:buNone/>
              <a:defRPr>
                <a:latin typeface="+mj-lt"/>
              </a:defRPr>
            </a:pPr>
            <a:r>
              <a:rPr sz="3600"/>
              <a:t>	</a:t>
            </a:r>
            <a:r>
              <a:t>SSᵣₜₒₜₐₗ = Σ(yᵢ - ȳₘₑₐₙ)²</a:t>
            </a:r>
            <a:endParaRPr sz="3600">
              <a:latin typeface="+mj-lt"/>
            </a:endParaRPr>
          </a:p>
          <a:p>
            <a:pPr>
              <a:defRPr sz="3600">
                <a:latin typeface="+mj-lt"/>
              </a:defRPr>
            </a:pPr>
            <a:r>
              <a:rPr b="1"/>
              <a:t>Erro Absoluto do Volume </a:t>
            </a:r>
            <a:r>
              <a:t>(MAE)</a:t>
            </a:r>
            <a:endParaRPr sz="3600">
              <a:latin typeface="+mj-lt"/>
            </a:endParaRPr>
          </a:p>
          <a:p>
            <a:pPr marL="0" indent="0">
              <a:buNone/>
              <a:defRPr sz="3200"/>
            </a:pPr>
            <a:r>
              <a:t>	</a:t>
            </a:r>
            <a:r>
              <a:rPr b="1">
                <a:latin typeface="+mj-lt"/>
              </a:rPr>
              <a:t>MAE</a:t>
            </a:r>
            <a:r>
              <a:rPr>
                <a:latin typeface="+mj-lt"/>
              </a:rPr>
              <a:t> = (1/n) * Σ|yi -  Colar|</a:t>
            </a:r>
            <a:endParaRPr sz="4000">
              <a:latin typeface="+mj-lt"/>
            </a:endParaRPr>
          </a:p>
          <a:p>
            <a:endParaRPr sz="3600">
              <a:latin typeface="+mj-lt"/>
            </a:endParaRPr>
          </a:p>
        </p:txBody>
      </p:sp>
      <p:sp>
        <p:nvSpPr>
          <p:cNvPr id="4" name="Rectangular Callout 3"/>
          <p:cNvSpPr/>
          <p:nvPr/>
        </p:nvSpPr>
        <p:spPr>
          <a:xfrm>
            <a:off x="6313715" y="1139754"/>
            <a:ext cx="5649686" cy="2122714"/>
          </a:xfrm>
          <a:prstGeom prst="wedgeRectCallout">
            <a:avLst>
              <a:gd name="adj1" fmla="val -70348"/>
              <a:gd name="adj2" fmla="val 611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sz="4000" b="1"/>
              <a:t>n</a:t>
            </a:r>
            <a:r>
              <a:rPr sz="3200" b="1"/>
              <a:t>:</a:t>
            </a:r>
            <a:r>
              <a:rPr sz="3200"/>
              <a:t> número de pontos de dados </a:t>
            </a:r>
            <a:endParaRPr sz="3200">
              <a:latin typeface="+mj-lt"/>
            </a:endParaRPr>
          </a:p>
          <a:p>
            <a:pPr algn="ctr">
              <a:defRPr>
                <a:latin typeface="+mj-lt"/>
              </a:defRPr>
            </a:pPr>
            <a:r>
              <a:rPr sz="4000" b="1"/>
              <a:t>yi</a:t>
            </a:r>
            <a:r>
              <a:rPr sz="3200"/>
              <a:t>: Valores </a:t>
            </a:r>
            <a:r>
              <a:rPr sz="3200" b="1"/>
              <a:t>real</a:t>
            </a:r>
            <a:r>
              <a:rPr sz="3200"/>
              <a:t> </a:t>
            </a:r>
            <a:endParaRPr sz="3200">
              <a:latin typeface="+mj-lt"/>
            </a:endParaRPr>
          </a:p>
          <a:p>
            <a:pPr algn="ctr">
              <a:defRPr>
                <a:latin typeface="+mj-lt"/>
              </a:defRPr>
            </a:pPr>
            <a:r>
              <a:rPr sz="4000" b="1"/>
              <a:t> fumo</a:t>
            </a:r>
            <a:r>
              <a:rPr sz="3200"/>
              <a:t>: Valores </a:t>
            </a:r>
            <a:r>
              <a:rPr sz="3200" b="1"/>
              <a:t>predados</a:t>
            </a:r>
            <a:endParaRPr sz="3200">
              <a:latin typeface="+mj-lt"/>
            </a:endParaRPr>
          </a:p>
        </p:txBody>
      </p:sp>
      <p:sp>
        <p:nvSpPr>
          <p:cNvPr id="8" name="Cloud Callout 7"/>
          <p:cNvSpPr/>
          <p:nvPr/>
        </p:nvSpPr>
        <p:spPr>
          <a:xfrm>
            <a:off x="6030687" y="3682773"/>
            <a:ext cx="6041570" cy="2282598"/>
          </a:xfrm>
          <a:prstGeom prst="cloudCallout">
            <a:avLst>
              <a:gd name="adj1" fmla="val -68539"/>
              <a:gd name="adj2" fmla="val -176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latin typeface="+mj-lt"/>
              </a:defRPr>
            </a:pPr>
            <a:r>
              <a:rPr b="1"/>
              <a:t>Lembre-se</a:t>
            </a:r>
            <a:r>
              <a:t>: quer que o seu MSE seja baixo, o seu R quadrado seja alto e o seu MAE seja pequeno!</a:t>
            </a:r>
            <a:endParaRPr sz="280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normAutofit fontScale="90000"/>
          </a:bodyPr>
          <a:lstStyle/>
          <a:p>
            <a:pPr algn="ctr">
              <a:defRPr b="1"/>
            </a:pPr>
            <a:r>
              <a:t>Métricas de Avaliação em Modelos de Regressão</a:t>
            </a:r>
          </a:p>
        </p:txBody>
      </p:sp>
      <p:graphicFrame>
        <p:nvGraphicFramePr>
          <p:cNvPr id="5" name="Table 4"/>
          <p:cNvGraphicFramePr>
            <a:graphicFrameLocks noGrp="1"/>
          </p:cNvGraphicFramePr>
          <p:nvPr>
            <p:extLst>
              <p:ext uri="{D42A27DB-BD31-4B8C-83A1-F6EECF244321}">
                <p14:modId xmlns:p14="http://schemas.microsoft.com/office/powerpoint/2010/main" val="1849321048"/>
              </p:ext>
            </p:extLst>
          </p:nvPr>
        </p:nvGraphicFramePr>
        <p:xfrm>
          <a:off x="135466" y="4280198"/>
          <a:ext cx="11968237" cy="2120265"/>
        </p:xfrm>
        <a:graphic>
          <a:graphicData uri="http://schemas.openxmlformats.org/drawingml/2006/table">
            <a:tbl>
              <a:tblPr>
                <a:tableStyleId>{5C22544A-7EE6-4342-B048-85BDC9FD1C3A}</a:tableStyleId>
              </a:tblPr>
              <a:tblGrid>
                <a:gridCol w="821560">
                  <a:extLst>
                    <a:ext uri="{9D8B030D-6E8A-4147-A177-3AD203B41FA5}">
                      <a16:colId xmlns:a16="http://schemas.microsoft.com/office/drawing/2014/main" val="1189529551"/>
                    </a:ext>
                  </a:extLst>
                </a:gridCol>
                <a:gridCol w="1112528">
                  <a:extLst>
                    <a:ext uri="{9D8B030D-6E8A-4147-A177-3AD203B41FA5}">
                      <a16:colId xmlns:a16="http://schemas.microsoft.com/office/drawing/2014/main" val="2202591060"/>
                    </a:ext>
                  </a:extLst>
                </a:gridCol>
                <a:gridCol w="1049776">
                  <a:extLst>
                    <a:ext uri="{9D8B030D-6E8A-4147-A177-3AD203B41FA5}">
                      <a16:colId xmlns:a16="http://schemas.microsoft.com/office/drawing/2014/main" val="682325421"/>
                    </a:ext>
                  </a:extLst>
                </a:gridCol>
                <a:gridCol w="2185979">
                  <a:extLst>
                    <a:ext uri="{9D8B030D-6E8A-4147-A177-3AD203B41FA5}">
                      <a16:colId xmlns:a16="http://schemas.microsoft.com/office/drawing/2014/main" val="3011624626"/>
                    </a:ext>
                  </a:extLst>
                </a:gridCol>
                <a:gridCol w="683767">
                  <a:extLst>
                    <a:ext uri="{9D8B030D-6E8A-4147-A177-3AD203B41FA5}">
                      <a16:colId xmlns:a16="http://schemas.microsoft.com/office/drawing/2014/main" val="11484506"/>
                    </a:ext>
                  </a:extLst>
                </a:gridCol>
                <a:gridCol w="1887018">
                  <a:extLst>
                    <a:ext uri="{9D8B030D-6E8A-4147-A177-3AD203B41FA5}">
                      <a16:colId xmlns:a16="http://schemas.microsoft.com/office/drawing/2014/main" val="3676967605"/>
                    </a:ext>
                  </a:extLst>
                </a:gridCol>
                <a:gridCol w="821560">
                  <a:extLst>
                    <a:ext uri="{9D8B030D-6E8A-4147-A177-3AD203B41FA5}">
                      <a16:colId xmlns:a16="http://schemas.microsoft.com/office/drawing/2014/main" val="2158587969"/>
                    </a:ext>
                  </a:extLst>
                </a:gridCol>
                <a:gridCol w="941370">
                  <a:extLst>
                    <a:ext uri="{9D8B030D-6E8A-4147-A177-3AD203B41FA5}">
                      <a16:colId xmlns:a16="http://schemas.microsoft.com/office/drawing/2014/main" val="1461889541"/>
                    </a:ext>
                  </a:extLst>
                </a:gridCol>
                <a:gridCol w="821560">
                  <a:extLst>
                    <a:ext uri="{9D8B030D-6E8A-4147-A177-3AD203B41FA5}">
                      <a16:colId xmlns:a16="http://schemas.microsoft.com/office/drawing/2014/main" val="2072752913"/>
                    </a:ext>
                  </a:extLst>
                </a:gridCol>
                <a:gridCol w="678646">
                  <a:extLst>
                    <a:ext uri="{9D8B030D-6E8A-4147-A177-3AD203B41FA5}">
                      <a16:colId xmlns:a16="http://schemas.microsoft.com/office/drawing/2014/main" val="1015611704"/>
                    </a:ext>
                  </a:extLst>
                </a:gridCol>
                <a:gridCol w="964473">
                  <a:extLst>
                    <a:ext uri="{9D8B030D-6E8A-4147-A177-3AD203B41FA5}">
                      <a16:colId xmlns:a16="http://schemas.microsoft.com/office/drawing/2014/main" val="1713849991"/>
                    </a:ext>
                  </a:extLst>
                </a:gridCol>
              </a:tblGrid>
              <a:tr h="905392">
                <a:tc>
                  <a:txBody>
                    <a:bodyPr/>
                    <a:lstStyle/>
                    <a:p>
                      <a:pPr algn="ctr" fontAlgn="ctr">
                        <a:defRPr>
                          <a:effectLst/>
                        </a:defRPr>
                      </a:pPr>
                      <a:r>
                        <a:rPr sz="1600"/>
                        <a:t>n</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rPr sz="1600"/>
                        <a:t>real</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rPr sz="1600"/>
                        <a:t>Previsto Y</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marL="0" indent="0" algn="ctr">
                        <a:buNone/>
                      </a:pPr>
                      <a:r>
                        <a:rPr sz="1600">
                          <a:effectLst/>
                        </a:rPr>
                        <a:t>diferença em quadrado</a:t>
                      </a:r>
                      <a:br>
                        <a:rPr sz="1600">
                          <a:effectLst/>
                        </a:rPr>
                      </a:br>
                      <a:r>
                        <a:rPr sz="1600">
                          <a:effectLst/>
                        </a:rPr>
                        <a:t> </a:t>
                      </a:r>
                      <a:r>
                        <a:rPr sz="1600">
                          <a:solidFill>
                            <a:schemeClr val="dk1"/>
                          </a:solidFill>
                        </a:rPr>
                        <a:t>(real - prevista)2</a:t>
                      </a:r>
                      <a:endParaRPr sz="2000" kern="1200">
                        <a:solidFill>
                          <a:schemeClr val="dk1"/>
                        </a:solidFill>
                        <a:latin typeface="+mn-lt"/>
                        <a:ea typeface="+mn-ea"/>
                        <a:cs typeface="+mn-cs"/>
                      </a:endParaRPr>
                    </a:p>
                  </a:txBody>
                  <a:tcPr marL="9525" marR="9525" marT="9525" marB="0" anchor="ctr"/>
                </a:tc>
                <a:tc>
                  <a:txBody>
                    <a:bodyPr/>
                    <a:lstStyle/>
                    <a:p>
                      <a:pPr algn="ctr" fontAlgn="ctr">
                        <a:defRPr b="1">
                          <a:effectLst/>
                        </a:defRPr>
                      </a:pPr>
                      <a:r>
                        <a:rPr sz="1600"/>
                        <a:t>MSE</a:t>
                      </a:r>
                      <a:endParaRPr sz="16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rPr sz="1600"/>
                        <a:t>diferença absoluta</a:t>
                      </a:r>
                      <a:br>
                        <a:rPr sz="1600"/>
                      </a:br>
                      <a:r>
                        <a:rPr sz="1600"/>
                        <a:t> |prevista para - y real|</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b="1">
                          <a:effectLst/>
                        </a:defRPr>
                      </a:pPr>
                      <a:r>
                        <a:rPr sz="1600"/>
                        <a:t>MAE</a:t>
                      </a:r>
                      <a:endParaRPr sz="16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rPr sz="1600"/>
                        <a:t>significação de </a:t>
                      </a:r>
                      <a:br>
                        <a:rPr sz="1600"/>
                      </a:br>
                      <a:r>
                        <a:rPr sz="1600"/>
                        <a:t>y realmente</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rPr sz="1600"/>
                        <a:t>SSᵣₑₛ </a:t>
                      </a:r>
                      <a:endParaRPr sz="16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2000">
                          <a:effectLst/>
                          <a:latin typeface="+mj-lt"/>
                        </a:defRPr>
                      </a:pPr>
                      <a:r>
                        <a:rPr sz="1800"/>
                        <a:t>SSᵣₜₒₜₐₗ</a:t>
                      </a:r>
                      <a:endParaRPr sz="1800" b="0" i="0" u="none" strike="noStrike">
                        <a:solidFill>
                          <a:srgbClr val="000000"/>
                        </a:solidFill>
                        <a:effectLst/>
                        <a:latin typeface="+mj-lt"/>
                      </a:endParaRPr>
                    </a:p>
                  </a:txBody>
                  <a:tcPr marL="9525" marR="9525" marT="9525" marB="0" anchor="ctr"/>
                </a:tc>
                <a:tc>
                  <a:txBody>
                    <a:bodyPr/>
                    <a:lstStyle/>
                    <a:p>
                      <a:pPr algn="ctr" fontAlgn="ctr">
                        <a:defRPr b="1">
                          <a:effectLst/>
                        </a:defRPr>
                      </a:pPr>
                      <a:r>
                        <a:rPr sz="1600"/>
                        <a:t>Raiz Quadrada</a:t>
                      </a:r>
                      <a:endParaRPr sz="1600" b="1"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88698109"/>
                  </a:ext>
                </a:extLst>
              </a:tr>
              <a:tr h="260935">
                <a:tc>
                  <a:txBody>
                    <a:bodyPr/>
                    <a:lstStyle/>
                    <a:p>
                      <a:pPr algn="ctr" fontAlgn="ctr">
                        <a:defRPr>
                          <a:effectLst/>
                        </a:defRPr>
                      </a:pPr>
                      <a:r>
                        <a:t>1</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1,83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b="1">
                          <a:effectLst/>
                        </a:defRPr>
                      </a:pPr>
                      <a:r>
                        <a:t>0,06</a:t>
                      </a:r>
                      <a:endParaRPr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rowSpan="3">
                  <a:txBody>
                    <a:bodyPr/>
                    <a:lstStyle/>
                    <a:p>
                      <a:pPr algn="ctr" fontAlgn="ctr">
                        <a:defRPr b="1">
                          <a:effectLst/>
                        </a:defRPr>
                      </a:pPr>
                      <a:r>
                        <a:t>0,22</a:t>
                      </a:r>
                      <a:endParaRPr sz="1800" b="1"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defRPr>
                          <a:effectLst/>
                          <a:latin typeface="+mj-lt"/>
                        </a:defRPr>
                      </a:pPr>
                      <a:r>
                        <a:t>1,77</a:t>
                      </a:r>
                      <a:endParaRPr sz="1800" b="0" i="0" u="none" strike="noStrike">
                        <a:solidFill>
                          <a:srgbClr val="000000"/>
                        </a:solidFill>
                        <a:effectLst/>
                        <a:latin typeface="+mj-lt"/>
                      </a:endParaRPr>
                    </a:p>
                  </a:txBody>
                  <a:tcPr marL="9525" marR="9525" marT="9525" marB="0" anchor="b"/>
                </a:tc>
                <a:tc rowSpan="3">
                  <a:txBody>
                    <a:bodyPr/>
                    <a:lstStyle/>
                    <a:p>
                      <a:pPr algn="ctr" fontAlgn="ctr">
                        <a:defRPr b="1">
                          <a:effectLst/>
                        </a:defRPr>
                      </a:pPr>
                      <a:r>
                        <a:t>0,96</a:t>
                      </a:r>
                    </a:p>
                    <a:p>
                      <a:pPr algn="ctr" fontAlgn="ctr"/>
                      <a:endParaRPr sz="18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1913127"/>
                  </a:ext>
                </a:extLst>
              </a:tr>
              <a:tr h="260935">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0,11</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0,3333</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0,11</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2423063015"/>
                  </a:ext>
                </a:extLst>
              </a:tr>
              <a:tr h="260935">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5</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4,83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2,79</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820767126"/>
                  </a:ext>
                </a:extLst>
              </a:tr>
              <a:tr h="260935">
                <a:tc>
                  <a:txBody>
                    <a:bodyPr/>
                    <a:lstStyle/>
                    <a:p>
                      <a:pPr algn="ctr" fontAlgn="b">
                        <a:defRPr>
                          <a:effectLst/>
                        </a:defRPr>
                      </a:pPr>
                      <a:r>
                        <a:t>Total</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10</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Total</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Total</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0,6667</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defRPr>
                          <a:effectLst/>
                          <a:latin typeface="+mj-lt"/>
                        </a:defRPr>
                      </a:pPr>
                      <a:r>
                        <a:t>4,67</a:t>
                      </a:r>
                      <a:endParaRPr sz="1800" b="0" i="0" u="none" strike="noStrike">
                        <a:solidFill>
                          <a:srgbClr val="000000"/>
                        </a:solidFill>
                        <a:effectLst/>
                        <a:latin typeface="+mj-lt"/>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2686" y="2425999"/>
            <a:ext cx="718457" cy="369332"/>
          </a:xfrm>
          <a:prstGeom prst="rect">
            <a:avLst/>
          </a:prstGeom>
          <a:noFill/>
        </p:spPr>
        <p:txBody>
          <a:bodyPr wrap="square">
            <a:spAutoFit/>
          </a:bodyPr>
          <a:lstStyle/>
          <a:p>
            <a:r>
              <a:rPr>
                <a:latin typeface="+mj-lt"/>
              </a:rPr>
              <a:t>Y</a:t>
            </a:r>
            <a:r>
              <a:t> </a:t>
            </a:r>
            <a:r>
              <a:rPr>
                <a:latin typeface="+mj-lt"/>
              </a:rPr>
              <a:t>real</a:t>
            </a:r>
            <a:r>
              <a:t> </a:t>
            </a:r>
          </a:p>
        </p:txBody>
      </p:sp>
      <p:sp>
        <p:nvSpPr>
          <p:cNvPr id="10" name="Cloud Callout 9"/>
          <p:cNvSpPr/>
          <p:nvPr/>
        </p:nvSpPr>
        <p:spPr>
          <a:xfrm>
            <a:off x="5617028" y="1243444"/>
            <a:ext cx="6291943" cy="2381499"/>
          </a:xfrm>
          <a:prstGeom prst="cloudCallout">
            <a:avLst>
              <a:gd name="adj1" fmla="val -42000"/>
              <a:gd name="adj2" fmla="val 638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 Vamos avaliar a precisão e o desempenho de um modelo de regressão calculando métricas como MSE, R-squared (R2) e MAE utilizando os valores previstos e reais de uma variável de destino.</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8116</TotalTime>
  <Words>3041</Words>
  <Application>Microsoft Office PowerPoint</Application>
  <PresentationFormat>Widescreen</PresentationFormat>
  <Paragraphs>290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Currículos de aprendizagem à distância no Machine Learning  8 - Avaliação de Modelos de Aprendizagem Automática</vt:lpstr>
      <vt:lpstr>Avaliação de Modelos de Aprendizagem Automática</vt:lpstr>
      <vt:lpstr>Avaliação de Modelos de Aprendizagem Automática</vt:lpstr>
      <vt:lpstr>Métricas de Avaliação para Classificação</vt:lpstr>
      <vt:lpstr>Métricas de Avaliação para Classificação</vt:lpstr>
      <vt:lpstr>Métricas de Avaliação para Classificação</vt:lpstr>
      <vt:lpstr>Métricas de avaliação para Classificação</vt:lpstr>
      <vt:lpstr>Métricas de Avaliação para Regressão</vt:lpstr>
      <vt:lpstr>Métricas de Avaliação em Modelos de Regressão</vt:lpstr>
      <vt:lpstr>Métricas de Avaliação para Colocação em Cluster</vt:lpstr>
      <vt:lpstr>Métricas de Avaliação para Colocação em Cluster</vt:lpstr>
      <vt:lpstr>Métricas de Avaliação para Colocação em Cluster</vt:lpstr>
      <vt:lpstr>Métricas de Avaliação para Colocação em Cluster</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511</cp:revision>
  <dcterms:created xsi:type="dcterms:W3CDTF">2021-12-08T08:56:03Z</dcterms:created>
  <dcterms:modified xsi:type="dcterms:W3CDTF">2024-03-16T18:43:27Z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