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1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78" r:id="rId7"/>
    <p:sldId id="280" r:id="rId8"/>
    <p:sldId id="283" r:id="rId9"/>
    <p:sldId id="281" r:id="rId10"/>
    <p:sldId id="282" r:id="rId11"/>
    <p:sldId id="284" r:id="rId12"/>
    <p:sldId id="285" r:id="rId13"/>
    <p:sldId id="286" r:id="rId14"/>
    <p:sldId id="287" r:id="rId15"/>
    <p:sldId id="288" r:id="rId16"/>
    <p:sldId id="289" r:id="rId17"/>
    <p:sldId id="277" r:id="rId18"/>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7.407407407407407E-2"/>
          <c:w val="0.9091968503937008"/>
          <c:h val="0.8416746864975212"/>
        </c:manualLayout>
      </c:layout>
      <c:scatterChart>
        <c:scatterStyle val="lineMarker"/>
        <c:varyColors val="0"/>
        <c:ser>
          <c:idx val="0"/>
          <c:order val="0"/>
          <c:tx>
            <c:strRef>
              <c:f>Sheet1!$B$1</c:f>
              <c:strCache>
                <c:ptCount val="1"/>
                <c:pt idx="0">
                  <c:v>Y real</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2743044619422573"/>
                  <c:y val="-9.2592592592592587E-3"/>
                </c:manualLayout>
              </c:layout>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r>
                      <a:rPr lang="hr-HR"/>
                      <a:t>Y predviđeno = 1,5x + 0,3333</a:t>
                    </a:r>
                    <a:endParaRPr lang="hr-HR" sz="2000">
                      <a:latin typeface="+mj-lt"/>
                    </a:endParaRPr>
                  </a:p>
                </c:rich>
              </c:tx>
              <c:numFmt formatCode="General" sourceLinked="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endParaRPr lang="sr-Latn-RS"/>
                </a:p>
              </c:txPr>
            </c:trendlineLbl>
          </c:trendline>
          <c:xVal>
            <c:numRef>
              <c:f>Sheet1!$A$2:$A$4</c:f>
              <c:numCache>
                <c:formatCode>General</c:formatCode>
                <c:ptCount val="3"/>
                <c:pt idx="0">
                  <c:v>1</c:v>
                </c:pt>
                <c:pt idx="1">
                  <c:v>2</c:v>
                </c:pt>
                <c:pt idx="2">
                  <c:v>3</c:v>
                </c:pt>
              </c:numCache>
            </c:numRef>
          </c:xVal>
          <c:yVal>
            <c:numRef>
              <c:f>Sheet1!$B$2:$B$4</c:f>
              <c:numCache>
                <c:formatCode>General</c:formatCode>
                <c:ptCount val="3"/>
                <c:pt idx="0">
                  <c:v>2</c:v>
                </c:pt>
                <c:pt idx="1">
                  <c:v>3</c:v>
                </c:pt>
                <c:pt idx="2">
                  <c:v>5</c:v>
                </c:pt>
              </c:numCache>
            </c:numRef>
          </c:yVal>
          <c:smooth val="0"/>
          <c:extLst>
            <c:ext xmlns:c16="http://schemas.microsoft.com/office/drawing/2014/chart" uri="{C3380CC4-5D6E-409C-BE32-E72D297353CC}">
              <c16:uniqueId val="{00000000-0FBA-4ABF-9A45-631120263C70}"/>
            </c:ext>
          </c:extLst>
        </c:ser>
        <c:dLbls>
          <c:showLegendKey val="0"/>
          <c:showVal val="0"/>
          <c:showCatName val="0"/>
          <c:showSerName val="0"/>
          <c:showPercent val="0"/>
          <c:showBubbleSize val="0"/>
        </c:dLbls>
        <c:axId val="630499536"/>
        <c:axId val="630504112"/>
      </c:scatterChart>
      <c:valAx>
        <c:axId val="630499536"/>
        <c:scaling>
          <c:orientation val="minMax"/>
          <c:max val="3"/>
          <c:min val="1"/>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j-lt"/>
                <a:ea typeface="+mn-ea"/>
                <a:cs typeface="+mn-cs"/>
              </a:defRPr>
            </a:pPr>
            <a:endParaRPr lang="sr-Latn-RS"/>
          </a:p>
        </c:txPr>
        <c:crossAx val="630504112"/>
        <c:crosses val="autoZero"/>
        <c:crossBetween val="midCat"/>
        <c:majorUnit val="1"/>
      </c:valAx>
      <c:valAx>
        <c:axId val="630504112"/>
        <c:scaling>
          <c:orientation val="minMax"/>
          <c:max val="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sr-Latn-RS"/>
          </a:p>
        </c:txPr>
        <c:crossAx val="630499536"/>
        <c:crosses val="autoZero"/>
        <c:crossBetween val="midCat"/>
        <c:majorUnit val="1"/>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39086389053115E-2"/>
          <c:y val="6.0263635611419362E-2"/>
          <c:w val="0.91971087933134177"/>
          <c:h val="0.87119300348680884"/>
        </c:manualLayout>
      </c:layout>
      <c:scatterChart>
        <c:scatterStyle val="lineMarker"/>
        <c:varyColors val="0"/>
        <c:ser>
          <c:idx val="0"/>
          <c:order val="0"/>
          <c:tx>
            <c:strRef>
              <c:f>'Silhouette Score'!$N$1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'Silhouette Score'!$M$2:$M$7</c:f>
              <c:numCache>
                <c:formatCode>General</c:formatCode>
                <c:ptCount val="6"/>
                <c:pt idx="0">
                  <c:v>1</c:v>
                </c:pt>
                <c:pt idx="1">
                  <c:v>1</c:v>
                </c:pt>
                <c:pt idx="2">
                  <c:v>2</c:v>
                </c:pt>
                <c:pt idx="3">
                  <c:v>3</c:v>
                </c:pt>
                <c:pt idx="4">
                  <c:v>4</c:v>
                </c:pt>
                <c:pt idx="5">
                  <c:v>4</c:v>
                </c:pt>
              </c:numCache>
            </c:numRef>
          </c:xVal>
          <c:yVal>
            <c:numRef>
              <c:f>'Silhouette Score'!$N$2:$N$7</c:f>
              <c:numCache>
                <c:formatCode>General</c:formatCode>
                <c:ptCount val="6"/>
                <c:pt idx="0">
                  <c:v>2</c:v>
                </c:pt>
                <c:pt idx="1">
                  <c:v>3</c:v>
                </c:pt>
                <c:pt idx="2">
                  <c:v>3</c:v>
                </c:pt>
                <c:pt idx="3">
                  <c:v>4</c:v>
                </c:pt>
                <c:pt idx="4">
                  <c:v>3</c:v>
                </c:pt>
                <c:pt idx="5">
                  <c:v>4</c:v>
                </c:pt>
              </c:numCache>
            </c:numRef>
          </c:yVal>
          <c:smooth val="0"/>
          <c:extLst>
            <c:ext xmlns:c16="http://schemas.microsoft.com/office/drawing/2014/chart" uri="{C3380CC4-5D6E-409C-BE32-E72D297353CC}">
              <c16:uniqueId val="{00000000-8DCC-4E8F-ADA0-5BB2E8CCEE87}"/>
            </c:ext>
          </c:extLst>
        </c:ser>
        <c:dLbls>
          <c:showLegendKey val="0"/>
          <c:showVal val="0"/>
          <c:showCatName val="0"/>
          <c:showSerName val="0"/>
          <c:showPercent val="0"/>
          <c:showBubbleSize val="0"/>
        </c:dLbls>
        <c:axId val="867716048"/>
        <c:axId val="867715216"/>
      </c:scatterChart>
      <c:valAx>
        <c:axId val="867716048"/>
        <c:scaling>
          <c:orientation val="minMax"/>
          <c:max val="4"/>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867715216"/>
        <c:crosses val="autoZero"/>
        <c:crossBetween val="midCat"/>
        <c:majorUnit val="1"/>
      </c:valAx>
      <c:valAx>
        <c:axId val="867715216"/>
        <c:scaling>
          <c:orientation val="minMax"/>
          <c:max val="4"/>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867716048"/>
        <c:crosses val="autoZero"/>
        <c:crossBetween val="midCat"/>
        <c:majorUnit val="1"/>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22.2.2024.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dobrodošli na tečaj strojnog učenja. Ovaj je tečaj razvijen kao rezultat Erasmus+ projekta CodeIn. Sve što </a:t>
            </a:r>
            <a:r>
              <a:rPr/>
              <a:t>trebate </a:t>
            </a:r>
            <a:r>
              <a:rPr smtClean="0"/>
              <a:t>je </a:t>
            </a:r>
            <a:r>
              <a:t>pristup internetu i računalo.</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Tečaj sadrži ukupno deset tema te ćemo u ovoj temi reći nešto više </a:t>
            </a:r>
            <a:r>
              <a:rPr/>
              <a:t>o </a:t>
            </a:r>
            <a:r>
              <a:rPr lang="hr-HR" smtClean="0"/>
              <a:t>vrednovanju</a:t>
            </a:r>
            <a:r>
              <a:rPr lang="hr-HR" baseline="0" smtClean="0"/>
              <a:t> (e</a:t>
            </a:r>
            <a:r>
              <a:rPr smtClean="0"/>
              <a:t>valuaciji</a:t>
            </a:r>
            <a:r>
              <a:rPr lang="hr-HR" smtClean="0"/>
              <a:t>)</a:t>
            </a:r>
            <a:r>
              <a:rPr smtClean="0"/>
              <a:t> </a:t>
            </a:r>
            <a:r>
              <a:t>modela strojnog učenja.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Rezultat za koeficijent siluete kreće se u rasponu od -1 do 1. Vrijednost -1 označava lošu kvalitetu klasteriranja, dok vrijednost 0 ukazuje na klastere koji se preklapaju ili na podatkovne točke smještene na granicama klastera. Vrijednost 1 označava dobro definirane i jasno odvojene klastere.</a:t>
            </a:r>
          </a:p>
          <a:p>
            <a:endParaRPr lang="hr-HR" smtClean="0"/>
          </a:p>
          <a:p>
            <a:r>
              <a:rPr lang="hr-HR" smtClean="0"/>
              <a:t>Možete zamisliti situaciju na zabavi gdje su ljudi grupirani u klastere prema svojim interesima. Koeficijent siluete mjeri koliko su dobro definirani klasteri svake osobe, kao i koliko su te osobe udobne unutar vlastite grupe u usporedbi s osobama u susjednim grupama. Na primjer, ako je koeficijent siluete za Alice 0,622, to znači da je relativno dobro usklađena sa svojim klasterom A i da je sličnija članovima svog klastera nego članovima najbližeg susjednog klastera.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443930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Razmislite o Davies-Bouldin indeksu (DBI) kao alatu za ocjenjivanje rezultata u zabavnoj igri klasteriranja. Ovaj indeks pomaže u procjeni kvalitete klasteriranja podataka na temelju njihove sličnosti.</a:t>
            </a:r>
          </a:p>
          <a:p>
            <a:endParaRPr lang="hr-HR" smtClean="0"/>
          </a:p>
          <a:p>
            <a:r>
              <a:rPr lang="hr-HR" smtClean="0"/>
              <a:t>Kako bismo to postigli, prvo izračunavamo prosječnu udaljenost svake podatkovne točke do središta svog klastera. Zatim mjerimo udaljenost između različitih središta klastera, što nam daje uvid u to koliko su klasteri međusobno udaljeni.</a:t>
            </a:r>
          </a:p>
          <a:p>
            <a:endParaRPr lang="hr-HR" smtClean="0"/>
          </a:p>
          <a:p>
            <a:r>
              <a:rPr lang="hr-HR" smtClean="0"/>
              <a:t>Sve te informacije kombiniramo u DBI formulu, koja nam daje jedan broj. Što je taj broj manji, to ukazuje na bolje klasteriranje.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478344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Zamislite dva klastera koji se natječu u uzbudljivom plesnom natjecanju.</a:t>
            </a:r>
          </a:p>
          <a:p>
            <a:endParaRPr lang="hr-HR" smtClean="0"/>
          </a:p>
          <a:p>
            <a:r>
              <a:rPr lang="hr-HR" smtClean="0"/>
              <a:t>Klaster 1 pokazuje svoje pokrete na prosječnoj udaljenosti od 1,43, dok Klaster 2 oduševljava publiku s prosječnom udaljenosti od 2,03.</a:t>
            </a:r>
          </a:p>
          <a:p>
            <a:endParaRPr lang="hr-HR" smtClean="0"/>
          </a:p>
          <a:p>
            <a:r>
              <a:rPr lang="hr-HR" smtClean="0"/>
              <a:t>Udaljenost između njihovih centara je 2,04. Uvrštavamo prethodne brojeve koristeći DBI formulu i dolazimo do rezultata od 0,848.</a:t>
            </a:r>
          </a:p>
          <a:p>
            <a:endParaRPr lang="hr-HR" smtClean="0"/>
          </a:p>
          <a:p>
            <a:r>
              <a:rPr lang="hr-HR" smtClean="0"/>
              <a:t>To ukazuje na izvanrednu ravnotežu između klastera, sugerirajući visokokvalitetnu plesnu bitku u kojoj svaka grupa donosi svoj jedinstveni stil na podij.</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3702050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Zaključno</a:t>
            </a:r>
            <a:r>
              <a:rPr/>
              <a:t>, </a:t>
            </a:r>
            <a:r>
              <a:rPr lang="hr-HR" smtClean="0"/>
              <a:t>evaluacija</a:t>
            </a:r>
            <a:r>
              <a:rPr smtClean="0"/>
              <a:t> </a:t>
            </a:r>
            <a:r>
              <a:t>modela </a:t>
            </a:r>
            <a:r>
              <a:rPr/>
              <a:t>strojnog </a:t>
            </a:r>
            <a:r>
              <a:rPr smtClean="0"/>
              <a:t>učenja</a:t>
            </a:r>
            <a:r>
              <a:rPr lang="hr-HR" smtClean="0"/>
              <a:t> je</a:t>
            </a:r>
            <a:r>
              <a:rPr smtClean="0"/>
              <a:t> </a:t>
            </a:r>
            <a:r>
              <a:rPr/>
              <a:t>ključna </a:t>
            </a:r>
            <a:r>
              <a:rPr smtClean="0"/>
              <a:t>za </a:t>
            </a:r>
            <a:r>
              <a:t>procjenu njihove </a:t>
            </a:r>
            <a:r>
              <a:rPr/>
              <a:t>učinkovitosti </a:t>
            </a:r>
            <a:r>
              <a:rPr lang="hr-HR" smtClean="0"/>
              <a:t>te</a:t>
            </a:r>
            <a:r>
              <a:rPr smtClean="0"/>
              <a:t> </a:t>
            </a:r>
            <a:r>
              <a:t>utvrđivanje njihove </a:t>
            </a:r>
            <a:r>
              <a:rPr/>
              <a:t>prikladnosti </a:t>
            </a:r>
            <a:r>
              <a:rPr lang="hr-HR" smtClean="0"/>
              <a:t>u</a:t>
            </a:r>
            <a:r>
              <a:rPr lang="hr-HR" baseline="0" smtClean="0"/>
              <a:t> konkretnim primjenama</a:t>
            </a:r>
            <a:r>
              <a:rPr smtClean="0"/>
              <a:t>.</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Kako biste dovršili </a:t>
            </a:r>
            <a:r>
              <a:rPr/>
              <a:t>ovu </a:t>
            </a:r>
            <a:r>
              <a:rPr lang="hr-HR" smtClean="0"/>
              <a:t>nastavnu </a:t>
            </a:r>
            <a:r>
              <a:rPr smtClean="0"/>
              <a:t>jedinicu</a:t>
            </a:r>
            <a:r>
              <a:t>, proučite i pregledajte </a:t>
            </a:r>
            <a:r>
              <a:rPr/>
              <a:t>sljedeće </a:t>
            </a:r>
            <a:r>
              <a:rPr lang="hr-HR" smtClean="0"/>
              <a:t>online</a:t>
            </a:r>
            <a:r>
              <a:rPr smtClean="0"/>
              <a:t> </a:t>
            </a:r>
            <a:r>
              <a:rPr lang="hr-HR" smtClean="0"/>
              <a:t>izvore</a:t>
            </a:r>
            <a:r>
              <a:rPr smtClean="0"/>
              <a:t>. </a:t>
            </a:r>
            <a:endParaRPr/>
          </a:p>
          <a:p>
            <a:endParaRPr sz="1200" kern="1200">
              <a:solidFill>
                <a:schemeClr val="tx1"/>
              </a:solidFill>
              <a:effectLst/>
              <a:latin typeface="+mn-lt"/>
              <a:ea typeface="+mn-ea"/>
              <a:cs typeface="+mn-cs"/>
            </a:endParaRPr>
          </a:p>
          <a:p>
            <a:pPr>
              <a:defRPr>
                <a:effectLst/>
              </a:defRPr>
            </a:pPr>
            <a:r>
              <a:t>Hvala na pažnji!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Evaluacija ima ključnu ulogu u području strojnog učenja jer nam omogućuje procjenu performansi i pouzdanosti modela. Pomaže nam odgovoriti na važna pitanja poput: Koliko dobro model radi? Je li precizan i pouzdan? Može li se primijeniti na nepoznate podatke?</a:t>
            </a:r>
          </a:p>
          <a:p>
            <a:endParaRPr lang="hr-HR" smtClean="0"/>
          </a:p>
          <a:p>
            <a:r>
              <a:rPr lang="hr-HR" smtClean="0"/>
              <a:t>Pravilna evaluacija pruža uvid u prednosti i nedostatke modela, što nam pomaže donijeti informirane odluke i poboljšati ih. Bez evaluacije, postoji opasnost da se pouzdamo u netočne ili slabo izvedene modele, što može dovesti do pogrešnih predviđanja, krivih odluka i potencijalno negativnih posljedica.</a:t>
            </a:r>
          </a:p>
          <a:p>
            <a:endParaRPr lang="hr-HR" smtClean="0"/>
          </a:p>
          <a:p>
            <a:r>
              <a:rPr lang="hr-HR" smtClean="0"/>
              <a:t>Osim toga, evaluacija nam omogućuje usporedbu različitih modela kako bismo odabrali najprikladniji za određeni zadatak, čime se podiže opća kvaliteta aplikacija strojnog učenja. Testiranjem modela na raznolikim skupovima podataka možemo steći povjerenje u njihovu sposobnost da uspješno rade u stvarnim situacijama, čime se povećava njihova praktična primjenjivost.</a:t>
            </a:r>
          </a:p>
          <a:p>
            <a:endParaRPr lang="hr-HR" smtClean="0"/>
          </a:p>
          <a:p>
            <a:r>
              <a:rPr lang="hr-HR" smtClean="0"/>
              <a:t>Evaluacija je kontinuirani proces jer modeli mogu zahtijevati periodičnu reevaluaciju i prilagodbu kako bi se nosili s promjenjivim podacima i zahtjevima. To osigurava da modeli ispunjavaju svoje ciljeve i zahtjeve, rezultirajući pouzdanim i učinkovitim performansama.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Metrika evaluacije predstavlja tajni sastojak koji nam pomaže u mjerjenju i razumijevanju uspješnosti naših klasifikacijskih modela. Ona je poput kartice izvješća o uspješnosti naših modela, pružajući nam važne uvide u njihove prednosti i slabosti. Danas ćemo istražiti neke od najčešće korištenih metrika evaluacije koje su naši pouzdani vodiči za stvaranje točnih i pouzdanih modela.</a:t>
            </a:r>
          </a:p>
          <a:p>
            <a:endParaRPr lang="hr-HR" smtClean="0"/>
          </a:p>
          <a:p>
            <a:r>
              <a:rPr lang="hr-HR" smtClean="0"/>
              <a:t>Nekoliko uobičajenih metrika evaluacije uključuje sljedeće:</a:t>
            </a:r>
          </a:p>
          <a:p>
            <a:endParaRPr lang="hr-HR" smtClean="0"/>
          </a:p>
          <a:p>
            <a:pPr marL="171450" indent="-171450">
              <a:buFont typeface="Arial" panose="020B0604020202020204" pitchFamily="34" charset="0"/>
              <a:buChar char="•"/>
            </a:pPr>
            <a:r>
              <a:rPr lang="hr-HR" smtClean="0"/>
              <a:t>Točnost</a:t>
            </a:r>
          </a:p>
          <a:p>
            <a:pPr marL="171450" indent="-171450">
              <a:buFont typeface="Arial" panose="020B0604020202020204" pitchFamily="34" charset="0"/>
              <a:buChar char="•"/>
            </a:pPr>
            <a:r>
              <a:rPr lang="hr-HR" smtClean="0"/>
              <a:t>Preciznost</a:t>
            </a:r>
          </a:p>
          <a:p>
            <a:pPr marL="171450" indent="-171450">
              <a:buFont typeface="Arial" panose="020B0604020202020204" pitchFamily="34" charset="0"/>
              <a:buChar char="•"/>
            </a:pPr>
            <a:r>
              <a:rPr lang="hr-HR" smtClean="0"/>
              <a:t>Odziv</a:t>
            </a:r>
          </a:p>
          <a:p>
            <a:pPr marL="171450" indent="-171450">
              <a:buFont typeface="Arial" panose="020B0604020202020204" pitchFamily="34" charset="0"/>
              <a:buChar char="•"/>
            </a:pPr>
            <a:r>
              <a:rPr lang="hr-HR" smtClean="0"/>
              <a:t>Mjera F1</a:t>
            </a:r>
          </a:p>
          <a:p>
            <a:endParaRPr lang="hr-HR" smtClean="0"/>
          </a:p>
          <a:p>
            <a:r>
              <a:rPr lang="hr-HR" smtClean="0"/>
              <a:t>Razumijevanje ovih mjernih podataka ključno je za procjenu učinkovitosti i pouzdanosti modela strojnog učenja. Razmatrajući ove metrike, možemo donositi informirane odluke, poboljšavati naše modele i optimizirati njihovu izvedbu.</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2653108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mtClean="0"/>
          </a:p>
          <a:p>
            <a:r>
              <a:rPr lang="hr-HR" smtClean="0"/>
              <a:t>Matrica konfuzije je koristan alat za ocjenu performansi našeg modela klasifikacije. Funkcionira kao tablica koja prikazuje stvarne i predviđene rezultate klasifikacije. Razumijevanje matrice i povezanih metrika poput točnosti, preciznosti, osjetljivosti i mjere F1 ključno je za procjenu učinkovitosti modela.</a:t>
            </a:r>
          </a:p>
          <a:p>
            <a:endParaRPr lang="hr-HR" smtClean="0"/>
          </a:p>
          <a:p>
            <a:r>
              <a:rPr lang="hr-HR" smtClean="0"/>
              <a:t>U matrici, redovi predstavljaju stvarne klase, dok stupci predstavljaju predviđene klase. Svaka ćelija matrice bilježi broj instanci koje pripadaju određenoj kombinaciji stvarne i predviđene klase.</a:t>
            </a:r>
          </a:p>
          <a:p>
            <a:endParaRPr lang="hr-HR" smtClean="0"/>
          </a:p>
          <a:p>
            <a:r>
              <a:rPr lang="hr-HR" smtClean="0"/>
              <a:t>Analizom matrice možemo identificirati različite ishode. Na primjer, model može točno klasificirati instance (istinite pozitivne i istinite negativne), ali može i klasificirati pogrešne instance kao lažno pozitivne ili lažno negativne. Ti podaci pomažu nam u razumijevanju gdje model dobro radi i gdje treba poboljšanja.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346155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Uz matricu konfuzije i pripadajuće metrike koja vam je na raspolaganju, sada možete krenuti na uzbudljivo putovanje evaluacije modela predviđanja. Analizom točnosti, preciznosti, odziva i F1 rezultata možete ocijeniti učinkovitost modela u predviđanju prisutnosti ili odsutnosti dijabetesa. Zaronimo stoga dublje u ove metrike i istražimo njihovu moć u procjeni vašeg klasifikacijskog modela!</a:t>
            </a:r>
          </a:p>
          <a:p>
            <a:pPr>
              <a:defRPr>
                <a:effectLst/>
              </a:defRPr>
            </a:pPr>
            <a:endParaRPr lang="hr-HR" smtClean="0"/>
          </a:p>
          <a:p>
            <a:pPr>
              <a:defRPr>
                <a:effectLst/>
              </a:defRPr>
            </a:pPr>
            <a:r>
              <a:rPr lang="hr-HR" smtClean="0"/>
              <a:t>Točnost mjeri koliko dobro naš model predviđa pozitivne i negativne rezultate. Izračunava se dijeljenjem broja točnih predviđanja (istinitih pozitivnih i pravih negativnih) s ukupnim brojem predviđanja. U ovom slučaju, imamo ukupno 9 točnih predviđanja (6 istinito pozitivnih i 3 točno negativnih).</a:t>
            </a:r>
          </a:p>
          <a:p>
            <a:pPr>
              <a:defRPr>
                <a:effectLst/>
              </a:defRPr>
            </a:pPr>
            <a:r>
              <a:rPr lang="hr-HR" smtClean="0"/>
              <a:t>Točnost modela izračunava se dijeljenjem broja točnih predviđanja, što iznosi 9, s ukupnim brojem predviđanja, što je 12, što rezultira točnošću od 0,75 ili 75%.</a:t>
            </a:r>
          </a:p>
          <a:p>
            <a:pPr>
              <a:defRPr>
                <a:effectLst/>
              </a:defRPr>
            </a:pPr>
            <a:endParaRPr lang="hr-HR" smtClean="0"/>
          </a:p>
          <a:p>
            <a:pPr>
              <a:defRPr>
                <a:effectLst/>
              </a:defRPr>
            </a:pPr>
            <a:r>
              <a:rPr lang="hr-HR" smtClean="0"/>
              <a:t>Preciznost se fokusira na točnost pozitivnih predviđanja modela. Izračunava se dijeljenjem broja stvarnih pozitivnih predviđanja zbrojem točnih pozitivnih i lažnih pozitivnih rezultata. Preciznost nam pomaže razumjeti koliko dobro model funkcionira kada predviđa da je stavka pozitivna.</a:t>
            </a:r>
          </a:p>
          <a:p>
            <a:pPr>
              <a:defRPr>
                <a:effectLst/>
              </a:defRPr>
            </a:pPr>
            <a:r>
              <a:rPr lang="hr-HR" smtClean="0"/>
              <a:t>Preciznost modela određuje se dijeljenjem broja pravih pozitivnih predviđanja, što iznosi 6, zbrojem točnih pozitivnih i lažnih pozitivnih rezultata, što je 6 + 1, što rezultira preciznošću od 85,7%.</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876594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endParaRPr lang="hr-HR" smtClean="0"/>
          </a:p>
          <a:p>
            <a:pPr>
              <a:defRPr>
                <a:effectLst/>
              </a:defRPr>
            </a:pPr>
            <a:r>
              <a:rPr lang="hr-HR" smtClean="0"/>
              <a:t>Sada izračunajmo koliko dobro model ispravno identificira pozitivne rezultate. Kada analiziramo odziv modela, dijelimo broj stvarnih pozitivnih predviđanja, što iznosi 6, sa zbrojem stvarnih pozitivnih i lažnih negativnih, što je 6 plus 2, što rezultira opozivom od 0,75. To znači da je model uspješno identificirao 75% jabuka.</a:t>
            </a:r>
          </a:p>
          <a:p>
            <a:pPr>
              <a:defRPr>
                <a:effectLst/>
              </a:defRPr>
            </a:pPr>
            <a:endParaRPr lang="hr-HR" smtClean="0"/>
          </a:p>
          <a:p>
            <a:pPr>
              <a:defRPr>
                <a:effectLst/>
              </a:defRPr>
            </a:pPr>
            <a:r>
              <a:rPr lang="hr-HR" smtClean="0"/>
              <a:t>Mjera F1 je uravnotežena mjera koja kombinira preciznost i opoziv. Ona predstavlja jednu vrijednost koja ocjenjuje ukupnu izvedbu modela uzimajući u obzir netočne pozitivne i negativne rezultate. Mjera F1 se izračunava pomoću harmonijske sredine preciznosti i opoziva.</a:t>
            </a:r>
          </a:p>
          <a:p>
            <a:pPr>
              <a:defRPr>
                <a:effectLst/>
              </a:defRPr>
            </a:pPr>
            <a:endParaRPr lang="hr-HR" smtClean="0"/>
          </a:p>
          <a:p>
            <a:pPr>
              <a:defRPr>
                <a:effectLst/>
              </a:defRPr>
            </a:pPr>
            <a:r>
              <a:rPr lang="hr-HR" smtClean="0"/>
              <a:t>Nakon izračuna, u ovom modelu smo dobili Mjeru F1 od 0,8003, što ukazuje na uravnoteženu izvedbu modela u preciznosti i odzivu.</a:t>
            </a:r>
          </a:p>
          <a:p>
            <a:pPr>
              <a:defRPr>
                <a:effectLst/>
              </a:defRPr>
            </a:pPr>
            <a:endParaRPr lang="hr-HR" smtClean="0"/>
          </a:p>
          <a:p>
            <a:pPr>
              <a:defRPr>
                <a:effectLst/>
              </a:defRPr>
            </a:pPr>
            <a:r>
              <a:rPr lang="hr-HR" smtClean="0"/>
              <a:t>Razumijevanjem ovih metrika procjene možete ocijeniti svoje modele u različitim aspektima, kao što su ukupna točnost, preciznost, odziv i sposobnost rangiranja instanci. Ovo znanje vam pomaže pri donošenju informiranih odluka, prilagođavanju modela i optimizaciji njihove izvedbe kako biste postigli bolje rezultate.</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65795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Koristite MSE kao "kalkulator pogrešaka" kako biste mjerili koliko su vaša predviđanja bliska stvarnim vrijednostima. Za svako predviđanje izračunajte razliku u odnosu na stvarnu vrijednost, kvadrirajte te razlike kako biste uklonili negativne vrijednosti, zbrojite ih, a zatim podijelite s brojem predviđanja. Što je MSE manji, to bolje vaš model radi. Stoga je cilj minimizirati MSE!</a:t>
            </a:r>
          </a:p>
          <a:p>
            <a:endParaRPr lang="hr-HR" smtClean="0"/>
          </a:p>
          <a:p>
            <a:r>
              <a:rPr lang="hr-HR" smtClean="0"/>
              <a:t>R-kvadrat se može zamisliti kao mjera popularnosti vašeg modela. Ova vrijednost govori koliko zasluga model zaslužuje za predviđanje ciljne varijable. R-kvadrat varira od 0 do 1, gdje 1 znači da je vaš model iznimno uspješan! Ako je R-kvadrat 0,8, to znači da vaš model objašnjava 80 % varijabilnosti u ciljnoj varijabli. Što je veći R-kvadrat, to bolje model bilježi obrasce i trendove u podacima.</a:t>
            </a:r>
          </a:p>
          <a:p>
            <a:endParaRPr lang="hr-HR" smtClean="0"/>
          </a:p>
          <a:p>
            <a:r>
              <a:rPr lang="hr-HR" smtClean="0"/>
              <a:t>Srednja apsolutna pogreška (MAE): MAE je kao "veliki agnostički kritičar" koji se fokusira na prosječnu veličinu vaših pogrešaka. Za svako predviđanje izračunajte apsolutnu razliku u odnosu na stvarnu vrijednost, zbrojite ih, a zatim podijelite s brojem predviđanja. Za razliku od MSE-a, MAE ne obraća pažnju na kvadriranje razlika, pa nije osjetljiv na ekstremne netipične vrijednosti. Što je manji MAE, to su vaša predviđanja bliža prosječnim vrijednostima.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914606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mtClean="0"/>
              <a:t>Dakle, prilikom procjene vašeg regresijskog modela, koristite srednju kvadratnu pogrešku (MSE) kako biste vidjeli koliko su vaša predviđanja blizu stvarnih mjerenja. R-kvadrat se koristi za mjerenje koliko dobro vaš model objašnjava varijacije u podacima, dok se srednja apsolutna pogreška (MAE) koristi za određivanje prosječne razlike između predviđenih i stvarnih mjerenja. Ove metrike pomoći će vam u</a:t>
            </a:r>
            <a:r>
              <a:rPr lang="hr-HR" baseline="0" smtClean="0"/>
              <a:t> </a:t>
            </a:r>
            <a:r>
              <a:rPr lang="hr-HR" smtClean="0"/>
              <a:t>prilagodbi modela i osiguranju najbolje moguće</a:t>
            </a:r>
            <a:r>
              <a:rPr lang="hr-HR" baseline="0" smtClean="0"/>
              <a:t> procjene </a:t>
            </a:r>
            <a:r>
              <a:rPr lang="hr-HR" smtClean="0"/>
              <a:t>!</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976387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rPr lang="hr-HR" smtClean="0"/>
              <a:t>Evaluacijske metrike za klasteriranje, među kojima se ističu koeficijent siluete (Silhouette Score) i Davies-Bouldin indeks, igraju ključnu ulogu u procjeni kvalitete klasteriranja. Koeficijent siluete ocjenjuje kako su klasteri odvojeni i kompaktni, dok Davies-Bouldin indeks uzima u obzir kako su klasteri grupirani. Kombinacija ove dvije metrike omogućuje nam sveobuhvatnije razumijevanje performansi klasteriranja te pomaže pri odabiru optimalnog rješenja.</a:t>
            </a:r>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450137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22.02.2024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22.02.2024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diacenter.ibm.com/media/Evaluation+Metrics+in+Classification/0_v944q7y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nitesh993.medium.com/ibm-data-science-course-capstone-project-4fac565e4cae" TargetMode="External"/><Relationship Id="rId4" Type="http://schemas.openxmlformats.org/officeDocument/2006/relationships/hyperlink" Target="https://mediacenter.ibm.com/media/Evaluation+Metrics+in+Regression+Models/0_2lyqhl4h"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a:t>O3 - Distance learning curricula in Machine Learning</a:t>
            </a:r>
            <a:r>
              <a:rPr b="1"/>
              <a:t/>
            </a:r>
            <a:br>
              <a:rPr b="1"/>
            </a:br>
            <a:r>
              <a:rPr b="1"/>
              <a:t/>
            </a:r>
            <a:br>
              <a:rPr b="1"/>
            </a:br>
            <a:r>
              <a:rPr/>
              <a:t>8 </a:t>
            </a:r>
            <a:r>
              <a:rPr lang="hr-HR" smtClean="0"/>
              <a:t>–</a:t>
            </a:r>
            <a:r>
              <a:rPr smtClean="0"/>
              <a:t> </a:t>
            </a:r>
            <a:r>
              <a:rPr lang="hr-HR" smtClean="0"/>
              <a:t>Vrednovanje (evaluacija)</a:t>
            </a:r>
            <a:r>
              <a:rPr smtClean="0"/>
              <a:t> </a:t>
            </a:r>
            <a:r>
              <a:t>modela za strojno učenje</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Metrika procjene za klasteriranje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47121" y="1402015"/>
            <a:ext cx="6629400" cy="4486275"/>
          </a:xfrm>
        </p:spPr>
        <p:txBody>
          <a:bodyPr>
            <a:noAutofit/>
          </a:bodyPr>
          <a:lstStyle/>
          <a:p>
            <a:pPr algn="just">
              <a:defRPr sz="3600">
                <a:latin typeface="+mj-lt"/>
              </a:defRPr>
            </a:pPr>
            <a:r>
              <a:rPr lang="hr-HR" smtClean="0"/>
              <a:t>Koeficijent siluete (</a:t>
            </a:r>
            <a:r>
              <a:rPr smtClean="0"/>
              <a:t>Silhouette Score</a:t>
            </a:r>
            <a:r>
              <a:rPr lang="hr-HR" smtClean="0"/>
              <a:t>)</a:t>
            </a:r>
            <a:r>
              <a:rPr smtClean="0"/>
              <a:t> procjenjuje </a:t>
            </a:r>
            <a:r>
              <a:t>odvajanje i kompaktnost</a:t>
            </a:r>
            <a:endParaRPr sz="3600">
              <a:latin typeface="+mj-lt"/>
            </a:endParaRPr>
          </a:p>
          <a:p>
            <a:pPr algn="just">
              <a:defRPr sz="3600">
                <a:latin typeface="+mj-lt"/>
              </a:defRPr>
            </a:pPr>
            <a:r>
              <a:t>Davies-Bouldin indeks uzima u obzir rasipanje i odvajanje. </a:t>
            </a:r>
            <a:endParaRPr sz="3600">
              <a:latin typeface="+mj-lt"/>
            </a:endParaRPr>
          </a:p>
          <a:p>
            <a:pPr algn="just">
              <a:defRPr sz="3600">
                <a:latin typeface="+mj-lt"/>
              </a:defRPr>
            </a:pPr>
            <a:r>
              <a:rPr/>
              <a:t>Zajedno </a:t>
            </a:r>
            <a:r>
              <a:rPr lang="hr-HR" smtClean="0"/>
              <a:t>osiguravaju</a:t>
            </a:r>
            <a:r>
              <a:rPr smtClean="0"/>
              <a:t> </a:t>
            </a:r>
            <a:r>
              <a:rPr lang="hr-HR" smtClean="0"/>
              <a:t>optimalnu</a:t>
            </a:r>
            <a:r>
              <a:rPr smtClean="0"/>
              <a:t> </a:t>
            </a:r>
            <a:r>
              <a:rPr lang="hr-HR" smtClean="0"/>
              <a:t>procjenu modela.</a:t>
            </a:r>
            <a:endParaRPr sz="3600">
              <a:latin typeface="+mj-lt"/>
            </a:endParaRPr>
          </a:p>
        </p:txBody>
      </p:sp>
      <p:pic>
        <p:nvPicPr>
          <p:cNvPr id="2050" name="Picture 2" descr="Free Black and White Dart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2897" y="2476876"/>
            <a:ext cx="3971018" cy="2652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46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Metrika procjene za klasteriranje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0646" y="2071352"/>
            <a:ext cx="7114480" cy="2807742"/>
          </a:xfrm>
        </p:spPr>
        <p:txBody>
          <a:bodyPr>
            <a:noAutofit/>
          </a:bodyPr>
          <a:lstStyle/>
          <a:p>
            <a:pPr marL="0" indent="0" algn="ctr">
              <a:buNone/>
              <a:defRPr>
                <a:latin typeface="+mj-lt"/>
              </a:defRPr>
            </a:pPr>
            <a:r>
              <a:t>a(Alice) = prosječna udaljenost od drugih članova u svom klasteru A = 1,21</a:t>
            </a:r>
            <a:endParaRPr>
              <a:latin typeface="+mj-lt"/>
            </a:endParaRPr>
          </a:p>
          <a:p>
            <a:pPr marL="0" indent="0" algn="ctr">
              <a:buNone/>
              <a:defRPr>
                <a:latin typeface="+mj-lt"/>
              </a:defRPr>
            </a:pPr>
            <a:r>
              <a:t>b(Alice) = prosječna udaljenost do članova u najbližem susjednom klasteru B = 3,20</a:t>
            </a:r>
          </a:p>
          <a:p>
            <a:pPr marL="0" indent="0" algn="ctr">
              <a:buNone/>
              <a:defRPr>
                <a:latin typeface="+mj-lt"/>
              </a:defRPr>
            </a:pPr>
            <a:r>
              <a:rPr lang="hr-HR" smtClean="0"/>
              <a:t>Koeficijent siluete </a:t>
            </a:r>
            <a:r>
              <a:rPr smtClean="0"/>
              <a:t>(Alice</a:t>
            </a:r>
            <a:r>
              <a:t>) = 1,99 / 3,20</a:t>
            </a:r>
          </a:p>
          <a:p>
            <a:pPr marL="0" indent="0" algn="ctr">
              <a:buNone/>
              <a:defRPr>
                <a:latin typeface="+mj-lt"/>
              </a:defRPr>
            </a:pPr>
            <a:r>
              <a:rPr lang="hr-HR"/>
              <a:t>Koeficijent siluete</a:t>
            </a:r>
            <a:r>
              <a:rPr smtClean="0"/>
              <a:t>(Alice</a:t>
            </a:r>
            <a:r>
              <a:t>) = 0,622</a:t>
            </a:r>
            <a:endParaRPr>
              <a:latin typeface="+mj-lt"/>
            </a:endParaRPr>
          </a:p>
          <a:p>
            <a:pPr marL="0" indent="0" algn="just">
              <a:buNone/>
            </a:pPr>
            <a:endParaRPr sz="3600">
              <a:latin typeface="+mj-lt"/>
            </a:endParaRPr>
          </a:p>
          <a:p>
            <a:pPr marL="0" indent="0" algn="just">
              <a:buNone/>
            </a:pPr>
            <a:endParaRPr sz="3600">
              <a:latin typeface="+mj-lt"/>
            </a:endParaRPr>
          </a:p>
        </p:txBody>
      </p:sp>
      <p:graphicFrame>
        <p:nvGraphicFramePr>
          <p:cNvPr id="42" name="Chart 41"/>
          <p:cNvGraphicFramePr>
            <a:graphicFrameLocks/>
          </p:cNvGraphicFramePr>
          <p:nvPr>
            <p:extLst>
              <p:ext uri="{D42A27DB-BD31-4B8C-83A1-F6EECF244321}">
                <p14:modId xmlns:p14="http://schemas.microsoft.com/office/powerpoint/2010/main" val="3122204139"/>
              </p:ext>
            </p:extLst>
          </p:nvPr>
        </p:nvGraphicFramePr>
        <p:xfrm>
          <a:off x="7005686" y="1789297"/>
          <a:ext cx="5170713" cy="3371851"/>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8384786" y="3116634"/>
            <a:ext cx="1139947" cy="369332"/>
          </a:xfrm>
          <a:prstGeom prst="rect">
            <a:avLst/>
          </a:prstGeom>
          <a:noFill/>
        </p:spPr>
        <p:txBody>
          <a:bodyPr wrap="square">
            <a:spAutoFit/>
          </a:bodyPr>
          <a:lstStyle/>
          <a:p>
            <a:r>
              <a:rPr lang="hr-HR" smtClean="0"/>
              <a:t>Alice</a:t>
            </a:r>
            <a:r>
              <a:rPr smtClean="0"/>
              <a:t> </a:t>
            </a:r>
            <a:r>
              <a:t>(1,2)</a:t>
            </a:r>
          </a:p>
        </p:txBody>
      </p:sp>
      <p:sp>
        <p:nvSpPr>
          <p:cNvPr id="43" name="Freeform 42"/>
          <p:cNvSpPr/>
          <p:nvPr/>
        </p:nvSpPr>
        <p:spPr>
          <a:xfrm>
            <a:off x="8252965" y="2583173"/>
            <a:ext cx="1809417" cy="1153886"/>
          </a:xfrm>
          <a:custGeom>
            <a:avLst/>
            <a:gdLst>
              <a:gd name="connsiteX0" fmla="*/ 35045 w 1809417"/>
              <a:gd name="connsiteY0" fmla="*/ 10886 h 1153886"/>
              <a:gd name="connsiteX1" fmla="*/ 24160 w 1809417"/>
              <a:gd name="connsiteY1" fmla="*/ 76200 h 1153886"/>
              <a:gd name="connsiteX2" fmla="*/ 13274 w 1809417"/>
              <a:gd name="connsiteY2" fmla="*/ 119743 h 1153886"/>
              <a:gd name="connsiteX3" fmla="*/ 2388 w 1809417"/>
              <a:gd name="connsiteY3" fmla="*/ 195943 h 1153886"/>
              <a:gd name="connsiteX4" fmla="*/ 13274 w 1809417"/>
              <a:gd name="connsiteY4" fmla="*/ 653143 h 1153886"/>
              <a:gd name="connsiteX5" fmla="*/ 24160 w 1809417"/>
              <a:gd name="connsiteY5" fmla="*/ 696686 h 1153886"/>
              <a:gd name="connsiteX6" fmla="*/ 35045 w 1809417"/>
              <a:gd name="connsiteY6" fmla="*/ 772886 h 1153886"/>
              <a:gd name="connsiteX7" fmla="*/ 45931 w 1809417"/>
              <a:gd name="connsiteY7" fmla="*/ 805543 h 1153886"/>
              <a:gd name="connsiteX8" fmla="*/ 56817 w 1809417"/>
              <a:gd name="connsiteY8" fmla="*/ 870857 h 1153886"/>
              <a:gd name="connsiteX9" fmla="*/ 67702 w 1809417"/>
              <a:gd name="connsiteY9" fmla="*/ 925286 h 1153886"/>
              <a:gd name="connsiteX10" fmla="*/ 78588 w 1809417"/>
              <a:gd name="connsiteY10" fmla="*/ 990600 h 1153886"/>
              <a:gd name="connsiteX11" fmla="*/ 100360 w 1809417"/>
              <a:gd name="connsiteY11" fmla="*/ 1055914 h 1153886"/>
              <a:gd name="connsiteX12" fmla="*/ 111245 w 1809417"/>
              <a:gd name="connsiteY12" fmla="*/ 1088571 h 1153886"/>
              <a:gd name="connsiteX13" fmla="*/ 176560 w 1809417"/>
              <a:gd name="connsiteY13" fmla="*/ 1143000 h 1153886"/>
              <a:gd name="connsiteX14" fmla="*/ 209217 w 1809417"/>
              <a:gd name="connsiteY14" fmla="*/ 1153886 h 1153886"/>
              <a:gd name="connsiteX15" fmla="*/ 437817 w 1809417"/>
              <a:gd name="connsiteY15" fmla="*/ 1143000 h 1153886"/>
              <a:gd name="connsiteX16" fmla="*/ 535788 w 1809417"/>
              <a:gd name="connsiteY16" fmla="*/ 1110343 h 1153886"/>
              <a:gd name="connsiteX17" fmla="*/ 622874 w 1809417"/>
              <a:gd name="connsiteY17" fmla="*/ 1077686 h 1153886"/>
              <a:gd name="connsiteX18" fmla="*/ 688188 w 1809417"/>
              <a:gd name="connsiteY18" fmla="*/ 1055914 h 1153886"/>
              <a:gd name="connsiteX19" fmla="*/ 720845 w 1809417"/>
              <a:gd name="connsiteY19" fmla="*/ 1045028 h 1153886"/>
              <a:gd name="connsiteX20" fmla="*/ 764388 w 1809417"/>
              <a:gd name="connsiteY20" fmla="*/ 1023257 h 1153886"/>
              <a:gd name="connsiteX21" fmla="*/ 807931 w 1809417"/>
              <a:gd name="connsiteY21" fmla="*/ 990600 h 1153886"/>
              <a:gd name="connsiteX22" fmla="*/ 905902 w 1809417"/>
              <a:gd name="connsiteY22" fmla="*/ 957943 h 1153886"/>
              <a:gd name="connsiteX23" fmla="*/ 938560 w 1809417"/>
              <a:gd name="connsiteY23" fmla="*/ 947057 h 1153886"/>
              <a:gd name="connsiteX24" fmla="*/ 982102 w 1809417"/>
              <a:gd name="connsiteY24" fmla="*/ 925286 h 1153886"/>
              <a:gd name="connsiteX25" fmla="*/ 1003874 w 1809417"/>
              <a:gd name="connsiteY25" fmla="*/ 903514 h 1153886"/>
              <a:gd name="connsiteX26" fmla="*/ 1101845 w 1809417"/>
              <a:gd name="connsiteY26" fmla="*/ 849086 h 1153886"/>
              <a:gd name="connsiteX27" fmla="*/ 1123617 w 1809417"/>
              <a:gd name="connsiteY27" fmla="*/ 816428 h 1153886"/>
              <a:gd name="connsiteX28" fmla="*/ 1156274 w 1809417"/>
              <a:gd name="connsiteY28" fmla="*/ 805543 h 1153886"/>
              <a:gd name="connsiteX29" fmla="*/ 1221588 w 1809417"/>
              <a:gd name="connsiteY29" fmla="*/ 772886 h 1153886"/>
              <a:gd name="connsiteX30" fmla="*/ 1341331 w 1809417"/>
              <a:gd name="connsiteY30" fmla="*/ 674914 h 1153886"/>
              <a:gd name="connsiteX31" fmla="*/ 1373988 w 1809417"/>
              <a:gd name="connsiteY31" fmla="*/ 653143 h 1153886"/>
              <a:gd name="connsiteX32" fmla="*/ 1461074 w 1809417"/>
              <a:gd name="connsiteY32" fmla="*/ 576943 h 1153886"/>
              <a:gd name="connsiteX33" fmla="*/ 1493731 w 1809417"/>
              <a:gd name="connsiteY33" fmla="*/ 544286 h 1153886"/>
              <a:gd name="connsiteX34" fmla="*/ 1548160 w 1809417"/>
              <a:gd name="connsiteY34" fmla="*/ 500743 h 1153886"/>
              <a:gd name="connsiteX35" fmla="*/ 1569931 w 1809417"/>
              <a:gd name="connsiteY35" fmla="*/ 468086 h 1153886"/>
              <a:gd name="connsiteX36" fmla="*/ 1591702 w 1809417"/>
              <a:gd name="connsiteY36" fmla="*/ 446314 h 1153886"/>
              <a:gd name="connsiteX37" fmla="*/ 1635245 w 1809417"/>
              <a:gd name="connsiteY37" fmla="*/ 381000 h 1153886"/>
              <a:gd name="connsiteX38" fmla="*/ 1689674 w 1809417"/>
              <a:gd name="connsiteY38" fmla="*/ 326571 h 1153886"/>
              <a:gd name="connsiteX39" fmla="*/ 1722331 w 1809417"/>
              <a:gd name="connsiteY39" fmla="*/ 293914 h 1153886"/>
              <a:gd name="connsiteX40" fmla="*/ 1765874 w 1809417"/>
              <a:gd name="connsiteY40" fmla="*/ 239486 h 1153886"/>
              <a:gd name="connsiteX41" fmla="*/ 1776760 w 1809417"/>
              <a:gd name="connsiteY41" fmla="*/ 206828 h 1153886"/>
              <a:gd name="connsiteX42" fmla="*/ 1798531 w 1809417"/>
              <a:gd name="connsiteY42" fmla="*/ 174171 h 1153886"/>
              <a:gd name="connsiteX43" fmla="*/ 1809417 w 1809417"/>
              <a:gd name="connsiteY43" fmla="*/ 130628 h 1153886"/>
              <a:gd name="connsiteX44" fmla="*/ 1798531 w 1809417"/>
              <a:gd name="connsiteY44" fmla="*/ 87086 h 1153886"/>
              <a:gd name="connsiteX45" fmla="*/ 1733217 w 1809417"/>
              <a:gd name="connsiteY45" fmla="*/ 65314 h 1153886"/>
              <a:gd name="connsiteX46" fmla="*/ 1711445 w 1809417"/>
              <a:gd name="connsiteY46" fmla="*/ 43543 h 1153886"/>
              <a:gd name="connsiteX47" fmla="*/ 1635245 w 1809417"/>
              <a:gd name="connsiteY47" fmla="*/ 21771 h 1153886"/>
              <a:gd name="connsiteX48" fmla="*/ 1569931 w 1809417"/>
              <a:gd name="connsiteY48" fmla="*/ 0 h 1153886"/>
              <a:gd name="connsiteX49" fmla="*/ 1210702 w 1809417"/>
              <a:gd name="connsiteY49" fmla="*/ 10886 h 1153886"/>
              <a:gd name="connsiteX50" fmla="*/ 1080074 w 1809417"/>
              <a:gd name="connsiteY50" fmla="*/ 32657 h 1153886"/>
              <a:gd name="connsiteX51" fmla="*/ 873245 w 1809417"/>
              <a:gd name="connsiteY51" fmla="*/ 54428 h 1153886"/>
              <a:gd name="connsiteX52" fmla="*/ 514017 w 1809417"/>
              <a:gd name="connsiteY52" fmla="*/ 43543 h 1153886"/>
              <a:gd name="connsiteX53" fmla="*/ 470474 w 1809417"/>
              <a:gd name="connsiteY53" fmla="*/ 32657 h 1153886"/>
              <a:gd name="connsiteX54" fmla="*/ 35045 w 1809417"/>
              <a:gd name="connsiteY54" fmla="*/ 10886 h 1153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9417" h="1153886">
                <a:moveTo>
                  <a:pt x="35045" y="10886"/>
                </a:moveTo>
                <a:cubicBezTo>
                  <a:pt x="-39341" y="18143"/>
                  <a:pt x="28489" y="54557"/>
                  <a:pt x="24160" y="76200"/>
                </a:cubicBezTo>
                <a:cubicBezTo>
                  <a:pt x="21226" y="90871"/>
                  <a:pt x="15950" y="105023"/>
                  <a:pt x="13274" y="119743"/>
                </a:cubicBezTo>
                <a:cubicBezTo>
                  <a:pt x="8684" y="144987"/>
                  <a:pt x="6017" y="170543"/>
                  <a:pt x="2388" y="195943"/>
                </a:cubicBezTo>
                <a:cubicBezTo>
                  <a:pt x="6017" y="348343"/>
                  <a:pt x="6652" y="500844"/>
                  <a:pt x="13274" y="653143"/>
                </a:cubicBezTo>
                <a:cubicBezTo>
                  <a:pt x="13924" y="668090"/>
                  <a:pt x="21484" y="681966"/>
                  <a:pt x="24160" y="696686"/>
                </a:cubicBezTo>
                <a:cubicBezTo>
                  <a:pt x="28750" y="721930"/>
                  <a:pt x="30013" y="747726"/>
                  <a:pt x="35045" y="772886"/>
                </a:cubicBezTo>
                <a:cubicBezTo>
                  <a:pt x="37295" y="784138"/>
                  <a:pt x="43442" y="794342"/>
                  <a:pt x="45931" y="805543"/>
                </a:cubicBezTo>
                <a:cubicBezTo>
                  <a:pt x="50719" y="827089"/>
                  <a:pt x="52869" y="849141"/>
                  <a:pt x="56817" y="870857"/>
                </a:cubicBezTo>
                <a:cubicBezTo>
                  <a:pt x="60127" y="889061"/>
                  <a:pt x="64392" y="907082"/>
                  <a:pt x="67702" y="925286"/>
                </a:cubicBezTo>
                <a:cubicBezTo>
                  <a:pt x="71650" y="947002"/>
                  <a:pt x="73235" y="969187"/>
                  <a:pt x="78588" y="990600"/>
                </a:cubicBezTo>
                <a:cubicBezTo>
                  <a:pt x="84154" y="1012864"/>
                  <a:pt x="93103" y="1034143"/>
                  <a:pt x="100360" y="1055914"/>
                </a:cubicBezTo>
                <a:cubicBezTo>
                  <a:pt x="103989" y="1066800"/>
                  <a:pt x="103131" y="1080457"/>
                  <a:pt x="111245" y="1088571"/>
                </a:cubicBezTo>
                <a:cubicBezTo>
                  <a:pt x="133648" y="1110974"/>
                  <a:pt x="146369" y="1125748"/>
                  <a:pt x="176560" y="1143000"/>
                </a:cubicBezTo>
                <a:cubicBezTo>
                  <a:pt x="186523" y="1148693"/>
                  <a:pt x="198331" y="1150257"/>
                  <a:pt x="209217" y="1153886"/>
                </a:cubicBezTo>
                <a:cubicBezTo>
                  <a:pt x="285417" y="1150257"/>
                  <a:pt x="361997" y="1151425"/>
                  <a:pt x="437817" y="1143000"/>
                </a:cubicBezTo>
                <a:cubicBezTo>
                  <a:pt x="457389" y="1140825"/>
                  <a:pt x="509673" y="1116872"/>
                  <a:pt x="535788" y="1110343"/>
                </a:cubicBezTo>
                <a:cubicBezTo>
                  <a:pt x="630058" y="1086775"/>
                  <a:pt x="528004" y="1115634"/>
                  <a:pt x="622874" y="1077686"/>
                </a:cubicBezTo>
                <a:cubicBezTo>
                  <a:pt x="644182" y="1069163"/>
                  <a:pt x="666417" y="1063171"/>
                  <a:pt x="688188" y="1055914"/>
                </a:cubicBezTo>
                <a:cubicBezTo>
                  <a:pt x="699074" y="1052285"/>
                  <a:pt x="710582" y="1050159"/>
                  <a:pt x="720845" y="1045028"/>
                </a:cubicBezTo>
                <a:cubicBezTo>
                  <a:pt x="735359" y="1037771"/>
                  <a:pt x="750627" y="1031857"/>
                  <a:pt x="764388" y="1023257"/>
                </a:cubicBezTo>
                <a:cubicBezTo>
                  <a:pt x="779773" y="1013641"/>
                  <a:pt x="791704" y="998714"/>
                  <a:pt x="807931" y="990600"/>
                </a:cubicBezTo>
                <a:cubicBezTo>
                  <a:pt x="807947" y="990592"/>
                  <a:pt x="889565" y="963389"/>
                  <a:pt x="905902" y="957943"/>
                </a:cubicBezTo>
                <a:cubicBezTo>
                  <a:pt x="916788" y="954314"/>
                  <a:pt x="928297" y="952189"/>
                  <a:pt x="938560" y="947057"/>
                </a:cubicBezTo>
                <a:cubicBezTo>
                  <a:pt x="953074" y="939800"/>
                  <a:pt x="968600" y="934287"/>
                  <a:pt x="982102" y="925286"/>
                </a:cubicBezTo>
                <a:cubicBezTo>
                  <a:pt x="990642" y="919593"/>
                  <a:pt x="995663" y="909672"/>
                  <a:pt x="1003874" y="903514"/>
                </a:cubicBezTo>
                <a:cubicBezTo>
                  <a:pt x="1063764" y="858596"/>
                  <a:pt x="1050930" y="866057"/>
                  <a:pt x="1101845" y="849086"/>
                </a:cubicBezTo>
                <a:cubicBezTo>
                  <a:pt x="1109102" y="838200"/>
                  <a:pt x="1113401" y="824601"/>
                  <a:pt x="1123617" y="816428"/>
                </a:cubicBezTo>
                <a:cubicBezTo>
                  <a:pt x="1132577" y="809260"/>
                  <a:pt x="1146011" y="810675"/>
                  <a:pt x="1156274" y="805543"/>
                </a:cubicBezTo>
                <a:cubicBezTo>
                  <a:pt x="1240682" y="763339"/>
                  <a:pt x="1139504" y="800246"/>
                  <a:pt x="1221588" y="772886"/>
                </a:cubicBezTo>
                <a:cubicBezTo>
                  <a:pt x="1294518" y="699956"/>
                  <a:pt x="1254670" y="732688"/>
                  <a:pt x="1341331" y="674914"/>
                </a:cubicBezTo>
                <a:lnTo>
                  <a:pt x="1373988" y="653143"/>
                </a:lnTo>
                <a:cubicBezTo>
                  <a:pt x="1435677" y="560613"/>
                  <a:pt x="1334071" y="703946"/>
                  <a:pt x="1461074" y="576943"/>
                </a:cubicBezTo>
                <a:cubicBezTo>
                  <a:pt x="1471960" y="566057"/>
                  <a:pt x="1481905" y="554141"/>
                  <a:pt x="1493731" y="544286"/>
                </a:cubicBezTo>
                <a:cubicBezTo>
                  <a:pt x="1527673" y="516000"/>
                  <a:pt x="1522827" y="532409"/>
                  <a:pt x="1548160" y="500743"/>
                </a:cubicBezTo>
                <a:cubicBezTo>
                  <a:pt x="1556333" y="490527"/>
                  <a:pt x="1561758" y="478302"/>
                  <a:pt x="1569931" y="468086"/>
                </a:cubicBezTo>
                <a:cubicBezTo>
                  <a:pt x="1576342" y="460072"/>
                  <a:pt x="1585544" y="454525"/>
                  <a:pt x="1591702" y="446314"/>
                </a:cubicBezTo>
                <a:cubicBezTo>
                  <a:pt x="1607401" y="425381"/>
                  <a:pt x="1616743" y="399502"/>
                  <a:pt x="1635245" y="381000"/>
                </a:cubicBezTo>
                <a:lnTo>
                  <a:pt x="1689674" y="326571"/>
                </a:lnTo>
                <a:cubicBezTo>
                  <a:pt x="1700560" y="315685"/>
                  <a:pt x="1713792" y="306723"/>
                  <a:pt x="1722331" y="293914"/>
                </a:cubicBezTo>
                <a:cubicBezTo>
                  <a:pt x="1749795" y="252717"/>
                  <a:pt x="1734851" y="270508"/>
                  <a:pt x="1765874" y="239486"/>
                </a:cubicBezTo>
                <a:cubicBezTo>
                  <a:pt x="1769503" y="228600"/>
                  <a:pt x="1771628" y="217091"/>
                  <a:pt x="1776760" y="206828"/>
                </a:cubicBezTo>
                <a:cubicBezTo>
                  <a:pt x="1782611" y="195126"/>
                  <a:pt x="1793377" y="186196"/>
                  <a:pt x="1798531" y="174171"/>
                </a:cubicBezTo>
                <a:cubicBezTo>
                  <a:pt x="1804424" y="160420"/>
                  <a:pt x="1805788" y="145142"/>
                  <a:pt x="1809417" y="130628"/>
                </a:cubicBezTo>
                <a:cubicBezTo>
                  <a:pt x="1805788" y="116114"/>
                  <a:pt x="1809890" y="96822"/>
                  <a:pt x="1798531" y="87086"/>
                </a:cubicBezTo>
                <a:cubicBezTo>
                  <a:pt x="1781107" y="72151"/>
                  <a:pt x="1733217" y="65314"/>
                  <a:pt x="1733217" y="65314"/>
                </a:cubicBezTo>
                <a:cubicBezTo>
                  <a:pt x="1725960" y="58057"/>
                  <a:pt x="1720246" y="48823"/>
                  <a:pt x="1711445" y="43543"/>
                </a:cubicBezTo>
                <a:cubicBezTo>
                  <a:pt x="1699249" y="36226"/>
                  <a:pt x="1644735" y="24618"/>
                  <a:pt x="1635245" y="21771"/>
                </a:cubicBezTo>
                <a:cubicBezTo>
                  <a:pt x="1613264" y="15177"/>
                  <a:pt x="1569931" y="0"/>
                  <a:pt x="1569931" y="0"/>
                </a:cubicBezTo>
                <a:cubicBezTo>
                  <a:pt x="1450188" y="3629"/>
                  <a:pt x="1330235" y="2917"/>
                  <a:pt x="1210702" y="10886"/>
                </a:cubicBezTo>
                <a:cubicBezTo>
                  <a:pt x="1166657" y="13822"/>
                  <a:pt x="1123947" y="27782"/>
                  <a:pt x="1080074" y="32657"/>
                </a:cubicBezTo>
                <a:cubicBezTo>
                  <a:pt x="945858" y="47570"/>
                  <a:pt x="1014797" y="40274"/>
                  <a:pt x="873245" y="54428"/>
                </a:cubicBezTo>
                <a:cubicBezTo>
                  <a:pt x="753502" y="50800"/>
                  <a:pt x="633640" y="50009"/>
                  <a:pt x="514017" y="43543"/>
                </a:cubicBezTo>
                <a:cubicBezTo>
                  <a:pt x="499078" y="42735"/>
                  <a:pt x="485430" y="33031"/>
                  <a:pt x="470474" y="32657"/>
                </a:cubicBezTo>
                <a:cubicBezTo>
                  <a:pt x="339886" y="29392"/>
                  <a:pt x="109431" y="3629"/>
                  <a:pt x="35045" y="10886"/>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Freeform 43"/>
          <p:cNvSpPr/>
          <p:nvPr/>
        </p:nvSpPr>
        <p:spPr>
          <a:xfrm>
            <a:off x="10544173" y="1788492"/>
            <a:ext cx="1502229" cy="1001486"/>
          </a:xfrm>
          <a:custGeom>
            <a:avLst/>
            <a:gdLst>
              <a:gd name="connsiteX0" fmla="*/ 21772 w 1502229"/>
              <a:gd name="connsiteY0" fmla="*/ 21771 h 1001486"/>
              <a:gd name="connsiteX1" fmla="*/ 10886 w 1502229"/>
              <a:gd name="connsiteY1" fmla="*/ 87086 h 1001486"/>
              <a:gd name="connsiteX2" fmla="*/ 0 w 1502229"/>
              <a:gd name="connsiteY2" fmla="*/ 141514 h 1001486"/>
              <a:gd name="connsiteX3" fmla="*/ 10886 w 1502229"/>
              <a:gd name="connsiteY3" fmla="*/ 391886 h 1001486"/>
              <a:gd name="connsiteX4" fmla="*/ 21772 w 1502229"/>
              <a:gd name="connsiteY4" fmla="*/ 435428 h 1001486"/>
              <a:gd name="connsiteX5" fmla="*/ 43543 w 1502229"/>
              <a:gd name="connsiteY5" fmla="*/ 468086 h 1001486"/>
              <a:gd name="connsiteX6" fmla="*/ 65314 w 1502229"/>
              <a:gd name="connsiteY6" fmla="*/ 511628 h 1001486"/>
              <a:gd name="connsiteX7" fmla="*/ 130629 w 1502229"/>
              <a:gd name="connsiteY7" fmla="*/ 566057 h 1001486"/>
              <a:gd name="connsiteX8" fmla="*/ 152400 w 1502229"/>
              <a:gd name="connsiteY8" fmla="*/ 598714 h 1001486"/>
              <a:gd name="connsiteX9" fmla="*/ 217714 w 1502229"/>
              <a:gd name="connsiteY9" fmla="*/ 664028 h 1001486"/>
              <a:gd name="connsiteX10" fmla="*/ 250372 w 1502229"/>
              <a:gd name="connsiteY10" fmla="*/ 707571 h 1001486"/>
              <a:gd name="connsiteX11" fmla="*/ 283029 w 1502229"/>
              <a:gd name="connsiteY11" fmla="*/ 729343 h 1001486"/>
              <a:gd name="connsiteX12" fmla="*/ 315686 w 1502229"/>
              <a:gd name="connsiteY12" fmla="*/ 762000 h 1001486"/>
              <a:gd name="connsiteX13" fmla="*/ 348343 w 1502229"/>
              <a:gd name="connsiteY13" fmla="*/ 783771 h 1001486"/>
              <a:gd name="connsiteX14" fmla="*/ 381000 w 1502229"/>
              <a:gd name="connsiteY14" fmla="*/ 816428 h 1001486"/>
              <a:gd name="connsiteX15" fmla="*/ 424543 w 1502229"/>
              <a:gd name="connsiteY15" fmla="*/ 827314 h 1001486"/>
              <a:gd name="connsiteX16" fmla="*/ 511629 w 1502229"/>
              <a:gd name="connsiteY16" fmla="*/ 892628 h 1001486"/>
              <a:gd name="connsiteX17" fmla="*/ 576943 w 1502229"/>
              <a:gd name="connsiteY17" fmla="*/ 914400 h 1001486"/>
              <a:gd name="connsiteX18" fmla="*/ 609600 w 1502229"/>
              <a:gd name="connsiteY18" fmla="*/ 936171 h 1001486"/>
              <a:gd name="connsiteX19" fmla="*/ 653143 w 1502229"/>
              <a:gd name="connsiteY19" fmla="*/ 947057 h 1001486"/>
              <a:gd name="connsiteX20" fmla="*/ 805543 w 1502229"/>
              <a:gd name="connsiteY20" fmla="*/ 968828 h 1001486"/>
              <a:gd name="connsiteX21" fmla="*/ 968829 w 1502229"/>
              <a:gd name="connsiteY21" fmla="*/ 1001486 h 1001486"/>
              <a:gd name="connsiteX22" fmla="*/ 1426029 w 1502229"/>
              <a:gd name="connsiteY22" fmla="*/ 990600 h 1001486"/>
              <a:gd name="connsiteX23" fmla="*/ 1502229 w 1502229"/>
              <a:gd name="connsiteY23" fmla="*/ 957943 h 1001486"/>
              <a:gd name="connsiteX24" fmla="*/ 1491343 w 1502229"/>
              <a:gd name="connsiteY24" fmla="*/ 794657 h 1001486"/>
              <a:gd name="connsiteX25" fmla="*/ 1480457 w 1502229"/>
              <a:gd name="connsiteY25" fmla="*/ 740228 h 1001486"/>
              <a:gd name="connsiteX26" fmla="*/ 1469572 w 1502229"/>
              <a:gd name="connsiteY26" fmla="*/ 642257 h 1001486"/>
              <a:gd name="connsiteX27" fmla="*/ 1447800 w 1502229"/>
              <a:gd name="connsiteY27" fmla="*/ 500743 h 1001486"/>
              <a:gd name="connsiteX28" fmla="*/ 1436914 w 1502229"/>
              <a:gd name="connsiteY28" fmla="*/ 119743 h 1001486"/>
              <a:gd name="connsiteX29" fmla="*/ 1371600 w 1502229"/>
              <a:gd name="connsiteY29" fmla="*/ 43543 h 1001486"/>
              <a:gd name="connsiteX30" fmla="*/ 1338943 w 1502229"/>
              <a:gd name="connsiteY30" fmla="*/ 32657 h 1001486"/>
              <a:gd name="connsiteX31" fmla="*/ 1164772 w 1502229"/>
              <a:gd name="connsiteY31" fmla="*/ 0 h 1001486"/>
              <a:gd name="connsiteX32" fmla="*/ 1055914 w 1502229"/>
              <a:gd name="connsiteY32" fmla="*/ 10886 h 1001486"/>
              <a:gd name="connsiteX33" fmla="*/ 1012372 w 1502229"/>
              <a:gd name="connsiteY33" fmla="*/ 21771 h 1001486"/>
              <a:gd name="connsiteX34" fmla="*/ 816429 w 1502229"/>
              <a:gd name="connsiteY34" fmla="*/ 54428 h 1001486"/>
              <a:gd name="connsiteX35" fmla="*/ 751114 w 1502229"/>
              <a:gd name="connsiteY35" fmla="*/ 76200 h 1001486"/>
              <a:gd name="connsiteX36" fmla="*/ 707572 w 1502229"/>
              <a:gd name="connsiteY36" fmla="*/ 97971 h 1001486"/>
              <a:gd name="connsiteX37" fmla="*/ 478972 w 1502229"/>
              <a:gd name="connsiteY37" fmla="*/ 119743 h 1001486"/>
              <a:gd name="connsiteX38" fmla="*/ 348343 w 1502229"/>
              <a:gd name="connsiteY38" fmla="*/ 97971 h 1001486"/>
              <a:gd name="connsiteX39" fmla="*/ 315686 w 1502229"/>
              <a:gd name="connsiteY39" fmla="*/ 76200 h 1001486"/>
              <a:gd name="connsiteX40" fmla="*/ 206829 w 1502229"/>
              <a:gd name="connsiteY40" fmla="*/ 32657 h 1001486"/>
              <a:gd name="connsiteX41" fmla="*/ 163286 w 1502229"/>
              <a:gd name="connsiteY41" fmla="*/ 21771 h 1001486"/>
              <a:gd name="connsiteX42" fmla="*/ 21772 w 1502229"/>
              <a:gd name="connsiteY42" fmla="*/ 21771 h 1001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502229" h="1001486">
                <a:moveTo>
                  <a:pt x="21772" y="21771"/>
                </a:moveTo>
                <a:cubicBezTo>
                  <a:pt x="-3628" y="32657"/>
                  <a:pt x="14834" y="65370"/>
                  <a:pt x="10886" y="87086"/>
                </a:cubicBezTo>
                <a:cubicBezTo>
                  <a:pt x="7576" y="105290"/>
                  <a:pt x="0" y="123012"/>
                  <a:pt x="0" y="141514"/>
                </a:cubicBezTo>
                <a:cubicBezTo>
                  <a:pt x="0" y="225050"/>
                  <a:pt x="4715" y="308578"/>
                  <a:pt x="10886" y="391886"/>
                </a:cubicBezTo>
                <a:cubicBezTo>
                  <a:pt x="11991" y="406806"/>
                  <a:pt x="15879" y="421677"/>
                  <a:pt x="21772" y="435428"/>
                </a:cubicBezTo>
                <a:cubicBezTo>
                  <a:pt x="26926" y="447453"/>
                  <a:pt x="37052" y="456727"/>
                  <a:pt x="43543" y="468086"/>
                </a:cubicBezTo>
                <a:cubicBezTo>
                  <a:pt x="51594" y="482175"/>
                  <a:pt x="55882" y="498423"/>
                  <a:pt x="65314" y="511628"/>
                </a:cubicBezTo>
                <a:cubicBezTo>
                  <a:pt x="84364" y="538298"/>
                  <a:pt x="104588" y="548697"/>
                  <a:pt x="130629" y="566057"/>
                </a:cubicBezTo>
                <a:cubicBezTo>
                  <a:pt x="137886" y="576943"/>
                  <a:pt x="143708" y="588936"/>
                  <a:pt x="152400" y="598714"/>
                </a:cubicBezTo>
                <a:cubicBezTo>
                  <a:pt x="172855" y="621726"/>
                  <a:pt x="199240" y="639397"/>
                  <a:pt x="217714" y="664028"/>
                </a:cubicBezTo>
                <a:cubicBezTo>
                  <a:pt x="228600" y="678542"/>
                  <a:pt x="237543" y="694742"/>
                  <a:pt x="250372" y="707571"/>
                </a:cubicBezTo>
                <a:cubicBezTo>
                  <a:pt x="259623" y="716822"/>
                  <a:pt x="272978" y="720967"/>
                  <a:pt x="283029" y="729343"/>
                </a:cubicBezTo>
                <a:cubicBezTo>
                  <a:pt x="294855" y="739198"/>
                  <a:pt x="303859" y="752145"/>
                  <a:pt x="315686" y="762000"/>
                </a:cubicBezTo>
                <a:cubicBezTo>
                  <a:pt x="325737" y="770375"/>
                  <a:pt x="338292" y="775396"/>
                  <a:pt x="348343" y="783771"/>
                </a:cubicBezTo>
                <a:cubicBezTo>
                  <a:pt x="360170" y="793626"/>
                  <a:pt x="367634" y="808790"/>
                  <a:pt x="381000" y="816428"/>
                </a:cubicBezTo>
                <a:cubicBezTo>
                  <a:pt x="393990" y="823851"/>
                  <a:pt x="410029" y="823685"/>
                  <a:pt x="424543" y="827314"/>
                </a:cubicBezTo>
                <a:cubicBezTo>
                  <a:pt x="450334" y="853106"/>
                  <a:pt x="474696" y="880317"/>
                  <a:pt x="511629" y="892628"/>
                </a:cubicBezTo>
                <a:cubicBezTo>
                  <a:pt x="533400" y="899885"/>
                  <a:pt x="557848" y="901670"/>
                  <a:pt x="576943" y="914400"/>
                </a:cubicBezTo>
                <a:cubicBezTo>
                  <a:pt x="587829" y="921657"/>
                  <a:pt x="597575" y="931017"/>
                  <a:pt x="609600" y="936171"/>
                </a:cubicBezTo>
                <a:cubicBezTo>
                  <a:pt x="623351" y="942064"/>
                  <a:pt x="638758" y="942947"/>
                  <a:pt x="653143" y="947057"/>
                </a:cubicBezTo>
                <a:cubicBezTo>
                  <a:pt x="741099" y="972188"/>
                  <a:pt x="614027" y="951419"/>
                  <a:pt x="805543" y="968828"/>
                </a:cubicBezTo>
                <a:cubicBezTo>
                  <a:pt x="902029" y="1000991"/>
                  <a:pt x="848048" y="988066"/>
                  <a:pt x="968829" y="1001486"/>
                </a:cubicBezTo>
                <a:lnTo>
                  <a:pt x="1426029" y="990600"/>
                </a:lnTo>
                <a:cubicBezTo>
                  <a:pt x="1479915" y="988307"/>
                  <a:pt x="1473257" y="986913"/>
                  <a:pt x="1502229" y="957943"/>
                </a:cubicBezTo>
                <a:cubicBezTo>
                  <a:pt x="1498600" y="903514"/>
                  <a:pt x="1496771" y="848936"/>
                  <a:pt x="1491343" y="794657"/>
                </a:cubicBezTo>
                <a:cubicBezTo>
                  <a:pt x="1489502" y="776247"/>
                  <a:pt x="1483074" y="758544"/>
                  <a:pt x="1480457" y="740228"/>
                </a:cubicBezTo>
                <a:cubicBezTo>
                  <a:pt x="1475810" y="707700"/>
                  <a:pt x="1473647" y="674861"/>
                  <a:pt x="1469572" y="642257"/>
                </a:cubicBezTo>
                <a:cubicBezTo>
                  <a:pt x="1462569" y="586235"/>
                  <a:pt x="1456878" y="555212"/>
                  <a:pt x="1447800" y="500743"/>
                </a:cubicBezTo>
                <a:cubicBezTo>
                  <a:pt x="1444171" y="373743"/>
                  <a:pt x="1446186" y="246456"/>
                  <a:pt x="1436914" y="119743"/>
                </a:cubicBezTo>
                <a:cubicBezTo>
                  <a:pt x="1431268" y="42587"/>
                  <a:pt x="1423811" y="58460"/>
                  <a:pt x="1371600" y="43543"/>
                </a:cubicBezTo>
                <a:cubicBezTo>
                  <a:pt x="1360567" y="40391"/>
                  <a:pt x="1350013" y="35676"/>
                  <a:pt x="1338943" y="32657"/>
                </a:cubicBezTo>
                <a:cubicBezTo>
                  <a:pt x="1241244" y="6012"/>
                  <a:pt x="1264176" y="12426"/>
                  <a:pt x="1164772" y="0"/>
                </a:cubicBezTo>
                <a:cubicBezTo>
                  <a:pt x="1128486" y="3629"/>
                  <a:pt x="1092014" y="5729"/>
                  <a:pt x="1055914" y="10886"/>
                </a:cubicBezTo>
                <a:cubicBezTo>
                  <a:pt x="1041104" y="13002"/>
                  <a:pt x="1027001" y="18636"/>
                  <a:pt x="1012372" y="21771"/>
                </a:cubicBezTo>
                <a:cubicBezTo>
                  <a:pt x="896826" y="46531"/>
                  <a:pt x="922842" y="41127"/>
                  <a:pt x="816429" y="54428"/>
                </a:cubicBezTo>
                <a:cubicBezTo>
                  <a:pt x="794657" y="61685"/>
                  <a:pt x="771641" y="65937"/>
                  <a:pt x="751114" y="76200"/>
                </a:cubicBezTo>
                <a:cubicBezTo>
                  <a:pt x="736600" y="83457"/>
                  <a:pt x="723315" y="94035"/>
                  <a:pt x="707572" y="97971"/>
                </a:cubicBezTo>
                <a:cubicBezTo>
                  <a:pt x="670340" y="107279"/>
                  <a:pt x="493110" y="118655"/>
                  <a:pt x="478972" y="119743"/>
                </a:cubicBezTo>
                <a:cubicBezTo>
                  <a:pt x="447926" y="116293"/>
                  <a:pt x="384818" y="116209"/>
                  <a:pt x="348343" y="97971"/>
                </a:cubicBezTo>
                <a:cubicBezTo>
                  <a:pt x="336641" y="92120"/>
                  <a:pt x="327045" y="82691"/>
                  <a:pt x="315686" y="76200"/>
                </a:cubicBezTo>
                <a:cubicBezTo>
                  <a:pt x="280647" y="56178"/>
                  <a:pt x="246484" y="42571"/>
                  <a:pt x="206829" y="32657"/>
                </a:cubicBezTo>
                <a:cubicBezTo>
                  <a:pt x="192315" y="29028"/>
                  <a:pt x="178214" y="22766"/>
                  <a:pt x="163286" y="21771"/>
                </a:cubicBezTo>
                <a:cubicBezTo>
                  <a:pt x="123460" y="19116"/>
                  <a:pt x="47172" y="10885"/>
                  <a:pt x="21772" y="21771"/>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TextBox 45"/>
          <p:cNvSpPr txBox="1"/>
          <p:nvPr/>
        </p:nvSpPr>
        <p:spPr>
          <a:xfrm>
            <a:off x="8889777" y="3737861"/>
            <a:ext cx="1132115" cy="369332"/>
          </a:xfrm>
          <a:prstGeom prst="rect">
            <a:avLst/>
          </a:prstGeom>
          <a:noFill/>
        </p:spPr>
        <p:txBody>
          <a:bodyPr wrap="square">
            <a:spAutoFit/>
          </a:bodyPr>
          <a:lstStyle/>
          <a:p>
            <a:r>
              <a:rPr lang="hr-HR" smtClean="0"/>
              <a:t>Klaster</a:t>
            </a:r>
            <a:r>
              <a:rPr smtClean="0"/>
              <a:t> </a:t>
            </a:r>
            <a:r>
              <a:t>A</a:t>
            </a:r>
          </a:p>
        </p:txBody>
      </p:sp>
      <p:sp>
        <p:nvSpPr>
          <p:cNvPr id="47" name="TextBox 46"/>
          <p:cNvSpPr txBox="1"/>
          <p:nvPr/>
        </p:nvSpPr>
        <p:spPr>
          <a:xfrm>
            <a:off x="10611513" y="2747302"/>
            <a:ext cx="1132115" cy="369332"/>
          </a:xfrm>
          <a:prstGeom prst="rect">
            <a:avLst/>
          </a:prstGeom>
          <a:noFill/>
        </p:spPr>
        <p:txBody>
          <a:bodyPr wrap="square">
            <a:spAutoFit/>
          </a:bodyPr>
          <a:lstStyle/>
          <a:p>
            <a:r>
              <a:rPr lang="hr-HR" smtClean="0"/>
              <a:t>Klaster</a:t>
            </a:r>
            <a:r>
              <a:rPr smtClean="0"/>
              <a:t> </a:t>
            </a:r>
            <a:r>
              <a:t>B</a:t>
            </a: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10098622"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4000">
                <a:latin typeface="+mj-lt"/>
              </a:defRPr>
            </a:pPr>
            <a:r>
              <a:rPr lang="hr-HR" smtClean="0"/>
              <a:t>Koeficijent siluete</a:t>
            </a:r>
            <a:r>
              <a:rPr smtClean="0"/>
              <a:t>(i</a:t>
            </a:r>
            <a:r>
              <a:t>) = (b(i) - a(i)) / max(a(i), b(i))</a:t>
            </a:r>
            <a:endParaRPr sz="3600">
              <a:latin typeface="+mj-lt"/>
            </a:endParaRPr>
          </a:p>
        </p:txBody>
      </p:sp>
      <p:sp>
        <p:nvSpPr>
          <p:cNvPr id="49" name="Symbol zastępczy zawartości 2">
            <a:extLst>
              <a:ext uri="{FF2B5EF4-FFF2-40B4-BE49-F238E27FC236}">
                <a16:creationId xmlns:a16="http://schemas.microsoft.com/office/drawing/2014/main" id="{9727AF9A-F3F7-464E-860B-D6C35A8834E3}"/>
              </a:ext>
            </a:extLst>
          </p:cNvPr>
          <p:cNvSpPr txBox="1">
            <a:spLocks/>
          </p:cNvSpPr>
          <p:nvPr/>
        </p:nvSpPr>
        <p:spPr>
          <a:xfrm>
            <a:off x="50646" y="5070887"/>
            <a:ext cx="12137571"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latin typeface="+mj-lt"/>
              </a:defRPr>
            </a:pPr>
            <a:r>
              <a:rPr lang="hr-HR" smtClean="0"/>
              <a:t>Koeficijent siluete </a:t>
            </a:r>
            <a:r>
              <a:rPr smtClean="0"/>
              <a:t>kreće </a:t>
            </a:r>
            <a:r>
              <a:t>se u rasponu od -1 do 1, pri čemu -1 predstavlja lošu kvalitetu klasteriranja, 0 označava klastere koji se preklapaju ili podatkovne točke na granicama klastera, a 1 označava dobro razdvojene i različite klastere!</a:t>
            </a:r>
            <a:endParaRPr sz="2400">
              <a:latin typeface="+mj-lt"/>
            </a:endParaRPr>
          </a:p>
        </p:txBody>
      </p:sp>
    </p:spTree>
    <p:extLst>
      <p:ext uri="{BB962C8B-B14F-4D97-AF65-F5344CB8AC3E}">
        <p14:creationId xmlns:p14="http://schemas.microsoft.com/office/powerpoint/2010/main" val="152561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Metrika procjene za klasteriranje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4340" y="1512181"/>
            <a:ext cx="7012819" cy="2807742"/>
          </a:xfrm>
        </p:spPr>
        <p:txBody>
          <a:bodyPr>
            <a:noAutofit/>
          </a:bodyPr>
          <a:lstStyle/>
          <a:p>
            <a:pPr marL="0" indent="0" algn="ctr">
              <a:buNone/>
              <a:defRPr>
                <a:latin typeface="+mj-lt"/>
              </a:defRPr>
            </a:pPr>
            <a:endParaRPr lang="hr-HR" sz="2400" smtClean="0"/>
          </a:p>
          <a:p>
            <a:pPr marL="0" indent="0" algn="ctr">
              <a:buNone/>
              <a:defRPr>
                <a:latin typeface="+mj-lt"/>
              </a:defRPr>
            </a:pPr>
            <a:r>
              <a:rPr smtClean="0"/>
              <a:t>DBI </a:t>
            </a:r>
            <a:r>
              <a:t>= (1 / N) * ∑ [(max(Ri) + max(Rj)) / d(Ci, Cj)]</a:t>
            </a:r>
            <a:endParaRPr>
              <a:latin typeface="+mj-lt"/>
            </a:endParaRPr>
          </a:p>
          <a:p>
            <a:pPr marL="0" indent="0">
              <a:buNone/>
            </a:pPr>
            <a:endParaRPr sz="2400">
              <a:latin typeface="+mj-lt"/>
            </a:endParaRPr>
          </a:p>
          <a:p>
            <a:pPr marL="0" indent="0">
              <a:buNone/>
              <a:defRPr>
                <a:latin typeface="+mj-lt"/>
              </a:defRPr>
            </a:pPr>
            <a:r>
              <a:rPr sz="2400"/>
              <a:t>N  - ukupan broj klastera</a:t>
            </a:r>
            <a:endParaRPr sz="2400">
              <a:latin typeface="+mj-lt"/>
            </a:endParaRPr>
          </a:p>
          <a:p>
            <a:pPr marL="0" indent="0">
              <a:buNone/>
              <a:defRPr>
                <a:latin typeface="+mj-lt"/>
              </a:defRPr>
            </a:pPr>
            <a:r>
              <a:rPr sz="2400"/>
              <a:t>Ri - prosječna udaljenost između svake podatkovne točke u klasteru i njegovog centroida.</a:t>
            </a:r>
          </a:p>
          <a:p>
            <a:pPr marL="0" indent="0">
              <a:buNone/>
              <a:defRPr>
                <a:latin typeface="+mj-lt"/>
              </a:defRPr>
            </a:pPr>
            <a:r>
              <a:rPr sz="2400"/>
              <a:t>Rj - predstavlja prosječnu udaljenost između svake podatkovne točke u klasteru j </a:t>
            </a:r>
            <a:r>
              <a:rPr sz="2400"/>
              <a:t>i </a:t>
            </a:r>
            <a:r>
              <a:rPr lang="hr-HR" sz="2400" smtClean="0"/>
              <a:t>njenog</a:t>
            </a:r>
            <a:r>
              <a:rPr sz="2400" smtClean="0"/>
              <a:t> </a:t>
            </a:r>
            <a:r>
              <a:rPr sz="2400"/>
              <a:t>centroida.</a:t>
            </a:r>
          </a:p>
          <a:p>
            <a:pPr marL="0" indent="0">
              <a:buNone/>
              <a:defRPr>
                <a:latin typeface="+mj-lt"/>
              </a:defRPr>
            </a:pPr>
            <a:r>
              <a:rPr sz="2400"/>
              <a:t>Ci i Cj - centroidi klastera i i j</a:t>
            </a:r>
            <a:endParaRPr sz="2400">
              <a:latin typeface="+mj-lt"/>
            </a:endParaRPr>
          </a:p>
          <a:p>
            <a:pPr marL="0" indent="0">
              <a:buNone/>
              <a:defRPr>
                <a:latin typeface="+mj-lt"/>
              </a:defRPr>
            </a:pPr>
            <a:r>
              <a:rPr sz="2400"/>
              <a:t>d(Ci, Cj) je udaljenost između centroida klastera i i j.</a:t>
            </a:r>
            <a:endParaRPr sz="2400">
              <a:latin typeface="+mj-lt"/>
            </a:endParaRPr>
          </a:p>
          <a:p>
            <a:pPr marL="0" indent="0">
              <a:buNone/>
            </a:pPr>
            <a:endParaRPr sz="3600">
              <a:latin typeface="+mj-lt"/>
            </a:endParaRP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6291360"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4000">
                <a:latin typeface="+mj-lt"/>
              </a:defRPr>
            </a:pPr>
            <a:r>
              <a:t>Davies-Bouldin indeks (DBI)</a:t>
            </a:r>
            <a:endParaRPr sz="360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
          <p:cNvSpPr txBox="1"/>
          <p:nvPr/>
        </p:nvSpPr>
        <p:spPr>
          <a:xfrm>
            <a:off x="8584069" y="45895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6" name="TextBox 1"/>
          <p:cNvSpPr txBox="1"/>
          <p:nvPr/>
        </p:nvSpPr>
        <p:spPr>
          <a:xfrm>
            <a:off x="9969959" y="458954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7" name="TextBox 1"/>
          <p:cNvSpPr txBox="1"/>
          <p:nvPr/>
        </p:nvSpPr>
        <p:spPr>
          <a:xfrm>
            <a:off x="7298198" y="327220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8" name="TextBox 1"/>
          <p:cNvSpPr txBox="1"/>
          <p:nvPr/>
        </p:nvSpPr>
        <p:spPr>
          <a:xfrm>
            <a:off x="10574090" y="366134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9" name="TextBox 1"/>
          <p:cNvSpPr txBox="1"/>
          <p:nvPr/>
        </p:nvSpPr>
        <p:spPr>
          <a:xfrm>
            <a:off x="8584069" y="277439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8090125" y="2491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1" name="TextBox 1"/>
          <p:cNvSpPr txBox="1"/>
          <p:nvPr/>
        </p:nvSpPr>
        <p:spPr>
          <a:xfrm>
            <a:off x="7909158" y="175932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2" name="TextBox 1"/>
          <p:cNvSpPr txBox="1"/>
          <p:nvPr/>
        </p:nvSpPr>
        <p:spPr>
          <a:xfrm>
            <a:off x="9376677" y="30965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8390835" y="756998"/>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Klasteri</a:t>
            </a:r>
            <a:endParaRPr sz="2400">
              <a:solidFill>
                <a:schemeClr val="tx1"/>
              </a:solidFill>
              <a:latin typeface="+mj-lt"/>
            </a:endParaRPr>
          </a:p>
        </p:txBody>
      </p:sp>
      <p:sp>
        <p:nvSpPr>
          <p:cNvPr id="24" name="Rounded Rectangular Callout 23"/>
          <p:cNvSpPr/>
          <p:nvPr/>
        </p:nvSpPr>
        <p:spPr>
          <a:xfrm>
            <a:off x="8748015" y="5483206"/>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Centroidi</a:t>
            </a:r>
            <a:endParaRPr sz="240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4" idx="0"/>
          </p:cNvCxnSpPr>
          <p:nvPr/>
        </p:nvCxnSpPr>
        <p:spPr>
          <a:xfrm flipH="1" flipV="1">
            <a:off x="9769247" y="4093028"/>
            <a:ext cx="78906"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597920" y="1206775"/>
            <a:ext cx="672195" cy="1667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reeform 29"/>
          <p:cNvSpPr/>
          <p:nvPr/>
        </p:nvSpPr>
        <p:spPr>
          <a:xfrm>
            <a:off x="9301161" y="2361456"/>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935227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Metrika procjene za klasteriranje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3801" y="1043138"/>
            <a:ext cx="7012819" cy="5727776"/>
          </a:xfrm>
        </p:spPr>
        <p:txBody>
          <a:bodyPr>
            <a:noAutofit/>
          </a:bodyPr>
          <a:lstStyle/>
          <a:p>
            <a:pPr marL="0" indent="0">
              <a:buNone/>
              <a:defRPr>
                <a:latin typeface="+mj-lt"/>
              </a:defRPr>
            </a:pPr>
            <a:r>
              <a:t>Za dva klastera formula za Davies-Bouldin indeks (DBI</a:t>
            </a:r>
            <a:r>
              <a:rPr/>
              <a:t>) </a:t>
            </a:r>
            <a:r>
              <a:rPr lang="hr-HR" smtClean="0"/>
              <a:t>je:</a:t>
            </a:r>
            <a:endParaRPr/>
          </a:p>
          <a:p>
            <a:pPr marL="0" indent="0">
              <a:buNone/>
              <a:defRPr>
                <a:latin typeface="+mj-lt"/>
              </a:defRPr>
            </a:pPr>
            <a:r>
              <a:t>DBI = (1/2) * ((R1 + R2) / d12)</a:t>
            </a:r>
          </a:p>
          <a:p>
            <a:pPr marL="0" indent="0">
              <a:buNone/>
            </a:pPr>
            <a:endParaRPr sz="2400">
              <a:latin typeface="+mj-lt"/>
            </a:endParaRPr>
          </a:p>
          <a:p>
            <a:pPr marL="0" indent="0">
              <a:buNone/>
              <a:defRPr sz="2400">
                <a:latin typeface="+mj-lt"/>
              </a:defRPr>
            </a:pPr>
            <a:r>
              <a:rPr smtClean="0"/>
              <a:t>Gdje</a:t>
            </a:r>
            <a:r>
              <a:rPr lang="hr-HR" smtClean="0"/>
              <a:t> je</a:t>
            </a:r>
            <a:r>
              <a:rPr smtClean="0"/>
              <a:t>:</a:t>
            </a:r>
            <a:endParaRPr/>
          </a:p>
          <a:p>
            <a:pPr>
              <a:defRPr sz="2400">
                <a:latin typeface="+mj-lt"/>
              </a:defRPr>
            </a:pPr>
            <a:r>
              <a:t>R1 je prosječna udaljenost unutar klastera 1 = 1,43</a:t>
            </a:r>
            <a:endParaRPr sz="2400">
              <a:latin typeface="+mj-lt"/>
            </a:endParaRPr>
          </a:p>
          <a:p>
            <a:pPr>
              <a:defRPr sz="2400">
                <a:latin typeface="+mj-lt"/>
              </a:defRPr>
            </a:pPr>
            <a:r>
              <a:t>R2 je prosječna udaljenost unutar klastera 2 = 2,03</a:t>
            </a:r>
            <a:endParaRPr sz="2400">
              <a:latin typeface="+mj-lt"/>
            </a:endParaRPr>
          </a:p>
          <a:p>
            <a:pPr>
              <a:defRPr sz="2400">
                <a:latin typeface="+mj-lt"/>
              </a:defRPr>
            </a:pPr>
            <a:r>
              <a:t>d12 je udaljenost između centroida klastera 1 i klastera 2 = 2,04</a:t>
            </a:r>
          </a:p>
          <a:p>
            <a:endParaRPr sz="2400">
              <a:latin typeface="+mj-lt"/>
            </a:endParaRPr>
          </a:p>
          <a:p>
            <a:pPr marL="0" indent="0">
              <a:buNone/>
              <a:defRPr sz="3200"/>
            </a:pPr>
            <a:r>
              <a:t>DBI = (1/2) * ((1,43+ 2,03) / 2,04)</a:t>
            </a:r>
            <a:endParaRPr sz="3200"/>
          </a:p>
          <a:p>
            <a:pPr marL="0" indent="0">
              <a:buNone/>
              <a:defRPr sz="3200"/>
            </a:pPr>
            <a:r>
              <a:t>DBI = 0,848</a:t>
            </a:r>
            <a:endParaRPr sz="3200"/>
          </a:p>
          <a:p>
            <a:endParaRPr sz="320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
          <p:cNvSpPr txBox="1"/>
          <p:nvPr/>
        </p:nvSpPr>
        <p:spPr>
          <a:xfrm>
            <a:off x="8584069" y="45895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6" name="TextBox 1"/>
          <p:cNvSpPr txBox="1"/>
          <p:nvPr/>
        </p:nvSpPr>
        <p:spPr>
          <a:xfrm>
            <a:off x="9969959" y="458954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7" name="TextBox 1"/>
          <p:cNvSpPr txBox="1"/>
          <p:nvPr/>
        </p:nvSpPr>
        <p:spPr>
          <a:xfrm>
            <a:off x="7298198" y="327220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8" name="TextBox 1"/>
          <p:cNvSpPr txBox="1"/>
          <p:nvPr/>
        </p:nvSpPr>
        <p:spPr>
          <a:xfrm>
            <a:off x="10574090" y="366134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9" name="TextBox 1"/>
          <p:cNvSpPr txBox="1"/>
          <p:nvPr/>
        </p:nvSpPr>
        <p:spPr>
          <a:xfrm>
            <a:off x="8584069" y="277439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8090125" y="2491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1" name="TextBox 1"/>
          <p:cNvSpPr txBox="1"/>
          <p:nvPr/>
        </p:nvSpPr>
        <p:spPr>
          <a:xfrm>
            <a:off x="7909158" y="175932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2" name="TextBox 1"/>
          <p:cNvSpPr txBox="1"/>
          <p:nvPr/>
        </p:nvSpPr>
        <p:spPr>
          <a:xfrm>
            <a:off x="9376677" y="30965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8390836" y="756998"/>
            <a:ext cx="1265954"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Klaster 1</a:t>
            </a:r>
            <a:endParaRPr sz="2400">
              <a:solidFill>
                <a:schemeClr val="tx1"/>
              </a:solidFill>
              <a:latin typeface="+mj-lt"/>
            </a:endParaRPr>
          </a:p>
        </p:txBody>
      </p:sp>
      <p:sp>
        <p:nvSpPr>
          <p:cNvPr id="24" name="Rounded Rectangular Callout 23"/>
          <p:cNvSpPr/>
          <p:nvPr/>
        </p:nvSpPr>
        <p:spPr>
          <a:xfrm>
            <a:off x="8137750" y="5483206"/>
            <a:ext cx="154032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Težište 1</a:t>
            </a:r>
            <a:endParaRPr sz="240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9769247" y="4093028"/>
            <a:ext cx="1396581"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688386" y="1525870"/>
            <a:ext cx="581730" cy="1347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reeform 29"/>
          <p:cNvSpPr/>
          <p:nvPr/>
        </p:nvSpPr>
        <p:spPr>
          <a:xfrm>
            <a:off x="9301161" y="2361456"/>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Rounded Rectangular Callout 30"/>
          <p:cNvSpPr/>
          <p:nvPr/>
        </p:nvSpPr>
        <p:spPr>
          <a:xfrm>
            <a:off x="9899874" y="712790"/>
            <a:ext cx="1265954"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Klaster 2</a:t>
            </a:r>
            <a:endParaRPr sz="2400">
              <a:solidFill>
                <a:schemeClr val="tx1"/>
              </a:solidFill>
              <a:latin typeface="+mj-lt"/>
            </a:endParaRPr>
          </a:p>
        </p:txBody>
      </p:sp>
      <p:sp>
        <p:nvSpPr>
          <p:cNvPr id="32" name="Rounded Rectangular Callout 31"/>
          <p:cNvSpPr/>
          <p:nvPr/>
        </p:nvSpPr>
        <p:spPr>
          <a:xfrm>
            <a:off x="10153643" y="5493804"/>
            <a:ext cx="154032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Težište 2</a:t>
            </a:r>
            <a:endParaRPr sz="2400">
              <a:solidFill>
                <a:schemeClr val="tx1"/>
              </a:solidFill>
              <a:latin typeface="+mj-lt"/>
            </a:endParaRPr>
          </a:p>
        </p:txBody>
      </p:sp>
    </p:spTree>
    <p:extLst>
      <p:ext uri="{BB962C8B-B14F-4D97-AF65-F5344CB8AC3E}">
        <p14:creationId xmlns:p14="http://schemas.microsoft.com/office/powerpoint/2010/main" val="197279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a:t>Pregledajte slijedeće online izvore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lnSpcReduction="10000"/>
          </a:bodyPr>
          <a:lstStyle/>
          <a:p>
            <a:pPr marL="0" indent="0" algn="just">
              <a:buNone/>
              <a:defRPr b="1">
                <a:latin typeface="+mj-lt"/>
              </a:defRPr>
            </a:pPr>
            <a:r>
              <a:t>Pogledajte ovaj videozapis o metrici procjene za klasifikaciju:</a:t>
            </a:r>
            <a:endParaRPr b="1">
              <a:latin typeface="+mj-lt"/>
            </a:endParaRPr>
          </a:p>
          <a:p>
            <a:pPr algn="just">
              <a:defRPr>
                <a:latin typeface="+mj-lt"/>
                <a:hlinkClick r:id="rId3"/>
              </a:defRPr>
            </a:pPr>
            <a:r>
              <a:t>https://mediacenter.ibm.com/media/Evaluation+Metrics+in+Classification/0_v944q7yy</a:t>
            </a:r>
            <a:endParaRPr>
              <a:latin typeface="+mj-lt"/>
            </a:endParaRPr>
          </a:p>
          <a:p>
            <a:pPr marL="0" indent="0" algn="just">
              <a:buNone/>
              <a:defRPr b="1">
                <a:latin typeface="+mj-lt"/>
              </a:defRPr>
            </a:pPr>
            <a:r>
              <a:t>Pogledajte ovaj videozapis o metrici procjene u modelima regresije:</a:t>
            </a:r>
          </a:p>
          <a:p>
            <a:pPr algn="just">
              <a:defRPr>
                <a:latin typeface="+mj-lt"/>
                <a:hlinkClick r:id="rId4"/>
              </a:defRPr>
            </a:pPr>
            <a:r>
              <a:t>https://mediacenter.ibm.com/media/Evaluation+Metrics+in+Regression+Models/0_2lyqhl4h</a:t>
            </a:r>
            <a:endParaRPr>
              <a:latin typeface="+mj-lt"/>
            </a:endParaRPr>
          </a:p>
          <a:p>
            <a:pPr marL="0" indent="0" algn="just">
              <a:buNone/>
            </a:pPr>
            <a:r>
              <a:rPr lang="hr-HR" b="1" smtClean="0">
                <a:latin typeface="+mj-lt"/>
              </a:rPr>
              <a:t>Pročitajte</a:t>
            </a:r>
            <a:r>
              <a:rPr b="1" smtClean="0">
                <a:latin typeface="+mj-lt"/>
              </a:rPr>
              <a:t> </a:t>
            </a:r>
            <a:r>
              <a:rPr b="1">
                <a:latin typeface="+mj-lt"/>
              </a:rPr>
              <a:t>ovaj članak </a:t>
            </a:r>
            <a:r>
              <a:rPr lang="hr-HR" b="1" smtClean="0">
                <a:latin typeface="+mj-lt"/>
              </a:rPr>
              <a:t>o korištenju koeficijenta siluete</a:t>
            </a:r>
            <a:r>
              <a:rPr b="1" smtClean="0">
                <a:latin typeface="+mj-lt"/>
              </a:rPr>
              <a:t>:</a:t>
            </a:r>
            <a:endParaRPr b="1">
              <a:latin typeface="+mj-lt"/>
            </a:endParaRPr>
          </a:p>
          <a:p>
            <a:pPr algn="just">
              <a:defRPr>
                <a:latin typeface="+mj-lt"/>
                <a:hlinkClick r:id="rId5"/>
              </a:defRPr>
            </a:pPr>
            <a:r>
              <a:t>https://nitesh993.medium.com/ibm-data-science-course-capstone-project-4fac565e4cae</a:t>
            </a:r>
            <a:endParaRPr>
              <a:latin typeface="+mj-lt"/>
            </a:endParaRPr>
          </a:p>
          <a:p>
            <a:pPr marL="0" indent="0" algn="just">
              <a:buNone/>
              <a:defRPr b="1">
                <a:latin typeface="+mj-lt"/>
              </a:defRPr>
            </a:pPr>
            <a:r>
              <a:t>Pristupite Oracle član Hub-u i </a:t>
            </a:r>
            <a:r>
              <a:rPr/>
              <a:t>dovršite </a:t>
            </a:r>
            <a:r>
              <a:rPr lang="hr-HR" smtClean="0"/>
              <a:t>osmu</a:t>
            </a:r>
            <a:r>
              <a:rPr smtClean="0"/>
              <a:t> </a:t>
            </a:r>
            <a:r>
              <a:rPr lang="hr-HR" smtClean="0"/>
              <a:t>nastavnu cjelinu</a:t>
            </a:r>
            <a:r>
              <a:rPr smtClean="0"/>
              <a:t>:</a:t>
            </a:r>
            <a:endParaRP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Procjena modela strojnog učenja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Ovaj je tečaj razvijen kao rezultat Erasmus+ projekta CodeIn (</a:t>
            </a:r>
            <a:r>
              <a:rPr i="1"/>
              <a:t>Cloud cOmputing for Digital Education INnovation</a:t>
            </a:r>
            <a:r>
              <a:t>)</a:t>
            </a:r>
          </a:p>
          <a:p>
            <a:pPr lvl="0">
              <a:defRPr sz="3600">
                <a:latin typeface="+mj-lt"/>
              </a:defRPr>
            </a:pPr>
            <a:r>
              <a:t>Sadrži ukupno deset nastavnih tema</a:t>
            </a:r>
            <a:endParaRPr sz="3600">
              <a:latin typeface="+mj-lt"/>
            </a:endParaRPr>
          </a:p>
          <a:p>
            <a:pPr lvl="0">
              <a:defRPr sz="3600">
                <a:latin typeface="+mj-lt"/>
              </a:defRPr>
            </a:pPr>
            <a:r>
              <a:t>Sve što </a:t>
            </a:r>
            <a:r>
              <a:rPr/>
              <a:t>trebate </a:t>
            </a:r>
            <a:r>
              <a:rPr smtClean="0"/>
              <a:t>je </a:t>
            </a:r>
            <a:r>
              <a:t>pristup internetu </a:t>
            </a:r>
          </a:p>
          <a:p>
            <a:pPr lvl="0">
              <a:defRPr sz="3600">
                <a:latin typeface="+mj-lt"/>
              </a:defRPr>
            </a:pPr>
            <a:r>
              <a:t>Očekuje se da ćete potrošiti ukupno 150 sati na stjecanje predviđenih ishoda učenja.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rPr lang="hr-HR" smtClean="0"/>
              <a:t>Vrednovanje (evaluacija) </a:t>
            </a:r>
            <a:r>
              <a:rPr smtClean="0"/>
              <a:t>modela</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pPr>
              <a:defRPr sz="3600">
                <a:latin typeface="+mj-lt"/>
              </a:defRPr>
            </a:pPr>
            <a:r>
              <a:t>Evaluacija osigurava točne i pouzdane performanse modela.</a:t>
            </a:r>
          </a:p>
          <a:p>
            <a:pPr>
              <a:defRPr sz="3600">
                <a:latin typeface="+mj-lt"/>
              </a:defRPr>
            </a:pPr>
            <a:r>
              <a:t>Usmjerava poboljšanja prepoznavanjem prednosti i slabosti modela.</a:t>
            </a:r>
          </a:p>
          <a:p>
            <a:pPr>
              <a:defRPr sz="3600">
                <a:latin typeface="+mj-lt"/>
              </a:defRPr>
            </a:pPr>
            <a:r>
              <a:rPr/>
              <a:t>Bez </a:t>
            </a:r>
            <a:r>
              <a:rPr lang="hr-HR" smtClean="0"/>
              <a:t>evaluacije</a:t>
            </a:r>
            <a:r>
              <a:rPr smtClean="0"/>
              <a:t> </a:t>
            </a:r>
            <a:r>
              <a:t>može doći do pogrešnih odluka i netočnih predviđanja.</a:t>
            </a:r>
          </a:p>
          <a:p>
            <a:pPr>
              <a:defRPr sz="3600">
                <a:latin typeface="+mj-lt"/>
              </a:defRPr>
            </a:pPr>
            <a:r>
              <a:t>Trajna evaluacija prilagođava modele promjenjivim zahtjevima, </a:t>
            </a:r>
            <a:r>
              <a:rPr/>
              <a:t>osiguravajući </a:t>
            </a:r>
            <a:r>
              <a:rPr lang="hr-HR" smtClean="0"/>
              <a:t>pouzdanu primjenu u praksi.</a:t>
            </a:r>
            <a:endParaRPr sz="3600">
              <a:latin typeface="+mj-lt"/>
            </a:endParaRPr>
          </a:p>
        </p:txBody>
      </p:sp>
      <p:pic>
        <p:nvPicPr>
          <p:cNvPr id="1026" name="Picture 2" descr="Free The Word Evaluation from Wooden Letter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6543" y="1560059"/>
            <a:ext cx="3018701" cy="201045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Free Person in Yellow Reflective Safety Vest Holding a Pen and Checklist of House Inspection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6542" y="3970596"/>
            <a:ext cx="3018701" cy="2010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rPr/>
              <a:t>Metrika </a:t>
            </a:r>
            <a:r>
              <a:rPr lang="hr-HR" smtClean="0"/>
              <a:t>evaluacije za </a:t>
            </a:r>
            <a:r>
              <a:rPr smtClean="0"/>
              <a:t>klasifikacij</a:t>
            </a:r>
            <a:r>
              <a:rPr lang="hr-HR"/>
              <a:t>u</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8343921" cy="4486275"/>
          </a:xfrm>
        </p:spPr>
        <p:txBody>
          <a:bodyPr>
            <a:noAutofit/>
          </a:bodyPr>
          <a:lstStyle/>
          <a:p>
            <a:pPr>
              <a:defRPr sz="3600">
                <a:latin typeface="+mj-lt"/>
              </a:defRPr>
            </a:pPr>
            <a:r>
              <a:rPr/>
              <a:t>Metrika </a:t>
            </a:r>
            <a:r>
              <a:rPr smtClean="0"/>
              <a:t>pomaže </a:t>
            </a:r>
            <a:r>
              <a:t>u mjerenju izvedbe modela strojnog učenja.</a:t>
            </a:r>
          </a:p>
          <a:p>
            <a:pPr>
              <a:defRPr>
                <a:latin typeface="+mj-lt"/>
              </a:defRPr>
            </a:pPr>
            <a:r>
              <a:rPr sz="3600"/>
              <a:t>Osnovna metrika </a:t>
            </a:r>
            <a:r>
              <a:rPr sz="4000" b="1"/>
              <a:t>procjene</a:t>
            </a:r>
            <a:r>
              <a:rPr sz="3600"/>
              <a:t> za </a:t>
            </a:r>
            <a:r>
              <a:rPr sz="4000" b="1"/>
              <a:t>klasifikaciju</a:t>
            </a:r>
            <a:r>
              <a:rPr sz="3600"/>
              <a:t> uključuje:</a:t>
            </a:r>
          </a:p>
          <a:p>
            <a:pPr lvl="1">
              <a:defRPr sz="3600">
                <a:latin typeface="+mj-lt"/>
              </a:defRPr>
            </a:pPr>
            <a:r>
              <a:t>Točnost</a:t>
            </a:r>
            <a:endParaRPr sz="3600">
              <a:latin typeface="+mj-lt"/>
            </a:endParaRPr>
          </a:p>
          <a:p>
            <a:pPr lvl="1">
              <a:defRPr sz="3600">
                <a:latin typeface="+mj-lt"/>
              </a:defRPr>
            </a:pPr>
            <a:r>
              <a:t>Preciznost</a:t>
            </a:r>
          </a:p>
          <a:p>
            <a:pPr lvl="1">
              <a:defRPr sz="3600">
                <a:latin typeface="+mj-lt"/>
              </a:defRPr>
            </a:pPr>
            <a:r>
              <a:rPr lang="hr-HR" smtClean="0"/>
              <a:t>Odziv</a:t>
            </a:r>
            <a:endParaRPr/>
          </a:p>
          <a:p>
            <a:pPr lvl="1">
              <a:defRPr sz="3600">
                <a:latin typeface="+mj-lt"/>
              </a:defRPr>
            </a:pPr>
            <a:r>
              <a:rPr lang="hr-HR" smtClean="0"/>
              <a:t>Mjera </a:t>
            </a:r>
            <a:r>
              <a:rPr smtClean="0"/>
              <a:t>F1</a:t>
            </a:r>
            <a:endParaRPr sz="3600">
              <a:latin typeface="+mj-lt"/>
            </a:endParaRPr>
          </a:p>
        </p:txBody>
      </p:sp>
      <p:pic>
        <p:nvPicPr>
          <p:cNvPr id="1026" name="Picture 2" descr="Free Close-Up Photo of Dart Pins on Dart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3892" y="2155371"/>
            <a:ext cx="2474211" cy="16478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Shallow Focus Photography of Magnifying Glass With Black Frame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646" y="4322372"/>
            <a:ext cx="2588531" cy="1723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058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rPr lang="hr-HR"/>
              <a:t>Metrika evaluacije za klasifikaciju</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58410" y="1029481"/>
            <a:ext cx="5889172" cy="4486275"/>
          </a:xfrm>
        </p:spPr>
        <p:txBody>
          <a:bodyPr>
            <a:noAutofit/>
          </a:bodyPr>
          <a:lstStyle/>
          <a:p>
            <a:pPr algn="just">
              <a:defRPr sz="3600">
                <a:latin typeface="+mj-lt"/>
              </a:defRPr>
            </a:pPr>
            <a:r>
              <a:rPr lang="hr-HR"/>
              <a:t>Matrica zamjene ključna je za ocjenu modela, otkrivajući kako se model ponaša.</a:t>
            </a:r>
          </a:p>
          <a:p>
            <a:pPr algn="just">
              <a:defRPr sz="3600">
                <a:latin typeface="+mj-lt"/>
              </a:defRPr>
            </a:pPr>
            <a:r>
              <a:rPr lang="hr-HR"/>
              <a:t>Pomoću vizualizacije matrice možemo pratiti stvarne i predviđene klase, što nam </a:t>
            </a:r>
            <a:r>
              <a:rPr lang="hr-HR" smtClean="0"/>
              <a:t>omogućava procjenu.</a:t>
            </a:r>
            <a:endParaRPr lang="hr-HR"/>
          </a:p>
          <a:p>
            <a:pPr algn="just">
              <a:defRPr sz="3600">
                <a:latin typeface="+mj-lt"/>
              </a:defRPr>
            </a:pPr>
            <a:r>
              <a:rPr lang="hr-HR"/>
              <a:t>Rezultati modela oblikuju pojedine ćelije matrice, pružajući važne informacije o </a:t>
            </a:r>
            <a:r>
              <a:rPr lang="hr-HR" smtClean="0"/>
              <a:t>procjeni modela.</a:t>
            </a:r>
            <a:endParaRPr/>
          </a:p>
        </p:txBody>
      </p:sp>
      <p:graphicFrame>
        <p:nvGraphicFramePr>
          <p:cNvPr id="5" name="Table 4"/>
          <p:cNvGraphicFramePr>
            <a:graphicFrameLocks noGrp="1"/>
          </p:cNvGraphicFramePr>
          <p:nvPr>
            <p:extLst>
              <p:ext uri="{D42A27DB-BD31-4B8C-83A1-F6EECF244321}">
                <p14:modId xmlns:p14="http://schemas.microsoft.com/office/powerpoint/2010/main" val="2279173261"/>
              </p:ext>
            </p:extLst>
          </p:nvPr>
        </p:nvGraphicFramePr>
        <p:xfrm>
          <a:off x="6651169" y="3160260"/>
          <a:ext cx="5236028" cy="2695575"/>
        </p:xfrm>
        <a:graphic>
          <a:graphicData uri="http://schemas.openxmlformats.org/drawingml/2006/table">
            <a:tbl>
              <a:tblPr>
                <a:tableStyleId>{5C22544A-7EE6-4342-B048-85BDC9FD1C3A}</a:tableStyleId>
              </a:tblPr>
              <a:tblGrid>
                <a:gridCol w="632116">
                  <a:extLst>
                    <a:ext uri="{9D8B030D-6E8A-4147-A177-3AD203B41FA5}">
                      <a16:colId xmlns:a16="http://schemas.microsoft.com/office/drawing/2014/main" val="2703121084"/>
                    </a:ext>
                  </a:extLst>
                </a:gridCol>
                <a:gridCol w="1380120">
                  <a:extLst>
                    <a:ext uri="{9D8B030D-6E8A-4147-A177-3AD203B41FA5}">
                      <a16:colId xmlns:a16="http://schemas.microsoft.com/office/drawing/2014/main" val="2416180514"/>
                    </a:ext>
                  </a:extLst>
                </a:gridCol>
                <a:gridCol w="1485473">
                  <a:extLst>
                    <a:ext uri="{9D8B030D-6E8A-4147-A177-3AD203B41FA5}">
                      <a16:colId xmlns:a16="http://schemas.microsoft.com/office/drawing/2014/main" val="4241289307"/>
                    </a:ext>
                  </a:extLst>
                </a:gridCol>
                <a:gridCol w="1738319">
                  <a:extLst>
                    <a:ext uri="{9D8B030D-6E8A-4147-A177-3AD203B41FA5}">
                      <a16:colId xmlns:a16="http://schemas.microsoft.com/office/drawing/2014/main" val="3322110754"/>
                    </a:ext>
                  </a:extLst>
                </a:gridCol>
              </a:tblGrid>
              <a:tr h="381000">
                <a:tc rowSpan="2">
                  <a:txBody>
                    <a:bodyPr/>
                    <a:lstStyle/>
                    <a:p>
                      <a:pPr algn="ctr" fontAlgn="ctr"/>
                      <a:endParaRPr sz="2000" b="0" i="0" u="none" strike="noStrike">
                        <a:solidFill>
                          <a:srgbClr val="202122"/>
                        </a:solidFill>
                        <a:effectLst/>
                        <a:latin typeface="+mj-lt"/>
                      </a:endParaRPr>
                    </a:p>
                  </a:txBody>
                  <a:tcPr marL="9525" marR="9525" marT="9525" marB="0" anchor="ctr"/>
                </a:tc>
                <a:tc>
                  <a:txBody>
                    <a:bodyPr/>
                    <a:lstStyle/>
                    <a:p>
                      <a:pPr algn="ctr" fontAlgn="ctr"/>
                      <a:endParaRPr sz="2000" b="0" i="0" u="none" strike="noStrike">
                        <a:solidFill>
                          <a:srgbClr val="202122"/>
                        </a:solidFill>
                        <a:effectLst/>
                        <a:latin typeface="+mj-lt"/>
                      </a:endParaRPr>
                    </a:p>
                  </a:txBody>
                  <a:tcPr marL="9525" marR="9525" marT="9525" marB="0" anchor="ctr"/>
                </a:tc>
                <a:tc gridSpan="2">
                  <a:txBody>
                    <a:bodyPr/>
                    <a:lstStyle/>
                    <a:p>
                      <a:pPr algn="ctr" fontAlgn="ctr">
                        <a:defRPr sz="2000" b="1">
                          <a:effectLst/>
                          <a:latin typeface="+mj-lt"/>
                        </a:defRPr>
                      </a:pPr>
                      <a:r>
                        <a:t>Predviđeni uvjet</a:t>
                      </a:r>
                      <a:endParaRPr sz="2000" b="1" i="0" u="none" strike="noStrike">
                        <a:solidFill>
                          <a:srgbClr val="202122"/>
                        </a:solidFill>
                        <a:effectLst/>
                        <a:latin typeface="+mj-lt"/>
                      </a:endParaRPr>
                    </a:p>
                  </a:txBody>
                  <a:tcPr marL="9525" marR="9525" marT="9525" marB="0" anchor="ctr"/>
                </a:tc>
                <a:tc hMerge="1">
                  <a:txBody>
                    <a:bodyPr/>
                    <a:lstStyle/>
                    <a:p>
                      <a:endParaRPr/>
                    </a:p>
                  </a:txBody>
                  <a:tcPr/>
                </a:tc>
                <a:extLst>
                  <a:ext uri="{0D108BD9-81ED-4DB2-BD59-A6C34878D82A}">
                    <a16:rowId xmlns:a16="http://schemas.microsoft.com/office/drawing/2014/main" val="1400785919"/>
                  </a:ext>
                </a:extLst>
              </a:tr>
              <a:tr h="0">
                <a:tc vMerge="1">
                  <a:txBody>
                    <a:bodyPr/>
                    <a:lstStyle/>
                    <a:p>
                      <a:endParaRPr/>
                    </a:p>
                  </a:txBody>
                  <a:tcPr/>
                </a:tc>
                <a:tc>
                  <a:txBody>
                    <a:bodyPr/>
                    <a:lstStyle/>
                    <a:p>
                      <a:pPr algn="ctr" fontAlgn="ctr">
                        <a:defRPr sz="2000" b="1">
                          <a:effectLst/>
                          <a:latin typeface="+mj-lt"/>
                        </a:defRPr>
                      </a:pPr>
                      <a:r>
                        <a:t>Ukupno</a:t>
                      </a:r>
                      <a:br/>
                      <a:r>
                        <a:t>P+N</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rPr smtClean="0"/>
                        <a:t>Pozitivn</a:t>
                      </a:r>
                      <a:r>
                        <a:rPr lang="hr-HR" smtClean="0"/>
                        <a:t>o</a:t>
                      </a:r>
                      <a:r>
                        <a:rPr smtClean="0"/>
                        <a:t> </a:t>
                      </a:r>
                      <a:r>
                        <a:t>(PP)</a:t>
                      </a:r>
                      <a:endParaRPr sz="2000" b="1" i="0" u="none" strike="noStrike">
                        <a:solidFill>
                          <a:srgbClr val="202122"/>
                        </a:solidFill>
                        <a:effectLst/>
                        <a:latin typeface="+mj-lt"/>
                      </a:endParaRPr>
                    </a:p>
                  </a:txBody>
                  <a:tcPr marL="9525" marR="9525" marT="9525" marB="0" anchor="ctr"/>
                </a:tc>
                <a:tc>
                  <a:txBody>
                    <a:bodyPr/>
                    <a:lstStyle/>
                    <a:p>
                      <a:pPr algn="ctr" fontAlgn="ctr">
                        <a:defRPr sz="2000" b="1">
                          <a:effectLst/>
                          <a:latin typeface="+mj-lt"/>
                        </a:defRPr>
                      </a:pPr>
                      <a:r>
                        <a:t>Negativno (PN)</a:t>
                      </a:r>
                      <a:endParaRPr sz="2000" b="1" i="0" u="none" strike="noStrike">
                        <a:solidFill>
                          <a:srgbClr val="202122"/>
                        </a:solidFill>
                        <a:effectLst/>
                        <a:latin typeface="+mj-lt"/>
                      </a:endParaRPr>
                    </a:p>
                  </a:txBody>
                  <a:tcPr marL="9525" marR="9525" marT="9525" marB="0" anchor="ctr"/>
                </a:tc>
                <a:extLst>
                  <a:ext uri="{0D108BD9-81ED-4DB2-BD59-A6C34878D82A}">
                    <a16:rowId xmlns:a16="http://schemas.microsoft.com/office/drawing/2014/main" val="2675221471"/>
                  </a:ext>
                </a:extLst>
              </a:tr>
              <a:tr h="704850">
                <a:tc rowSpan="2">
                  <a:txBody>
                    <a:bodyPr/>
                    <a:lstStyle/>
                    <a:p>
                      <a:pPr algn="ctr" fontAlgn="ctr">
                        <a:defRPr sz="2000" b="1">
                          <a:effectLst/>
                          <a:latin typeface="+mj-lt"/>
                        </a:defRPr>
                      </a:pPr>
                      <a:r>
                        <a:t>Stvarni uvjet</a:t>
                      </a:r>
                      <a:endParaRPr sz="2000" b="1" i="0" u="none" strike="noStrike">
                        <a:solidFill>
                          <a:srgbClr val="202122"/>
                        </a:solidFill>
                        <a:effectLst/>
                        <a:latin typeface="+mj-lt"/>
                      </a:endParaRPr>
                    </a:p>
                  </a:txBody>
                  <a:tcPr marL="9525" marR="9525" marT="9525" marB="0" vert="vert270" anchor="ctr"/>
                </a:tc>
                <a:tc>
                  <a:txBody>
                    <a:bodyPr/>
                    <a:lstStyle/>
                    <a:p>
                      <a:pPr algn="ctr" fontAlgn="ctr">
                        <a:defRPr sz="2000" b="1">
                          <a:effectLst/>
                          <a:latin typeface="+mj-lt"/>
                        </a:defRPr>
                      </a:pPr>
                      <a:r>
                        <a:rPr smtClean="0"/>
                        <a:t>Pozitivn</a:t>
                      </a:r>
                      <a:r>
                        <a:rPr lang="hr-HR" smtClean="0"/>
                        <a:t>o</a:t>
                      </a:r>
                      <a:r>
                        <a:rPr smtClean="0"/>
                        <a:t> </a:t>
                      </a:r>
                      <a:r>
                        <a:t>(P)</a:t>
                      </a:r>
                      <a:endParaRPr sz="2000" b="1" i="0" u="none" strike="noStrike">
                        <a:solidFill>
                          <a:srgbClr val="202122"/>
                        </a:solidFill>
                        <a:effectLst/>
                        <a:latin typeface="+mj-lt"/>
                      </a:endParaRPr>
                    </a:p>
                  </a:txBody>
                  <a:tcPr marL="9525" marR="9525" marT="9525" marB="0" anchor="ctr"/>
                </a:tc>
                <a:tc>
                  <a:txBody>
                    <a:bodyPr/>
                    <a:lstStyle/>
                    <a:p>
                      <a:pPr algn="ctr" fontAlgn="ctr">
                        <a:defRPr sz="2000" b="1">
                          <a:solidFill>
                            <a:srgbClr val="00B050"/>
                          </a:solidFill>
                          <a:effectLst/>
                          <a:latin typeface="+mj-lt"/>
                        </a:defRPr>
                      </a:pPr>
                      <a:r>
                        <a:rPr lang="hr-HR" smtClean="0"/>
                        <a:t>Točno</a:t>
                      </a:r>
                      <a:r>
                        <a:rPr smtClean="0"/>
                        <a:t> pozitivn</a:t>
                      </a:r>
                      <a:r>
                        <a:rPr lang="hr-HR" smtClean="0"/>
                        <a:t>o</a:t>
                      </a:r>
                      <a:r>
                        <a:rPr smtClean="0"/>
                        <a:t> </a:t>
                      </a:r>
                      <a:r>
                        <a:t>(TP)</a:t>
                      </a:r>
                      <a:endParaRPr sz="2000" b="1" i="0" u="none" strike="noStrike">
                        <a:solidFill>
                          <a:srgbClr val="00B050"/>
                        </a:solidFill>
                        <a:effectLst/>
                        <a:latin typeface="+mj-lt"/>
                      </a:endParaRPr>
                    </a:p>
                  </a:txBody>
                  <a:tcPr marL="9525" marR="9525" marT="9525" marB="0" anchor="ctr"/>
                </a:tc>
                <a:tc>
                  <a:txBody>
                    <a:bodyPr/>
                    <a:lstStyle/>
                    <a:p>
                      <a:pPr algn="ctr" fontAlgn="ctr">
                        <a:defRPr sz="2000" b="1">
                          <a:solidFill>
                            <a:srgbClr val="C00000"/>
                          </a:solidFill>
                          <a:effectLst/>
                          <a:latin typeface="+mj-lt"/>
                        </a:defRPr>
                      </a:pPr>
                      <a:r>
                        <a:t>Lažno negativno (FN)</a:t>
                      </a:r>
                      <a:endParaRPr sz="2000" b="1" i="0" u="none" strike="noStrike">
                        <a:solidFill>
                          <a:srgbClr val="C00000"/>
                        </a:solidFill>
                        <a:effectLst/>
                        <a:latin typeface="+mj-lt"/>
                      </a:endParaRPr>
                    </a:p>
                  </a:txBody>
                  <a:tcPr marL="9525" marR="9525" marT="9525" marB="0" anchor="ctr"/>
                </a:tc>
                <a:extLst>
                  <a:ext uri="{0D108BD9-81ED-4DB2-BD59-A6C34878D82A}">
                    <a16:rowId xmlns:a16="http://schemas.microsoft.com/office/drawing/2014/main" val="994872510"/>
                  </a:ext>
                </a:extLst>
              </a:tr>
              <a:tr h="990600">
                <a:tc vMerge="1">
                  <a:txBody>
                    <a:bodyPr/>
                    <a:lstStyle/>
                    <a:p>
                      <a:endParaRPr/>
                    </a:p>
                  </a:txBody>
                  <a:tcPr/>
                </a:tc>
                <a:tc>
                  <a:txBody>
                    <a:bodyPr/>
                    <a:lstStyle/>
                    <a:p>
                      <a:pPr algn="ctr" fontAlgn="ctr">
                        <a:defRPr sz="2000" b="1">
                          <a:effectLst/>
                          <a:latin typeface="+mj-lt"/>
                        </a:defRPr>
                      </a:pPr>
                      <a:r>
                        <a:t>Negativno (N)</a:t>
                      </a:r>
                      <a:endParaRPr sz="2000" b="1" i="0" u="none" strike="noStrike">
                        <a:solidFill>
                          <a:srgbClr val="202122"/>
                        </a:solidFill>
                        <a:effectLst/>
                        <a:latin typeface="+mj-lt"/>
                      </a:endParaRPr>
                    </a:p>
                  </a:txBody>
                  <a:tcPr marL="9525" marR="9525" marT="9525" marB="0" anchor="ctr"/>
                </a:tc>
                <a:tc>
                  <a:txBody>
                    <a:bodyPr/>
                    <a:lstStyle/>
                    <a:p>
                      <a:pPr algn="ctr" fontAlgn="ctr">
                        <a:defRPr sz="2000" b="1">
                          <a:solidFill>
                            <a:srgbClr val="C00000"/>
                          </a:solidFill>
                          <a:effectLst/>
                          <a:latin typeface="+mj-lt"/>
                        </a:defRPr>
                      </a:pPr>
                      <a:r>
                        <a:t>Lažno pozitivno (FP)</a:t>
                      </a:r>
                      <a:endParaRPr sz="2000" b="1" i="0" u="none" strike="noStrike">
                        <a:solidFill>
                          <a:srgbClr val="C00000"/>
                        </a:solidFill>
                        <a:effectLst/>
                        <a:latin typeface="+mj-lt"/>
                      </a:endParaRPr>
                    </a:p>
                  </a:txBody>
                  <a:tcPr marL="9525" marR="9525" marT="9525" marB="0" anchor="ctr"/>
                </a:tc>
                <a:tc>
                  <a:txBody>
                    <a:bodyPr/>
                    <a:lstStyle/>
                    <a:p>
                      <a:pPr algn="ctr" fontAlgn="ctr">
                        <a:defRPr sz="2000">
                          <a:effectLst/>
                          <a:latin typeface="+mj-lt"/>
                        </a:defRPr>
                      </a:pPr>
                      <a:r>
                        <a:rPr b="1">
                          <a:solidFill>
                            <a:srgbClr val="00B050"/>
                          </a:solidFill>
                        </a:rPr>
                        <a:t>Točno </a:t>
                      </a:r>
                      <a:r>
                        <a:rPr b="1" smtClean="0">
                          <a:solidFill>
                            <a:srgbClr val="00B050"/>
                          </a:solidFill>
                        </a:rPr>
                        <a:t>negativno </a:t>
                      </a:r>
                      <a:r>
                        <a:rPr b="1">
                          <a:solidFill>
                            <a:srgbClr val="00B050"/>
                          </a:solidFill>
                        </a:rPr>
                        <a:t>(TN</a:t>
                      </a:r>
                      <a:r>
                        <a:t>)</a:t>
                      </a:r>
                      <a:endParaRPr sz="20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406424395"/>
                  </a:ext>
                </a:extLst>
              </a:tr>
            </a:tbl>
          </a:graphicData>
        </a:graphic>
      </p:graphicFrame>
      <p:sp>
        <p:nvSpPr>
          <p:cNvPr id="7" name="Cloud Callout 6"/>
          <p:cNvSpPr/>
          <p:nvPr/>
        </p:nvSpPr>
        <p:spPr>
          <a:xfrm>
            <a:off x="7048698" y="1139754"/>
            <a:ext cx="4838499" cy="1766810"/>
          </a:xfrm>
          <a:prstGeom prst="cloudCallout">
            <a:avLst>
              <a:gd name="adj1" fmla="val -27228"/>
              <a:gd name="adj2" fmla="val 7545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a:pPr>
            <a:r>
              <a:rPr/>
              <a:t>Matrica </a:t>
            </a:r>
            <a:r>
              <a:rPr lang="hr-HR" smtClean="0"/>
              <a:t>zabune (konfuzije)</a:t>
            </a:r>
            <a:r>
              <a:rPr smtClean="0"/>
              <a:t> </a:t>
            </a:r>
            <a:endParaRPr sz="3600"/>
          </a:p>
        </p:txBody>
      </p:sp>
    </p:spTree>
    <p:extLst>
      <p:ext uri="{BB962C8B-B14F-4D97-AF65-F5344CB8AC3E}">
        <p14:creationId xmlns:p14="http://schemas.microsoft.com/office/powerpoint/2010/main" val="1856194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defRPr b="1"/>
            </a:pPr>
            <a:r>
              <a:t>Metrika procjene za klasifikaciju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sz="3600">
              <a:latin typeface="+mj-lt"/>
            </a:endParaRPr>
          </a:p>
          <a:p>
            <a:endParaRPr sz="3600">
              <a:latin typeface="+mj-lt"/>
            </a:endParaRPr>
          </a:p>
          <a:p>
            <a:endParaRPr sz="4000" b="1">
              <a:latin typeface="+mj-lt"/>
            </a:endParaRPr>
          </a:p>
          <a:p>
            <a:endParaRPr sz="4000" b="1">
              <a:latin typeface="+mj-lt"/>
            </a:endParaRPr>
          </a:p>
          <a:p>
            <a:pPr marL="0" indent="0">
              <a:buNone/>
            </a:pPr>
            <a:endParaRPr sz="3600">
              <a:latin typeface="+mj-lt"/>
            </a:endParaRPr>
          </a:p>
        </p:txBody>
      </p:sp>
      <mc:AlternateContent xmlns:mc="http://schemas.openxmlformats.org/markup-compatibility/2006" xmlns:a14="http://schemas.microsoft.com/office/drawing/2010/main">
        <mc:Choice Requires="a14">
          <p:sp>
            <p:nvSpPr>
              <p:cNvPr id="5" name="TextBox 4"/>
              <p:cNvSpPr txBox="1"/>
              <p:nvPr/>
            </p:nvSpPr>
            <p:spPr>
              <a:xfrm>
                <a:off x="1230085" y="1560059"/>
                <a:ext cx="10435164" cy="988669"/>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hr-HR" sz="4000" b="1" i="0" dirty="0" smtClean="0">
                        <a:latin typeface="+mj-lt"/>
                      </a:rPr>
                      <m:t>Pouzdanost</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Number</m:t>
                        </m:r>
                        <m:r>
                          <m:rPr>
                            <m:nor/>
                          </m:rPr>
                          <a:rPr lang="en-US" sz="4000" dirty="0">
                            <a:latin typeface="+mj-lt"/>
                          </a:rPr>
                          <m:t> </m:t>
                        </m:r>
                        <m:r>
                          <m:rPr>
                            <m:nor/>
                          </m:rPr>
                          <a:rPr lang="en-US" sz="4000" dirty="0">
                            <a:latin typeface="+mj-lt"/>
                          </a:rPr>
                          <m:t>of</m:t>
                        </m:r>
                        <m:r>
                          <m:rPr>
                            <m:nor/>
                          </m:rPr>
                          <a:rPr lang="en-US" sz="4000" dirty="0">
                            <a:latin typeface="+mj-lt"/>
                          </a:rPr>
                          <m:t> </m:t>
                        </m:r>
                        <m:r>
                          <m:rPr>
                            <m:nor/>
                          </m:rPr>
                          <a:rPr lang="en-US" sz="4000" dirty="0">
                            <a:latin typeface="+mj-lt"/>
                          </a:rPr>
                          <m:t>Correct</m:t>
                        </m:r>
                        <m:r>
                          <m:rPr>
                            <m:nor/>
                          </m:rPr>
                          <a:rPr lang="en-US" sz="4000" dirty="0">
                            <a:latin typeface="+mj-lt"/>
                          </a:rPr>
                          <m:t> </m:t>
                        </m:r>
                        <m:r>
                          <m:rPr>
                            <m:nor/>
                          </m:rPr>
                          <a:rPr lang="en-US" sz="4000" dirty="0">
                            <a:latin typeface="+mj-lt"/>
                          </a:rPr>
                          <m:t>Predictions</m:t>
                        </m:r>
                      </m:num>
                      <m:den>
                        <m:r>
                          <m:rPr>
                            <m:nor/>
                          </m:rPr>
                          <a:rPr lang="en-US" sz="4000" dirty="0">
                            <a:latin typeface="+mj-lt"/>
                          </a:rPr>
                          <m:t>Total</m:t>
                        </m:r>
                        <m:r>
                          <m:rPr>
                            <m:nor/>
                          </m:rPr>
                          <a:rPr lang="en-US" sz="4000" dirty="0">
                            <a:latin typeface="+mj-lt"/>
                          </a:rPr>
                          <m:t> </m:t>
                        </m:r>
                        <m:r>
                          <m:rPr>
                            <m:nor/>
                          </m:rPr>
                          <a:rPr lang="en-US" sz="4000" dirty="0">
                            <a:latin typeface="+mj-lt"/>
                          </a:rPr>
                          <m:t>Number</m:t>
                        </m:r>
                        <m:r>
                          <m:rPr>
                            <m:nor/>
                          </m:rPr>
                          <a:rPr lang="en-US" sz="4000" dirty="0">
                            <a:latin typeface="+mj-lt"/>
                          </a:rPr>
                          <m:t> </m:t>
                        </m:r>
                        <m:r>
                          <m:rPr>
                            <m:nor/>
                          </m:rPr>
                          <a:rPr lang="en-US" sz="4000" dirty="0">
                            <a:latin typeface="+mj-lt"/>
                          </a:rPr>
                          <m:t>of</m:t>
                        </m:r>
                        <m:r>
                          <m:rPr>
                            <m:nor/>
                          </m:rPr>
                          <a:rPr lang="en-US" sz="4000" dirty="0">
                            <a:latin typeface="+mj-lt"/>
                          </a:rPr>
                          <m:t> </m:t>
                        </m:r>
                        <m:r>
                          <m:rPr>
                            <m:nor/>
                          </m:rPr>
                          <a:rPr lang="en-US" sz="4000" dirty="0">
                            <a:latin typeface="+mj-lt"/>
                          </a:rPr>
                          <m:t>Predictions</m:t>
                        </m:r>
                      </m:den>
                    </m:f>
                  </m:oMath>
                </a14:m>
                <a:r>
                  <a:t> x 100</a:t>
                </a:r>
                <a:endParaRPr>
                  <a:latin typeface="+mj-lt"/>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230085" y="1560059"/>
                <a:ext cx="10435164" cy="988669"/>
              </a:xfrm>
              <a:prstGeom prst="rect">
                <a:avLst/>
              </a:prstGeom>
              <a:blipFill>
                <a:blip r:embed="rId3"/>
                <a:stretch>
                  <a:fillRect r="-1636" b="-129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089020" y="2993846"/>
                <a:ext cx="10287688" cy="966290"/>
              </a:xfrm>
              <a:prstGeom prst="rect">
                <a:avLst/>
              </a:prstGeom>
              <a:noFill/>
            </p:spPr>
            <p:txBody>
              <a:bodyPr wrap="none" lIns="0" tIns="0" rIns="0" bIns="0">
                <a:spAutoFit/>
              </a:bodyPr>
              <a:lstStyle/>
              <a:p>
                <a:pPr>
                  <a:defRPr sz="4000">
                    <a:latin typeface="+mj-lt"/>
                  </a:defRPr>
                </a:pPr>
                <a14:m>
                  <m:oMath xmlns:m="http://schemas.openxmlformats.org/officeDocument/2006/math">
                    <m:r>
                      <m:rPr>
                        <m:nor/>
                      </m:rPr>
                      <a:rPr lang="hr-HR" sz="4000" b="1" i="0" dirty="0" smtClean="0">
                        <a:latin typeface="+mj-lt"/>
                      </a:rPr>
                      <m:t>Preciznost</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True</m:t>
                        </m:r>
                        <m:r>
                          <m:rPr>
                            <m:nor/>
                          </m:rPr>
                          <a:rPr lang="en-US" sz="4000" dirty="0">
                            <a:latin typeface="+mj-lt"/>
                          </a:rPr>
                          <m:t> </m:t>
                        </m:r>
                        <m:r>
                          <m:rPr>
                            <m:nor/>
                          </m:rPr>
                          <a:rPr lang="en-US" sz="4000" dirty="0">
                            <a:latin typeface="+mj-lt"/>
                          </a:rPr>
                          <m:t>Positives</m:t>
                        </m:r>
                      </m:num>
                      <m:den>
                        <m:r>
                          <m:rPr>
                            <m:nor/>
                          </m:rPr>
                          <a:rPr lang="en-US" sz="4000" dirty="0">
                            <a:latin typeface="+mj-lt"/>
                          </a:rPr>
                          <m:t>True</m:t>
                        </m:r>
                        <m:r>
                          <m:rPr>
                            <m:nor/>
                          </m:rPr>
                          <a:rPr lang="en-US" sz="4000" dirty="0">
                            <a:latin typeface="+mj-lt"/>
                          </a:rPr>
                          <m:t> </m:t>
                        </m:r>
                        <m:r>
                          <m:rPr>
                            <m:nor/>
                          </m:rPr>
                          <a:rPr lang="en-US" sz="4000" dirty="0">
                            <a:latin typeface="+mj-lt"/>
                          </a:rPr>
                          <m:t>Positives</m:t>
                        </m:r>
                        <m:r>
                          <m:rPr>
                            <m:nor/>
                          </m:rPr>
                          <a:rPr lang="en-US" sz="4000" dirty="0">
                            <a:latin typeface="+mj-lt"/>
                          </a:rPr>
                          <m:t> + </m:t>
                        </m:r>
                        <m:r>
                          <m:rPr>
                            <m:nor/>
                          </m:rPr>
                          <a:rPr lang="en-US" sz="4000" dirty="0">
                            <a:latin typeface="+mj-lt"/>
                          </a:rPr>
                          <m:t>False</m:t>
                        </m:r>
                        <m:r>
                          <m:rPr>
                            <m:nor/>
                          </m:rPr>
                          <a:rPr lang="en-US" sz="4000" dirty="0">
                            <a:latin typeface="+mj-lt"/>
                          </a:rPr>
                          <m:t> </m:t>
                        </m:r>
                        <m:r>
                          <m:rPr>
                            <m:nor/>
                          </m:rPr>
                          <a:rPr lang="en-US" sz="4000" dirty="0">
                            <a:latin typeface="+mj-lt"/>
                          </a:rPr>
                          <m:t>Positives</m:t>
                        </m:r>
                      </m:den>
                    </m:f>
                  </m:oMath>
                </a14:m>
                <a:r>
                  <a:t> x 100</a:t>
                </a:r>
                <a:endParaRPr sz="2000">
                  <a:latin typeface="+mj-lt"/>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089020" y="2993846"/>
                <a:ext cx="10287688" cy="966290"/>
              </a:xfrm>
              <a:prstGeom prst="rect">
                <a:avLst/>
              </a:prstGeom>
              <a:blipFill>
                <a:blip r:embed="rId4"/>
                <a:stretch>
                  <a:fillRect r="-1956" b="-17610"/>
                </a:stretch>
              </a:blipFill>
            </p:spPr>
            <p:txBody>
              <a:bodyPr/>
              <a:lstStyle/>
              <a:p>
                <a:r>
                  <a:rPr lang="en-US">
                    <a:noFill/>
                  </a:rPr>
                  <a:t> </a:t>
                </a:r>
              </a:p>
            </p:txBody>
          </p:sp>
        </mc:Fallback>
      </mc:AlternateContent>
      <p:graphicFrame>
        <p:nvGraphicFramePr>
          <p:cNvPr id="8" name="Table 7"/>
          <p:cNvGraphicFramePr>
            <a:graphicFrameLocks noGrp="1"/>
          </p:cNvGraphicFramePr>
          <p:nvPr>
            <p:extLst>
              <p:ext uri="{D42A27DB-BD31-4B8C-83A1-F6EECF244321}">
                <p14:modId xmlns:p14="http://schemas.microsoft.com/office/powerpoint/2010/main" val="2667290590"/>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gridSpan="2">
                  <a:txBody>
                    <a:bodyPr/>
                    <a:lstStyle/>
                    <a:p>
                      <a:pPr algn="ctr" fontAlgn="ctr">
                        <a:defRPr sz="2000" b="1">
                          <a:effectLst/>
                        </a:defRPr>
                      </a:pPr>
                      <a:r>
                        <a:t>Predviđeno</a:t>
                      </a:r>
                      <a:endParaRPr sz="2000" b="1" i="0" u="none" strike="noStrike">
                        <a:solidFill>
                          <a:srgbClr val="202122"/>
                        </a:solidFill>
                        <a:effectLst/>
                        <a:latin typeface="Arial" panose="020B0604020202020204" pitchFamily="34" charset="0"/>
                      </a:endParaRPr>
                    </a:p>
                  </a:txBody>
                  <a:tcPr marL="9525" marR="9525" marT="9525" marB="0" anchor="ctr"/>
                </a:tc>
                <a:tc hMerge="1">
                  <a:txBody>
                    <a:bodyPr/>
                    <a:lstStyle/>
                    <a:p>
                      <a:endParaRPr/>
                    </a:p>
                  </a:txBody>
                  <a:tcPr/>
                </a:tc>
                <a:extLst>
                  <a:ext uri="{0D108BD9-81ED-4DB2-BD59-A6C34878D82A}">
                    <a16:rowId xmlns:a16="http://schemas.microsoft.com/office/drawing/2014/main" val="4182175579"/>
                  </a:ext>
                </a:extLst>
              </a:tr>
              <a:tr h="190500">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ctr">
                        <a:defRPr sz="2000">
                          <a:effectLst/>
                        </a:defRPr>
                      </a:pPr>
                      <a:r>
                        <a:t>Ukupno</a:t>
                      </a:r>
                      <a:br/>
                      <a:r>
                        <a:t>8+4=12</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jabuka</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rPr lang="hr-HR" smtClean="0"/>
                        <a:t>nije</a:t>
                      </a:r>
                      <a:r>
                        <a:rPr smtClean="0"/>
                        <a:t> </a:t>
                      </a:r>
                      <a:r>
                        <a:rPr lang="hr-HR" smtClean="0"/>
                        <a:t>jabuka</a:t>
                      </a:r>
                      <a:endParaRPr sz="2000" b="1"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4497763"/>
                  </a:ext>
                </a:extLst>
              </a:tr>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a:txBody>
                    <a:bodyPr/>
                    <a:lstStyle/>
                    <a:p>
                      <a:pPr algn="ctr" fontAlgn="ctr">
                        <a:defRPr sz="2000">
                          <a:effectLst/>
                        </a:defRPr>
                      </a:pPr>
                      <a:r>
                        <a:t>7 (PK)</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a:effectLst/>
                        </a:defRPr>
                      </a:pPr>
                      <a:r>
                        <a:t>5 (PN)</a:t>
                      </a:r>
                      <a:endParaRPr sz="2000" b="0"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52155102"/>
                  </a:ext>
                </a:extLst>
              </a:tr>
              <a:tr h="0">
                <a:tc rowSpan="2">
                  <a:txBody>
                    <a:bodyPr/>
                    <a:lstStyle/>
                    <a:p>
                      <a:pPr algn="ctr" fontAlgn="ctr">
                        <a:defRPr sz="2000" b="1">
                          <a:effectLst/>
                        </a:defRPr>
                      </a:pPr>
                      <a:r>
                        <a:t>Stvarni </a:t>
                      </a:r>
                      <a:br/>
                      <a:r>
                        <a:t>uvjet</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rPr lang="hr-HR" smtClean="0"/>
                        <a:t>jabuka</a:t>
                      </a:r>
                      <a:r>
                        <a:t/>
                      </a:r>
                      <a:br/>
                      <a:r>
                        <a:t>8</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6 (TP)</a:t>
                      </a:r>
                      <a:endParaRPr sz="2000" b="1" i="0" u="none" strike="noStrike">
                        <a:solidFill>
                          <a:schemeClr val="accent6"/>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2 (FN)</a:t>
                      </a:r>
                      <a:endParaRPr sz="2000" b="1" i="0" u="none" strike="noStrike">
                        <a:solidFill>
                          <a:srgbClr val="C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54490614"/>
                  </a:ext>
                </a:extLst>
              </a:tr>
              <a:tr h="0">
                <a:tc vMerge="1">
                  <a:txBody>
                    <a:bodyPr/>
                    <a:lstStyle/>
                    <a:p>
                      <a:endParaRPr/>
                    </a:p>
                  </a:txBody>
                  <a:tcPr/>
                </a:tc>
                <a:tc>
                  <a:txBody>
                    <a:bodyPr/>
                    <a:lstStyle/>
                    <a:p>
                      <a:pPr algn="ctr" fontAlgn="ctr">
                        <a:defRPr sz="2000" b="1">
                          <a:effectLst/>
                        </a:defRPr>
                      </a:pPr>
                      <a:r>
                        <a:rPr lang="hr-HR" smtClean="0"/>
                        <a:t>nije jabuka</a:t>
                      </a:r>
                      <a:r>
                        <a:t/>
                      </a:r>
                      <a:br/>
                      <a:r>
                        <a:t>4</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1 (FP)</a:t>
                      </a:r>
                      <a:endParaRPr sz="2000" b="1" i="0" u="none" strike="noStrike">
                        <a:solidFill>
                          <a:srgbClr val="C00000"/>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3 (TN)</a:t>
                      </a:r>
                      <a:endParaRPr sz="2000" b="1" i="0" u="none" strike="noStrike">
                        <a:solidFill>
                          <a:schemeClr val="accent6"/>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73705781"/>
                  </a:ext>
                </a:extLst>
              </a:tr>
            </a:tbl>
          </a:graphicData>
        </a:graphic>
      </p:graphicFrame>
      <p:sp>
        <p:nvSpPr>
          <p:cNvPr id="6" name="Rectangular Callout 5"/>
          <p:cNvSpPr/>
          <p:nvPr/>
        </p:nvSpPr>
        <p:spPr>
          <a:xfrm>
            <a:off x="8202383" y="4539911"/>
            <a:ext cx="3858987" cy="1506423"/>
          </a:xfrm>
          <a:prstGeom prst="wedgeRectCallout">
            <a:avLst>
              <a:gd name="adj1" fmla="val -84920"/>
              <a:gd name="adj2" fmla="val 4217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Točnost = (6  + 1 ) /12 = 75%</a:t>
            </a:r>
          </a:p>
          <a:p>
            <a:pPr algn="ctr"/>
            <a:endParaRPr sz="2400"/>
          </a:p>
          <a:p>
            <a:pPr algn="ctr">
              <a:defRPr sz="2400"/>
            </a:pPr>
            <a:r>
              <a:t>Preciznost = 6 / (6+1) = 85,7%</a:t>
            </a:r>
            <a:endParaRPr sz="2400"/>
          </a:p>
        </p:txBody>
      </p:sp>
    </p:spTree>
    <p:extLst>
      <p:ext uri="{BB962C8B-B14F-4D97-AF65-F5344CB8AC3E}">
        <p14:creationId xmlns:p14="http://schemas.microsoft.com/office/powerpoint/2010/main" val="3557269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defRPr b="1"/>
            </a:pPr>
            <a:r>
              <a:t>Metrika procjene za klasifikaciju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sz="4000" b="1">
              <a:latin typeface="+mj-lt"/>
            </a:endParaRPr>
          </a:p>
          <a:p>
            <a:endParaRPr sz="4000" b="1">
              <a:latin typeface="+mj-lt"/>
            </a:endParaRPr>
          </a:p>
          <a:p>
            <a:pPr marL="0" indent="0">
              <a:buNone/>
            </a:pPr>
            <a:endParaRPr sz="4000" b="1">
              <a:latin typeface="+mj-lt"/>
            </a:endParaRPr>
          </a:p>
          <a:p>
            <a:endParaRPr sz="4000" b="1">
              <a:latin typeface="+mj-lt"/>
            </a:endParaRPr>
          </a:p>
          <a:p>
            <a:endParaRPr sz="4000" b="1">
              <a:latin typeface="+mj-lt"/>
            </a:endParaRPr>
          </a:p>
          <a:p>
            <a:pPr marL="0" indent="0">
              <a:buNone/>
            </a:pPr>
            <a:endParaRPr sz="3600">
              <a:latin typeface="+mj-lt"/>
            </a:endParaRPr>
          </a:p>
        </p:txBody>
      </p:sp>
      <mc:AlternateContent xmlns:mc="http://schemas.openxmlformats.org/markup-compatibility/2006" xmlns:a14="http://schemas.microsoft.com/office/drawing/2010/main">
        <mc:Choice Requires="a14">
          <p:sp>
            <p:nvSpPr>
              <p:cNvPr id="7" name="TextBox 6"/>
              <p:cNvSpPr txBox="1"/>
              <p:nvPr/>
            </p:nvSpPr>
            <p:spPr>
              <a:xfrm>
                <a:off x="1426028" y="1535265"/>
                <a:ext cx="9422067" cy="1053494"/>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hr-HR" sz="4000" b="1" i="0" dirty="0" smtClean="0">
                        <a:latin typeface="+mj-lt"/>
                      </a:rPr>
                      <m:t>Odziv</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True</m:t>
                        </m:r>
                        <m:r>
                          <m:rPr>
                            <m:nor/>
                          </m:rPr>
                          <a:rPr lang="en-US" sz="4000" dirty="0">
                            <a:latin typeface="+mj-lt"/>
                          </a:rPr>
                          <m:t> </m:t>
                        </m:r>
                        <m:r>
                          <m:rPr>
                            <m:nor/>
                          </m:rPr>
                          <a:rPr lang="en-US" sz="4000" dirty="0">
                            <a:latin typeface="+mj-lt"/>
                          </a:rPr>
                          <m:t>Positives</m:t>
                        </m:r>
                      </m:num>
                      <m:den>
                        <m:r>
                          <m:rPr>
                            <m:nor/>
                          </m:rPr>
                          <a:rPr lang="en-US" sz="4000" dirty="0">
                            <a:latin typeface="+mj-lt"/>
                          </a:rPr>
                          <m:t>True</m:t>
                        </m:r>
                        <m:r>
                          <m:rPr>
                            <m:nor/>
                          </m:rPr>
                          <a:rPr lang="en-US" sz="4000" dirty="0">
                            <a:latin typeface="+mj-lt"/>
                          </a:rPr>
                          <m:t> </m:t>
                        </m:r>
                        <m:r>
                          <m:rPr>
                            <m:nor/>
                          </m:rPr>
                          <a:rPr lang="en-US" sz="4000" dirty="0">
                            <a:latin typeface="+mj-lt"/>
                          </a:rPr>
                          <m:t>Positives</m:t>
                        </m:r>
                        <m:r>
                          <m:rPr>
                            <m:nor/>
                          </m:rPr>
                          <a:rPr lang="en-US" sz="4000" dirty="0">
                            <a:latin typeface="+mj-lt"/>
                          </a:rPr>
                          <m:t> + </m:t>
                        </m:r>
                        <m:r>
                          <m:rPr>
                            <m:nor/>
                          </m:rPr>
                          <a:rPr lang="en-US" sz="4000" dirty="0">
                            <a:latin typeface="+mj-lt"/>
                          </a:rPr>
                          <m:t>False</m:t>
                        </m:r>
                        <m:r>
                          <m:rPr>
                            <m:nor/>
                          </m:rPr>
                          <a:rPr lang="en-US" sz="4000" dirty="0">
                            <a:latin typeface="+mj-lt"/>
                          </a:rPr>
                          <m:t> </m:t>
                        </m:r>
                        <m:r>
                          <m:rPr>
                            <m:nor/>
                          </m:rPr>
                          <a:rPr lang="en-US" sz="4000" dirty="0">
                            <a:latin typeface="+mj-lt"/>
                          </a:rPr>
                          <m:t>Negatives</m:t>
                        </m:r>
                      </m:den>
                    </m:f>
                  </m:oMath>
                </a14:m>
                <a:r>
                  <a:t> x 100</a:t>
                </a:r>
                <a:endParaRPr>
                  <a:latin typeface="+mj-lt"/>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426028" y="1535265"/>
                <a:ext cx="9422067" cy="1053494"/>
              </a:xfrm>
              <a:prstGeom prst="rect">
                <a:avLst/>
              </a:prstGeom>
              <a:blipFill>
                <a:blip r:embed="rId3"/>
                <a:stretch>
                  <a:fillRect r="-1876" b="-346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838586" y="3005816"/>
                <a:ext cx="7975068" cy="987065"/>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hr-HR" sz="4000" b="1" dirty="0">
                        <a:latin typeface="Calibri Light" panose="020F0302020204030204" pitchFamily="34" charset="0"/>
                        <a:cs typeface="Calibri Light" panose="020F0302020204030204" pitchFamily="34" charset="0"/>
                      </a:rPr>
                      <m:t>M</m:t>
                    </m:r>
                    <m:r>
                      <m:rPr>
                        <m:nor/>
                      </m:rPr>
                      <a:rPr lang="hr-HR" sz="4000" b="1" i="0" dirty="0" smtClean="0">
                        <a:latin typeface="Calibri Light" panose="020F0302020204030204" pitchFamily="34" charset="0"/>
                        <a:cs typeface="Calibri Light" panose="020F0302020204030204" pitchFamily="34" charset="0"/>
                      </a:rPr>
                      <m:t>jera</m:t>
                    </m:r>
                    <m:r>
                      <m:rPr>
                        <m:nor/>
                      </m:rPr>
                      <a:rPr lang="hr-HR" sz="4000" b="1" i="0" dirty="0" smtClean="0">
                        <a:latin typeface="Calibri Light" panose="020F0302020204030204" pitchFamily="34" charset="0"/>
                        <a:cs typeface="Calibri Light" panose="020F0302020204030204" pitchFamily="34" charset="0"/>
                      </a:rPr>
                      <m:t> </m:t>
                    </m:r>
                    <m:r>
                      <m:rPr>
                        <m:nor/>
                      </m:rPr>
                      <a:rPr lang="hr-HR" sz="4000" b="1" i="0" dirty="0" smtClean="0">
                        <a:latin typeface="Calibri Light" panose="020F0302020204030204" pitchFamily="34" charset="0"/>
                        <a:cs typeface="Calibri Light" panose="020F0302020204030204" pitchFamily="34" charset="0"/>
                      </a:rPr>
                      <m:t>F</m:t>
                    </m:r>
                    <m:r>
                      <m:rPr>
                        <m:nor/>
                      </m:rPr>
                      <a:rPr lang="hr-HR" sz="4000" b="1" i="0" dirty="0" smtClean="0">
                        <a:latin typeface="Calibri Light" panose="020F0302020204030204" pitchFamily="34" charset="0"/>
                        <a:cs typeface="Calibri Light" panose="020F0302020204030204" pitchFamily="34" charset="0"/>
                      </a:rPr>
                      <m:t>1</m:t>
                    </m:r>
                    <m:r>
                      <a:rPr lang="en-US" sz="4000" i="1" smtClean="0">
                        <a:latin typeface="Cambria Math" panose="02040503050406030204" pitchFamily="18" charset="0"/>
                      </a:rPr>
                      <m:t>=</m:t>
                    </m:r>
                    <m:r>
                      <a:rPr lang="hr-HR" sz="4000" b="0" i="0" smtClean="0">
                        <a:latin typeface="Cambria Math" panose="02040503050406030204" pitchFamily="18" charset="0"/>
                      </a:rPr>
                      <m:t>2 </m:t>
                    </m:r>
                    <m:r>
                      <m:rPr>
                        <m:sty m:val="p"/>
                      </m:rPr>
                      <a:rPr lang="hr-HR" sz="4000" b="0" i="0" smtClean="0">
                        <a:latin typeface="Cambria Math" panose="02040503050406030204" pitchFamily="18" charset="0"/>
                      </a:rPr>
                      <m:t>x</m:t>
                    </m:r>
                    <m:f>
                      <m:fPr>
                        <m:ctrlPr>
                          <a:rPr lang="en-US" sz="4000" i="1" smtClean="0">
                            <a:latin typeface="Cambria Math" panose="02040503050406030204" pitchFamily="18" charset="0"/>
                          </a:rPr>
                        </m:ctrlPr>
                      </m:fPr>
                      <m:num>
                        <m:r>
                          <m:rPr>
                            <m:nor/>
                          </m:rPr>
                          <a:rPr lang="en-US" sz="4000" dirty="0">
                            <a:latin typeface="+mj-lt"/>
                          </a:rPr>
                          <m:t>Precision</m:t>
                        </m:r>
                        <m:r>
                          <m:rPr>
                            <m:nor/>
                          </m:rPr>
                          <a:rPr lang="en-US" sz="4000" dirty="0">
                            <a:latin typeface="+mj-lt"/>
                          </a:rPr>
                          <m:t> ∗ </m:t>
                        </m:r>
                        <m:r>
                          <m:rPr>
                            <m:nor/>
                          </m:rPr>
                          <a:rPr lang="en-US" sz="4000" dirty="0">
                            <a:latin typeface="+mj-lt"/>
                          </a:rPr>
                          <m:t>Recall</m:t>
                        </m:r>
                      </m:num>
                      <m:den>
                        <m:r>
                          <m:rPr>
                            <m:nor/>
                          </m:rPr>
                          <a:rPr lang="en-US" sz="4000" dirty="0">
                            <a:latin typeface="+mj-lt"/>
                          </a:rPr>
                          <m:t>Precision</m:t>
                        </m:r>
                        <m:r>
                          <m:rPr>
                            <m:nor/>
                          </m:rPr>
                          <a:rPr lang="en-US" sz="4000" dirty="0">
                            <a:latin typeface="+mj-lt"/>
                          </a:rPr>
                          <m:t> + </m:t>
                        </m:r>
                        <m:r>
                          <m:rPr>
                            <m:nor/>
                          </m:rPr>
                          <a:rPr lang="en-US" sz="4000" dirty="0">
                            <a:latin typeface="+mj-lt"/>
                          </a:rPr>
                          <m:t>Recall</m:t>
                        </m:r>
                      </m:den>
                    </m:f>
                  </m:oMath>
                </a14:m>
                <a:r>
                  <a:t> x 100</a:t>
                </a:r>
                <a:endParaRPr>
                  <a:latin typeface="+mj-lt"/>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838586" y="3005816"/>
                <a:ext cx="7975068" cy="987065"/>
              </a:xfrm>
              <a:prstGeom prst="rect">
                <a:avLst/>
              </a:prstGeom>
              <a:blipFill>
                <a:blip r:embed="rId4"/>
                <a:stretch>
                  <a:fillRect r="-1147" b="-13580"/>
                </a:stretch>
              </a:blipFill>
            </p:spPr>
            <p:txBody>
              <a:bodyPr/>
              <a:lstStyle/>
              <a:p>
                <a:r>
                  <a:rPr lang="en-US">
                    <a:noFill/>
                  </a:rP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1706925029"/>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gridSpan="2">
                  <a:txBody>
                    <a:bodyPr/>
                    <a:lstStyle/>
                    <a:p>
                      <a:pPr algn="ctr" fontAlgn="ctr">
                        <a:defRPr sz="2000" b="1">
                          <a:effectLst/>
                        </a:defRPr>
                      </a:pPr>
                      <a:r>
                        <a:rPr smtClean="0"/>
                        <a:t>Predviđ</a:t>
                      </a:r>
                      <a:r>
                        <a:rPr lang="hr-HR" smtClean="0"/>
                        <a:t>anje</a:t>
                      </a:r>
                      <a:endParaRPr sz="2000" b="1" i="0" u="none" strike="noStrike">
                        <a:solidFill>
                          <a:srgbClr val="202122"/>
                        </a:solidFill>
                        <a:effectLst/>
                        <a:latin typeface="Arial" panose="020B0604020202020204" pitchFamily="34" charset="0"/>
                      </a:endParaRPr>
                    </a:p>
                  </a:txBody>
                  <a:tcPr marL="9525" marR="9525" marT="9525" marB="0" anchor="ctr"/>
                </a:tc>
                <a:tc hMerge="1">
                  <a:txBody>
                    <a:bodyPr/>
                    <a:lstStyle/>
                    <a:p>
                      <a:endParaRPr/>
                    </a:p>
                  </a:txBody>
                  <a:tcPr/>
                </a:tc>
                <a:extLst>
                  <a:ext uri="{0D108BD9-81ED-4DB2-BD59-A6C34878D82A}">
                    <a16:rowId xmlns:a16="http://schemas.microsoft.com/office/drawing/2014/main" val="4182175579"/>
                  </a:ext>
                </a:extLst>
              </a:tr>
              <a:tr h="190500">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ctr">
                        <a:defRPr sz="2000">
                          <a:effectLst/>
                        </a:defRPr>
                      </a:pPr>
                      <a:r>
                        <a:t>Ukupno</a:t>
                      </a:r>
                      <a:br/>
                      <a:r>
                        <a:t>8+4=12</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jabuka</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rPr/>
                        <a:t>Nije </a:t>
                      </a:r>
                      <a:r>
                        <a:rPr lang="hr-HR" smtClean="0"/>
                        <a:t>jabuka</a:t>
                      </a:r>
                      <a:endParaRPr sz="2000" b="1"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4497763"/>
                  </a:ext>
                </a:extLst>
              </a:tr>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a:txBody>
                    <a:bodyPr/>
                    <a:lstStyle/>
                    <a:p>
                      <a:pPr algn="ctr" fontAlgn="ctr">
                        <a:defRPr sz="2000">
                          <a:effectLst/>
                        </a:defRPr>
                      </a:pPr>
                      <a:r>
                        <a:t>7 (PK)</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a:effectLst/>
                        </a:defRPr>
                      </a:pPr>
                      <a:r>
                        <a:t>5 (PN)</a:t>
                      </a:r>
                      <a:endParaRPr sz="2000" b="0"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52155102"/>
                  </a:ext>
                </a:extLst>
              </a:tr>
              <a:tr h="0">
                <a:tc rowSpan="2">
                  <a:txBody>
                    <a:bodyPr/>
                    <a:lstStyle/>
                    <a:p>
                      <a:pPr algn="ctr" fontAlgn="ctr">
                        <a:defRPr sz="2000" b="1">
                          <a:effectLst/>
                        </a:defRPr>
                      </a:pPr>
                      <a:r>
                        <a:t>Stvarni </a:t>
                      </a:r>
                      <a:br/>
                      <a:r>
                        <a:t>uvjet</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rPr lang="hr-HR" smtClean="0"/>
                        <a:t>jabuka</a:t>
                      </a:r>
                      <a:r>
                        <a:t/>
                      </a:r>
                      <a:br/>
                      <a:r>
                        <a:t>8</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6 (TP)</a:t>
                      </a:r>
                      <a:endParaRPr sz="2000" b="1" i="0" u="none" strike="noStrike">
                        <a:solidFill>
                          <a:schemeClr val="accent6"/>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2 (FN)</a:t>
                      </a:r>
                      <a:endParaRPr sz="2000" b="1" i="0" u="none" strike="noStrike">
                        <a:solidFill>
                          <a:srgbClr val="C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54490614"/>
                  </a:ext>
                </a:extLst>
              </a:tr>
              <a:tr h="0">
                <a:tc vMerge="1">
                  <a:txBody>
                    <a:bodyPr/>
                    <a:lstStyle/>
                    <a:p>
                      <a:endParaRPr/>
                    </a:p>
                  </a:txBody>
                  <a:tcPr/>
                </a:tc>
                <a:tc>
                  <a:txBody>
                    <a:bodyPr/>
                    <a:lstStyle/>
                    <a:p>
                      <a:pPr algn="ctr" fontAlgn="ctr">
                        <a:defRPr sz="2000" b="1">
                          <a:effectLst/>
                        </a:defRPr>
                      </a:pPr>
                      <a:r>
                        <a:rPr/>
                        <a:t>Nije </a:t>
                      </a:r>
                      <a:r>
                        <a:rPr lang="hr-HR" smtClean="0"/>
                        <a:t>jabuka</a:t>
                      </a:r>
                      <a:r>
                        <a:t/>
                      </a:r>
                      <a:br/>
                      <a:r>
                        <a:t>4</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1 (FP)</a:t>
                      </a:r>
                      <a:endParaRPr sz="2000" b="1" i="0" u="none" strike="noStrike">
                        <a:solidFill>
                          <a:srgbClr val="C00000"/>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3 (TN)</a:t>
                      </a:r>
                      <a:endParaRPr sz="2000" b="1" i="0" u="none" strike="noStrike">
                        <a:solidFill>
                          <a:schemeClr val="accent6"/>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73705781"/>
                  </a:ext>
                </a:extLst>
              </a:tr>
            </a:tbl>
          </a:graphicData>
        </a:graphic>
      </p:graphicFrame>
      <p:sp>
        <p:nvSpPr>
          <p:cNvPr id="9" name="Rectangular Callout 8"/>
          <p:cNvSpPr/>
          <p:nvPr/>
        </p:nvSpPr>
        <p:spPr>
          <a:xfrm>
            <a:off x="7761514" y="4169000"/>
            <a:ext cx="4354284" cy="1902128"/>
          </a:xfrm>
          <a:prstGeom prst="wedgeRectCallout">
            <a:avLst>
              <a:gd name="adj1" fmla="val -63170"/>
              <a:gd name="adj2" fmla="val 4847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rPr smtClean="0"/>
              <a:t>O</a:t>
            </a:r>
            <a:r>
              <a:rPr lang="hr-HR" smtClean="0"/>
              <a:t>dziv</a:t>
            </a:r>
            <a:r>
              <a:rPr smtClean="0"/>
              <a:t> </a:t>
            </a:r>
            <a:r>
              <a:t>= 6/ (6+2) = 75 %</a:t>
            </a:r>
          </a:p>
          <a:p>
            <a:pPr algn="ctr"/>
            <a:endParaRPr sz="2400"/>
          </a:p>
          <a:p>
            <a:pPr algn="ctr">
              <a:defRPr sz="2400"/>
            </a:pPr>
            <a:r>
              <a:t>F1-rezultat = 2 * (0,857 * 0,75) / (0,857 + 0,75)</a:t>
            </a:r>
          </a:p>
          <a:p>
            <a:pPr algn="ctr">
              <a:defRPr sz="2400"/>
            </a:pPr>
            <a:r>
              <a:t> = 0.8003</a:t>
            </a:r>
            <a:endParaRPr sz="2400"/>
          </a:p>
        </p:txBody>
      </p:sp>
    </p:spTree>
    <p:extLst>
      <p:ext uri="{BB962C8B-B14F-4D97-AF65-F5344CB8AC3E}">
        <p14:creationId xmlns:p14="http://schemas.microsoft.com/office/powerpoint/2010/main" val="3084900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2550" y="121712"/>
            <a:ext cx="10515600" cy="897618"/>
          </a:xfrm>
        </p:spPr>
        <p:txBody>
          <a:bodyPr/>
          <a:lstStyle/>
          <a:p>
            <a:pPr algn="ctr">
              <a:defRPr b="1"/>
            </a:pPr>
            <a:r>
              <a:rPr lang="hr-HR"/>
              <a:t>Metrika procjene u modelima regresije</a:t>
            </a:r>
            <a:endParaRP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37432" y="1019330"/>
            <a:ext cx="5889172" cy="4486275"/>
          </a:xfrm>
        </p:spPr>
        <p:txBody>
          <a:bodyPr>
            <a:noAutofit/>
          </a:bodyPr>
          <a:lstStyle/>
          <a:p>
            <a:pPr>
              <a:defRPr sz="3600">
                <a:latin typeface="+mj-lt"/>
              </a:defRPr>
            </a:pPr>
            <a:r>
              <a:rPr b="1"/>
              <a:t>Srednja kvadratna </a:t>
            </a:r>
            <a:r>
              <a:rPr lang="hr-HR" b="1" smtClean="0"/>
              <a:t>po</a:t>
            </a:r>
            <a:r>
              <a:rPr b="1" smtClean="0"/>
              <a:t>greška </a:t>
            </a:r>
            <a:r>
              <a:t>(MSE)</a:t>
            </a:r>
          </a:p>
          <a:p>
            <a:pPr marL="0" indent="0">
              <a:buNone/>
            </a:pPr>
            <a:r>
              <a:t>	</a:t>
            </a:r>
            <a:r>
              <a:rPr sz="3200" b="1">
                <a:latin typeface="+mj-lt"/>
              </a:rPr>
              <a:t>MSE</a:t>
            </a:r>
            <a:r>
              <a:rPr sz="3200">
                <a:latin typeface="+mj-lt"/>
              </a:rPr>
              <a:t> = (1/n) * Σ(yi - )2</a:t>
            </a:r>
            <a:endParaRPr sz="4000">
              <a:latin typeface="+mj-lt"/>
            </a:endParaRPr>
          </a:p>
          <a:p>
            <a:pPr>
              <a:defRPr sz="3600">
                <a:latin typeface="+mj-lt"/>
              </a:defRPr>
            </a:pPr>
            <a:r>
              <a:rPr b="1"/>
              <a:t>R-kvadrat</a:t>
            </a:r>
            <a:r>
              <a:t> (R2)</a:t>
            </a:r>
            <a:endParaRPr sz="3600">
              <a:latin typeface="+mj-lt"/>
            </a:endParaRPr>
          </a:p>
          <a:p>
            <a:pPr marL="0" indent="0">
              <a:buNone/>
            </a:pPr>
            <a:r>
              <a:t>	</a:t>
            </a:r>
            <a:r>
              <a:rPr b="1">
                <a:latin typeface="+mj-lt"/>
              </a:rPr>
              <a:t>R²</a:t>
            </a:r>
            <a:r>
              <a:rPr>
                <a:latin typeface="+mj-lt"/>
              </a:rPr>
              <a:t> = 1 - (SSᵣₑₛ / SSᵣₜₒₜₐₗ)</a:t>
            </a:r>
          </a:p>
          <a:p>
            <a:pPr marL="0" indent="0">
              <a:buNone/>
              <a:defRPr>
                <a:latin typeface="+mj-lt"/>
              </a:defRPr>
            </a:pPr>
            <a:r>
              <a:rPr sz="3600"/>
              <a:t>	</a:t>
            </a:r>
            <a:r>
              <a:t>SSᵣₑₛ = Σ(yᵢ - ȳ)²</a:t>
            </a:r>
          </a:p>
          <a:p>
            <a:pPr marL="0" indent="0">
              <a:buNone/>
              <a:defRPr>
                <a:latin typeface="+mj-lt"/>
              </a:defRPr>
            </a:pPr>
            <a:r>
              <a:rPr sz="3600"/>
              <a:t>	</a:t>
            </a:r>
            <a:r>
              <a:t>SSᵣₜₒₜₐₗ = Σ(yᵢ - ȳₘₑₐₙ)²</a:t>
            </a:r>
            <a:endParaRPr sz="3600">
              <a:latin typeface="+mj-lt"/>
            </a:endParaRPr>
          </a:p>
          <a:p>
            <a:pPr>
              <a:defRPr sz="3600">
                <a:latin typeface="+mj-lt"/>
              </a:defRPr>
            </a:pPr>
            <a:r>
              <a:rPr b="1"/>
              <a:t>Srednja apsolutna </a:t>
            </a:r>
            <a:r>
              <a:rPr lang="hr-HR" b="1" smtClean="0"/>
              <a:t>po</a:t>
            </a:r>
            <a:r>
              <a:rPr b="1" smtClean="0"/>
              <a:t>greška </a:t>
            </a:r>
            <a:r>
              <a:t>(MAE)</a:t>
            </a:r>
            <a:endParaRPr sz="3600">
              <a:latin typeface="+mj-lt"/>
            </a:endParaRPr>
          </a:p>
          <a:p>
            <a:pPr marL="0" indent="0">
              <a:buNone/>
            </a:pPr>
            <a:r>
              <a:rPr/>
              <a:t>	</a:t>
            </a:r>
            <a:r>
              <a:rPr lang="hr-HR" sz="3200" b="1"/>
              <a:t>MAE</a:t>
            </a:r>
            <a:r>
              <a:rPr lang="hr-HR" sz="3200"/>
              <a:t> = (1/n) * </a:t>
            </a:r>
            <a:r>
              <a:rPr lang="el-GR" sz="3200"/>
              <a:t>Σ|</a:t>
            </a:r>
            <a:r>
              <a:rPr lang="hr-HR" sz="3200"/>
              <a:t>yᵢ - ȳ|</a:t>
            </a:r>
            <a:endParaRPr lang="hr-HR" sz="4000"/>
          </a:p>
          <a:p>
            <a:endParaRPr sz="3600">
              <a:latin typeface="+mj-lt"/>
            </a:endParaRPr>
          </a:p>
        </p:txBody>
      </p:sp>
      <p:sp>
        <p:nvSpPr>
          <p:cNvPr id="4" name="Rectangular Callout 3"/>
          <p:cNvSpPr/>
          <p:nvPr/>
        </p:nvSpPr>
        <p:spPr>
          <a:xfrm>
            <a:off x="6313715" y="1139754"/>
            <a:ext cx="5649686" cy="2122714"/>
          </a:xfrm>
          <a:prstGeom prst="wedgeRectCallout">
            <a:avLst>
              <a:gd name="adj1" fmla="val -70348"/>
              <a:gd name="adj2" fmla="val 6112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latin typeface="+mj-lt"/>
              </a:defRPr>
            </a:pPr>
            <a:r>
              <a:rPr sz="4000" b="1"/>
              <a:t>n</a:t>
            </a:r>
            <a:r>
              <a:rPr sz="3200" b="1"/>
              <a:t>:</a:t>
            </a:r>
            <a:r>
              <a:rPr sz="3200"/>
              <a:t> broj podatkovnih točaka </a:t>
            </a:r>
            <a:endParaRPr sz="3200">
              <a:latin typeface="+mj-lt"/>
            </a:endParaRPr>
          </a:p>
          <a:p>
            <a:pPr algn="ctr">
              <a:defRPr>
                <a:latin typeface="+mj-lt"/>
              </a:defRPr>
            </a:pPr>
            <a:r>
              <a:rPr sz="4000" b="1"/>
              <a:t>yi</a:t>
            </a:r>
            <a:r>
              <a:rPr sz="3200"/>
              <a:t>: </a:t>
            </a:r>
            <a:r>
              <a:rPr sz="3200" b="1"/>
              <a:t>stvarne</a:t>
            </a:r>
            <a:r>
              <a:rPr sz="3200"/>
              <a:t> vrijednosti </a:t>
            </a:r>
            <a:endParaRPr sz="3200">
              <a:latin typeface="+mj-lt"/>
            </a:endParaRPr>
          </a:p>
          <a:p>
            <a:pPr algn="ctr">
              <a:defRPr>
                <a:latin typeface="+mj-lt"/>
              </a:defRPr>
            </a:pPr>
            <a:r>
              <a:rPr lang="en-US" sz="4800"/>
              <a:t>ȳ</a:t>
            </a:r>
            <a:r>
              <a:rPr lang="en-US" sz="4000"/>
              <a:t>: </a:t>
            </a:r>
            <a:r>
              <a:rPr sz="3200" smtClean="0"/>
              <a:t> </a:t>
            </a:r>
            <a:r>
              <a:rPr sz="3200" b="1"/>
              <a:t>predviđene</a:t>
            </a:r>
            <a:r>
              <a:rPr sz="3200"/>
              <a:t> vrijednosti</a:t>
            </a:r>
            <a:endParaRPr sz="3200">
              <a:latin typeface="+mj-lt"/>
            </a:endParaRPr>
          </a:p>
        </p:txBody>
      </p:sp>
      <p:sp>
        <p:nvSpPr>
          <p:cNvPr id="8" name="Cloud Callout 7"/>
          <p:cNvSpPr/>
          <p:nvPr/>
        </p:nvSpPr>
        <p:spPr>
          <a:xfrm>
            <a:off x="6030687" y="3682773"/>
            <a:ext cx="6041570" cy="2282598"/>
          </a:xfrm>
          <a:prstGeom prst="cloudCallout">
            <a:avLst>
              <a:gd name="adj1" fmla="val -68539"/>
              <a:gd name="adj2" fmla="val -1761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latin typeface="+mj-lt"/>
              </a:defRPr>
            </a:pPr>
            <a:r>
              <a:rPr b="1" smtClean="0"/>
              <a:t>Zapamti</a:t>
            </a:r>
            <a:r>
              <a:rPr lang="hr-HR" b="1" smtClean="0"/>
              <a:t>te</a:t>
            </a:r>
            <a:r>
              <a:rPr smtClean="0"/>
              <a:t>: </a:t>
            </a:r>
            <a:r>
              <a:t>Želite da vaš MSE bude nizak, da vaš R-kvadrat bude visok, a vaš MAE malen!</a:t>
            </a:r>
            <a:endParaRPr sz="2800">
              <a:latin typeface="+mj-lt"/>
            </a:endParaRPr>
          </a:p>
        </p:txBody>
      </p:sp>
    </p:spTree>
    <p:extLst>
      <p:ext uri="{BB962C8B-B14F-4D97-AF65-F5344CB8AC3E}">
        <p14:creationId xmlns:p14="http://schemas.microsoft.com/office/powerpoint/2010/main" val="4064389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Metrika procjene u modelima regresije</a:t>
            </a:r>
          </a:p>
        </p:txBody>
      </p:sp>
      <p:graphicFrame>
        <p:nvGraphicFramePr>
          <p:cNvPr id="5" name="Table 4"/>
          <p:cNvGraphicFramePr>
            <a:graphicFrameLocks noGrp="1"/>
          </p:cNvGraphicFramePr>
          <p:nvPr>
            <p:extLst>
              <p:ext uri="{D42A27DB-BD31-4B8C-83A1-F6EECF244321}">
                <p14:modId xmlns:p14="http://schemas.microsoft.com/office/powerpoint/2010/main" val="460801938"/>
              </p:ext>
            </p:extLst>
          </p:nvPr>
        </p:nvGraphicFramePr>
        <p:xfrm>
          <a:off x="157842" y="4185266"/>
          <a:ext cx="11919860" cy="1967865"/>
        </p:xfrm>
        <a:graphic>
          <a:graphicData uri="http://schemas.openxmlformats.org/drawingml/2006/table">
            <a:tbl>
              <a:tblPr>
                <a:tableStyleId>{5C22544A-7EE6-4342-B048-85BDC9FD1C3A}</a:tableStyleId>
              </a:tblPr>
              <a:tblGrid>
                <a:gridCol w="818239">
                  <a:extLst>
                    <a:ext uri="{9D8B030D-6E8A-4147-A177-3AD203B41FA5}">
                      <a16:colId xmlns:a16="http://schemas.microsoft.com/office/drawing/2014/main" val="1189529551"/>
                    </a:ext>
                  </a:extLst>
                </a:gridCol>
                <a:gridCol w="920452">
                  <a:extLst>
                    <a:ext uri="{9D8B030D-6E8A-4147-A177-3AD203B41FA5}">
                      <a16:colId xmlns:a16="http://schemas.microsoft.com/office/drawing/2014/main" val="2202591060"/>
                    </a:ext>
                  </a:extLst>
                </a:gridCol>
                <a:gridCol w="1233112">
                  <a:extLst>
                    <a:ext uri="{9D8B030D-6E8A-4147-A177-3AD203B41FA5}">
                      <a16:colId xmlns:a16="http://schemas.microsoft.com/office/drawing/2014/main" val="682325421"/>
                    </a:ext>
                  </a:extLst>
                </a:gridCol>
                <a:gridCol w="2063244">
                  <a:extLst>
                    <a:ext uri="{9D8B030D-6E8A-4147-A177-3AD203B41FA5}">
                      <a16:colId xmlns:a16="http://schemas.microsoft.com/office/drawing/2014/main" val="3011624626"/>
                    </a:ext>
                  </a:extLst>
                </a:gridCol>
                <a:gridCol w="794902">
                  <a:extLst>
                    <a:ext uri="{9D8B030D-6E8A-4147-A177-3AD203B41FA5}">
                      <a16:colId xmlns:a16="http://schemas.microsoft.com/office/drawing/2014/main" val="11484506"/>
                    </a:ext>
                  </a:extLst>
                </a:gridCol>
                <a:gridCol w="1879390">
                  <a:extLst>
                    <a:ext uri="{9D8B030D-6E8A-4147-A177-3AD203B41FA5}">
                      <a16:colId xmlns:a16="http://schemas.microsoft.com/office/drawing/2014/main" val="3676967605"/>
                    </a:ext>
                  </a:extLst>
                </a:gridCol>
                <a:gridCol w="818239">
                  <a:extLst>
                    <a:ext uri="{9D8B030D-6E8A-4147-A177-3AD203B41FA5}">
                      <a16:colId xmlns:a16="http://schemas.microsoft.com/office/drawing/2014/main" val="2158587969"/>
                    </a:ext>
                  </a:extLst>
                </a:gridCol>
                <a:gridCol w="937565">
                  <a:extLst>
                    <a:ext uri="{9D8B030D-6E8A-4147-A177-3AD203B41FA5}">
                      <a16:colId xmlns:a16="http://schemas.microsoft.com/office/drawing/2014/main" val="1461889541"/>
                    </a:ext>
                  </a:extLst>
                </a:gridCol>
                <a:gridCol w="818239">
                  <a:extLst>
                    <a:ext uri="{9D8B030D-6E8A-4147-A177-3AD203B41FA5}">
                      <a16:colId xmlns:a16="http://schemas.microsoft.com/office/drawing/2014/main" val="2072752913"/>
                    </a:ext>
                  </a:extLst>
                </a:gridCol>
                <a:gridCol w="818239">
                  <a:extLst>
                    <a:ext uri="{9D8B030D-6E8A-4147-A177-3AD203B41FA5}">
                      <a16:colId xmlns:a16="http://schemas.microsoft.com/office/drawing/2014/main" val="1015611704"/>
                    </a:ext>
                  </a:extLst>
                </a:gridCol>
                <a:gridCol w="818239">
                  <a:extLst>
                    <a:ext uri="{9D8B030D-6E8A-4147-A177-3AD203B41FA5}">
                      <a16:colId xmlns:a16="http://schemas.microsoft.com/office/drawing/2014/main" val="1713849991"/>
                    </a:ext>
                  </a:extLst>
                </a:gridCol>
              </a:tblGrid>
              <a:tr h="514350">
                <a:tc>
                  <a:txBody>
                    <a:bodyPr/>
                    <a:lstStyle/>
                    <a:p>
                      <a:pPr algn="ctr" fontAlgn="ctr">
                        <a:defRPr>
                          <a:effectLst/>
                        </a:defRPr>
                      </a:pPr>
                      <a:r>
                        <a:t>n</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stvarno</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Predviđanje Y</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marL="0" indent="0" algn="ctr">
                        <a:buNone/>
                      </a:pPr>
                      <a:r>
                        <a:rPr>
                          <a:effectLst/>
                        </a:rPr>
                        <a:t>kvadratna razlika</a:t>
                      </a:r>
                      <a:br>
                        <a:rPr>
                          <a:effectLst/>
                        </a:rPr>
                      </a:br>
                      <a:r>
                        <a:rPr>
                          <a:effectLst/>
                        </a:rPr>
                        <a:t> </a:t>
                      </a:r>
                      <a:r>
                        <a:rPr>
                          <a:solidFill>
                            <a:schemeClr val="dk1"/>
                          </a:solidFill>
                        </a:rPr>
                        <a:t>(stvarno - predviđeno)2</a:t>
                      </a:r>
                      <a:endParaRPr sz="2400" kern="1200">
                        <a:solidFill>
                          <a:schemeClr val="dk1"/>
                        </a:solidFill>
                        <a:latin typeface="+mn-lt"/>
                        <a:ea typeface="+mn-ea"/>
                        <a:cs typeface="+mn-cs"/>
                      </a:endParaRPr>
                    </a:p>
                  </a:txBody>
                  <a:tcPr marL="9525" marR="9525" marT="9525" marB="0" anchor="ctr"/>
                </a:tc>
                <a:tc>
                  <a:txBody>
                    <a:bodyPr/>
                    <a:lstStyle/>
                    <a:p>
                      <a:pPr algn="ctr" fontAlgn="ctr">
                        <a:defRPr b="1">
                          <a:effectLst/>
                        </a:defRPr>
                      </a:pPr>
                      <a:r>
                        <a:t>MSE</a:t>
                      </a:r>
                      <a:endParaRPr sz="1800" b="1"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apsolutna razlika</a:t>
                      </a:r>
                      <a:br/>
                      <a:r>
                        <a:t> |y predviđena - y stvarna</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b="1">
                          <a:effectLst/>
                        </a:defRPr>
                      </a:pPr>
                      <a:r>
                        <a:t>MAE</a:t>
                      </a:r>
                      <a:endParaRPr sz="1800" b="1"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značenje </a:t>
                      </a:r>
                      <a:br/>
                      <a:r>
                        <a:t>stvarno</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SSᵣₑₛ </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2000">
                          <a:effectLst/>
                          <a:latin typeface="+mj-lt"/>
                        </a:defRPr>
                      </a:pPr>
                      <a:r>
                        <a:t>SSᵣₜₒₜₐₗ</a:t>
                      </a:r>
                      <a:endParaRPr sz="2000" b="0" i="0" u="none" strike="noStrike">
                        <a:solidFill>
                          <a:srgbClr val="000000"/>
                        </a:solidFill>
                        <a:effectLst/>
                        <a:latin typeface="+mj-lt"/>
                      </a:endParaRPr>
                    </a:p>
                  </a:txBody>
                  <a:tcPr marL="9525" marR="9525" marT="9525" marB="0" anchor="ctr"/>
                </a:tc>
                <a:tc>
                  <a:txBody>
                    <a:bodyPr/>
                    <a:lstStyle/>
                    <a:p>
                      <a:pPr algn="ctr" fontAlgn="ctr">
                        <a:defRPr b="1">
                          <a:effectLst/>
                        </a:defRPr>
                      </a:pPr>
                      <a:r>
                        <a:t>R-kvadrat</a:t>
                      </a:r>
                      <a:endParaRPr sz="1800" b="1"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4188698109"/>
                  </a:ext>
                </a:extLst>
              </a:tr>
              <a:tr h="190500">
                <a:tc>
                  <a:txBody>
                    <a:bodyPr/>
                    <a:lstStyle/>
                    <a:p>
                      <a:pPr algn="ctr" fontAlgn="ctr">
                        <a:defRPr>
                          <a:effectLst/>
                        </a:defRPr>
                      </a:pPr>
                      <a:r>
                        <a:t>1</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2</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1,83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0,03</a:t>
                      </a:r>
                      <a:endParaRPr sz="18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b="1">
                          <a:effectLst/>
                        </a:defRPr>
                      </a:pPr>
                      <a:r>
                        <a:t>0,06</a:t>
                      </a:r>
                      <a:endParaRPr sz="1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0,1667</a:t>
                      </a:r>
                      <a:endParaRPr sz="1800" b="0" i="0" u="none" strike="noStrike">
                        <a:solidFill>
                          <a:srgbClr val="000000"/>
                        </a:solidFill>
                        <a:effectLst/>
                        <a:latin typeface="Calibri" panose="020F0502020204030204" pitchFamily="34" charset="0"/>
                      </a:endParaRPr>
                    </a:p>
                  </a:txBody>
                  <a:tcPr marL="9525" marR="9525" marT="9525" marB="0" anchor="b"/>
                </a:tc>
                <a:tc rowSpan="3">
                  <a:txBody>
                    <a:bodyPr/>
                    <a:lstStyle/>
                    <a:p>
                      <a:pPr algn="ctr" fontAlgn="ctr">
                        <a:defRPr b="1">
                          <a:effectLst/>
                        </a:defRPr>
                      </a:pPr>
                      <a:r>
                        <a:t>0,22</a:t>
                      </a:r>
                      <a:endParaRPr sz="1800" b="1"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a:effectLst/>
                        </a:defRPr>
                      </a:pPr>
                      <a:r>
                        <a:t>3,33</a:t>
                      </a:r>
                      <a:endParaRPr sz="18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a:effectLst/>
                        </a:defRPr>
                      </a:pPr>
                      <a:r>
                        <a:t>0,17</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defRPr>
                          <a:effectLst/>
                          <a:latin typeface="+mj-lt"/>
                        </a:defRPr>
                      </a:pPr>
                      <a:r>
                        <a:t>1,77</a:t>
                      </a:r>
                      <a:endParaRPr sz="1800" b="0" i="0" u="none" strike="noStrike">
                        <a:solidFill>
                          <a:srgbClr val="000000"/>
                        </a:solidFill>
                        <a:effectLst/>
                        <a:latin typeface="+mj-lt"/>
                      </a:endParaRPr>
                    </a:p>
                  </a:txBody>
                  <a:tcPr marL="9525" marR="9525" marT="9525" marB="0" anchor="b"/>
                </a:tc>
                <a:tc rowSpan="3">
                  <a:txBody>
                    <a:bodyPr/>
                    <a:lstStyle/>
                    <a:p>
                      <a:pPr algn="ctr" fontAlgn="ctr">
                        <a:defRPr b="1">
                          <a:effectLst/>
                        </a:defRPr>
                      </a:pPr>
                      <a:r>
                        <a:t>0,96</a:t>
                      </a:r>
                    </a:p>
                    <a:p>
                      <a:pPr algn="ctr" fontAlgn="ctr"/>
                      <a:endParaRPr sz="18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41913127"/>
                  </a:ext>
                </a:extLst>
              </a:tr>
              <a:tr h="190500">
                <a:tc>
                  <a:txBody>
                    <a:bodyPr/>
                    <a:lstStyle/>
                    <a:p>
                      <a:pPr algn="ctr" fontAlgn="ctr">
                        <a:defRPr>
                          <a:effectLst/>
                        </a:defRPr>
                      </a:pPr>
                      <a:r>
                        <a:t>2</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3</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3,33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0,11</a:t>
                      </a:r>
                      <a:endParaRPr sz="1800" b="0" i="0" u="none" strike="noStrike">
                        <a:solidFill>
                          <a:srgbClr val="000000"/>
                        </a:solidFill>
                        <a:effectLst/>
                        <a:latin typeface="Calibri" panose="020F0502020204030204" pitchFamily="34" charset="0"/>
                      </a:endParaRPr>
                    </a:p>
                  </a:txBody>
                  <a:tcPr marL="9525" marR="9525" marT="9525" marB="0" anchor="ctr"/>
                </a:tc>
                <a:tc vMerge="1">
                  <a:txBody>
                    <a:bodyPr/>
                    <a:lstStyle/>
                    <a:p>
                      <a:endParaRPr/>
                    </a:p>
                  </a:txBody>
                  <a:tcPr/>
                </a:tc>
                <a:tc>
                  <a:txBody>
                    <a:bodyPr/>
                    <a:lstStyle/>
                    <a:p>
                      <a:pPr algn="ctr" fontAlgn="b">
                        <a:defRPr>
                          <a:effectLst/>
                        </a:defRPr>
                      </a:pPr>
                      <a:r>
                        <a:t>0,3333</a:t>
                      </a:r>
                      <a:endParaRPr sz="18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vMerge="1">
                  <a:txBody>
                    <a:bodyPr/>
                    <a:lstStyle/>
                    <a:p>
                      <a:endParaRPr/>
                    </a:p>
                  </a:txBody>
                  <a:tcPr/>
                </a:tc>
                <a:tc vMerge="1">
                  <a:txBody>
                    <a:bodyPr/>
                    <a:lstStyle/>
                    <a:p>
                      <a:endParaRPr/>
                    </a:p>
                  </a:txBody>
                  <a:tcPr/>
                </a:tc>
                <a:tc>
                  <a:txBody>
                    <a:bodyPr/>
                    <a:lstStyle/>
                    <a:p>
                      <a:pPr algn="r" fontAlgn="b">
                        <a:defRPr>
                          <a:effectLst/>
                          <a:latin typeface="+mj-lt"/>
                        </a:defRPr>
                      </a:pPr>
                      <a:r>
                        <a:t>0,11</a:t>
                      </a:r>
                      <a:endParaRPr sz="1800" b="0" i="0" u="none" strike="noStrike">
                        <a:solidFill>
                          <a:srgbClr val="000000"/>
                        </a:solidFill>
                        <a:effectLst/>
                        <a:latin typeface="+mj-lt"/>
                      </a:endParaRPr>
                    </a:p>
                  </a:txBody>
                  <a:tcPr marL="9525" marR="9525" marT="9525" marB="0" anchor="b"/>
                </a:tc>
                <a:tc vMerge="1">
                  <a:txBody>
                    <a:bodyPr/>
                    <a:lstStyle/>
                    <a:p>
                      <a:endParaRPr/>
                    </a:p>
                  </a:txBody>
                  <a:tcPr/>
                </a:tc>
                <a:extLst>
                  <a:ext uri="{0D108BD9-81ED-4DB2-BD59-A6C34878D82A}">
                    <a16:rowId xmlns:a16="http://schemas.microsoft.com/office/drawing/2014/main" val="2423063015"/>
                  </a:ext>
                </a:extLst>
              </a:tr>
              <a:tr h="190500">
                <a:tc>
                  <a:txBody>
                    <a:bodyPr/>
                    <a:lstStyle/>
                    <a:p>
                      <a:pPr algn="ctr" fontAlgn="ctr">
                        <a:defRPr>
                          <a:effectLst/>
                        </a:defRPr>
                      </a:pPr>
                      <a:r>
                        <a:t>3</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5</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4,83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0,03</a:t>
                      </a:r>
                      <a:endParaRPr sz="1800" b="0" i="0" u="none" strike="noStrike">
                        <a:solidFill>
                          <a:srgbClr val="000000"/>
                        </a:solidFill>
                        <a:effectLst/>
                        <a:latin typeface="Calibri" panose="020F0502020204030204" pitchFamily="34" charset="0"/>
                      </a:endParaRPr>
                    </a:p>
                  </a:txBody>
                  <a:tcPr marL="9525" marR="9525" marT="9525" marB="0" anchor="ctr"/>
                </a:tc>
                <a:tc vMerge="1">
                  <a:txBody>
                    <a:bodyPr/>
                    <a:lstStyle/>
                    <a:p>
                      <a:endParaRPr/>
                    </a:p>
                  </a:txBody>
                  <a:tcPr/>
                </a:tc>
                <a:tc>
                  <a:txBody>
                    <a:bodyPr/>
                    <a:lstStyle/>
                    <a:p>
                      <a:pPr algn="ctr" fontAlgn="b">
                        <a:defRPr>
                          <a:effectLst/>
                        </a:defRPr>
                      </a:pPr>
                      <a:r>
                        <a:t>0,1667</a:t>
                      </a:r>
                      <a:endParaRPr sz="18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vMerge="1">
                  <a:txBody>
                    <a:bodyPr/>
                    <a:lstStyle/>
                    <a:p>
                      <a:endParaRPr/>
                    </a:p>
                  </a:txBody>
                  <a:tcPr/>
                </a:tc>
                <a:tc vMerge="1">
                  <a:txBody>
                    <a:bodyPr/>
                    <a:lstStyle/>
                    <a:p>
                      <a:endParaRPr/>
                    </a:p>
                  </a:txBody>
                  <a:tcPr/>
                </a:tc>
                <a:tc>
                  <a:txBody>
                    <a:bodyPr/>
                    <a:lstStyle/>
                    <a:p>
                      <a:pPr algn="r" fontAlgn="b">
                        <a:defRPr>
                          <a:effectLst/>
                          <a:latin typeface="+mj-lt"/>
                        </a:defRPr>
                      </a:pPr>
                      <a:r>
                        <a:t>2,79</a:t>
                      </a:r>
                      <a:endParaRPr sz="1800" b="0" i="0" u="none" strike="noStrike">
                        <a:solidFill>
                          <a:srgbClr val="000000"/>
                        </a:solidFill>
                        <a:effectLst/>
                        <a:latin typeface="+mj-lt"/>
                      </a:endParaRPr>
                    </a:p>
                  </a:txBody>
                  <a:tcPr marL="9525" marR="9525" marT="9525" marB="0" anchor="b"/>
                </a:tc>
                <a:tc vMerge="1">
                  <a:txBody>
                    <a:bodyPr/>
                    <a:lstStyle/>
                    <a:p>
                      <a:endParaRPr/>
                    </a:p>
                  </a:txBody>
                  <a:tcPr/>
                </a:tc>
                <a:extLst>
                  <a:ext uri="{0D108BD9-81ED-4DB2-BD59-A6C34878D82A}">
                    <a16:rowId xmlns:a16="http://schemas.microsoft.com/office/drawing/2014/main" val="820767126"/>
                  </a:ext>
                </a:extLst>
              </a:tr>
              <a:tr h="190500">
                <a:tc>
                  <a:txBody>
                    <a:bodyPr/>
                    <a:lstStyle/>
                    <a:p>
                      <a:pPr algn="ctr" fontAlgn="b">
                        <a:defRPr>
                          <a:effectLst/>
                        </a:defRPr>
                      </a:pPr>
                      <a:r>
                        <a:t>Ukupno</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10</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Ukupno</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0,17</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Ukupno</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0,6667</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defRPr>
                          <a:effectLst/>
                          <a:latin typeface="+mj-lt"/>
                        </a:defRPr>
                      </a:pPr>
                      <a:r>
                        <a:t>4,67</a:t>
                      </a:r>
                      <a:endParaRPr sz="1800" b="0" i="0" u="none" strike="noStrike">
                        <a:solidFill>
                          <a:srgbClr val="000000"/>
                        </a:solidFill>
                        <a:effectLst/>
                        <a:latin typeface="+mj-lt"/>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47922847"/>
                  </a:ext>
                </a:extLst>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245937669"/>
              </p:ext>
            </p:extLst>
          </p:nvPr>
        </p:nvGraphicFramePr>
        <p:xfrm>
          <a:off x="859972" y="1338376"/>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982686" y="2425999"/>
            <a:ext cx="1532870" cy="369332"/>
          </a:xfrm>
          <a:prstGeom prst="rect">
            <a:avLst/>
          </a:prstGeom>
          <a:noFill/>
        </p:spPr>
        <p:txBody>
          <a:bodyPr wrap="square">
            <a:spAutoFit/>
          </a:bodyPr>
          <a:lstStyle/>
          <a:p>
            <a:r>
              <a:rPr>
                <a:latin typeface="+mj-lt"/>
              </a:rPr>
              <a:t>D</a:t>
            </a:r>
            <a:r>
              <a:t> </a:t>
            </a:r>
            <a:r>
              <a:rPr>
                <a:latin typeface="+mj-lt"/>
              </a:rPr>
              <a:t>stvarno</a:t>
            </a:r>
            <a:r>
              <a:t> </a:t>
            </a:r>
          </a:p>
        </p:txBody>
      </p:sp>
      <p:sp>
        <p:nvSpPr>
          <p:cNvPr id="10" name="Cloud Callout 9"/>
          <p:cNvSpPr/>
          <p:nvPr/>
        </p:nvSpPr>
        <p:spPr>
          <a:xfrm>
            <a:off x="5617028" y="1243444"/>
            <a:ext cx="6291943" cy="2381499"/>
          </a:xfrm>
          <a:prstGeom prst="cloudCallout">
            <a:avLst>
              <a:gd name="adj1" fmla="val -42000"/>
              <a:gd name="adj2" fmla="val 6389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 Procijenimo točnost i izvedbu regresijskog modela izračunavanjem metrike kao što su MSE, R-kvadrat (R2) i MAE pomoću predviđenih i stvarnih vrijednosti ciljne varijable.</a:t>
            </a:r>
          </a:p>
        </p:txBody>
      </p:sp>
    </p:spTree>
    <p:extLst>
      <p:ext uri="{BB962C8B-B14F-4D97-AF65-F5344CB8AC3E}">
        <p14:creationId xmlns:p14="http://schemas.microsoft.com/office/powerpoint/2010/main" val="232521577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1B92715-EB45-4BF4-8973-9EFA32A057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8204</TotalTime>
  <Words>2590</Words>
  <Application>Microsoft Office PowerPoint</Application>
  <PresentationFormat>Widescreen</PresentationFormat>
  <Paragraphs>288</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Distance learning curricula in Machine Learning  8 – Vrednovanje (evaluacija) modela za strojno učenje</vt:lpstr>
      <vt:lpstr>Procjena modela strojnog učenja</vt:lpstr>
      <vt:lpstr>Vrednovanje (evaluacija) modela</vt:lpstr>
      <vt:lpstr>Metrika evaluacije za klasifikaciju</vt:lpstr>
      <vt:lpstr>Metrika evaluacije za klasifikaciju</vt:lpstr>
      <vt:lpstr>Metrika procjene za klasifikaciju</vt:lpstr>
      <vt:lpstr>Metrika procjene za klasifikaciju</vt:lpstr>
      <vt:lpstr>Metrika procjene u modelima regresije</vt:lpstr>
      <vt:lpstr>Metrika procjene u modelima regresije</vt:lpstr>
      <vt:lpstr>Metrika procjene za klasteriranje</vt:lpstr>
      <vt:lpstr>Metrika procjene za klasteriranje</vt:lpstr>
      <vt:lpstr>Metrika procjene za klasteriranje</vt:lpstr>
      <vt:lpstr>Metrika procjene za klasteriranje</vt:lpstr>
      <vt:lpstr>Pregledajte slijedeće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533</cp:revision>
  <dcterms:created xsi:type="dcterms:W3CDTF">2021-12-08T08:56:03Z</dcterms:created>
  <dcterms:modified xsi:type="dcterms:W3CDTF">2024-02-22T13:05:18Z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