
<file path=[Content_Types].xml><?xml version="1.0" encoding="utf-8"?>
<Types xmlns="http://schemas.openxmlformats.org/package/2006/content-types">
  <Default ContentType="image/jpeg" Extension="jpeg"/>
  <Default ContentType="image/jpeg" Extension="jp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86" r:id="rId21"/>
    <p:sldId id="256" r:id="rId5"/>
    <p:sldId id="257" r:id="rId6"/>
    <p:sldId id="278" r:id="rId7"/>
    <p:sldId id="279" r:id="rId8"/>
    <p:sldId id="280" r:id="rId9"/>
    <p:sldId id="281" r:id="rId10"/>
    <p:sldId id="282" r:id="rId11"/>
    <p:sldId id="283" r:id="rId12"/>
    <p:sldId id="284" r:id="rId13"/>
    <p:sldId id="285" r:id="rId14"/>
    <p:sldId id="277" r:id="rId15"/>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798"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slides/slide10.xml" Type="http://schemas.openxmlformats.org/officeDocument/2006/relationships/slide"/><Relationship Id="rId15" Target="slides/slide11.xml" Type="http://schemas.openxmlformats.org/officeDocument/2006/relationships/slide"/><Relationship Id="rId16" Target="notesMasters/notesMaster1.xml" Type="http://schemas.openxmlformats.org/officeDocument/2006/relationships/notesMaster"/><Relationship Id="rId17" Target="presProps.xml" Type="http://schemas.openxmlformats.org/officeDocument/2006/relationships/presProps"/><Relationship Id="rId18" Target="viewProps.xml" Type="http://schemas.openxmlformats.org/officeDocument/2006/relationships/viewProps"/><Relationship Id="rId19" Target="theme/theme1.xml" Type="http://schemas.openxmlformats.org/officeDocument/2006/relationships/theme"/><Relationship Id="rId2" Target="../customXml/item2.xml" Type="http://schemas.openxmlformats.org/officeDocument/2006/relationships/customXml"/><Relationship Id="rId20" Target="tableStyles.xml" Type="http://schemas.openxmlformats.org/officeDocument/2006/relationships/tableStyles"/><Relationship Id="rId21" Target="slides/slide12.xml" Type="http://schemas.openxmlformats.org/officeDocument/2006/relationships/slide"/><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10.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benvenuti al corso di Machine Learning. Questo corso è stato sviluppato a seguito del progetto Erasmus+ CodeIn. Tutto quello che devi imparare è l'accesso a Internet e un computer.</a:t>
            </a:r>
          </a:p>
          <a:p>
            <a:pPr>
              <a:lnSpc>
                <a:spcPct val="107000"/>
              </a:lnSpc>
              <a:spcAft>
                <a:spcPts val="800"/>
              </a:spcAft>
              <a:defRPr>
                <a:effectLst/>
              </a:defRPr>
            </a:pPr>
            <a:r>
              <a:t>Il corso contiene un totale di dieci argomenti e in questo argomento diremo qualcosa di più sulle principali categorie di Machine Learning</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 rivedere le seguenti risorse online. 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Un algoritmo è un insieme di istruzioni o regole che un computer o una macchina segue per eseguire un compito specifico o risolvere un problema. Nel contesto del machine learning, gli algoritmi vengono utilizzati per consentire alle macchine di apprendere, ragionare e prendere decisioni in un modo che imita l'intelligenza umana.</a:t>
            </a:r>
          </a:p>
          <a:p>
            <a:endParaRPr sz="1200" b="0" i="0" kern="1200">
              <a:solidFill>
                <a:schemeClr val="tx1"/>
              </a:solidFill>
              <a:effectLst/>
              <a:latin typeface="+mn-lt"/>
              <a:ea typeface="+mn-ea"/>
              <a:cs typeface="+mn-cs"/>
            </a:endParaRPr>
          </a:p>
          <a:p>
            <a:pPr>
              <a:defRPr>
                <a:effectLst/>
              </a:defRPr>
            </a:pPr>
            <a:r>
              <a:t>Il machine learning è stato un campo di studio per decenni, con ricercatori e ingegneri che lavorano costantemente per sviluppare algoritmi nuovi e più avanzati che possono consentire alle macchine di svolgere compiti sempre più complessi. L'obiettivo di questa ricerca è quello di creare macchine in grado di pensare e agire in modo intelligente, come gli esseri umani.</a:t>
            </a:r>
          </a:p>
          <a:p>
            <a:endParaRPr sz="1200" b="0" i="0" kern="1200">
              <a:solidFill>
                <a:schemeClr val="tx1"/>
              </a:solidFill>
              <a:effectLst/>
              <a:latin typeface="+mn-lt"/>
              <a:ea typeface="+mn-ea"/>
              <a:cs typeface="+mn-cs"/>
            </a:endParaRPr>
          </a:p>
          <a:p>
            <a:pPr>
              <a:defRPr>
                <a:effectLst/>
              </a:defRPr>
            </a:pPr>
            <a:r>
              <a:t>Affinché una macchina possa apprendere, deve essere fornita una qualche forma di input, come dati o informazioni. Questo input può provenire da una varietà di fonti, tra cui comandi vocali, file di dati, ricerche online o misurazioni elettroniche. Il tipo di ingresso e il metodo utilizzato per acquisire conoscenza dipenderà dal compito specifico o dal problema che la macchina sta cercando di risolvere.</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Gli algoritmi di apprendimento automatico possono essere suddivisi in diverse categorie, con due dei più comuni: l'apprendimento supervisionato e l'apprendimento non supervisionato.</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4202117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L'apprendimento supervisionato è un tipo di apprendimento automatico in cui un modello viene addestrato utilizzando un set di dati con etichetta, il che significa che il risultato o l'etichetta desiderati sono già noti. Il modello è quindi in grado di prevedere o classificare istanze simili in base ai pattern appresi dal data set di addestramento.</a:t>
            </a:r>
          </a:p>
          <a:p>
            <a:endParaRPr sz="1200" b="0" i="0" kern="1200">
              <a:solidFill>
                <a:schemeClr val="tx1"/>
              </a:solidFill>
              <a:effectLst/>
              <a:latin typeface="+mn-lt"/>
              <a:ea typeface="+mn-ea"/>
              <a:cs typeface="+mn-cs"/>
            </a:endParaRPr>
          </a:p>
          <a:p>
            <a:pPr>
              <a:defRPr>
                <a:effectLst/>
              </a:defRPr>
            </a:pPr>
            <a:r>
              <a:t>Una delle caratteristiche chiave di Supervised Learning è che richiede un set di dati di addestramento, che è un set di dati che è già stato etichettato con il risultato desiderato. Questo data set viene utilizzato per insegnare al modello come effettuare previsioni o classificazioni. Tuttavia, è importante notare che potrebbero verificarsi situazioni in cui il set di dati iniziale non è sufficiente per raggiungere il livello di accuratezza desiderato. In tali casi, potrebbe essere necessario raccogliere dati aggiuntivi per migliorare le prestazioni del modello.</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1836569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 dati indipendenti, noti anche come predittori, sono le variabili di input utilizzate per fare previsioni o classificazioni in un algoritmo di apprendimento supervisionato. Sono indipendenti dal risultato o dall'etichetta desiderata e vengono utilizzati per determinare il valore dei dati dipendenti.</a:t>
            </a:r>
          </a:p>
          <a:p>
            <a:pPr>
              <a:defRPr>
                <a:effectLst/>
              </a:defRPr>
            </a:pPr>
            <a:r>
              <a:t>I dati dipendenti, noti anche come target o risultato, sono la variabile che il modello sta tentando di prevedere o classificare. Il valore dei dati dipendenti dipende dai dati indipendenti, motivo per cui vengono chiamati dati dipendenti.</a:t>
            </a:r>
          </a:p>
          <a:p>
            <a:pPr>
              <a:defRPr>
                <a:effectLst/>
              </a:defRPr>
            </a:pPr>
            <a:r>
              <a:t>In altre parole, i dati indipendenti vengono utilizzati per fare previsioni sui dati dipendenti.</a:t>
            </a:r>
          </a:p>
          <a:p>
            <a:pPr>
              <a:defRPr>
                <a:effectLst/>
              </a:defRPr>
            </a:pPr>
            <a:r>
              <a:t>In sintesi, i dati indipendenti e i dati dipendenti sono due concetti importanti nell'apprendimento supervisionato. I dati indipendenti sono le variabili di input utilizzate per fare previsioni o classificazioni, mentre i dati dipendenti sono la variabile che il modello sta cercando di prevedere o classificare. Il valore dei dati dipendenti dipende dai dati indipendenti, motivo per cui vengono chiamati dati dipendenti.</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3581986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Nello scenario di richiesta di un prestito bancario, i dati indipendenti sarebbero i criteri utilizzati per determinare se il prestito avrà successo. Ciò potrebbe includere fattori quali il punteggio di credito del richiedente, il reddito, la storia lavorativa e il rapporto debito/reddito. Queste variabili indipendenti vengono utilizzate per fare previsioni sull'esito della domanda di prestito, ovvero i dati dipendenti.</a:t>
            </a:r>
          </a:p>
          <a:p>
            <a:pPr>
              <a:defRPr>
                <a:effectLst/>
              </a:defRPr>
            </a:pPr>
            <a:r>
              <a:t>Nel caso della domanda di prestito, i dati a carico sarebbero se il prestito è approvato o meno. Il valore dei dati dipendenti dipende dai dati indipendenti, motivo per cui vengono chiamati dati dipendenti.</a:t>
            </a:r>
          </a:p>
          <a:p>
            <a:pPr>
              <a:defRPr>
                <a:effectLst/>
              </a:defRPr>
            </a:pPr>
            <a:r>
              <a:t>Il modello utilizza i modelli appresi dal set di dati di formazione per determinare la probabilità che il prestito venga approvato o non approvato in base ai dati indipendenti.</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2025413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Un altro esempio di Supervised Learning è un filtro anti-spam come strumento che prevede se un'e-mail è spam o meno. </a:t>
            </a:r>
            <a:endParaRPr sz="1200" b="0" i="0" kern="1200">
              <a:solidFill>
                <a:schemeClr val="tx1"/>
              </a:solidFill>
              <a:effectLst/>
              <a:latin typeface="+mn-lt"/>
              <a:ea typeface="+mn-ea"/>
              <a:cs typeface="+mn-cs"/>
            </a:endParaRPr>
          </a:p>
          <a:p>
            <a:pPr>
              <a:defRPr>
                <a:effectLst/>
              </a:defRPr>
            </a:pPr>
            <a:r>
              <a:t>Il filtro inizia inizialmente con una guida di base, ma mentre l'utente fornisce risposte, apprende ciò che l'utente desidera etichettare come spam, riducendo così il numero di domande poste. Nel corso del tempo, l'utente allena l'algoritmo per migliorare, con l'aiuto di input noti come l'e-mail.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3233744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effectLst/>
              </a:defRPr>
            </a:pPr>
            <a:r>
              <a:t>L'overfitting, il pericolo di adattare strettamente un modello ai dati di addestramento, ostacola la sua capacità di generalizzare a nuove informazioni invisibili. La chiave sta nel raggiungere un delicato equilibrio tra flessibilità e precisione. I modelli devono essere in grado di adattarsi a dati diversi e di fare previsioni affidabili. Pertanto, è fondamentale evitare un'eccessiva rigidità o un'eccessiva sistemazione delle idiosincrasie dei dati di formazione. Colpendo il giusto equilibrio, i modelli possono navigare in territori inesplorati, scoprendo i modelli sottostanti e spingendo in avanti il campo del machine learning.</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2361623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L'apprendimento non supervisionato ci porta in un regno in cui le strutture dei dati rimangono misteriose, in attesa della nostra esplorazione. I dati sfidano la classificazione e le etichette qui, presentando uno sfondo vuoto per gli algoritmi per ricavare insight da data set espansivi. </a:t>
            </a:r>
          </a:p>
          <a:p>
            <a:pPr>
              <a:defRPr>
                <a:effectLst/>
              </a:defRPr>
            </a:pPr>
            <a:r>
              <a:t>Questi algoritmi abbracciano la sfida di decifrare modelli e strutture nascoste spogliate di risposte etichettate.</a:t>
            </a:r>
          </a:p>
          <a:p>
            <a:pPr>
              <a:defRPr>
                <a:effectLst/>
              </a:defRPr>
            </a:pPr>
            <a:r>
              <a:t>All'interno del machine learning non supervisionato, due categorie principali emergono il clustering e la riduzione della dimensionalità. Il cluster svela l'arazzo dei dati, scoprendo gruppi e cluster intrinseci, mentre la riduzione della dimensionalità distilla la complessità, rivelando l'essenza del set di dati. Insieme, ci permettono di abbracciare il misterioso mondo di dati sconosciuti, dove conoscenze e scoperte non sfruttate sono in attesa.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241100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Immagina di avere un set di dati delle transazioni dei clienti da un negozio di alimentari. I dati includono gli articoli acquistati e l'ora e la data di ogni transazione. Utilizzando l'apprendimento non supervisionato, è possibile eseguire il clustering su questi dati per raggruppare i clienti che hanno abitudini di acquisto simili, ad esempio quelli che acquistano costantemente determinati articoli o quelli che effettuano acquisti in momenti simili della giornata.</a:t>
            </a:r>
          </a:p>
          <a:p>
            <a:endParaRPr sz="1200" b="0" i="0" kern="1200">
              <a:solidFill>
                <a:schemeClr val="tx1"/>
              </a:solidFill>
              <a:effectLst/>
              <a:latin typeface="+mn-lt"/>
              <a:ea typeface="+mn-ea"/>
              <a:cs typeface="+mn-cs"/>
            </a:endParaRPr>
          </a:p>
          <a:p>
            <a:pPr>
              <a:defRPr>
                <a:effectLst/>
              </a:defRPr>
            </a:pPr>
            <a:r>
              <a:t>Queste informazioni possono essere utili per il negozio di alimentari, in quanto possono indirizzare i loro sforzi di marketing verso gruppi specifici di clienti e persino articoli di magazzino che sono popolari con determinati gruppi. Questo è un esempio di come l'apprendimento non supervisionato possa scoprire modelli e relazioni nascosti nei dati, senza la necessità di etichette o indicazioni esplicite.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p>
        </p:txBody>
      </p:sp>
    </p:spTree>
    <p:extLst>
      <p:ext uri="{BB962C8B-B14F-4D97-AF65-F5344CB8AC3E}">
        <p14:creationId xmlns:p14="http://schemas.microsoft.com/office/powerpoint/2010/main" val="329277056"/>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9.xml" Type="http://schemas.openxmlformats.org/officeDocument/2006/relationships/notesSlide"/><Relationship Id="rId3" Target="../media/image10.jpe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0.xml" Type="http://schemas.openxmlformats.org/officeDocument/2006/relationships/notesSlide"/><Relationship Id="rId3" Target="https://www.ibm.com/topics/supervised-learning" TargetMode="External" Type="http://schemas.openxmlformats.org/officeDocument/2006/relationships/hyperlink"/><Relationship Id="rId4" Target="https://www.ibm.com/topics/unsupervised-learning" TargetMode="External" Type="http://schemas.openxmlformats.org/officeDocument/2006/relationships/hyperlink"/><Relationship Id="rId5" Target="https://www.youtube.com/watch?v=W01tIRP_Rqs" TargetMode="External" Type="http://schemas.openxmlformats.org/officeDocument/2006/relationships/hyperlink"/><Relationship Id="rId6" Target="https://www.youtube.com/watch?v=3fsy2oheRdg" TargetMode="External" Type="http://schemas.openxmlformats.org/officeDocument/2006/relationships/hyperlink"/></Relationships>
</file>

<file path=ppt/slides/_rels/slide12.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jpeg" Type="http://schemas.openxmlformats.org/officeDocument/2006/relationships/image"/><Relationship Id="rId4" Target="../media/image3.jpe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 Id="rId3" Target="../media/image4.jpeg" Type="http://schemas.openxmlformats.org/officeDocument/2006/relationships/image"/><Relationship Id="rId4" Target="../media/image5.jpe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media/image6.jpe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 Id="rId3" Target="../media/image7.jpe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 Id="rId3" Target="../media/image8.jpeg" Type="http://schemas.openxmlformats.org/officeDocument/2006/relationships/image"/><Relationship Id="rId4" Target="../media/image9.jpeg" Type="http://schemas.openxmlformats.org/officeDocument/2006/relationships/image"/></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di apprendimento a distanza nel Machine Learning</a:t>
            </a:r>
            <a:br>
              <a:rPr b="1"/>
            </a:br>
            <a:br>
              <a:rPr b="1"/>
            </a:br>
            <a:r>
              <a:t>3- Categorie principali di Machine Learning</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77875"/>
          </a:xfrm>
        </p:spPr>
        <p:txBody>
          <a:bodyPr/>
          <a:lstStyle/>
          <a:p>
            <a:pPr algn="ctr">
              <a:defRPr b="1"/>
            </a:pPr>
            <a:r>
              <a:t>Apprendimento non supervisionato - esempio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48344" y="1690688"/>
            <a:ext cx="8425542" cy="4981045"/>
          </a:xfrm>
        </p:spPr>
        <p:txBody>
          <a:bodyPr>
            <a:normAutofit/>
          </a:bodyPr>
          <a:lstStyle/>
          <a:p>
            <a:pPr algn="just" lvl="0">
              <a:defRPr sz="3600">
                <a:latin typeface="+mj-lt"/>
              </a:defRPr>
            </a:pPr>
            <a:r>
              <a:t>Immagina di avere un set di dati delle transazioni dei clienti da un negozio di alimentari che include gli articoli acquistati e l'ora e la data di ogni transazione.</a:t>
            </a:r>
            <a:endParaRPr sz="3600">
              <a:latin typeface="+mj-lt"/>
            </a:endParaRPr>
          </a:p>
          <a:p>
            <a:pPr algn="just" lvl="0">
              <a:defRPr sz="3600">
                <a:latin typeface="+mj-lt"/>
              </a:defRPr>
            </a:pPr>
            <a:r>
              <a:t>Utilizzando l'apprendimento non supervisionato, è possibile eseguire il clustering di questi dati per raggruppare i clienti che hanno abitudini di acquisto simili</a:t>
            </a:r>
            <a:endParaRPr sz="3600">
              <a:latin typeface="+mj-lt"/>
            </a:endParaRPr>
          </a:p>
          <a:p>
            <a:pPr algn="just" lvl="0"/>
            <a:endParaRPr sz="3200">
              <a:latin typeface="+mj-lt"/>
            </a:endParaRPr>
          </a:p>
          <a:p>
            <a:pPr algn="just" lvl="0"/>
            <a:endParaRPr sz="3200">
              <a:latin typeface="+mj-lt"/>
            </a:endParaRPr>
          </a:p>
        </p:txBody>
      </p:sp>
      <p:pic>
        <p:nvPicPr>
          <p:cNvPr descr="Free Couple Buying Oranges Stock Photo" id="4102" name="Picture 6"/>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37048" y="1894114"/>
            <a:ext cx="2624083" cy="3930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767154"/>
      </p:ext>
    </p:extLst>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 e rivedi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fontScale="92500" lnSpcReduction="20000"/>
          </a:bodyPr>
          <a:lstStyle/>
          <a:p>
            <a:pPr algn="just" indent="0" lvl="0" marL="0">
              <a:buNone/>
              <a:defRPr b="1">
                <a:latin typeface="+mj-lt"/>
              </a:defRPr>
            </a:pPr>
            <a:r>
              <a:t>Leggi questa introduzione all'apprendimento supervisionato</a:t>
            </a:r>
            <a:endParaRPr b="1">
              <a:latin typeface="+mj-lt"/>
            </a:endParaRPr>
          </a:p>
          <a:p>
            <a:pPr algn="just">
              <a:defRPr>
                <a:latin typeface="+mj-lt"/>
                <a:hlinkClick r:id="rId3"/>
              </a:defRPr>
            </a:pPr>
            <a:r>
              <a:t>https://www.ibm.com/topics/supervised-learning</a:t>
            </a:r>
            <a:endParaRPr>
              <a:latin typeface="+mj-lt"/>
            </a:endParaRPr>
          </a:p>
          <a:p>
            <a:pPr algn="just" indent="0" marL="0">
              <a:buNone/>
            </a:pPr>
            <a:endParaRPr b="1">
              <a:latin typeface="+mj-lt"/>
            </a:endParaRPr>
          </a:p>
          <a:p>
            <a:pPr algn="just" indent="0" marL="0">
              <a:buNone/>
              <a:defRPr b="1">
                <a:latin typeface="+mj-lt"/>
              </a:defRPr>
            </a:pPr>
            <a:r>
              <a:t>Leggi questa introduzione all'apprendimento non supervisionato</a:t>
            </a:r>
          </a:p>
          <a:p>
            <a:pPr algn="just">
              <a:defRPr>
                <a:latin typeface="+mj-lt"/>
                <a:hlinkClick r:id="rId4"/>
              </a:defRPr>
            </a:pPr>
            <a:r>
              <a:t>https://www.ibm.com/topics/unsupervised-learning</a:t>
            </a:r>
            <a:endParaRPr>
              <a:latin typeface="+mj-lt"/>
            </a:endParaRPr>
          </a:p>
          <a:p>
            <a:pPr algn="just" indent="0" marL="0">
              <a:buNone/>
            </a:pPr>
            <a:endParaRPr b="1">
              <a:latin typeface="+mj-lt"/>
            </a:endParaRPr>
          </a:p>
          <a:p>
            <a:pPr algn="just" indent="0" marL="0">
              <a:buNone/>
              <a:defRPr b="1">
                <a:latin typeface="+mj-lt"/>
              </a:defRPr>
            </a:pPr>
            <a:r>
              <a:t>Guarda questi video:</a:t>
            </a:r>
          </a:p>
          <a:p>
            <a:pPr algn="just">
              <a:defRPr>
                <a:latin typeface="+mj-lt"/>
              </a:defRPr>
            </a:pPr>
            <a:r>
              <a:rPr>
                <a:hlinkClick r:id="rId5"/>
              </a:rPr>
              <a:t>https://www.youtube.com/watch?v=W01tIRP_Rqs</a:t>
            </a:r>
            <a:r>
              <a:t> </a:t>
            </a:r>
            <a:endParaRPr>
              <a:latin typeface="+mj-lt"/>
            </a:endParaRPr>
          </a:p>
          <a:p>
            <a:pPr algn="just">
              <a:defRPr>
                <a:latin typeface="+mj-lt"/>
                <a:hlinkClick r:id="rId6"/>
              </a:defRPr>
            </a:pPr>
            <a:r>
              <a:t>https://www.youtube.com/watch?v=3fsy2oheRdg</a:t>
            </a:r>
            <a:endParaRPr>
              <a:latin typeface="+mj-lt"/>
            </a:endParaRPr>
          </a:p>
          <a:p>
            <a:pPr algn="just" indent="0" marL="0">
              <a:buNone/>
            </a:pPr>
            <a:endParaRPr b="1">
              <a:latin typeface="+mj-lt"/>
            </a:endParaRPr>
          </a:p>
          <a:p>
            <a:pPr algn="just" indent="0" marL="0">
              <a:buNone/>
              <a:defRPr b="1">
                <a:latin typeface="+mj-lt"/>
              </a:defRPr>
            </a:pPr>
            <a:r>
              <a:t>Accedere all'hub membri Oracle e terminare il terzo argomento: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2.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Avvertenza</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I contenuti delle traduzioni fornite sono stati generati con l'ausilio di processi di traduzione automatica di Oracle. Non c'è stato intervento umano di revisione o convalida dei testi. Qualora si renda necessario riutilizzare o distribuire detti contenuti a terzi, suggeriamo di sottoporli a revisione preventiva, sia per quanto riguarda la loro accuratezza che la formattazione.</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Categorie principali di Machine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didattici</a:t>
            </a:r>
            <a:endParaRPr sz="3600">
              <a:latin typeface="+mj-lt"/>
            </a:endParaRPr>
          </a:p>
          <a:p>
            <a:pPr lvl="0">
              <a:defRPr sz="3600">
                <a:latin typeface="+mj-lt"/>
              </a:defRPr>
            </a:pPr>
            <a:r>
              <a:t>Tutto ciò che devi imparare è l'accesso a Internet </a:t>
            </a:r>
          </a:p>
          <a:p>
            <a:pPr lvl="0">
              <a:defRPr sz="3600">
                <a:latin typeface="+mj-lt"/>
              </a:defRPr>
            </a:pPr>
            <a:r>
              <a:t>Ci si aspetta di spendere un totale di 150 ore per acquisire i risultati di apprendimento previsti.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83772" y="158297"/>
            <a:ext cx="10515600" cy="952046"/>
          </a:xfrm>
        </p:spPr>
        <p:txBody>
          <a:bodyPr/>
          <a:lstStyle/>
          <a:p>
            <a:pPr algn="ctr">
              <a:defRPr b="1"/>
            </a:pPr>
            <a:r>
              <a:t>Categorie principali di Machine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04801" y="1110343"/>
            <a:ext cx="8752114" cy="5561391"/>
          </a:xfrm>
        </p:spPr>
        <p:txBody>
          <a:bodyPr>
            <a:normAutofit lnSpcReduction="10000"/>
          </a:bodyPr>
          <a:lstStyle/>
          <a:p>
            <a:pPr algn="just" lvl="0">
              <a:defRPr sz="3600">
                <a:latin typeface="+mj-lt"/>
              </a:defRPr>
            </a:pPr>
            <a:r>
              <a:t>La base di una "macchina intelligente" è un algoritmo creato dall'uomo.</a:t>
            </a:r>
          </a:p>
          <a:p>
            <a:pPr algn="just" lvl="0">
              <a:defRPr sz="3600">
                <a:latin typeface="+mj-lt"/>
              </a:defRPr>
            </a:pPr>
            <a:r>
              <a:t>La creazione di algoritmi è stata una ricerca a lungo termine nella ricerca della vera intelligenza.</a:t>
            </a:r>
          </a:p>
          <a:p>
            <a:pPr algn="just" lvl="0">
              <a:defRPr sz="3600">
                <a:latin typeface="+mj-lt"/>
              </a:defRPr>
            </a:pPr>
            <a:r>
              <a:t>Le macchine possono acquisire conoscenza attraverso vari metodi</a:t>
            </a:r>
            <a:endParaRPr sz="3600">
              <a:latin typeface="+mj-lt"/>
            </a:endParaRPr>
          </a:p>
          <a:p>
            <a:pPr algn="just" lvl="0">
              <a:defRPr>
                <a:latin typeface="+mj-lt"/>
              </a:defRPr>
            </a:pPr>
            <a:r>
              <a:rPr sz="3600"/>
              <a:t>Gli algoritmi di apprendimento automatico possono essere suddivisi in due delle categorie più comuni: </a:t>
            </a:r>
            <a:r>
              <a:rPr b="1" sz="4000"/>
              <a:t>apprendimento supervisionato</a:t>
            </a:r>
            <a:r>
              <a:rPr b="1" sz="3600"/>
              <a:t> </a:t>
            </a:r>
            <a:r>
              <a:rPr sz="3600"/>
              <a:t>e </a:t>
            </a:r>
            <a:r>
              <a:rPr b="1" sz="4000"/>
              <a:t>apprendimento non supervisionato</a:t>
            </a:r>
            <a:r>
              <a:rPr sz="3600"/>
              <a:t>.</a:t>
            </a:r>
            <a:endParaRPr sz="3600">
              <a:latin typeface="+mj-lt"/>
            </a:endParaRPr>
          </a:p>
        </p:txBody>
      </p:sp>
      <p:pic>
        <p:nvPicPr>
          <p:cNvPr descr="Free Black Screen With Code Stock Photo"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222469" y="1546847"/>
            <a:ext cx="2891434" cy="1925696"/>
          </a:xfrm>
          <a:prstGeom prst="rect">
            <a:avLst/>
          </a:prstGeom>
          <a:noFill/>
          <a:extLst>
            <a:ext uri="{909E8E84-426E-40DD-AFC4-6F175D3DCCD1}">
              <a14:hiddenFill xmlns:a14="http://schemas.microsoft.com/office/drawing/2010/main">
                <a:solidFill>
                  <a:srgbClr val="FFFFFF"/>
                </a:solidFill>
              </a14:hiddenFill>
            </a:ext>
          </a:extLst>
        </p:spPr>
      </p:pic>
      <p:pic>
        <p:nvPicPr>
          <p:cNvPr descr="Free White, Red and Yellow Citrus Fruits Stock Photo" id="1028"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222469" y="4002297"/>
            <a:ext cx="2823895" cy="1880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547536"/>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27314" y="136526"/>
            <a:ext cx="10515600" cy="886732"/>
          </a:xfrm>
        </p:spPr>
        <p:txBody>
          <a:bodyPr/>
          <a:lstStyle/>
          <a:p>
            <a:pPr algn="ctr">
              <a:defRPr b="1"/>
            </a:pPr>
            <a:r>
              <a:t>Apprendimento supervisionato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15686" y="1208314"/>
            <a:ext cx="8621485" cy="5463420"/>
          </a:xfrm>
        </p:spPr>
        <p:txBody>
          <a:bodyPr>
            <a:normAutofit lnSpcReduction="10000"/>
          </a:bodyPr>
          <a:lstStyle/>
          <a:p>
            <a:pPr algn="just" lvl="0">
              <a:defRPr sz="3600">
                <a:latin typeface="+mj-lt"/>
              </a:defRPr>
            </a:pPr>
            <a:r>
              <a:t>L'apprendimento supervisionato è un processo in cui un data set preesistente viene utilizzato per addestrare un modello, ma potrebbero essere necessari dati aggiuntivi per migliorarne l'accuratezza.</a:t>
            </a:r>
          </a:p>
          <a:p>
            <a:pPr algn="just" lvl="0">
              <a:defRPr sz="3600">
                <a:latin typeface="+mj-lt"/>
              </a:defRPr>
            </a:pPr>
            <a:r>
              <a:t>In Apprendimento supervisionato, il risultato o l'etichetta desiderati sono già noti e un data set di addestramento viene utilizzato per insegnare al modello a prevedere o classificare istanze simili.</a:t>
            </a:r>
            <a:endParaRPr sz="3600">
              <a:latin typeface="+mj-lt"/>
            </a:endParaRPr>
          </a:p>
          <a:p>
            <a:pPr algn="just" lvl="0">
              <a:defRPr>
                <a:latin typeface="+mj-lt"/>
              </a:defRPr>
            </a:pPr>
            <a:r>
              <a:rPr sz="3600"/>
              <a:t>Nel machine learning supervisionato sono disponibili due categorie principali: </a:t>
            </a:r>
            <a:r>
              <a:rPr b="1" sz="4400"/>
              <a:t>classificazione</a:t>
            </a:r>
            <a:r>
              <a:rPr sz="3600"/>
              <a:t> e </a:t>
            </a:r>
            <a:r>
              <a:rPr b="1" sz="4400"/>
              <a:t>regressione</a:t>
            </a:r>
            <a:r>
              <a:rPr sz="3600"/>
              <a:t>.</a:t>
            </a:r>
          </a:p>
        </p:txBody>
      </p:sp>
      <p:pic>
        <p:nvPicPr>
          <p:cNvPr descr="Free Vector image of red Covid virus against decreasing line graph on blue background Stock Photo"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212521" y="4293615"/>
            <a:ext cx="2666433" cy="1498535"/>
          </a:xfrm>
          <a:prstGeom prst="rect">
            <a:avLst/>
          </a:prstGeom>
          <a:noFill/>
          <a:extLst>
            <a:ext uri="{909E8E84-426E-40DD-AFC4-6F175D3DCCD1}">
              <a14:hiddenFill xmlns:a14="http://schemas.microsoft.com/office/drawing/2010/main">
                <a:solidFill>
                  <a:srgbClr val="FFFFFF"/>
                </a:solidFill>
              </a14:hiddenFill>
            </a:ext>
          </a:extLst>
        </p:spPr>
      </p:pic>
      <p:pic>
        <p:nvPicPr>
          <p:cNvPr descr="Free Glass jars filled with assorted types of uncooked pasta and pistachios with almonds placed on wooden table near window in light room Stock Photo" id="1032" name="Picture 8"/>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212521" y="1770514"/>
            <a:ext cx="2666433" cy="1775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228760"/>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1742" y="82097"/>
            <a:ext cx="10515600" cy="1031648"/>
          </a:xfrm>
        </p:spPr>
        <p:txBody>
          <a:bodyPr/>
          <a:lstStyle/>
          <a:p>
            <a:pPr algn="ctr">
              <a:defRPr b="1"/>
            </a:pPr>
            <a:r>
              <a:t>Dati indipendenti e dipendenti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06829" y="1396773"/>
            <a:ext cx="11658600" cy="4981045"/>
          </a:xfrm>
        </p:spPr>
        <p:txBody>
          <a:bodyPr>
            <a:noAutofit/>
          </a:bodyPr>
          <a:lstStyle/>
          <a:p>
            <a:pPr algn="just" lvl="0">
              <a:defRPr sz="3600">
                <a:latin typeface="+mj-lt"/>
              </a:defRPr>
            </a:pPr>
            <a:r>
              <a:t>I dati di input utilizzati nell'apprendimento supervisionato vengono classificati come variabili indipendenti o dipendenti.</a:t>
            </a:r>
            <a:endParaRPr sz="3600">
              <a:latin typeface="+mj-lt"/>
            </a:endParaRPr>
          </a:p>
          <a:p>
            <a:pPr algn="just" lvl="0">
              <a:defRPr b="1" sz="3600">
                <a:latin typeface="+mj-lt"/>
              </a:defRPr>
            </a:pPr>
            <a:r>
              <a:t>Esempio: caso d'uso della domanda di prestito bancario</a:t>
            </a:r>
            <a:endParaRPr b="1" sz="3600">
              <a:latin typeface="+mj-lt"/>
            </a:endParaRPr>
          </a:p>
          <a:p>
            <a:pPr algn="just" lvl="1">
              <a:defRPr sz="3600">
                <a:latin typeface="+mj-lt"/>
              </a:defRPr>
            </a:pPr>
            <a:r>
              <a:t>Criteri come dati indipendenti nel processo di approvazione del prestito</a:t>
            </a:r>
          </a:p>
          <a:p>
            <a:pPr algn="just" lvl="1">
              <a:defRPr sz="3600">
                <a:latin typeface="+mj-lt"/>
              </a:defRPr>
            </a:pPr>
            <a:r>
              <a:t>Utilizzo di dati indipendenti per determinare i dati dipendenti (risultato della richiesta di prestito)</a:t>
            </a:r>
          </a:p>
          <a:p>
            <a:pPr algn="just" lvl="1">
              <a:defRPr sz="3600">
                <a:latin typeface="+mj-lt"/>
              </a:defRPr>
            </a:pPr>
            <a:r>
              <a:t>Risultato della richiesta di prestito come dati dipendenti</a:t>
            </a:r>
          </a:p>
          <a:p>
            <a:pPr algn="just" lvl="1">
              <a:defRPr sz="3600">
                <a:latin typeface="+mj-lt"/>
              </a:defRPr>
            </a:pPr>
            <a:r>
              <a:t>Dati dipendenti dipendenti da dati indipendenti nel processo di approvazione del prestito</a:t>
            </a:r>
          </a:p>
        </p:txBody>
      </p:sp>
    </p:spTree>
    <p:extLst>
      <p:ext uri="{BB962C8B-B14F-4D97-AF65-F5344CB8AC3E}">
        <p14:creationId xmlns:p14="http://schemas.microsoft.com/office/powerpoint/2010/main" val="4078489170"/>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16283"/>
            <a:ext cx="10515600" cy="1081522"/>
          </a:xfrm>
        </p:spPr>
        <p:txBody>
          <a:bodyPr/>
          <a:lstStyle/>
          <a:p>
            <a:pPr algn="ctr">
              <a:defRPr b="1"/>
            </a:pPr>
            <a:r>
              <a:t>Dati indipendenti e dipendenti - esempio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690688"/>
            <a:ext cx="10515600" cy="4981045"/>
          </a:xfrm>
        </p:spPr>
        <p:txBody>
          <a:bodyPr>
            <a:normAutofit/>
          </a:bodyPr>
          <a:lstStyle/>
          <a:p/>
          <a:p>
            <a:pPr algn="just" lvl="0"/>
            <a:endParaRPr sz="3200">
              <a:latin typeface="+mj-lt"/>
            </a:endParaRPr>
          </a:p>
        </p:txBody>
      </p:sp>
      <p:graphicFrame>
        <p:nvGraphicFramePr>
          <p:cNvPr id="9" name="Table 8"/>
          <p:cNvGraphicFramePr>
            <a:graphicFrameLocks noGrp="1"/>
          </p:cNvGraphicFramePr>
          <p:nvPr>
            <p:extLst>
              <p:ext uri="{D42A27DB-BD31-4B8C-83A1-F6EECF244321}">
                <p14:modId xmlns:p14="http://schemas.microsoft.com/office/powerpoint/2010/main" val="410824022"/>
              </p:ext>
            </p:extLst>
          </p:nvPr>
        </p:nvGraphicFramePr>
        <p:xfrm>
          <a:off x="1087664" y="2050522"/>
          <a:ext cx="10475233" cy="3457575"/>
        </p:xfrm>
        <a:graphic>
          <a:graphicData uri="http://schemas.openxmlformats.org/drawingml/2006/table">
            <a:tbl>
              <a:tblPr>
                <a:tableStyleId>{5C22544A-7EE6-4342-B048-85BDC9FD1C3A}</a:tableStyleId>
              </a:tblPr>
              <a:tblGrid>
                <a:gridCol w="2020269">
                  <a:extLst>
                    <a:ext uri="{9D8B030D-6E8A-4147-A177-3AD203B41FA5}">
                      <a16:colId xmlns:a16="http://schemas.microsoft.com/office/drawing/2014/main" val="862686472"/>
                    </a:ext>
                  </a:extLst>
                </a:gridCol>
                <a:gridCol w="1618805">
                  <a:extLst>
                    <a:ext uri="{9D8B030D-6E8A-4147-A177-3AD203B41FA5}">
                      <a16:colId xmlns:a16="http://schemas.microsoft.com/office/drawing/2014/main" val="3798108142"/>
                    </a:ext>
                  </a:extLst>
                </a:gridCol>
                <a:gridCol w="2382881">
                  <a:extLst>
                    <a:ext uri="{9D8B030D-6E8A-4147-A177-3AD203B41FA5}">
                      <a16:colId xmlns:a16="http://schemas.microsoft.com/office/drawing/2014/main" val="2327638105"/>
                    </a:ext>
                  </a:extLst>
                </a:gridCol>
                <a:gridCol w="2165961">
                  <a:extLst>
                    <a:ext uri="{9D8B030D-6E8A-4147-A177-3AD203B41FA5}">
                      <a16:colId xmlns:a16="http://schemas.microsoft.com/office/drawing/2014/main" val="288979089"/>
                    </a:ext>
                  </a:extLst>
                </a:gridCol>
                <a:gridCol w="2287317">
                  <a:extLst>
                    <a:ext uri="{9D8B030D-6E8A-4147-A177-3AD203B41FA5}">
                      <a16:colId xmlns:a16="http://schemas.microsoft.com/office/drawing/2014/main" val="2519772873"/>
                    </a:ext>
                  </a:extLst>
                </a:gridCol>
              </a:tblGrid>
              <a:tr h="457200">
                <a:tc>
                  <a:txBody>
                    <a:bodyPr/>
                    <a:lstStyle/>
                    <a:p>
                      <a:pPr algn="ctr" fontAlgn="b" rtl="0">
                        <a:buClr>
                          <a:srgbClr val="000000"/>
                        </a:buClr>
                        <a:buSzPts val="2800"/>
                        <a:buFont charset="0" panose="020F0502020204030204" pitchFamily="34" typeface="Calibri"/>
                        <a:buNone/>
                        <a:defRPr b="1" sz="2800">
                          <a:solidFill>
                            <a:srgbClr val="000000"/>
                          </a:solidFill>
                          <a:effectLst/>
                          <a:latin typeface="+mj-lt"/>
                        </a:defRPr>
                      </a:pPr>
                      <a:r>
                        <a:t>Età</a:t>
                      </a:r>
                      <a:endParaRPr b="1" i="0" strike="noStrike" sz="2800" u="none">
                        <a:solidFill>
                          <a:srgbClr val="000000"/>
                        </a:solidFill>
                        <a:effectLst/>
                        <a:latin typeface="+mj-lt"/>
                      </a:endParaRPr>
                    </a:p>
                  </a:txBody>
                  <a:tcPr anchor="b" marB="0" marL="9525" marR="9525" marT="9525"/>
                </a:tc>
                <a:tc>
                  <a:txBody>
                    <a:bodyPr/>
                    <a:lstStyle/>
                    <a:p>
                      <a:pPr algn="ctr" fontAlgn="b" rtl="0">
                        <a:defRPr b="1" sz="2800">
                          <a:effectLst/>
                          <a:latin typeface="+mj-lt"/>
                        </a:defRPr>
                      </a:pPr>
                      <a:r>
                        <a:t>Con job</a:t>
                      </a:r>
                      <a:endParaRPr b="1" i="0" strike="noStrike" sz="2800" u="none">
                        <a:solidFill>
                          <a:srgbClr val="000000"/>
                        </a:solidFill>
                        <a:effectLst/>
                        <a:latin typeface="+mj-lt"/>
                      </a:endParaRPr>
                    </a:p>
                  </a:txBody>
                  <a:tcPr anchor="b" marB="0" marL="9525" marR="9525" marT="9525"/>
                </a:tc>
                <a:tc>
                  <a:txBody>
                    <a:bodyPr/>
                    <a:lstStyle/>
                    <a:p>
                      <a:pPr algn="ctr" fontAlgn="b" rtl="0">
                        <a:defRPr b="1" sz="2800">
                          <a:effectLst/>
                          <a:latin typeface="+mj-lt"/>
                        </a:defRPr>
                      </a:pPr>
                      <a:r>
                        <a:t>Proprietario della casa</a:t>
                      </a:r>
                      <a:endParaRPr b="1" i="0" strike="noStrike" sz="2800" u="none">
                        <a:solidFill>
                          <a:srgbClr val="000000"/>
                        </a:solidFill>
                        <a:effectLst/>
                        <a:latin typeface="+mj-lt"/>
                      </a:endParaRPr>
                    </a:p>
                  </a:txBody>
                  <a:tcPr anchor="b" marB="0" marL="9525" marR="9525" marT="9525"/>
                </a:tc>
                <a:tc>
                  <a:txBody>
                    <a:bodyPr/>
                    <a:lstStyle/>
                    <a:p>
                      <a:pPr algn="ctr" fontAlgn="b" rtl="0">
                        <a:defRPr b="1" sz="2800">
                          <a:effectLst/>
                          <a:latin typeface="+mj-lt"/>
                        </a:defRPr>
                      </a:pPr>
                      <a:r>
                        <a:t>Rating credito</a:t>
                      </a:r>
                      <a:endParaRPr b="1" i="0" strike="noStrike" sz="2800" u="none">
                        <a:solidFill>
                          <a:srgbClr val="000000"/>
                        </a:solidFill>
                        <a:effectLst/>
                        <a:latin typeface="+mj-lt"/>
                      </a:endParaRPr>
                    </a:p>
                  </a:txBody>
                  <a:tcPr anchor="b" marB="0" marL="9525" marR="9525" marT="9525"/>
                </a:tc>
                <a:tc>
                  <a:txBody>
                    <a:bodyPr/>
                    <a:lstStyle/>
                    <a:p>
                      <a:pPr algn="ctr" fontAlgn="b" rtl="0">
                        <a:defRPr b="1" sz="2800">
                          <a:effectLst/>
                          <a:latin typeface="+mj-lt"/>
                        </a:defRPr>
                      </a:pPr>
                      <a:r>
                        <a:t>Approvato?</a:t>
                      </a:r>
                      <a:endParaRPr b="1" i="0" strike="noStrike" sz="2800" u="none">
                        <a:solidFill>
                          <a:srgbClr val="000000"/>
                        </a:solidFill>
                        <a:effectLst/>
                        <a:latin typeface="+mj-lt"/>
                      </a:endParaRPr>
                    </a:p>
                  </a:txBody>
                  <a:tcPr anchor="b" marB="0" marL="9525" marR="9525" marT="9525"/>
                </a:tc>
                <a:extLst>
                  <a:ext uri="{0D108BD9-81ED-4DB2-BD59-A6C34878D82A}">
                    <a16:rowId xmlns:a16="http://schemas.microsoft.com/office/drawing/2014/main" val="2554520810"/>
                  </a:ext>
                </a:extLst>
              </a:tr>
              <a:tr h="428625">
                <a:tc>
                  <a:txBody>
                    <a:bodyPr/>
                    <a:lstStyle/>
                    <a:p>
                      <a:pPr algn="ctr" fontAlgn="b" rtl="0">
                        <a:buClr>
                          <a:srgbClr val="000000"/>
                        </a:buClr>
                        <a:buSzPts val="2600"/>
                        <a:buFont charset="0" panose="020F0302020204030204" pitchFamily="34" typeface="Calibri Light"/>
                        <a:buChar char="Y"/>
                        <a:defRPr sz="2600">
                          <a:solidFill>
                            <a:srgbClr val="000000"/>
                          </a:solidFill>
                          <a:effectLst/>
                          <a:latin typeface="+mj-lt"/>
                        </a:defRPr>
                      </a:pPr>
                      <a:r>
                        <a:t>unguento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Corretto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extLst>
                  <a:ext uri="{0D108BD9-81ED-4DB2-BD59-A6C34878D82A}">
                    <a16:rowId xmlns:a16="http://schemas.microsoft.com/office/drawing/2014/main" val="77889071"/>
                  </a:ext>
                </a:extLst>
              </a:tr>
              <a:tr h="428625">
                <a:tc>
                  <a:txBody>
                    <a:bodyPr/>
                    <a:lstStyle/>
                    <a:p>
                      <a:pPr algn="ctr" fontAlgn="b" rtl="0">
                        <a:buClr>
                          <a:srgbClr val="000000"/>
                        </a:buClr>
                        <a:buSzPts val="2600"/>
                        <a:buFont charset="0" panose="020F0302020204030204" pitchFamily="34" typeface="Calibri Light"/>
                        <a:buNone/>
                        <a:defRPr sz="2600">
                          <a:solidFill>
                            <a:srgbClr val="000000"/>
                          </a:solidFill>
                          <a:effectLst/>
                          <a:latin typeface="+mj-lt"/>
                        </a:defRPr>
                      </a:pPr>
                      <a:r>
                        <a:t>Giovani</a:t>
                      </a: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Buono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extLst>
                  <a:ext uri="{0D108BD9-81ED-4DB2-BD59-A6C34878D82A}">
                    <a16:rowId xmlns:a16="http://schemas.microsoft.com/office/drawing/2014/main" val="3351318924"/>
                  </a:ext>
                </a:extLst>
              </a:tr>
              <a:tr h="428625">
                <a:tc>
                  <a:txBody>
                    <a:bodyPr/>
                    <a:lstStyle/>
                    <a:p>
                      <a:pPr algn="ctr" fontAlgn="b" rtl="0">
                        <a:buClr>
                          <a:srgbClr val="000000"/>
                        </a:buClr>
                        <a:buSzPts val="2600"/>
                        <a:buFont charset="0" panose="020F0302020204030204" pitchFamily="34" typeface="Calibri Light"/>
                        <a:buNone/>
                        <a:defRPr sz="2600">
                          <a:solidFill>
                            <a:srgbClr val="000000"/>
                          </a:solidFill>
                          <a:effectLst/>
                          <a:latin typeface="+mj-lt"/>
                        </a:defRPr>
                      </a:pPr>
                      <a:r>
                        <a:t>Giovani</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Sì</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Buono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Sì</a:t>
                      </a:r>
                      <a:endParaRPr b="0" i="0" strike="noStrike" sz="2600" u="none">
                        <a:solidFill>
                          <a:srgbClr val="000000"/>
                        </a:solidFill>
                        <a:effectLst/>
                        <a:latin typeface="+mj-lt"/>
                      </a:endParaRPr>
                    </a:p>
                  </a:txBody>
                  <a:tcPr anchor="b" marB="0" marL="9525" marR="9525" marT="9525"/>
                </a:tc>
                <a:extLst>
                  <a:ext uri="{0D108BD9-81ED-4DB2-BD59-A6C34878D82A}">
                    <a16:rowId xmlns:a16="http://schemas.microsoft.com/office/drawing/2014/main" val="597878832"/>
                  </a:ext>
                </a:extLst>
              </a:tr>
              <a:tr h="428625">
                <a:tc>
                  <a:txBody>
                    <a:bodyPr/>
                    <a:lstStyle/>
                    <a:p>
                      <a:pPr algn="ctr" fontAlgn="b" rtl="0">
                        <a:buClr>
                          <a:srgbClr val="000000"/>
                        </a:buClr>
                        <a:buSzPts val="2600"/>
                        <a:buFont charset="0" panose="020F0302020204030204" pitchFamily="34" typeface="Calibri Light"/>
                        <a:buNone/>
                        <a:defRPr sz="2600">
                          <a:solidFill>
                            <a:srgbClr val="000000"/>
                          </a:solidFill>
                          <a:effectLst/>
                          <a:latin typeface="+mj-lt"/>
                        </a:defRPr>
                      </a:pPr>
                      <a:r>
                        <a:t>Medio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Buono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extLst>
                  <a:ext uri="{0D108BD9-81ED-4DB2-BD59-A6C34878D82A}">
                    <a16:rowId xmlns:a16="http://schemas.microsoft.com/office/drawing/2014/main" val="1477628820"/>
                  </a:ext>
                </a:extLst>
              </a:tr>
              <a:tr h="428625">
                <a:tc>
                  <a:txBody>
                    <a:bodyPr/>
                    <a:lstStyle/>
                    <a:p>
                      <a:pPr algn="ctr" fontAlgn="b" rtl="0">
                        <a:buClr>
                          <a:srgbClr val="000000"/>
                        </a:buClr>
                        <a:buSzPts val="2600"/>
                        <a:buFont charset="0" panose="020F0302020204030204" pitchFamily="34" typeface="Calibri Light"/>
                        <a:buNone/>
                        <a:defRPr sz="2600">
                          <a:solidFill>
                            <a:srgbClr val="000000"/>
                          </a:solidFill>
                          <a:effectLst/>
                          <a:latin typeface="+mj-lt"/>
                        </a:defRPr>
                      </a:pPr>
                      <a:r>
                        <a:t>Medio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Sì</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Sì</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Eccellente</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Sì</a:t>
                      </a:r>
                      <a:endParaRPr b="0" i="0" strike="noStrike" sz="2600" u="none">
                        <a:solidFill>
                          <a:srgbClr val="000000"/>
                        </a:solidFill>
                        <a:effectLst/>
                        <a:latin typeface="+mj-lt"/>
                      </a:endParaRPr>
                    </a:p>
                  </a:txBody>
                  <a:tcPr anchor="b" marB="0" marL="9525" marR="9525" marT="9525"/>
                </a:tc>
                <a:extLst>
                  <a:ext uri="{0D108BD9-81ED-4DB2-BD59-A6C34878D82A}">
                    <a16:rowId xmlns:a16="http://schemas.microsoft.com/office/drawing/2014/main" val="2376222688"/>
                  </a:ext>
                </a:extLst>
              </a:tr>
              <a:tr h="428625">
                <a:tc>
                  <a:txBody>
                    <a:bodyPr/>
                    <a:lstStyle/>
                    <a:p>
                      <a:pPr algn="ctr" fontAlgn="b" rtl="0">
                        <a:buClr>
                          <a:srgbClr val="000000"/>
                        </a:buClr>
                        <a:buSzPts val="2600"/>
                        <a:buFont charset="0" panose="020F0302020204030204" pitchFamily="34" typeface="Calibri Light"/>
                        <a:buNone/>
                        <a:defRPr sz="2600">
                          <a:solidFill>
                            <a:srgbClr val="000000"/>
                          </a:solidFill>
                          <a:effectLst/>
                          <a:latin typeface="+mj-lt"/>
                        </a:defRPr>
                      </a:pPr>
                      <a:r>
                        <a:t>Precedente</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Sì</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Buono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Sì</a:t>
                      </a:r>
                      <a:endParaRPr b="0" i="0" strike="noStrike" sz="2600" u="none">
                        <a:solidFill>
                          <a:srgbClr val="000000"/>
                        </a:solidFill>
                        <a:effectLst/>
                        <a:latin typeface="+mj-lt"/>
                      </a:endParaRPr>
                    </a:p>
                  </a:txBody>
                  <a:tcPr anchor="b" marB="0" marL="9525" marR="9525" marT="9525"/>
                </a:tc>
                <a:extLst>
                  <a:ext uri="{0D108BD9-81ED-4DB2-BD59-A6C34878D82A}">
                    <a16:rowId xmlns:a16="http://schemas.microsoft.com/office/drawing/2014/main" val="4107866347"/>
                  </a:ext>
                </a:extLst>
              </a:tr>
              <a:tr h="428625">
                <a:tc>
                  <a:txBody>
                    <a:bodyPr/>
                    <a:lstStyle/>
                    <a:p>
                      <a:pPr algn="ctr" fontAlgn="b" rtl="0">
                        <a:buClr>
                          <a:srgbClr val="000000"/>
                        </a:buClr>
                        <a:buSzPts val="2600"/>
                        <a:buFont charset="0" panose="020F0302020204030204" pitchFamily="34" typeface="Calibri Light"/>
                        <a:buNone/>
                        <a:defRPr sz="2600">
                          <a:solidFill>
                            <a:srgbClr val="000000"/>
                          </a:solidFill>
                          <a:effectLst/>
                          <a:latin typeface="+mj-lt"/>
                        </a:defRPr>
                      </a:pPr>
                      <a:r>
                        <a:t>Precedente</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Corretto</a:t>
                      </a:r>
                      <a:endParaRPr b="0" i="0" strike="noStrike" sz="2600" u="none">
                        <a:solidFill>
                          <a:srgbClr val="000000"/>
                        </a:solidFill>
                        <a:effectLst/>
                        <a:latin typeface="+mj-lt"/>
                      </a:endParaRPr>
                    </a:p>
                  </a:txBody>
                  <a:tcPr anchor="b" marB="0" marL="9525" marR="9525" marT="9525"/>
                </a:tc>
                <a:tc>
                  <a:txBody>
                    <a:bodyPr/>
                    <a:lstStyle/>
                    <a:p>
                      <a:pPr algn="ctr" fontAlgn="b" rtl="0">
                        <a:defRPr sz="2600">
                          <a:effectLst/>
                          <a:latin typeface="+mj-lt"/>
                        </a:defRPr>
                      </a:pPr>
                      <a:r>
                        <a:t>No </a:t>
                      </a:r>
                      <a:endParaRPr b="0" i="0" strike="noStrike" sz="2600" u="none">
                        <a:solidFill>
                          <a:srgbClr val="000000"/>
                        </a:solidFill>
                        <a:effectLst/>
                        <a:latin typeface="+mj-lt"/>
                      </a:endParaRPr>
                    </a:p>
                  </a:txBody>
                  <a:tcPr anchor="b" marB="0" marL="9525" marR="9525" marT="9525"/>
                </a:tc>
                <a:extLst>
                  <a:ext uri="{0D108BD9-81ED-4DB2-BD59-A6C34878D82A}">
                    <a16:rowId xmlns:a16="http://schemas.microsoft.com/office/drawing/2014/main" val="2290317697"/>
                  </a:ext>
                </a:extLst>
              </a:tr>
            </a:tbl>
          </a:graphicData>
        </a:graphic>
      </p:graphicFrame>
      <p:sp>
        <p:nvSpPr>
          <p:cNvPr id="4" name="Left-Right Arrow 3"/>
          <p:cNvSpPr/>
          <p:nvPr/>
        </p:nvSpPr>
        <p:spPr>
          <a:xfrm>
            <a:off x="1098549" y="1441846"/>
            <a:ext cx="10464347"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3600">
                <a:solidFill>
                  <a:srgbClr val="FFFF00"/>
                </a:solidFill>
              </a:defRPr>
            </a:pPr>
            <a:r>
              <a:t>Etichette</a:t>
            </a:r>
            <a:endParaRPr b="1">
              <a:solidFill>
                <a:srgbClr val="FFFF00"/>
              </a:solidFill>
            </a:endParaRPr>
          </a:p>
        </p:txBody>
      </p:sp>
      <p:sp>
        <p:nvSpPr>
          <p:cNvPr id="6" name="Left-Right Arrow 5"/>
          <p:cNvSpPr/>
          <p:nvPr/>
        </p:nvSpPr>
        <p:spPr>
          <a:xfrm>
            <a:off x="1047295" y="5597032"/>
            <a:ext cx="8172905"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3600">
                <a:solidFill>
                  <a:srgbClr val="FFFF00"/>
                </a:solidFill>
              </a:defRPr>
            </a:pPr>
            <a:r>
              <a:t>Dati indipendenti</a:t>
            </a:r>
            <a:endParaRPr b="1">
              <a:solidFill>
                <a:srgbClr val="FFFF00"/>
              </a:solidFill>
            </a:endParaRPr>
          </a:p>
        </p:txBody>
      </p:sp>
      <p:sp>
        <p:nvSpPr>
          <p:cNvPr id="7" name="Left-Right Arrow 6"/>
          <p:cNvSpPr/>
          <p:nvPr/>
        </p:nvSpPr>
        <p:spPr>
          <a:xfrm>
            <a:off x="9342208" y="5597032"/>
            <a:ext cx="2392591"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3200">
                <a:solidFill>
                  <a:srgbClr val="C00000"/>
                </a:solidFill>
              </a:defRPr>
            </a:pPr>
            <a:r>
              <a:t>Dati dipendenti</a:t>
            </a:r>
            <a:endParaRPr b="1" sz="3200">
              <a:solidFill>
                <a:srgbClr val="C00000"/>
              </a:solidFill>
            </a:endParaRPr>
          </a:p>
        </p:txBody>
      </p:sp>
    </p:spTree>
    <p:extLst>
      <p:ext uri="{BB962C8B-B14F-4D97-AF65-F5344CB8AC3E}">
        <p14:creationId xmlns:p14="http://schemas.microsoft.com/office/powerpoint/2010/main" val="1446228325"/>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58296"/>
            <a:ext cx="10515600" cy="843189"/>
          </a:xfrm>
        </p:spPr>
        <p:txBody>
          <a:bodyPr/>
          <a:lstStyle/>
          <a:p>
            <a:pPr algn="ctr">
              <a:defRPr b="1"/>
            </a:pPr>
            <a:r>
              <a:t>Apprendimento supervisionato - esempio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690688"/>
            <a:ext cx="10515600" cy="4981045"/>
          </a:xfrm>
        </p:spPr>
        <p:txBody>
          <a:bodyPr>
            <a:normAutofit/>
          </a:bodyPr>
          <a:lstStyle/>
          <a:p>
            <a:pPr algn="just" lvl="0">
              <a:defRPr b="1" sz="3600">
                <a:latin typeface="+mj-lt"/>
              </a:defRPr>
            </a:pPr>
            <a:r>
              <a:t>Filtro anti-spam che prevede se un input noto (l'e-mail) è spam.</a:t>
            </a:r>
            <a:endParaRPr b="1" sz="3600">
              <a:latin typeface="+mj-lt"/>
            </a:endParaRPr>
          </a:p>
          <a:p>
            <a:pPr algn="just" lvl="0"/>
            <a:endParaRPr b="1" sz="3600">
              <a:latin typeface="+mj-lt"/>
            </a:endParaRPr>
          </a:p>
          <a:p>
            <a:pPr algn="just" lvl="0"/>
            <a:endParaRPr b="1" sz="3600">
              <a:latin typeface="+mj-lt"/>
            </a:endParaRPr>
          </a:p>
          <a:p>
            <a:pPr algn="just" lvl="1">
              <a:defRPr sz="3200">
                <a:latin typeface="+mj-lt"/>
              </a:defRPr>
            </a:pPr>
            <a:r>
              <a:t>Viene utilizzato l'algoritmo di avvio, massimizzando l'efficienza del filtro attraverso l'input dell'utente (l'utente sta confermando che la posta elettronica è spam)</a:t>
            </a:r>
          </a:p>
          <a:p>
            <a:pPr algn="just" lvl="1">
              <a:defRPr sz="3200">
                <a:latin typeface="+mj-lt"/>
              </a:defRPr>
            </a:pPr>
            <a:r>
              <a:t>L'algoritmo sta migliorando con etichette di spam definite dall'utente</a:t>
            </a:r>
          </a:p>
          <a:p>
            <a:pPr algn="just" lvl="1">
              <a:defRPr sz="3200">
                <a:latin typeface="+mj-lt"/>
              </a:defRPr>
            </a:pPr>
            <a:r>
              <a:t>L'algoritmo chiederà meno mentre impara dagli input degli utenti</a:t>
            </a:r>
          </a:p>
        </p:txBody>
      </p:sp>
      <p:pic>
        <p:nvPicPr>
          <p:cNvPr descr="delete_spam"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67123" y="2224088"/>
            <a:ext cx="1584325" cy="1584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0437072"/>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92628" y="103868"/>
            <a:ext cx="10515600" cy="766989"/>
          </a:xfrm>
        </p:spPr>
        <p:txBody>
          <a:bodyPr/>
          <a:lstStyle/>
          <a:p>
            <a:pPr algn="ctr">
              <a:defRPr b="1"/>
            </a:pPr>
            <a:r>
              <a:t>Generalizzazione e Overfitting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04800" y="1001486"/>
            <a:ext cx="8675914" cy="5670247"/>
          </a:xfrm>
        </p:spPr>
        <p:txBody>
          <a:bodyPr>
            <a:normAutofit/>
          </a:bodyPr>
          <a:lstStyle/>
          <a:p>
            <a:pPr algn="just" lvl="0">
              <a:defRPr>
                <a:latin typeface="+mj-lt"/>
              </a:defRPr>
            </a:pPr>
            <a:r>
              <a:rPr sz="3600"/>
              <a:t>L'obiettivo è che l'algoritmo </a:t>
            </a:r>
            <a:r>
              <a:rPr b="1" sz="4400"/>
              <a:t>generalizzi</a:t>
            </a:r>
            <a:r>
              <a:rPr sz="3600"/>
              <a:t> o applichi in modo accurato l'apprendimento dai dati di formazione ai dati di test.</a:t>
            </a:r>
            <a:endParaRPr sz="3600">
              <a:latin typeface="+mj-lt"/>
            </a:endParaRPr>
          </a:p>
          <a:p>
            <a:pPr algn="just" lvl="0">
              <a:defRPr b="1">
                <a:latin typeface="+mj-lt"/>
              </a:defRPr>
            </a:pPr>
            <a:r>
              <a:rPr sz="4400"/>
              <a:t>L'adattamento</a:t>
            </a:r>
            <a:r>
              <a:rPr sz="3600"/>
              <a:t> si verifica quando un modello è troppo adatto ai dati di addestramento.</a:t>
            </a:r>
          </a:p>
          <a:p>
            <a:pPr algn="just" lvl="0">
              <a:defRPr sz="3600">
                <a:latin typeface="+mj-lt"/>
              </a:defRPr>
            </a:pPr>
            <a:r>
              <a:t>Mira a un equilibrio tra flessibilità e vestibilità: i modelli devono essere flessibili per gestire nuovi dati.</a:t>
            </a:r>
          </a:p>
          <a:p>
            <a:pPr algn="just" lvl="0">
              <a:defRPr sz="3600">
                <a:latin typeface="+mj-lt"/>
              </a:defRPr>
            </a:pPr>
            <a:r>
              <a:t>Impedisci l'overfitting per garantire previsioni accurate sui dati non visti.</a:t>
            </a:r>
            <a:endParaRPr sz="3600">
              <a:latin typeface="+mj-lt"/>
            </a:endParaRPr>
          </a:p>
          <a:p>
            <a:pPr algn="just" lvl="0"/>
            <a:endParaRPr b="1" sz="3200">
              <a:latin typeface="+mj-lt"/>
            </a:endParaRPr>
          </a:p>
          <a:p>
            <a:pPr algn="just" lvl="0"/>
            <a:endParaRPr b="1" sz="3200">
              <a:latin typeface="+mj-lt"/>
            </a:endParaRPr>
          </a:p>
          <a:p>
            <a:pPr algn="just" lvl="0"/>
            <a:endParaRPr sz="3200">
              <a:latin typeface="+mj-lt"/>
            </a:endParaRPr>
          </a:p>
          <a:p>
            <a:pPr algn="just" lvl="0"/>
            <a:endParaRPr sz="3200">
              <a:latin typeface="+mj-lt"/>
            </a:endParaRPr>
          </a:p>
        </p:txBody>
      </p:sp>
      <p:pic>
        <p:nvPicPr>
          <p:cNvPr descr="Free Crop unrecognizable female dressmaker with flexible ruler measuring hip line of dummy while working in studio Stock Photo" id="2050"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495516" y="1850570"/>
            <a:ext cx="2496458" cy="3744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9451"/>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80068"/>
            <a:ext cx="10515600" cy="941161"/>
          </a:xfrm>
        </p:spPr>
        <p:txBody>
          <a:bodyPr/>
          <a:lstStyle/>
          <a:p>
            <a:pPr algn="ctr">
              <a:defRPr b="1"/>
            </a:pPr>
            <a:r>
              <a:t>Apprendimento non supervisionato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70114" y="1458686"/>
            <a:ext cx="8077200" cy="5213047"/>
          </a:xfrm>
        </p:spPr>
        <p:txBody>
          <a:bodyPr>
            <a:normAutofit/>
          </a:bodyPr>
          <a:lstStyle/>
          <a:p>
            <a:pPr algn="just" lvl="0">
              <a:defRPr sz="3600">
                <a:latin typeface="+mj-lt"/>
              </a:defRPr>
            </a:pPr>
            <a:r>
              <a:t>L'apprendimento non supervisionato implica una struttura di dati sconosciuta.</a:t>
            </a:r>
          </a:p>
          <a:p>
            <a:pPr algn="just" lvl="0">
              <a:defRPr sz="3600">
                <a:latin typeface="+mj-lt"/>
              </a:defRPr>
            </a:pPr>
            <a:r>
              <a:t>I dati non sono né classificati né etichettati.</a:t>
            </a:r>
          </a:p>
          <a:p>
            <a:pPr algn="just" lvl="0">
              <a:defRPr sz="3600">
                <a:latin typeface="+mj-lt"/>
              </a:defRPr>
            </a:pPr>
            <a:r>
              <a:t>Gli algoritmi traggono inferenze da set di dati (di solito di grandi dimensioni) senza risposte con etichetta.</a:t>
            </a:r>
            <a:endParaRPr sz="3600">
              <a:latin typeface="+mj-lt"/>
            </a:endParaRPr>
          </a:p>
          <a:p>
            <a:pPr algn="just" lvl="0">
              <a:defRPr>
                <a:latin typeface="+mj-lt"/>
              </a:defRPr>
            </a:pPr>
            <a:r>
              <a:rPr sz="3600"/>
              <a:t>Nel machine learning non supervisionato sono disponibili due categorie principali: </a:t>
            </a:r>
            <a:r>
              <a:rPr b="1" sz="4400"/>
              <a:t>clustering</a:t>
            </a:r>
            <a:r>
              <a:rPr sz="3600"/>
              <a:t> e </a:t>
            </a:r>
            <a:r>
              <a:rPr b="1" sz="4400"/>
              <a:t>riduzione della dimensionalità</a:t>
            </a:r>
            <a:r>
              <a:rPr sz="3600"/>
              <a:t>.</a:t>
            </a:r>
            <a:endParaRPr sz="3600">
              <a:latin typeface="+mj-lt"/>
            </a:endParaRPr>
          </a:p>
          <a:p>
            <a:pPr algn="just" lvl="0"/>
            <a:endParaRPr sz="3200">
              <a:latin typeface="+mj-lt"/>
            </a:endParaRPr>
          </a:p>
          <a:p>
            <a:pPr algn="just" lvl="0"/>
            <a:endParaRPr b="1" sz="3200">
              <a:latin typeface="+mj-lt"/>
            </a:endParaRPr>
          </a:p>
          <a:p>
            <a:pPr algn="just" lvl="0"/>
            <a:endParaRPr sz="3200">
              <a:latin typeface="+mj-lt"/>
            </a:endParaRPr>
          </a:p>
          <a:p>
            <a:pPr algn="just" lvl="0"/>
            <a:endParaRPr sz="3200">
              <a:latin typeface="+mj-lt"/>
            </a:endParaRPr>
          </a:p>
        </p:txBody>
      </p:sp>
      <p:pic>
        <p:nvPicPr>
          <p:cNvPr descr="Free Close-Up Photo Of Painting Stock Photo" id="3074"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90081" y="1753524"/>
            <a:ext cx="2992822" cy="1993220"/>
          </a:xfrm>
          <a:prstGeom prst="rect">
            <a:avLst/>
          </a:prstGeom>
          <a:noFill/>
          <a:extLst>
            <a:ext uri="{909E8E84-426E-40DD-AFC4-6F175D3DCCD1}">
              <a14:hiddenFill xmlns:a14="http://schemas.microsoft.com/office/drawing/2010/main">
                <a:solidFill>
                  <a:srgbClr val="FFFFFF"/>
                </a:solidFill>
              </a14:hiddenFill>
            </a:ext>
          </a:extLst>
        </p:spPr>
      </p:pic>
      <p:pic>
        <p:nvPicPr>
          <p:cNvPr descr="Free Smooth round colorful shapes with wavy edges Stock Photo" id="3076"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990081" y="3984171"/>
            <a:ext cx="2992821" cy="1993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39163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5CDED8B-1AA2-44CF-B496-65A88013FD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2362</TotalTime>
  <Words>1774</Words>
  <Application>Microsoft Office PowerPoint</Application>
  <PresentationFormat>Widescreen</PresentationFormat>
  <Paragraphs>142</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Motyw pakietu Office</vt:lpstr>
      <vt:lpstr>O3 - Distance learning curricula in Machine Learning  3- Main categories of Machine Learning</vt:lpstr>
      <vt:lpstr>Main categories of Machine Learning</vt:lpstr>
      <vt:lpstr>Main categories of Machine Learning</vt:lpstr>
      <vt:lpstr>Supervised Learning </vt:lpstr>
      <vt:lpstr>Independent and Dependent Data</vt:lpstr>
      <vt:lpstr>Independent and Dependent Data - example</vt:lpstr>
      <vt:lpstr>Supervised Learning - example</vt:lpstr>
      <vt:lpstr>Generalization and Overfitting</vt:lpstr>
      <vt:lpstr>Unsupervised Learning</vt:lpstr>
      <vt:lpstr>Unsupervised Learning - example</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2021-12-08T08:56:03Z</dcterms:created>
  <dc:creator>Grzegorz Zwoliński I25</dc:creator>
  <cp:lastModifiedBy>frane</cp:lastModifiedBy>
  <dcterms:modified xsi:type="dcterms:W3CDTF">2024-02-21T17:43:04Z</dcterms:modified>
  <cp:revision>147</cp:revision>
  <dc:title>Title of the webinar.</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