
<file path=[Content_Types].xml><?xml version="1.0" encoding="utf-8"?>
<Types xmlns="http://schemas.openxmlformats.org/package/2006/content-types">
  <Default ContentType="image/jpeg" Extension="jpeg"/>
  <Default ContentType="image/jpeg" Extension="jpg"/>
  <Default ContentType="image/png" Extension="png"/>
  <Default ContentType="application/vnd.openxmlformats-package.relationships+xml" Extension="rels"/>
  <Default ContentType="application/xml" Extension="xml"/>
  <Override ContentType="application/vnd.openxmlformats-officedocument.customXmlProperties+xml" PartName="/customXml/itemProps1.xml"/>
  <Override ContentType="application/vnd.openxmlformats-officedocument.customXmlProperties+xml" PartName="/customXml/itemProps2.xml"/>
  <Override ContentType="application/vnd.openxmlformats-officedocument.customXmlProperties+xml" PartName="/customXml/itemProps3.xml"/>
  <Override ContentType="application/vnd.openxmlformats-officedocument.extended-properties+xml" PartName="/docProps/app.xml"/>
  <Override ContentType="application/vnd.openxmlformats-package.core-properties+xml" PartName="/docProps/core.xml"/>
  <Override ContentType="application/vnd.openxmlformats-officedocument.custom-properties+xml" PartName="/docProps/custom.xml"/>
  <Override ContentType="application/vnd.openxmlformats-officedocument.drawingml.chart+xml" PartName="/ppt/charts/chart1.xml"/>
  <Override ContentType="application/vnd.openxmlformats-officedocument.drawingml.chart+xml" PartName="/ppt/charts/chart2.xml"/>
  <Override ContentType="application/vnd.openxmlformats-officedocument.drawingml.chart+xml" PartName="/ppt/charts/chart3.xml"/>
  <Override ContentType="application/vnd.openxmlformats-officedocument.drawingml.chart+xml" PartName="/ppt/charts/chart4.xml"/>
  <Override ContentType="application/vnd.ms-office.chartcolorstyle+xml" PartName="/ppt/charts/colors1.xml"/>
  <Override ContentType="application/vnd.ms-office.chartcolorstyle+xml" PartName="/ppt/charts/colors2.xml"/>
  <Override ContentType="application/vnd.ms-office.chartcolorstyle+xml" PartName="/ppt/charts/colors3.xml"/>
  <Override ContentType="application/vnd.ms-office.chartcolorstyle+xml" PartName="/ppt/charts/colors4.xml"/>
  <Override ContentType="application/vnd.ms-office.chartstyle+xml" PartName="/ppt/charts/style1.xml"/>
  <Override ContentType="application/vnd.ms-office.chartstyle+xml" PartName="/ppt/charts/style2.xml"/>
  <Override ContentType="application/vnd.ms-office.chartstyle+xml" PartName="/ppt/charts/style3.xml"/>
  <Override ContentType="application/vnd.ms-office.chartstyle+xml" PartName="/ppt/charts/style4.xml"/>
  <Override ContentType="application/vnd.openxmlformats-officedocument.presentationml.commentAuthors+xml" PartName="/ppt/commentAuthors.xml"/>
  <Override ContentType="application/vnd.openxmlformats-officedocument.drawingml.chartshapes+xml" PartName="/ppt/drawings/drawing1.xml"/>
  <Override ContentType="application/vnd.openxmlformats-officedocument.drawingml.chartshapes+xml" PartName="/ppt/drawings/drawing2.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90" r:id="rId25"/>
    <p:sldId id="256" r:id="rId5"/>
    <p:sldId id="257" r:id="rId6"/>
    <p:sldId id="278" r:id="rId7"/>
    <p:sldId id="280" r:id="rId8"/>
    <p:sldId id="283" r:id="rId9"/>
    <p:sldId id="281" r:id="rId10"/>
    <p:sldId id="282" r:id="rId11"/>
    <p:sldId id="284" r:id="rId12"/>
    <p:sldId id="285" r:id="rId13"/>
    <p:sldId id="286" r:id="rId14"/>
    <p:sldId id="287" r:id="rId15"/>
    <p:sldId id="288" r:id="rId16"/>
    <p:sldId id="289" r:id="rId17"/>
    <p:sldId id="277" r:id="rId18"/>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6860"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customXml/item1.xml" Type="http://schemas.openxmlformats.org/officeDocument/2006/relationships/customXml"/><Relationship Id="rId10" Target="slides/slide6.xml" Type="http://schemas.openxmlformats.org/officeDocument/2006/relationships/slide"/><Relationship Id="rId11" Target="slides/slide7.xml" Type="http://schemas.openxmlformats.org/officeDocument/2006/relationships/slide"/><Relationship Id="rId12" Target="slides/slide8.xml" Type="http://schemas.openxmlformats.org/officeDocument/2006/relationships/slide"/><Relationship Id="rId13" Target="slides/slide9.xml" Type="http://schemas.openxmlformats.org/officeDocument/2006/relationships/slide"/><Relationship Id="rId14" Target="slides/slide10.xml" Type="http://schemas.openxmlformats.org/officeDocument/2006/relationships/slide"/><Relationship Id="rId15" Target="slides/slide11.xml" Type="http://schemas.openxmlformats.org/officeDocument/2006/relationships/slide"/><Relationship Id="rId16" Target="slides/slide12.xml" Type="http://schemas.openxmlformats.org/officeDocument/2006/relationships/slide"/><Relationship Id="rId17" Target="slides/slide13.xml" Type="http://schemas.openxmlformats.org/officeDocument/2006/relationships/slide"/><Relationship Id="rId18" Target="slides/slide14.xml" Type="http://schemas.openxmlformats.org/officeDocument/2006/relationships/slide"/><Relationship Id="rId19" Target="notesMasters/notesMaster1.xml" Type="http://schemas.openxmlformats.org/officeDocument/2006/relationships/notesMaster"/><Relationship Id="rId2" Target="../customXml/item2.xml" Type="http://schemas.openxmlformats.org/officeDocument/2006/relationships/customXml"/><Relationship Id="rId20" Target="commentAuthors.xml" Type="http://schemas.openxmlformats.org/officeDocument/2006/relationships/commentAuthors"/><Relationship Id="rId21" Target="presProps.xml" Type="http://schemas.openxmlformats.org/officeDocument/2006/relationships/presProps"/><Relationship Id="rId22" Target="viewProps.xml" Type="http://schemas.openxmlformats.org/officeDocument/2006/relationships/viewProps"/><Relationship Id="rId23" Target="theme/theme1.xml" Type="http://schemas.openxmlformats.org/officeDocument/2006/relationships/theme"/><Relationship Id="rId24" Target="tableStyles.xml" Type="http://schemas.openxmlformats.org/officeDocument/2006/relationships/tableStyles"/><Relationship Id="rId25" Target="slides/slide15.xml" Type="http://schemas.openxmlformats.org/officeDocument/2006/relationships/slide"/><Relationship Id="rId3" Target="../customXml/item3.xml" Type="http://schemas.openxmlformats.org/officeDocument/2006/relationships/customXml"/><Relationship Id="rId4" Target="slideMasters/slideMaster1.xml" Type="http://schemas.openxmlformats.org/officeDocument/2006/relationships/slideMaster"/><Relationship Id="rId5" Target="slides/slide1.xml" Type="http://schemas.openxmlformats.org/officeDocument/2006/relationships/slide"/><Relationship Id="rId6" Target="slides/slide2.xml" Type="http://schemas.openxmlformats.org/officeDocument/2006/relationships/slide"/><Relationship Id="rId7" Target="slides/slide3.xml" Type="http://schemas.openxmlformats.org/officeDocument/2006/relationships/slide"/><Relationship Id="rId8" Target="slides/slide4.xml" Type="http://schemas.openxmlformats.org/officeDocument/2006/relationships/slide"/><Relationship Id="rId9" Target="slides/slide5.xml" Type="http://schemas.openxmlformats.org/officeDocument/2006/relationships/slide"/></Relationships>
</file>

<file path=ppt/charts/_rels/chart1.xml.rels><?xml version="1.0" encoding="UTF-8" standalone="no"?><Relationships xmlns="http://schemas.openxmlformats.org/package/2006/relationships"><Relationship Id="rId1" Target="style1.xml" Type="http://schemas.microsoft.com/office/2011/relationships/chartStyle"/><Relationship Id="rId2" Target="colors1.xml" Type="http://schemas.microsoft.com/office/2011/relationships/chartColorStyle"/><Relationship Id="rId3" Target="Book1" TargetMode="External" Type="http://schemas.openxmlformats.org/officeDocument/2006/relationships/oleObject"/></Relationships>
</file>

<file path=ppt/charts/_rels/chart2.xml.rels><?xml version="1.0" encoding="UTF-8" standalone="no"?><Relationships xmlns="http://schemas.openxmlformats.org/package/2006/relationships"><Relationship Id="rId1" Target="style2.xml" Type="http://schemas.microsoft.com/office/2011/relationships/chartStyle"/><Relationship Id="rId2" Target="colors2.xml" Type="http://schemas.microsoft.com/office/2011/relationships/chartColorStyle"/><Relationship Id="rId3" Target="file:///C:/Users/frane/Documents/Projekti/VUS/EU%20projekti/CodeIn/Intellectual%20outputs/O3%202%20distance%20learning%20curricula%20in%20machine%20learning%20and%20cloud%20computing/PPT%20machine%20learning/Book2.xlsx" TargetMode="External" Type="http://schemas.openxmlformats.org/officeDocument/2006/relationships/oleObject"/></Relationships>
</file>

<file path=ppt/charts/_rels/chart3.xml.rels><?xml version="1.0" encoding="UTF-8" standalone="no"?><Relationships xmlns="http://schemas.openxmlformats.org/package/2006/relationships"><Relationship Id="rId1" Target="style3.xml" Type="http://schemas.microsoft.com/office/2011/relationships/chartStyle"/><Relationship Id="rId2" Target="colors3.xml" Type="http://schemas.microsoft.com/office/2011/relationships/chartColorStyle"/><Relationship Id="rId3" Target="file:///C:/Users/frane/Documents/Projekti/VUS/EU%20projekti/CodeIn/Intellectual%20outputs/O3%202%20distance%20learning%20curricula%20in%20machine%20learning%20and%20cloud%20computing/PPT%20machine%20learning/Book1.xlsx" TargetMode="External" Type="http://schemas.openxmlformats.org/officeDocument/2006/relationships/oleObject"/><Relationship Id="rId4" Target="../drawings/drawing1.xml" Type="http://schemas.openxmlformats.org/officeDocument/2006/relationships/chartUserShapes"/></Relationships>
</file>

<file path=ppt/charts/_rels/chart4.xml.rels><?xml version="1.0" encoding="UTF-8" standalone="no"?><Relationships xmlns="http://schemas.openxmlformats.org/package/2006/relationships"><Relationship Id="rId1" Target="style4.xml" Type="http://schemas.microsoft.com/office/2011/relationships/chartStyle"/><Relationship Id="rId2" Target="colors4.xml" Type="http://schemas.microsoft.com/office/2011/relationships/chartColorStyle"/><Relationship Id="rId3" Target="file:///C:/Users/frane/Documents/Projekti/VUS/EU%20projekti/CodeIn/Intellectual%20outputs/O3%202%20distance%20learning%20curricula%20in%20machine%20learning%20and%20cloud%20computing/PPT%20machine%20learning/Book1.xlsx" TargetMode="External" Type="http://schemas.openxmlformats.org/officeDocument/2006/relationships/oleObject"/><Relationship Id="rId4" Target="../drawings/drawing2.xml" Type="http://schemas.openxmlformats.org/officeDocument/2006/relationships/chartUserShapes"/></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149606299212E-2"/>
          <c:y val="7.407407407407407E-2"/>
          <c:w val="0.9091968503937008"/>
          <c:h val="0.8416746864975212"/>
        </c:manualLayout>
      </c:layout>
      <c:scatterChart>
        <c:scatterStyle val="lineMarker"/>
        <c:varyColors val="0"/>
        <c:ser>
          <c:idx val="0"/>
          <c:order val="0"/>
          <c:tx>
            <c:strRef>
              <c:f>Sheet1!$B$1</c:f>
              <c:strCache>
                <c:ptCount val="1"/>
                <c:pt idx="0">
                  <c:v>Y real</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22743044619422573"/>
                  <c:y val="-9.2592592592592587E-3"/>
                </c:manualLayout>
              </c:layout>
              <c:tx>
                <c:rich>
                  <a:bodyPr rot="0" spcFirstLastPara="1" vertOverflow="ellipsis" vert="horz" wrap="square" anchor="ctr" anchorCtr="1"/>
                  <a:lstStyle/>
                  <a:p>
                    <a:pPr>
                      <a:defRPr sz="2000" b="0" i="0" u="none" strike="noStrike" kern="1200" baseline="0">
                        <a:solidFill>
                          <a:schemeClr val="tx1">
                            <a:lumMod val="65000"/>
                            <a:lumOff val="35000"/>
                          </a:schemeClr>
                        </a:solidFill>
                        <a:latin typeface="+mj-lt"/>
                        <a:ea typeface="+mn-ea"/>
                        <a:cs typeface="+mn-cs"/>
                      </a:defRPr>
                    </a:pPr>
                    <a:r>
                      <a:t>Previsto Y = 1,5x + 0.3333</a:t>
                    </a:r>
                    <a:endParaRPr sz="2000">
                      <a:latin typeface="+mj-lt"/>
                    </a:endParaRPr>
                  </a:p>
                </c:rich>
              </c:tx>
              <c:numFmt formatCode="General" sourceLinked="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j-lt"/>
                      <a:ea typeface="+mn-ea"/>
                      <a:cs typeface="+mn-cs"/>
                    </a:defRPr>
                  </a:pPr>
                </a:p>
              </c:txPr>
            </c:trendlineLbl>
          </c:trendline>
          <c:xVal>
            <c:numRef>
              <c:f>Sheet1!$A$2:$A$4</c:f>
              <c:numCache>
                <c:formatCode>General</c:formatCode>
                <c:ptCount val="3"/>
                <c:pt idx="0">
                  <c:v>1</c:v>
                </c:pt>
                <c:pt idx="1">
                  <c:v>2</c:v>
                </c:pt>
                <c:pt idx="2">
                  <c:v>3</c:v>
                </c:pt>
              </c:numCache>
            </c:numRef>
          </c:xVal>
          <c:yVal>
            <c:numRef>
              <c:f>Sheet1!$B$2:$B$4</c:f>
              <c:numCache>
                <c:formatCode>General</c:formatCode>
                <c:ptCount val="3"/>
                <c:pt idx="0">
                  <c:v>2</c:v>
                </c:pt>
                <c:pt idx="1">
                  <c:v>3</c:v>
                </c:pt>
                <c:pt idx="2">
                  <c:v>5</c:v>
                </c:pt>
              </c:numCache>
            </c:numRef>
          </c:yVal>
          <c:smooth val="0"/>
          <c:extLst>
            <c:ext xmlns:c16="http://schemas.microsoft.com/office/drawing/2014/chart" uri="{C3380CC4-5D6E-409C-BE32-E72D297353CC}">
              <c16:uniqueId val="{00000000-0FBA-4ABF-9A45-631120263C70}"/>
            </c:ext>
          </c:extLst>
        </c:ser>
        <c:dLbls>
          <c:showLegendKey val="0"/>
          <c:showVal val="0"/>
          <c:showCatName val="0"/>
          <c:showSerName val="0"/>
          <c:showPercent val="0"/>
          <c:showBubbleSize val="0"/>
        </c:dLbls>
        <c:axId val="630499536"/>
        <c:axId val="630504112"/>
      </c:scatterChart>
      <c:valAx>
        <c:axId val="630499536"/>
        <c:scaling>
          <c:orientation val="minMax"/>
          <c:max val="3"/>
          <c:min val="1"/>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j-lt"/>
                <a:ea typeface="+mn-ea"/>
                <a:cs typeface="+mn-cs"/>
              </a:defRPr>
            </a:pPr>
          </a:p>
        </c:txPr>
        <c:crossAx val="630504112"/>
        <c:crosses val="autoZero"/>
        <c:crossBetween val="midCat"/>
        <c:majorUnit val="1"/>
      </c:valAx>
      <c:valAx>
        <c:axId val="630504112"/>
        <c:scaling>
          <c:orientation val="minMax"/>
          <c:max val="5"/>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j-lt"/>
                <a:ea typeface="+mn-ea"/>
                <a:cs typeface="+mn-cs"/>
              </a:defRPr>
            </a:pPr>
          </a:p>
        </c:txPr>
        <c:crossAx val="630499536"/>
        <c:crosses val="autoZero"/>
        <c:crossBetween val="midCat"/>
        <c:majorUnit val="1"/>
      </c:valAx>
      <c:spPr>
        <a:noFill/>
        <a:ln>
          <a:noFill/>
        </a:ln>
        <a:effectLst/>
      </c:spPr>
    </c:plotArea>
    <c:plotVisOnly val="1"/>
    <c:dispBlanksAs val="gap"/>
    <c:showDLblsOverMax val="0"/>
  </c:chart>
  <c:spPr>
    <a:noFill/>
    <a:ln>
      <a:noFill/>
    </a:ln>
    <a:effectLst/>
  </c:spPr>
  <c:txPr>
    <a:bodyPr/>
    <a:lstStyl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539086389053115E-2"/>
          <c:y val="6.0263635611419362E-2"/>
          <c:w val="0.91971087933134177"/>
          <c:h val="0.87119300348680884"/>
        </c:manualLayout>
      </c:layout>
      <c:scatterChart>
        <c:scatterStyle val="lineMarker"/>
        <c:varyColors val="0"/>
        <c:ser>
          <c:idx val="0"/>
          <c:order val="0"/>
          <c:tx>
            <c:strRef>
              <c:f>'Silhouette Score'!$N$1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'Silhouette Score'!$M$2:$M$7</c:f>
              <c:numCache>
                <c:formatCode>General</c:formatCode>
                <c:ptCount val="6"/>
                <c:pt idx="0">
                  <c:v>1</c:v>
                </c:pt>
                <c:pt idx="1">
                  <c:v>1</c:v>
                </c:pt>
                <c:pt idx="2">
                  <c:v>2</c:v>
                </c:pt>
                <c:pt idx="3">
                  <c:v>3</c:v>
                </c:pt>
                <c:pt idx="4">
                  <c:v>4</c:v>
                </c:pt>
                <c:pt idx="5">
                  <c:v>4</c:v>
                </c:pt>
              </c:numCache>
            </c:numRef>
          </c:xVal>
          <c:yVal>
            <c:numRef>
              <c:f>'Silhouette Score'!$N$2:$N$7</c:f>
              <c:numCache>
                <c:formatCode>General</c:formatCode>
                <c:ptCount val="6"/>
                <c:pt idx="0">
                  <c:v>2</c:v>
                </c:pt>
                <c:pt idx="1">
                  <c:v>3</c:v>
                </c:pt>
                <c:pt idx="2">
                  <c:v>3</c:v>
                </c:pt>
                <c:pt idx="3">
                  <c:v>4</c:v>
                </c:pt>
                <c:pt idx="4">
                  <c:v>3</c:v>
                </c:pt>
                <c:pt idx="5">
                  <c:v>4</c:v>
                </c:pt>
              </c:numCache>
            </c:numRef>
          </c:yVal>
          <c:smooth val="0"/>
          <c:extLst>
            <c:ext xmlns:c16="http://schemas.microsoft.com/office/drawing/2014/chart" uri="{C3380CC4-5D6E-409C-BE32-E72D297353CC}">
              <c16:uniqueId val="{00000000-8DCC-4E8F-ADA0-5BB2E8CCEE87}"/>
            </c:ext>
          </c:extLst>
        </c:ser>
        <c:dLbls>
          <c:showLegendKey val="0"/>
          <c:showVal val="0"/>
          <c:showCatName val="0"/>
          <c:showSerName val="0"/>
          <c:showPercent val="0"/>
          <c:showBubbleSize val="0"/>
        </c:dLbls>
        <c:axId val="867716048"/>
        <c:axId val="867715216"/>
      </c:scatterChart>
      <c:valAx>
        <c:axId val="867716048"/>
        <c:scaling>
          <c:orientation val="minMax"/>
          <c:max val="4"/>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p>
        </c:txPr>
        <c:crossAx val="867715216"/>
        <c:crosses val="autoZero"/>
        <c:crossBetween val="midCat"/>
        <c:majorUnit val="1"/>
      </c:valAx>
      <c:valAx>
        <c:axId val="867715216"/>
        <c:scaling>
          <c:orientation val="minMax"/>
          <c:max val="4"/>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p>
        </c:txPr>
        <c:crossAx val="867716048"/>
        <c:crosses val="autoZero"/>
        <c:crossBetween val="midCat"/>
        <c:majorUnit val="1"/>
      </c:valAx>
      <c:spPr>
        <a:noFill/>
        <a:ln>
          <a:noFill/>
        </a:ln>
        <a:effectLst/>
      </c:spPr>
    </c:plotArea>
    <c:plotVisOnly val="1"/>
    <c:dispBlanksAs val="gap"/>
    <c:showDLblsOverMax val="0"/>
  </c:chart>
  <c:spPr>
    <a:noFill/>
    <a:ln>
      <a:noFill/>
    </a:ln>
    <a:effectLst/>
  </c:spPr>
  <c:txPr>
    <a:bodyPr/>
    <a:lstStyl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E9F5-4285-8415-E19AC5DC7D88}"/>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E9F5-4285-8415-E19AC5DC7D88}"/>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0.81594</cdr:x>
      <cdr:y>0.5459</cdr:y>
    </cdr:from>
    <cdr:to>
      <cdr:x>0.90704</cdr:x>
      <cdr:y>0.63893</cdr:y>
    </cdr:to>
    <cdr:sp macro="" textlink="">
      <cdr:nvSpPr>
        <cdr:cNvPr id="3" name="TextBox 2"/>
        <cdr:cNvSpPr txBox="1"/>
      </cdr:nvSpPr>
      <cdr:spPr>
        <a:xfrm xmlns:a="http://schemas.openxmlformats.org/drawingml/2006/main">
          <a:off x="4192355" y="2171885"/>
          <a:ext cx="468086" cy="3701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400" dirty="0" smtClean="0"/>
            <a:t>H</a:t>
          </a:r>
          <a:endParaRPr lang="en-US" sz="1100" dirty="0"/>
        </a:p>
      </cdr:txBody>
    </cdr:sp>
  </cdr:relSizeAnchor>
  <cdr:relSizeAnchor xmlns:cdr="http://schemas.openxmlformats.org/drawingml/2006/chartDrawing">
    <cdr:from>
      <cdr:x>0.60699</cdr:x>
      <cdr:y>0.19904</cdr:y>
    </cdr:from>
    <cdr:to>
      <cdr:x>0.65148</cdr:x>
      <cdr:y>0.27025</cdr:y>
    </cdr:to>
    <cdr:sp macro="" textlink="">
      <cdr:nvSpPr>
        <cdr:cNvPr id="6" name="TextBox 5"/>
        <cdr:cNvSpPr txBox="1"/>
      </cdr:nvSpPr>
      <cdr:spPr>
        <a:xfrm xmlns:a="http://schemas.openxmlformats.org/drawingml/2006/main">
          <a:off x="3118741" y="791888"/>
          <a:ext cx="228600" cy="2833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000" b="1" dirty="0" smtClean="0"/>
            <a:t>I</a:t>
          </a:r>
          <a:endParaRPr lang="en-US" sz="20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0.81594</cdr:x>
      <cdr:y>0.5459</cdr:y>
    </cdr:from>
    <cdr:to>
      <cdr:x>0.90704</cdr:x>
      <cdr:y>0.63893</cdr:y>
    </cdr:to>
    <cdr:sp macro="" textlink="">
      <cdr:nvSpPr>
        <cdr:cNvPr id="3" name="TextBox 2"/>
        <cdr:cNvSpPr txBox="1"/>
      </cdr:nvSpPr>
      <cdr:spPr>
        <a:xfrm xmlns:a="http://schemas.openxmlformats.org/drawingml/2006/main">
          <a:off x="4192355" y="2171885"/>
          <a:ext cx="468086" cy="3701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400" dirty="0" smtClean="0"/>
            <a:t>H</a:t>
          </a:r>
          <a:endParaRPr lang="en-US" sz="1100" dirty="0"/>
        </a:p>
      </cdr:txBody>
    </cdr:sp>
  </cdr:relSizeAnchor>
  <cdr:relSizeAnchor xmlns:cdr="http://schemas.openxmlformats.org/drawingml/2006/chartDrawing">
    <cdr:from>
      <cdr:x>0.60699</cdr:x>
      <cdr:y>0.19904</cdr:y>
    </cdr:from>
    <cdr:to>
      <cdr:x>0.65148</cdr:x>
      <cdr:y>0.27025</cdr:y>
    </cdr:to>
    <cdr:sp macro="" textlink="">
      <cdr:nvSpPr>
        <cdr:cNvPr id="6" name="TextBox 5"/>
        <cdr:cNvSpPr txBox="1"/>
      </cdr:nvSpPr>
      <cdr:spPr>
        <a:xfrm xmlns:a="http://schemas.openxmlformats.org/drawingml/2006/main">
          <a:off x="3118741" y="791888"/>
          <a:ext cx="228600" cy="2833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000" b="1" dirty="0" smtClean="0"/>
            <a:t>I</a:t>
          </a:r>
          <a:endParaRPr lang="en-US" sz="2000" b="1" dirty="0"/>
        </a:p>
      </cdr:txBody>
    </cdr:sp>
  </cdr:relSizeAnchor>
</c:userShapes>
</file>

<file path=ppt/notesMasters/_rels/notesMaster1.xml.rels><?xml version="1.0" encoding="UTF-8" standalone="no"?><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21.2.2024.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10.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1.xml" Type="http://schemas.openxmlformats.org/officeDocument/2006/relationships/slide"/></Relationships>
</file>

<file path=ppt/notesSlides/_rels/notesSlide1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2.xml" Type="http://schemas.openxmlformats.org/officeDocument/2006/relationships/slide"/></Relationships>
</file>

<file path=ppt/notesSlides/_rels/notesSlide1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3.xml" Type="http://schemas.openxmlformats.org/officeDocument/2006/relationships/slide"/></Relationships>
</file>

<file path=ppt/notesSlides/_rels/notesSlide1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4.xml" Type="http://schemas.openxmlformats.org/officeDocument/2006/relationships/slide"/></Relationships>
</file>

<file path=ppt/notesSlides/_rels/notesSlide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4.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5.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6.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_rels/notesSlide7.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8.xml" Type="http://schemas.openxmlformats.org/officeDocument/2006/relationships/slide"/></Relationships>
</file>

<file path=ppt/notesSlides/_rels/notesSlide8.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9.xml" Type="http://schemas.openxmlformats.org/officeDocument/2006/relationships/slide"/></Relationships>
</file>

<file path=ppt/notesSlides/_rels/notesSlide9.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0.xml" Type="http://schemas.openxmlformats.org/officeDocument/2006/relationships/slide"/></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Buon pomeriggio e benvenuti al corso di Machine Learning. Questo corso è stato sviluppato a seguito del progetto Erasmus+ CodeIn. Tutto quello che devi imparare è l'accesso a Internet e un computer.</a:t>
            </a:r>
          </a:p>
          <a:p>
            <a:pPr>
              <a:lnSpc>
                <a:spcPct val="107000"/>
              </a:lnSpc>
              <a:spcAft>
                <a:spcPts val="800"/>
              </a:spcAft>
            </a:pPr>
            <a:endParaRPr sz="1200" kern="1200">
              <a:solidFill>
                <a:schemeClr val="tx1"/>
              </a:solidFill>
              <a:effectLst/>
              <a:latin typeface="+mn-lt"/>
              <a:ea typeface="+mn-ea"/>
              <a:cs typeface="+mn-cs"/>
            </a:endParaRPr>
          </a:p>
          <a:p>
            <a:pPr>
              <a:lnSpc>
                <a:spcPct val="107000"/>
              </a:lnSpc>
              <a:spcAft>
                <a:spcPts val="800"/>
              </a:spcAft>
              <a:defRPr>
                <a:effectLst/>
              </a:defRPr>
            </a:pPr>
            <a:r>
              <a:t>Il corso contiene un totale di dieci argomenti e in questo argomento diremo qualcosa di più sulla valutazione dei modelli di apprendimento automatico.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Il Silhouette Score varia da -1 a 1, con -1 che rappresenta una scarsa qualità di cluster, 0 che indica cluster o datapoint sovrapposti sui confini del cluster e 1 che indica cluster ben separati e distinti!</a:t>
            </a:r>
          </a:p>
          <a:p/>
          <a:p>
            <a:r>
              <a:t>Immagina di essere a una festa in cui le persone sono raggruppate in gruppi in base ai loro interessi. Il Silhouette Score misura quanto sia ben definito il cluster di ogni persona, come quanto sia confortevole all'interno del proprio gruppo rispetto ai gruppi vicini. Ad esempio, Alice Silhouette Score è 0,622. Il Silhouette Score di Alice di 0,622 indica che è ragionevolmente ben abbinata al suo cluster A ed è più simile ai membri del suo cluster rispetto al cluster più vicino.</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p>
        </p:txBody>
      </p:sp>
    </p:spTree>
    <p:extLst>
      <p:ext uri="{BB962C8B-B14F-4D97-AF65-F5344CB8AC3E}">
        <p14:creationId xmlns:p14="http://schemas.microsoft.com/office/powerpoint/2010/main" val="14439304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Pensa al Davies-Bouldin Index (DBI) come scorecard per un divertente gioco di clustering. Ci aiuta a determinare quanto bene i datapoint formano i cluster in base alle loro somiglianze.</a:t>
            </a:r>
          </a:p>
          <a:p/>
          <a:p>
            <a:r>
              <a:t>Calcoliamo la distanza media dal centro del loro cluster per ogni cluster. Quindi, misuriamo la distanza tra i diversi centri cluster, mostrando come sono separati i cluster.</a:t>
            </a:r>
          </a:p>
          <a:p/>
          <a:p>
            <a:r>
              <a:t>Si ottiene un singolo numero collegando questi valori alla formula DBI. Più basso è il numero, migliore è il raggruppamento. </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p>
        </p:txBody>
      </p:sp>
    </p:spTree>
    <p:extLst>
      <p:ext uri="{BB962C8B-B14F-4D97-AF65-F5344CB8AC3E}">
        <p14:creationId xmlns:p14="http://schemas.microsoft.com/office/powerpoint/2010/main" val="14783440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Immagina due cluster che competono in un'emozionante competizione di danza. </a:t>
            </a:r>
          </a:p>
          <a:p/>
          <a:p>
            <a:r>
              <a:t>Cluster 1 mostra le proprie mosse con una distanza media di 1,43, mentre Cluster 2 abbaglia il pubblico con una distanza media di 2,03. </a:t>
            </a:r>
          </a:p>
          <a:p/>
          <a:p>
            <a:r>
              <a:t>La distanza tra le fasi centrali è di 2,04. Scricchioliamo i numeri utilizzando la formula DBI e arriviamo a un punteggio di 0,848. </a:t>
            </a:r>
          </a:p>
          <a:p/>
          <a:p>
            <a:r>
              <a:t>Ciò indica un notevole equilibrio tra gli ammassi, suggerendo una battaglia di danza di alta qualità in cui ogni gruppo porta il suo stile unico sul pavimento.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p>
        </p:txBody>
      </p:sp>
    </p:spTree>
    <p:extLst>
      <p:ext uri="{BB962C8B-B14F-4D97-AF65-F5344CB8AC3E}">
        <p14:creationId xmlns:p14="http://schemas.microsoft.com/office/powerpoint/2010/main" val="37020503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In conclusione, valutare i modelli di machine learning è essenziale per valutare le loro prestazioni e determinare la loro idoneità per le applicazioni del mondo reale</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effectLst/>
              </a:defRPr>
            </a:pPr>
            <a:r>
              <a:t>Per completare questa unità, studiare e rivedere le seguenti risorse online. </a:t>
            </a:r>
          </a:p>
          <a:p>
            <a:endParaRPr sz="1200" kern="1200">
              <a:solidFill>
                <a:schemeClr val="tx1"/>
              </a:solidFill>
              <a:effectLst/>
              <a:latin typeface="+mn-lt"/>
              <a:ea typeface="+mn-ea"/>
              <a:cs typeface="+mn-cs"/>
            </a:endParaRPr>
          </a:p>
          <a:p>
            <a:pPr>
              <a:defRPr>
                <a:effectLst/>
              </a:defRPr>
            </a:pPr>
            <a:r>
              <a:t>Grazie per l'attenzione!</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La valutazione svolge un ruolo fondamentale nel machine learning in quanto ci consente di valutare le prestazioni e l'affidabilità dei modelli. Aiuta a rispondere a domande essenziali come: quanto bene funziona il modello? È accurato e affidabile? Si può generalizzare a dati invisibili?</a:t>
            </a:r>
          </a:p>
          <a:p/>
          <a:p>
            <a:r>
              <a:t>Una valutazione corretta fornisce insight sui punti di forza e di debolezza del modello, guidandoci nel prendere decisioni e miglioramenti consapevoli. Senza valutazione, potremmo fidarci in modo impensabile di modelli imprecisi o poco performanti, portando a previsioni sbagliate, processi decisionali errati e potenziali conseguenze negative.</a:t>
            </a:r>
          </a:p>
          <a:p/>
          <a:p>
            <a:r>
              <a:t>Inoltre, la valutazione ci permette di confrontare diversi modelli e selezionare quello più adatto per un compito specifico, migliorando la qualità complessiva delle applicazioni di apprendimento automatico. Valutando i modelli su diversi set di dati, possiamo acquisire fiducia nella loro capacità di funzionare bene in scenari reali, aumentando così la loro utilità pratica.</a:t>
            </a:r>
          </a:p>
          <a:p/>
          <a:p>
            <a:r>
              <a:t>La valutazione è un processo continuo, poiché i modelli possono richiedere una rivalutazione e un perfezionamento periodici per adattarsi ai dati in evoluzione e ai requisiti in continua evoluzione. Garantisce che il modello soddisfi gli obiettivi e i requisiti desiderati, portando a risultati affidabili ed efficaci.</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Le metriche di valutazione sono la salsa segreta che ci aiuta a misurare e capire le prestazioni dei nostri modelli di classificazione. Pensa alle metriche di valutazione come a una scheda di report sulle prestazioni per i nostri modelli, fornendo preziose informazioni sui loro punti di forza e di debolezza. Oggi, esploreremo alcune delle metriche di valutazione più comunemente utilizzate che sono le nostre guide affidabili per costruire modelli accurati e affidabili.</a:t>
            </a:r>
          </a:p>
          <a:p/>
          <a:p>
            <a:r>
              <a:t>Le valutazioni comuni sono le seguenti:</a:t>
            </a:r>
          </a:p>
          <a:p>
            <a:pPr marL="171450" indent="-171450">
              <a:buFont typeface="Arial" panose="020B0604020202020204" pitchFamily="34" charset="0"/>
              <a:buChar char="•"/>
            </a:pPr>
            <a:r>
              <a:t>Accuratezza</a:t>
            </a:r>
          </a:p>
          <a:p>
            <a:pPr marL="171450" indent="-171450">
              <a:buFont typeface="Arial" panose="020B0604020202020204" pitchFamily="34" charset="0"/>
              <a:buChar char="•"/>
            </a:pPr>
            <a:r>
              <a:t>Precisione</a:t>
            </a:r>
          </a:p>
          <a:p>
            <a:pPr marL="171450" indent="-171450">
              <a:buFont typeface="Arial" panose="020B0604020202020204" pitchFamily="34" charset="0"/>
              <a:buChar char="•"/>
            </a:pPr>
            <a:r>
              <a:t>Richiama</a:t>
            </a:r>
          </a:p>
          <a:p>
            <a:pPr marL="171450" indent="-171450">
              <a:buFont typeface="Arial" panose="020B0604020202020204" pitchFamily="34" charset="0"/>
              <a:buChar char="•"/>
            </a:pPr>
            <a:r>
              <a:t>punteggio F1 </a:t>
            </a:r>
          </a:p>
          <a:p/>
          <a:p>
            <a:r>
              <a:t>La comprensione di questi parametri di valutazione è essenziale per valutare l'efficacia e l'affidabilità dei modelli di machine learning. Considerando queste metriche, possiamo prendere decisioni informate, perfezionare i nostri modelli e ottimizzare le loro prestazioni.</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p>
        </p:txBody>
      </p:sp>
    </p:spTree>
    <p:extLst>
      <p:ext uri="{BB962C8B-B14F-4D97-AF65-F5344CB8AC3E}">
        <p14:creationId xmlns:p14="http://schemas.microsoft.com/office/powerpoint/2010/main" val="2653108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La matrice di confusione è uno strumento prezioso che ti aiuta a valutare il tuo modello di classificazione. Agisce come una bussola guida, fornendo insight sulle prestazioni del tuo modello. Comprendere la matrice e le metriche associate come Precisione, Precisione, Richiamo e F1-Punteggio è fondamentale per valutare l'efficacia del modello nelle attività di classificazione.</a:t>
            </a:r>
          </a:p>
          <a:p>
            <a:endParaRPr sz="1200" kern="1200">
              <a:solidFill>
                <a:schemeClr val="tx1"/>
              </a:solidFill>
              <a:effectLst/>
              <a:latin typeface="+mn-lt"/>
              <a:ea typeface="+mn-ea"/>
              <a:cs typeface="+mn-cs"/>
            </a:endParaRPr>
          </a:p>
          <a:p>
            <a:pPr>
              <a:defRPr>
                <a:effectLst/>
              </a:defRPr>
            </a:pPr>
            <a:r>
              <a:t>Visualizza una griglia che rappresenta il percorso del tuo modello attraverso un vasto panorama di dati. Un lato della matrice contiene le classi vere (la presenza effettiva o l'assenza del target), mentre l'altro contiene le classi previste (le etichette assegnate dal modello). Ogni passo del tuo modello viene registrato all'interno di questa matrice.</a:t>
            </a:r>
          </a:p>
          <a:p>
            <a:endParaRPr sz="1200" kern="1200">
              <a:solidFill>
                <a:schemeClr val="tx1"/>
              </a:solidFill>
              <a:effectLst/>
              <a:latin typeface="+mn-lt"/>
              <a:ea typeface="+mn-ea"/>
              <a:cs typeface="+mn-cs"/>
            </a:endParaRPr>
          </a:p>
          <a:p>
            <a:pPr>
              <a:defRPr>
                <a:effectLst/>
              </a:defRPr>
            </a:pPr>
            <a:r>
              <a:t>Durante la tua esplorazione di questo paesaggio intricato, sono possibili vari risultati. Il modello potrebbe identificare correttamente le istanze (True Positives), classificare erroneamente alcune istanze (False Negatives), classificare accuratamente i negativi (True Negatives) o etichettare erroneamente i negativi come positivi (False Positives). Questi risultati determinano il contenuto di ciascuna cella all'interno della matrice di confusione, fornendo preziose informazioni ai fini della valutazione.</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p>
        </p:txBody>
      </p:sp>
    </p:spTree>
    <p:extLst>
      <p:ext uri="{BB962C8B-B14F-4D97-AF65-F5344CB8AC3E}">
        <p14:creationId xmlns:p14="http://schemas.microsoft.com/office/powerpoint/2010/main" val="1346155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Con la matrice di confusione e le relative metriche associate a tua disposizione, ora puoi intraprendere un emozionante viaggio di valutazione del tuo modello di previsione. Analizzando Accuracy, Precision, Recall e F1-Score, è possibile valutare l'efficacia del modello nel predire la presenza o l'assenza di diabete. Quindi, analizziamo queste metriche e scopriamo il loro potere nella valutazione del tuo modello di classificazione!</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L'accuratezza misura quanto bene il nostro modello prevede risultati positivi e negativi. Viene calcolato dividendo il numero di previsioni corrette (veri positivi e veri negativi) per il numero totale di previsioni. In questo caso, abbiamo un totale di 9 previsioni corrette (6 è vero positivo e 3 è vero negativo). </a:t>
            </a:r>
          </a:p>
          <a:p>
            <a:pPr>
              <a:defRPr>
                <a:effectLst/>
              </a:defRPr>
            </a:pPr>
            <a:r>
              <a:t>L'accuratezza del modello viene calcolata dividendo il numero di previsioni corrette, che è 9, per il numero totale di previsioni, che è 12, con un'accuratezza di 0,75 o 75%.</a:t>
            </a:r>
          </a:p>
          <a:p/>
          <a:p>
            <a:r>
              <a:t>La precisione si concentra sulla precisione delle previsioni positive fatte dal modello. Viene calcolato dividendo il numero di previsioni positive vere per la somma di veri positivi e falsi positivi. La precisione ci aiuta a capire quanto bene il modello si comporta quando prevede un elemento come positivo.</a:t>
            </a:r>
          </a:p>
          <a:p>
            <a:r>
              <a:t>La precisione del modello è determinata dividendo il numero di previsioni positive vere, che è 6, per la somma di veri positivi e falsi positivi, che è 6 + 1, con una precisione dell'85,7%.</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p>
        </p:txBody>
      </p:sp>
    </p:spTree>
    <p:extLst>
      <p:ext uri="{BB962C8B-B14F-4D97-AF65-F5344CB8AC3E}">
        <p14:creationId xmlns:p14="http://schemas.microsoft.com/office/powerpoint/2010/main" val="876594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Ricorda misura quanto bene il modello identifica correttamente i risultati positivi. Quando si considera il richiamo del modello, si divide il numero di vere previsioni positive, che è 6, per la somma di veri positivi e falsi negativi, che è 6 più 2, con conseguente richiamo di 0,75. Ciò significa che il modello ha identificato con successo il 75% delle mele.</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Il punteggio F1 è una misura bilanciata che combina precisione e richiamo. Fornisce un singolo valore che rappresenta le prestazioni complessive del modello considerando falsi positivi e negativi. F1: il punteggio viene calcolato utilizzando la media armonica di precisione e richiamo.</a:t>
            </a:r>
          </a:p>
          <a:p>
            <a:pPr>
              <a:defRPr>
                <a:effectLst/>
              </a:defRPr>
            </a:pPr>
            <a:r>
              <a:t>Dopo aver eseguito il calcolo, abbiamo ottenuto un punteggio F1 di 0,8003 in questo modello, indicando una performance bilanciata del modello nell'acquisizione sia della precisione che del richiamo.</a:t>
            </a:r>
          </a:p>
          <a:p>
            <a:endParaRPr sz="1200" kern="1200">
              <a:solidFill>
                <a:schemeClr val="tx1"/>
              </a:solidFill>
              <a:effectLst/>
              <a:latin typeface="+mn-lt"/>
              <a:ea typeface="+mn-ea"/>
              <a:cs typeface="+mn-cs"/>
            </a:endParaRPr>
          </a:p>
          <a:p>
            <a:pPr>
              <a:defRPr>
                <a:effectLst/>
              </a:defRPr>
            </a:pPr>
            <a:r>
              <a:t>Comprendendo questi parametri di valutazione, puoi valutare i tuoi modelli in diversi aspetti, come la correttezza generale, la precisione, il richiamo e la capacità di classificare le istanze. Queste conoscenze consentono di prendere decisioni informate, perfezionare i modelli e ottimizzare le prestazioni per ottenere risultati migliori.</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p>
        </p:txBody>
      </p:sp>
    </p:spTree>
    <p:extLst>
      <p:ext uri="{BB962C8B-B14F-4D97-AF65-F5344CB8AC3E}">
        <p14:creationId xmlns:p14="http://schemas.microsoft.com/office/powerpoint/2010/main" val="26579511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Utilizza MSE come "calcolatore di errori" che misura quanto bene le tue previsioni corrispondono ai valori effettivi. Ci vuole la differenza tra ogni previsione e il valore effettivo, li piazza per eliminare i negativi, li aggiunge tutti e poi li divide per il numero di previsioni. Più piccolo è il MSE, meno errori il tuo modello sta facendo. Quindi, l'obiettivo è quello di mantenere MSE il più basso possibile!</a:t>
            </a:r>
          </a:p>
          <a:p/>
          <a:p>
            <a:r>
              <a:t>Immagina R-squared come punteggio di popolarità della tua modella. Ti dice quanto credito il tuo modello merita per la previsione della variabile di destinazione. R-squared va da 0 a 1, dove 1 significa che il tuo modello è una superstar! Se il tuo modello ottiene un quadrato R di 0,8, spiega l'80% della variabilità nella variabile di destinazione. Più alto è il quadrato a R, migliore è il modello che acquisisce i modelli e le tendenze nei dati.</a:t>
            </a:r>
          </a:p>
          <a:p/>
          <a:p>
            <a:r>
              <a:t>Errore assoluto medio (MAE): MAE è come un "critico indipendente dalle dimensioni" che si concentra sulla dimensione media dei tuoi errori. Richiede la differenza assoluta tra ogni previsione e il valore effettivo, le aggiunge tutte e quindi si divide per il numero di previsioni. A differenza di MSE, MAE non si preoccupa di quadrare le differenze, quindi non è sensibile ai valori anomali estremi. Più basso è il MAE, più vicine sono le tue previsioni ai valori medi.</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p>
        </p:txBody>
      </p:sp>
    </p:spTree>
    <p:extLst>
      <p:ext uri="{BB962C8B-B14F-4D97-AF65-F5344CB8AC3E}">
        <p14:creationId xmlns:p14="http://schemas.microsoft.com/office/powerpoint/2010/main" val="9146065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Quindi, in sintesi, quando si valuta il modello di regressione, si utilizza MSE per vedere quanto sono vicine le misurazioni previste alle misurazioni reali, R-quared per misurare quanto bene la ricetta spiega le variazioni, e MAE per determinare la differenza media tra le misurazioni previste e reali. Queste metriche ti aiutano a perfezionare la tua ricetta e a garantire che stai preparando il modello più accurato possibile!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p>
        </p:txBody>
      </p:sp>
    </p:spTree>
    <p:extLst>
      <p:ext uri="{BB962C8B-B14F-4D97-AF65-F5344CB8AC3E}">
        <p14:creationId xmlns:p14="http://schemas.microsoft.com/office/powerpoint/2010/main" val="19763875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Tra le metriche di valutazione per il clustering, il Silhouette Score e l'indice Davies-Bouldin sono le metriche più importanti. </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Forniscono informazioni complementari sulla qualità dei risultati del clustering. </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Il Silhouette Score valuta la separazione e la compattezza dei cluster, mentre l'indice Davies-Bouldin considera sia lo scatter all'interno del cluster che la separazione tra cluster. </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Considerare insieme queste due metriche può fornire una comprensione più completa delle prestazioni di clustering e guidare la selezione della soluzione di clustering ottimale.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p>
        </p:txBody>
      </p:sp>
    </p:spTree>
    <p:extLst>
      <p:ext uri="{BB962C8B-B14F-4D97-AF65-F5344CB8AC3E}">
        <p14:creationId xmlns:p14="http://schemas.microsoft.com/office/powerpoint/2010/main" val="3450137280"/>
      </p:ext>
    </p:extLst>
  </p:cSld>
  <p:clrMapOvr>
    <a:masterClrMapping/>
  </p:clrMapOvr>
</p:note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1.jp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9.xml" Type="http://schemas.openxmlformats.org/officeDocument/2006/relationships/notesSlide"/><Relationship Id="rId3" Target="../media/image6.jpe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0.xml" Type="http://schemas.openxmlformats.org/officeDocument/2006/relationships/notesSlide"/><Relationship Id="rId3" Target="../charts/chart2.xml" Type="http://schemas.openxmlformats.org/officeDocument/2006/relationships/chart"/></Relationships>
</file>

<file path=ppt/slides/_rels/slide1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1.xml" Type="http://schemas.openxmlformats.org/officeDocument/2006/relationships/notesSlide"/><Relationship Id="rId3" Target="../charts/chart3.xml" Type="http://schemas.openxmlformats.org/officeDocument/2006/relationships/chart"/></Relationships>
</file>

<file path=ppt/slides/_rels/slide13.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2.xml" Type="http://schemas.openxmlformats.org/officeDocument/2006/relationships/notesSlide"/><Relationship Id="rId3" Target="../charts/chart4.xml" Type="http://schemas.openxmlformats.org/officeDocument/2006/relationships/chart"/></Relationships>
</file>

<file path=ppt/slides/_rels/slide14.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3.xml" Type="http://schemas.openxmlformats.org/officeDocument/2006/relationships/notesSlide"/><Relationship Id="rId3" Target="https://mediacenter.ibm.com/media/Evaluation+Metrics+in+Classification/0_v944q7yy" TargetMode="External" Type="http://schemas.openxmlformats.org/officeDocument/2006/relationships/hyperlink"/><Relationship Id="rId4" Target="https://mediacenter.ibm.com/media/Evaluation+Metrics+in+Regression+Models/0_2lyqhl4h" TargetMode="External" Type="http://schemas.openxmlformats.org/officeDocument/2006/relationships/hyperlink"/><Relationship Id="rId5" Target="https://nitesh993.medium.com/ibm-data-science-course-capstone-project-4fac565e4cae" TargetMode="External" Type="http://schemas.openxmlformats.org/officeDocument/2006/relationships/hyperlink"/></Relationships>
</file>

<file path=ppt/slides/_rels/slide15.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xml" Type="http://schemas.openxmlformats.org/officeDocument/2006/relationships/notesSlid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2.xml" Type="http://schemas.openxmlformats.org/officeDocument/2006/relationships/notesSlide"/><Relationship Id="rId3" Target="../media/image2.jpeg" Type="http://schemas.openxmlformats.org/officeDocument/2006/relationships/image"/><Relationship Id="rId4" Target="../media/image3.jpe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3.xml" Type="http://schemas.openxmlformats.org/officeDocument/2006/relationships/notesSlide"/><Relationship Id="rId3" Target="../media/image4.jpeg" Type="http://schemas.openxmlformats.org/officeDocument/2006/relationships/image"/><Relationship Id="rId4" Target="../media/image5.jpe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4.xml" Type="http://schemas.openxmlformats.org/officeDocument/2006/relationships/notesSlid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5.xml" Type="http://schemas.openxmlformats.org/officeDocument/2006/relationships/notesSlide"/><Relationship Id="rId3" Target="../media/image6.png" Type="http://schemas.openxmlformats.org/officeDocument/2006/relationships/image"/><Relationship Id="rId4" Target="../media/image7.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6.xml" Type="http://schemas.openxmlformats.org/officeDocument/2006/relationships/notesSlide"/><Relationship Id="rId3" Target="../media/image8.png" Type="http://schemas.openxmlformats.org/officeDocument/2006/relationships/image"/><Relationship Id="rId4" Target="../media/image9.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7.xml" Type="http://schemas.openxmlformats.org/officeDocument/2006/relationships/notesSlid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8.xml" Type="http://schemas.openxmlformats.org/officeDocument/2006/relationships/notesSlide"/><Relationship Id="rId3" Target="../charts/chart1.xml" Type="http://schemas.openxmlformats.org/officeDocument/2006/relationships/chart"/></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Curricula di apprendimento a distanza nel Machine Learning</a:t>
            </a:r>
            <a:br>
              <a:rPr b="1"/>
            </a:br>
            <a:br>
              <a:rPr b="1"/>
            </a:br>
            <a:r>
              <a:t>8 - Valutazione dei modelli di Machine Learning</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defRPr b="1"/>
            </a:pPr>
            <a:r>
              <a:t>Metriche valutazione per configurazione cluster</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6629400" cy="4486275"/>
          </a:xfrm>
        </p:spPr>
        <p:txBody>
          <a:bodyPr>
            <a:noAutofit/>
          </a:bodyPr>
          <a:lstStyle/>
          <a:p>
            <a:pPr algn="just">
              <a:defRPr>
                <a:latin typeface="+mj-lt"/>
              </a:defRPr>
            </a:pPr>
            <a:r>
              <a:rPr b="1" sz="4000"/>
              <a:t>Silhouette Score </a:t>
            </a:r>
            <a:r>
              <a:rPr sz="3600"/>
              <a:t>e </a:t>
            </a:r>
            <a:r>
              <a:rPr b="1" sz="4000"/>
              <a:t>Davies-Bouldin Index</a:t>
            </a:r>
            <a:r>
              <a:rPr sz="3600"/>
              <a:t>: metriche chiave di clustering. </a:t>
            </a:r>
            <a:endParaRPr sz="3600">
              <a:latin typeface="+mj-lt"/>
            </a:endParaRPr>
          </a:p>
          <a:p>
            <a:pPr algn="just">
              <a:defRPr sz="3600">
                <a:latin typeface="+mj-lt"/>
              </a:defRPr>
            </a:pPr>
            <a:r>
              <a:t>Silhouette Score valuta la separazione e la compattezza</a:t>
            </a:r>
            <a:endParaRPr sz="3600">
              <a:latin typeface="+mj-lt"/>
            </a:endParaRPr>
          </a:p>
          <a:p>
            <a:pPr algn="just">
              <a:defRPr sz="3600">
                <a:latin typeface="+mj-lt"/>
              </a:defRPr>
            </a:pPr>
            <a:r>
              <a:t>Davies-Bouldin Index considera la dispersione e la separazione. </a:t>
            </a:r>
            <a:endParaRPr sz="3600">
              <a:latin typeface="+mj-lt"/>
            </a:endParaRPr>
          </a:p>
          <a:p>
            <a:pPr algn="just">
              <a:defRPr sz="3600">
                <a:latin typeface="+mj-lt"/>
              </a:defRPr>
            </a:pPr>
            <a:r>
              <a:t>Insieme, guidano la selezione di cluster ottimale.</a:t>
            </a:r>
          </a:p>
        </p:txBody>
      </p:sp>
      <p:pic>
        <p:nvPicPr>
          <p:cNvPr descr="Free Black and White Dartboard Stock Photo" id="2050"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752897" y="2476876"/>
            <a:ext cx="3971018" cy="2652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8468329"/>
      </p:ext>
    </p:extLst>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1066801" y="-33338"/>
            <a:ext cx="10515600" cy="897618"/>
          </a:xfrm>
        </p:spPr>
        <p:txBody>
          <a:bodyPr/>
          <a:lstStyle/>
          <a:p>
            <a:pPr algn="ctr">
              <a:defRPr b="1"/>
            </a:pPr>
            <a:r>
              <a:t>Metriche valutazione per configurazione cluster</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0646" y="2071352"/>
            <a:ext cx="7114480" cy="2807742"/>
          </a:xfrm>
        </p:spPr>
        <p:txBody>
          <a:bodyPr>
            <a:noAutofit/>
          </a:bodyPr>
          <a:lstStyle/>
          <a:p>
            <a:pPr algn="ctr" indent="0" marL="0">
              <a:buNone/>
              <a:defRPr>
                <a:latin typeface="+mj-lt"/>
              </a:defRPr>
            </a:pPr>
            <a:r>
              <a:t>a(Alice) = distanza media dagli altri membri nel suo cluster A = 1,21</a:t>
            </a:r>
            <a:endParaRPr>
              <a:latin typeface="+mj-lt"/>
            </a:endParaRPr>
          </a:p>
          <a:p>
            <a:pPr algn="ctr" indent="0" marL="0">
              <a:buNone/>
              <a:defRPr>
                <a:latin typeface="+mj-lt"/>
              </a:defRPr>
            </a:pPr>
            <a:r>
              <a:t>b(Alice) = distanza media dai membri nel cluster B più vicino = 3,20</a:t>
            </a:r>
          </a:p>
          <a:p>
            <a:pPr algn="ctr" indent="0" marL="0">
              <a:buNone/>
              <a:defRPr>
                <a:latin typeface="+mj-lt"/>
              </a:defRPr>
            </a:pPr>
            <a:r>
              <a:t>Punteggio silhouette (Alice) =  1,99 / 3,20</a:t>
            </a:r>
          </a:p>
          <a:p>
            <a:pPr algn="ctr" indent="0" marL="0">
              <a:buNone/>
              <a:defRPr>
                <a:latin typeface="+mj-lt"/>
              </a:defRPr>
            </a:pPr>
            <a:r>
              <a:t>Punteggio silhouette (Alice) = 0,622</a:t>
            </a:r>
            <a:endParaRPr>
              <a:latin typeface="+mj-lt"/>
            </a:endParaRPr>
          </a:p>
          <a:p>
            <a:pPr algn="just" indent="0" marL="0">
              <a:buNone/>
            </a:pPr>
            <a:endParaRPr sz="3600">
              <a:latin typeface="+mj-lt"/>
            </a:endParaRPr>
          </a:p>
          <a:p>
            <a:pPr algn="just" indent="0" marL="0">
              <a:buNone/>
            </a:pPr>
            <a:endParaRPr sz="3600">
              <a:latin typeface="+mj-lt"/>
            </a:endParaRPr>
          </a:p>
        </p:txBody>
      </p:sp>
      <p:graphicFrame>
        <p:nvGraphicFramePr>
          <p:cNvPr id="42" name="Chart 41"/>
          <p:cNvGraphicFramePr>
            <a:graphicFrameLocks/>
          </p:cNvGraphicFramePr>
          <p:nvPr>
            <p:extLst>
              <p:ext uri="{D42A27DB-BD31-4B8C-83A1-F6EECF244321}">
                <p14:modId xmlns:p14="http://schemas.microsoft.com/office/powerpoint/2010/main" val="3122204139"/>
              </p:ext>
            </p:extLst>
          </p:nvPr>
        </p:nvGraphicFramePr>
        <p:xfrm>
          <a:off x="7005686" y="1789297"/>
          <a:ext cx="5170713" cy="3371851"/>
        </p:xfrm>
        <a:graphic>
          <a:graphicData uri="http://schemas.openxmlformats.org/drawingml/2006/chart">
            <c:chart xmlns:c="http://schemas.openxmlformats.org/drawingml/2006/chart" r:id="rId3"/>
          </a:graphicData>
        </a:graphic>
      </p:graphicFrame>
      <p:sp>
        <p:nvSpPr>
          <p:cNvPr id="4" name="TextBox 3"/>
          <p:cNvSpPr txBox="1"/>
          <p:nvPr/>
        </p:nvSpPr>
        <p:spPr>
          <a:xfrm>
            <a:off x="8384786" y="3116634"/>
            <a:ext cx="1139947" cy="369332"/>
          </a:xfrm>
          <a:prstGeom prst="rect">
            <a:avLst/>
          </a:prstGeom>
          <a:noFill/>
        </p:spPr>
        <p:txBody>
          <a:bodyPr wrap="square">
            <a:spAutoFit/>
          </a:bodyPr>
          <a:lstStyle/>
          <a:p>
            <a:r>
              <a:t>Alice (1,2)</a:t>
            </a:r>
          </a:p>
        </p:txBody>
      </p:sp>
      <p:sp>
        <p:nvSpPr>
          <p:cNvPr id="43" name="Freeform 42"/>
          <p:cNvSpPr/>
          <p:nvPr/>
        </p:nvSpPr>
        <p:spPr>
          <a:xfrm>
            <a:off x="8252965" y="2583173"/>
            <a:ext cx="1809417" cy="1153886"/>
          </a:xfrm>
          <a:custGeom>
            <a:avLst/>
            <a:gdLst>
              <a:gd fmla="*/ 35045 w 1809417" name="connsiteX0"/>
              <a:gd fmla="*/ 10886 h 1153886" name="connsiteY0"/>
              <a:gd fmla="*/ 24160 w 1809417" name="connsiteX1"/>
              <a:gd fmla="*/ 76200 h 1153886" name="connsiteY1"/>
              <a:gd fmla="*/ 13274 w 1809417" name="connsiteX2"/>
              <a:gd fmla="*/ 119743 h 1153886" name="connsiteY2"/>
              <a:gd fmla="*/ 2388 w 1809417" name="connsiteX3"/>
              <a:gd fmla="*/ 195943 h 1153886" name="connsiteY3"/>
              <a:gd fmla="*/ 13274 w 1809417" name="connsiteX4"/>
              <a:gd fmla="*/ 653143 h 1153886" name="connsiteY4"/>
              <a:gd fmla="*/ 24160 w 1809417" name="connsiteX5"/>
              <a:gd fmla="*/ 696686 h 1153886" name="connsiteY5"/>
              <a:gd fmla="*/ 35045 w 1809417" name="connsiteX6"/>
              <a:gd fmla="*/ 772886 h 1153886" name="connsiteY6"/>
              <a:gd fmla="*/ 45931 w 1809417" name="connsiteX7"/>
              <a:gd fmla="*/ 805543 h 1153886" name="connsiteY7"/>
              <a:gd fmla="*/ 56817 w 1809417" name="connsiteX8"/>
              <a:gd fmla="*/ 870857 h 1153886" name="connsiteY8"/>
              <a:gd fmla="*/ 67702 w 1809417" name="connsiteX9"/>
              <a:gd fmla="*/ 925286 h 1153886" name="connsiteY9"/>
              <a:gd fmla="*/ 78588 w 1809417" name="connsiteX10"/>
              <a:gd fmla="*/ 990600 h 1153886" name="connsiteY10"/>
              <a:gd fmla="*/ 100360 w 1809417" name="connsiteX11"/>
              <a:gd fmla="*/ 1055914 h 1153886" name="connsiteY11"/>
              <a:gd fmla="*/ 111245 w 1809417" name="connsiteX12"/>
              <a:gd fmla="*/ 1088571 h 1153886" name="connsiteY12"/>
              <a:gd fmla="*/ 176560 w 1809417" name="connsiteX13"/>
              <a:gd fmla="*/ 1143000 h 1153886" name="connsiteY13"/>
              <a:gd fmla="*/ 209217 w 1809417" name="connsiteX14"/>
              <a:gd fmla="*/ 1153886 h 1153886" name="connsiteY14"/>
              <a:gd fmla="*/ 437817 w 1809417" name="connsiteX15"/>
              <a:gd fmla="*/ 1143000 h 1153886" name="connsiteY15"/>
              <a:gd fmla="*/ 535788 w 1809417" name="connsiteX16"/>
              <a:gd fmla="*/ 1110343 h 1153886" name="connsiteY16"/>
              <a:gd fmla="*/ 622874 w 1809417" name="connsiteX17"/>
              <a:gd fmla="*/ 1077686 h 1153886" name="connsiteY17"/>
              <a:gd fmla="*/ 688188 w 1809417" name="connsiteX18"/>
              <a:gd fmla="*/ 1055914 h 1153886" name="connsiteY18"/>
              <a:gd fmla="*/ 720845 w 1809417" name="connsiteX19"/>
              <a:gd fmla="*/ 1045028 h 1153886" name="connsiteY19"/>
              <a:gd fmla="*/ 764388 w 1809417" name="connsiteX20"/>
              <a:gd fmla="*/ 1023257 h 1153886" name="connsiteY20"/>
              <a:gd fmla="*/ 807931 w 1809417" name="connsiteX21"/>
              <a:gd fmla="*/ 990600 h 1153886" name="connsiteY21"/>
              <a:gd fmla="*/ 905902 w 1809417" name="connsiteX22"/>
              <a:gd fmla="*/ 957943 h 1153886" name="connsiteY22"/>
              <a:gd fmla="*/ 938560 w 1809417" name="connsiteX23"/>
              <a:gd fmla="*/ 947057 h 1153886" name="connsiteY23"/>
              <a:gd fmla="*/ 982102 w 1809417" name="connsiteX24"/>
              <a:gd fmla="*/ 925286 h 1153886" name="connsiteY24"/>
              <a:gd fmla="*/ 1003874 w 1809417" name="connsiteX25"/>
              <a:gd fmla="*/ 903514 h 1153886" name="connsiteY25"/>
              <a:gd fmla="*/ 1101845 w 1809417" name="connsiteX26"/>
              <a:gd fmla="*/ 849086 h 1153886" name="connsiteY26"/>
              <a:gd fmla="*/ 1123617 w 1809417" name="connsiteX27"/>
              <a:gd fmla="*/ 816428 h 1153886" name="connsiteY27"/>
              <a:gd fmla="*/ 1156274 w 1809417" name="connsiteX28"/>
              <a:gd fmla="*/ 805543 h 1153886" name="connsiteY28"/>
              <a:gd fmla="*/ 1221588 w 1809417" name="connsiteX29"/>
              <a:gd fmla="*/ 772886 h 1153886" name="connsiteY29"/>
              <a:gd fmla="*/ 1341331 w 1809417" name="connsiteX30"/>
              <a:gd fmla="*/ 674914 h 1153886" name="connsiteY30"/>
              <a:gd fmla="*/ 1373988 w 1809417" name="connsiteX31"/>
              <a:gd fmla="*/ 653143 h 1153886" name="connsiteY31"/>
              <a:gd fmla="*/ 1461074 w 1809417" name="connsiteX32"/>
              <a:gd fmla="*/ 576943 h 1153886" name="connsiteY32"/>
              <a:gd fmla="*/ 1493731 w 1809417" name="connsiteX33"/>
              <a:gd fmla="*/ 544286 h 1153886" name="connsiteY33"/>
              <a:gd fmla="*/ 1548160 w 1809417" name="connsiteX34"/>
              <a:gd fmla="*/ 500743 h 1153886" name="connsiteY34"/>
              <a:gd fmla="*/ 1569931 w 1809417" name="connsiteX35"/>
              <a:gd fmla="*/ 468086 h 1153886" name="connsiteY35"/>
              <a:gd fmla="*/ 1591702 w 1809417" name="connsiteX36"/>
              <a:gd fmla="*/ 446314 h 1153886" name="connsiteY36"/>
              <a:gd fmla="*/ 1635245 w 1809417" name="connsiteX37"/>
              <a:gd fmla="*/ 381000 h 1153886" name="connsiteY37"/>
              <a:gd fmla="*/ 1689674 w 1809417" name="connsiteX38"/>
              <a:gd fmla="*/ 326571 h 1153886" name="connsiteY38"/>
              <a:gd fmla="*/ 1722331 w 1809417" name="connsiteX39"/>
              <a:gd fmla="*/ 293914 h 1153886" name="connsiteY39"/>
              <a:gd fmla="*/ 1765874 w 1809417" name="connsiteX40"/>
              <a:gd fmla="*/ 239486 h 1153886" name="connsiteY40"/>
              <a:gd fmla="*/ 1776760 w 1809417" name="connsiteX41"/>
              <a:gd fmla="*/ 206828 h 1153886" name="connsiteY41"/>
              <a:gd fmla="*/ 1798531 w 1809417" name="connsiteX42"/>
              <a:gd fmla="*/ 174171 h 1153886" name="connsiteY42"/>
              <a:gd fmla="*/ 1809417 w 1809417" name="connsiteX43"/>
              <a:gd fmla="*/ 130628 h 1153886" name="connsiteY43"/>
              <a:gd fmla="*/ 1798531 w 1809417" name="connsiteX44"/>
              <a:gd fmla="*/ 87086 h 1153886" name="connsiteY44"/>
              <a:gd fmla="*/ 1733217 w 1809417" name="connsiteX45"/>
              <a:gd fmla="*/ 65314 h 1153886" name="connsiteY45"/>
              <a:gd fmla="*/ 1711445 w 1809417" name="connsiteX46"/>
              <a:gd fmla="*/ 43543 h 1153886" name="connsiteY46"/>
              <a:gd fmla="*/ 1635245 w 1809417" name="connsiteX47"/>
              <a:gd fmla="*/ 21771 h 1153886" name="connsiteY47"/>
              <a:gd fmla="*/ 1569931 w 1809417" name="connsiteX48"/>
              <a:gd fmla="*/ 0 h 1153886" name="connsiteY48"/>
              <a:gd fmla="*/ 1210702 w 1809417" name="connsiteX49"/>
              <a:gd fmla="*/ 10886 h 1153886" name="connsiteY49"/>
              <a:gd fmla="*/ 1080074 w 1809417" name="connsiteX50"/>
              <a:gd fmla="*/ 32657 h 1153886" name="connsiteY50"/>
              <a:gd fmla="*/ 873245 w 1809417" name="connsiteX51"/>
              <a:gd fmla="*/ 54428 h 1153886" name="connsiteY51"/>
              <a:gd fmla="*/ 514017 w 1809417" name="connsiteX52"/>
              <a:gd fmla="*/ 43543 h 1153886" name="connsiteY52"/>
              <a:gd fmla="*/ 470474 w 1809417" name="connsiteX53"/>
              <a:gd fmla="*/ 32657 h 1153886" name="connsiteY53"/>
              <a:gd fmla="*/ 35045 w 1809417" name="connsiteX54"/>
              <a:gd fmla="*/ 10886 h 1153886" name="connsiteY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b="b" l="l" r="r" t="t"/>
            <a:pathLst>
              <a:path h="1153886" w="1809417">
                <a:moveTo>
                  <a:pt x="35045" y="10886"/>
                </a:moveTo>
                <a:cubicBezTo>
                  <a:pt x="-39341" y="18143"/>
                  <a:pt x="28489" y="54557"/>
                  <a:pt x="24160" y="76200"/>
                </a:cubicBezTo>
                <a:cubicBezTo>
                  <a:pt x="21226" y="90871"/>
                  <a:pt x="15950" y="105023"/>
                  <a:pt x="13274" y="119743"/>
                </a:cubicBezTo>
                <a:cubicBezTo>
                  <a:pt x="8684" y="144987"/>
                  <a:pt x="6017" y="170543"/>
                  <a:pt x="2388" y="195943"/>
                </a:cubicBezTo>
                <a:cubicBezTo>
                  <a:pt x="6017" y="348343"/>
                  <a:pt x="6652" y="500844"/>
                  <a:pt x="13274" y="653143"/>
                </a:cubicBezTo>
                <a:cubicBezTo>
                  <a:pt x="13924" y="668090"/>
                  <a:pt x="21484" y="681966"/>
                  <a:pt x="24160" y="696686"/>
                </a:cubicBezTo>
                <a:cubicBezTo>
                  <a:pt x="28750" y="721930"/>
                  <a:pt x="30013" y="747726"/>
                  <a:pt x="35045" y="772886"/>
                </a:cubicBezTo>
                <a:cubicBezTo>
                  <a:pt x="37295" y="784138"/>
                  <a:pt x="43442" y="794342"/>
                  <a:pt x="45931" y="805543"/>
                </a:cubicBezTo>
                <a:cubicBezTo>
                  <a:pt x="50719" y="827089"/>
                  <a:pt x="52869" y="849141"/>
                  <a:pt x="56817" y="870857"/>
                </a:cubicBezTo>
                <a:cubicBezTo>
                  <a:pt x="60127" y="889061"/>
                  <a:pt x="64392" y="907082"/>
                  <a:pt x="67702" y="925286"/>
                </a:cubicBezTo>
                <a:cubicBezTo>
                  <a:pt x="71650" y="947002"/>
                  <a:pt x="73235" y="969187"/>
                  <a:pt x="78588" y="990600"/>
                </a:cubicBezTo>
                <a:cubicBezTo>
                  <a:pt x="84154" y="1012864"/>
                  <a:pt x="93103" y="1034143"/>
                  <a:pt x="100360" y="1055914"/>
                </a:cubicBezTo>
                <a:cubicBezTo>
                  <a:pt x="103989" y="1066800"/>
                  <a:pt x="103131" y="1080457"/>
                  <a:pt x="111245" y="1088571"/>
                </a:cubicBezTo>
                <a:cubicBezTo>
                  <a:pt x="133648" y="1110974"/>
                  <a:pt x="146369" y="1125748"/>
                  <a:pt x="176560" y="1143000"/>
                </a:cubicBezTo>
                <a:cubicBezTo>
                  <a:pt x="186523" y="1148693"/>
                  <a:pt x="198331" y="1150257"/>
                  <a:pt x="209217" y="1153886"/>
                </a:cubicBezTo>
                <a:cubicBezTo>
                  <a:pt x="285417" y="1150257"/>
                  <a:pt x="361997" y="1151425"/>
                  <a:pt x="437817" y="1143000"/>
                </a:cubicBezTo>
                <a:cubicBezTo>
                  <a:pt x="457389" y="1140825"/>
                  <a:pt x="509673" y="1116872"/>
                  <a:pt x="535788" y="1110343"/>
                </a:cubicBezTo>
                <a:cubicBezTo>
                  <a:pt x="630058" y="1086775"/>
                  <a:pt x="528004" y="1115634"/>
                  <a:pt x="622874" y="1077686"/>
                </a:cubicBezTo>
                <a:cubicBezTo>
                  <a:pt x="644182" y="1069163"/>
                  <a:pt x="666417" y="1063171"/>
                  <a:pt x="688188" y="1055914"/>
                </a:cubicBezTo>
                <a:cubicBezTo>
                  <a:pt x="699074" y="1052285"/>
                  <a:pt x="710582" y="1050159"/>
                  <a:pt x="720845" y="1045028"/>
                </a:cubicBezTo>
                <a:cubicBezTo>
                  <a:pt x="735359" y="1037771"/>
                  <a:pt x="750627" y="1031857"/>
                  <a:pt x="764388" y="1023257"/>
                </a:cubicBezTo>
                <a:cubicBezTo>
                  <a:pt x="779773" y="1013641"/>
                  <a:pt x="791704" y="998714"/>
                  <a:pt x="807931" y="990600"/>
                </a:cubicBezTo>
                <a:cubicBezTo>
                  <a:pt x="807947" y="990592"/>
                  <a:pt x="889565" y="963389"/>
                  <a:pt x="905902" y="957943"/>
                </a:cubicBezTo>
                <a:cubicBezTo>
                  <a:pt x="916788" y="954314"/>
                  <a:pt x="928297" y="952189"/>
                  <a:pt x="938560" y="947057"/>
                </a:cubicBezTo>
                <a:cubicBezTo>
                  <a:pt x="953074" y="939800"/>
                  <a:pt x="968600" y="934287"/>
                  <a:pt x="982102" y="925286"/>
                </a:cubicBezTo>
                <a:cubicBezTo>
                  <a:pt x="990642" y="919593"/>
                  <a:pt x="995663" y="909672"/>
                  <a:pt x="1003874" y="903514"/>
                </a:cubicBezTo>
                <a:cubicBezTo>
                  <a:pt x="1063764" y="858596"/>
                  <a:pt x="1050930" y="866057"/>
                  <a:pt x="1101845" y="849086"/>
                </a:cubicBezTo>
                <a:cubicBezTo>
                  <a:pt x="1109102" y="838200"/>
                  <a:pt x="1113401" y="824601"/>
                  <a:pt x="1123617" y="816428"/>
                </a:cubicBezTo>
                <a:cubicBezTo>
                  <a:pt x="1132577" y="809260"/>
                  <a:pt x="1146011" y="810675"/>
                  <a:pt x="1156274" y="805543"/>
                </a:cubicBezTo>
                <a:cubicBezTo>
                  <a:pt x="1240682" y="763339"/>
                  <a:pt x="1139504" y="800246"/>
                  <a:pt x="1221588" y="772886"/>
                </a:cubicBezTo>
                <a:cubicBezTo>
                  <a:pt x="1294518" y="699956"/>
                  <a:pt x="1254670" y="732688"/>
                  <a:pt x="1341331" y="674914"/>
                </a:cubicBezTo>
                <a:lnTo>
                  <a:pt x="1373988" y="653143"/>
                </a:lnTo>
                <a:cubicBezTo>
                  <a:pt x="1435677" y="560613"/>
                  <a:pt x="1334071" y="703946"/>
                  <a:pt x="1461074" y="576943"/>
                </a:cubicBezTo>
                <a:cubicBezTo>
                  <a:pt x="1471960" y="566057"/>
                  <a:pt x="1481905" y="554141"/>
                  <a:pt x="1493731" y="544286"/>
                </a:cubicBezTo>
                <a:cubicBezTo>
                  <a:pt x="1527673" y="516000"/>
                  <a:pt x="1522827" y="532409"/>
                  <a:pt x="1548160" y="500743"/>
                </a:cubicBezTo>
                <a:cubicBezTo>
                  <a:pt x="1556333" y="490527"/>
                  <a:pt x="1561758" y="478302"/>
                  <a:pt x="1569931" y="468086"/>
                </a:cubicBezTo>
                <a:cubicBezTo>
                  <a:pt x="1576342" y="460072"/>
                  <a:pt x="1585544" y="454525"/>
                  <a:pt x="1591702" y="446314"/>
                </a:cubicBezTo>
                <a:cubicBezTo>
                  <a:pt x="1607401" y="425381"/>
                  <a:pt x="1616743" y="399502"/>
                  <a:pt x="1635245" y="381000"/>
                </a:cubicBezTo>
                <a:lnTo>
                  <a:pt x="1689674" y="326571"/>
                </a:lnTo>
                <a:cubicBezTo>
                  <a:pt x="1700560" y="315685"/>
                  <a:pt x="1713792" y="306723"/>
                  <a:pt x="1722331" y="293914"/>
                </a:cubicBezTo>
                <a:cubicBezTo>
                  <a:pt x="1749795" y="252717"/>
                  <a:pt x="1734851" y="270508"/>
                  <a:pt x="1765874" y="239486"/>
                </a:cubicBezTo>
                <a:cubicBezTo>
                  <a:pt x="1769503" y="228600"/>
                  <a:pt x="1771628" y="217091"/>
                  <a:pt x="1776760" y="206828"/>
                </a:cubicBezTo>
                <a:cubicBezTo>
                  <a:pt x="1782611" y="195126"/>
                  <a:pt x="1793377" y="186196"/>
                  <a:pt x="1798531" y="174171"/>
                </a:cubicBezTo>
                <a:cubicBezTo>
                  <a:pt x="1804424" y="160420"/>
                  <a:pt x="1805788" y="145142"/>
                  <a:pt x="1809417" y="130628"/>
                </a:cubicBezTo>
                <a:cubicBezTo>
                  <a:pt x="1805788" y="116114"/>
                  <a:pt x="1809890" y="96822"/>
                  <a:pt x="1798531" y="87086"/>
                </a:cubicBezTo>
                <a:cubicBezTo>
                  <a:pt x="1781107" y="72151"/>
                  <a:pt x="1733217" y="65314"/>
                  <a:pt x="1733217" y="65314"/>
                </a:cubicBezTo>
                <a:cubicBezTo>
                  <a:pt x="1725960" y="58057"/>
                  <a:pt x="1720246" y="48823"/>
                  <a:pt x="1711445" y="43543"/>
                </a:cubicBezTo>
                <a:cubicBezTo>
                  <a:pt x="1699249" y="36226"/>
                  <a:pt x="1644735" y="24618"/>
                  <a:pt x="1635245" y="21771"/>
                </a:cubicBezTo>
                <a:cubicBezTo>
                  <a:pt x="1613264" y="15177"/>
                  <a:pt x="1569931" y="0"/>
                  <a:pt x="1569931" y="0"/>
                </a:cubicBezTo>
                <a:cubicBezTo>
                  <a:pt x="1450188" y="3629"/>
                  <a:pt x="1330235" y="2917"/>
                  <a:pt x="1210702" y="10886"/>
                </a:cubicBezTo>
                <a:cubicBezTo>
                  <a:pt x="1166657" y="13822"/>
                  <a:pt x="1123947" y="27782"/>
                  <a:pt x="1080074" y="32657"/>
                </a:cubicBezTo>
                <a:cubicBezTo>
                  <a:pt x="945858" y="47570"/>
                  <a:pt x="1014797" y="40274"/>
                  <a:pt x="873245" y="54428"/>
                </a:cubicBezTo>
                <a:cubicBezTo>
                  <a:pt x="753502" y="50800"/>
                  <a:pt x="633640" y="50009"/>
                  <a:pt x="514017" y="43543"/>
                </a:cubicBezTo>
                <a:cubicBezTo>
                  <a:pt x="499078" y="42735"/>
                  <a:pt x="485430" y="33031"/>
                  <a:pt x="470474" y="32657"/>
                </a:cubicBezTo>
                <a:cubicBezTo>
                  <a:pt x="339886" y="29392"/>
                  <a:pt x="109431" y="3629"/>
                  <a:pt x="35045" y="10886"/>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4" name="Freeform 43"/>
          <p:cNvSpPr/>
          <p:nvPr/>
        </p:nvSpPr>
        <p:spPr>
          <a:xfrm>
            <a:off x="10544173" y="1788492"/>
            <a:ext cx="1502229" cy="1001486"/>
          </a:xfrm>
          <a:custGeom>
            <a:avLst/>
            <a:gdLst>
              <a:gd fmla="*/ 21772 w 1502229" name="connsiteX0"/>
              <a:gd fmla="*/ 21771 h 1001486" name="connsiteY0"/>
              <a:gd fmla="*/ 10886 w 1502229" name="connsiteX1"/>
              <a:gd fmla="*/ 87086 h 1001486" name="connsiteY1"/>
              <a:gd fmla="*/ 0 w 1502229" name="connsiteX2"/>
              <a:gd fmla="*/ 141514 h 1001486" name="connsiteY2"/>
              <a:gd fmla="*/ 10886 w 1502229" name="connsiteX3"/>
              <a:gd fmla="*/ 391886 h 1001486" name="connsiteY3"/>
              <a:gd fmla="*/ 21772 w 1502229" name="connsiteX4"/>
              <a:gd fmla="*/ 435428 h 1001486" name="connsiteY4"/>
              <a:gd fmla="*/ 43543 w 1502229" name="connsiteX5"/>
              <a:gd fmla="*/ 468086 h 1001486" name="connsiteY5"/>
              <a:gd fmla="*/ 65314 w 1502229" name="connsiteX6"/>
              <a:gd fmla="*/ 511628 h 1001486" name="connsiteY6"/>
              <a:gd fmla="*/ 130629 w 1502229" name="connsiteX7"/>
              <a:gd fmla="*/ 566057 h 1001486" name="connsiteY7"/>
              <a:gd fmla="*/ 152400 w 1502229" name="connsiteX8"/>
              <a:gd fmla="*/ 598714 h 1001486" name="connsiteY8"/>
              <a:gd fmla="*/ 217714 w 1502229" name="connsiteX9"/>
              <a:gd fmla="*/ 664028 h 1001486" name="connsiteY9"/>
              <a:gd fmla="*/ 250372 w 1502229" name="connsiteX10"/>
              <a:gd fmla="*/ 707571 h 1001486" name="connsiteY10"/>
              <a:gd fmla="*/ 283029 w 1502229" name="connsiteX11"/>
              <a:gd fmla="*/ 729343 h 1001486" name="connsiteY11"/>
              <a:gd fmla="*/ 315686 w 1502229" name="connsiteX12"/>
              <a:gd fmla="*/ 762000 h 1001486" name="connsiteY12"/>
              <a:gd fmla="*/ 348343 w 1502229" name="connsiteX13"/>
              <a:gd fmla="*/ 783771 h 1001486" name="connsiteY13"/>
              <a:gd fmla="*/ 381000 w 1502229" name="connsiteX14"/>
              <a:gd fmla="*/ 816428 h 1001486" name="connsiteY14"/>
              <a:gd fmla="*/ 424543 w 1502229" name="connsiteX15"/>
              <a:gd fmla="*/ 827314 h 1001486" name="connsiteY15"/>
              <a:gd fmla="*/ 511629 w 1502229" name="connsiteX16"/>
              <a:gd fmla="*/ 892628 h 1001486" name="connsiteY16"/>
              <a:gd fmla="*/ 576943 w 1502229" name="connsiteX17"/>
              <a:gd fmla="*/ 914400 h 1001486" name="connsiteY17"/>
              <a:gd fmla="*/ 609600 w 1502229" name="connsiteX18"/>
              <a:gd fmla="*/ 936171 h 1001486" name="connsiteY18"/>
              <a:gd fmla="*/ 653143 w 1502229" name="connsiteX19"/>
              <a:gd fmla="*/ 947057 h 1001486" name="connsiteY19"/>
              <a:gd fmla="*/ 805543 w 1502229" name="connsiteX20"/>
              <a:gd fmla="*/ 968828 h 1001486" name="connsiteY20"/>
              <a:gd fmla="*/ 968829 w 1502229" name="connsiteX21"/>
              <a:gd fmla="*/ 1001486 h 1001486" name="connsiteY21"/>
              <a:gd fmla="*/ 1426029 w 1502229" name="connsiteX22"/>
              <a:gd fmla="*/ 990600 h 1001486" name="connsiteY22"/>
              <a:gd fmla="*/ 1502229 w 1502229" name="connsiteX23"/>
              <a:gd fmla="*/ 957943 h 1001486" name="connsiteY23"/>
              <a:gd fmla="*/ 1491343 w 1502229" name="connsiteX24"/>
              <a:gd fmla="*/ 794657 h 1001486" name="connsiteY24"/>
              <a:gd fmla="*/ 1480457 w 1502229" name="connsiteX25"/>
              <a:gd fmla="*/ 740228 h 1001486" name="connsiteY25"/>
              <a:gd fmla="*/ 1469572 w 1502229" name="connsiteX26"/>
              <a:gd fmla="*/ 642257 h 1001486" name="connsiteY26"/>
              <a:gd fmla="*/ 1447800 w 1502229" name="connsiteX27"/>
              <a:gd fmla="*/ 500743 h 1001486" name="connsiteY27"/>
              <a:gd fmla="*/ 1436914 w 1502229" name="connsiteX28"/>
              <a:gd fmla="*/ 119743 h 1001486" name="connsiteY28"/>
              <a:gd fmla="*/ 1371600 w 1502229" name="connsiteX29"/>
              <a:gd fmla="*/ 43543 h 1001486" name="connsiteY29"/>
              <a:gd fmla="*/ 1338943 w 1502229" name="connsiteX30"/>
              <a:gd fmla="*/ 32657 h 1001486" name="connsiteY30"/>
              <a:gd fmla="*/ 1164772 w 1502229" name="connsiteX31"/>
              <a:gd fmla="*/ 0 h 1001486" name="connsiteY31"/>
              <a:gd fmla="*/ 1055914 w 1502229" name="connsiteX32"/>
              <a:gd fmla="*/ 10886 h 1001486" name="connsiteY32"/>
              <a:gd fmla="*/ 1012372 w 1502229" name="connsiteX33"/>
              <a:gd fmla="*/ 21771 h 1001486" name="connsiteY33"/>
              <a:gd fmla="*/ 816429 w 1502229" name="connsiteX34"/>
              <a:gd fmla="*/ 54428 h 1001486" name="connsiteY34"/>
              <a:gd fmla="*/ 751114 w 1502229" name="connsiteX35"/>
              <a:gd fmla="*/ 76200 h 1001486" name="connsiteY35"/>
              <a:gd fmla="*/ 707572 w 1502229" name="connsiteX36"/>
              <a:gd fmla="*/ 97971 h 1001486" name="connsiteY36"/>
              <a:gd fmla="*/ 478972 w 1502229" name="connsiteX37"/>
              <a:gd fmla="*/ 119743 h 1001486" name="connsiteY37"/>
              <a:gd fmla="*/ 348343 w 1502229" name="connsiteX38"/>
              <a:gd fmla="*/ 97971 h 1001486" name="connsiteY38"/>
              <a:gd fmla="*/ 315686 w 1502229" name="connsiteX39"/>
              <a:gd fmla="*/ 76200 h 1001486" name="connsiteY39"/>
              <a:gd fmla="*/ 206829 w 1502229" name="connsiteX40"/>
              <a:gd fmla="*/ 32657 h 1001486" name="connsiteY40"/>
              <a:gd fmla="*/ 163286 w 1502229" name="connsiteX41"/>
              <a:gd fmla="*/ 21771 h 1001486" name="connsiteY41"/>
              <a:gd fmla="*/ 21772 w 1502229" name="connsiteX42"/>
              <a:gd fmla="*/ 21771 h 1001486" name="connsiteY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b="b" l="l" r="r" t="t"/>
            <a:pathLst>
              <a:path h="1001486" w="1502229">
                <a:moveTo>
                  <a:pt x="21772" y="21771"/>
                </a:moveTo>
                <a:cubicBezTo>
                  <a:pt x="-3628" y="32657"/>
                  <a:pt x="14834" y="65370"/>
                  <a:pt x="10886" y="87086"/>
                </a:cubicBezTo>
                <a:cubicBezTo>
                  <a:pt x="7576" y="105290"/>
                  <a:pt x="0" y="123012"/>
                  <a:pt x="0" y="141514"/>
                </a:cubicBezTo>
                <a:cubicBezTo>
                  <a:pt x="0" y="225050"/>
                  <a:pt x="4715" y="308578"/>
                  <a:pt x="10886" y="391886"/>
                </a:cubicBezTo>
                <a:cubicBezTo>
                  <a:pt x="11991" y="406806"/>
                  <a:pt x="15879" y="421677"/>
                  <a:pt x="21772" y="435428"/>
                </a:cubicBezTo>
                <a:cubicBezTo>
                  <a:pt x="26926" y="447453"/>
                  <a:pt x="37052" y="456727"/>
                  <a:pt x="43543" y="468086"/>
                </a:cubicBezTo>
                <a:cubicBezTo>
                  <a:pt x="51594" y="482175"/>
                  <a:pt x="55882" y="498423"/>
                  <a:pt x="65314" y="511628"/>
                </a:cubicBezTo>
                <a:cubicBezTo>
                  <a:pt x="84364" y="538298"/>
                  <a:pt x="104588" y="548697"/>
                  <a:pt x="130629" y="566057"/>
                </a:cubicBezTo>
                <a:cubicBezTo>
                  <a:pt x="137886" y="576943"/>
                  <a:pt x="143708" y="588936"/>
                  <a:pt x="152400" y="598714"/>
                </a:cubicBezTo>
                <a:cubicBezTo>
                  <a:pt x="172855" y="621726"/>
                  <a:pt x="199240" y="639397"/>
                  <a:pt x="217714" y="664028"/>
                </a:cubicBezTo>
                <a:cubicBezTo>
                  <a:pt x="228600" y="678542"/>
                  <a:pt x="237543" y="694742"/>
                  <a:pt x="250372" y="707571"/>
                </a:cubicBezTo>
                <a:cubicBezTo>
                  <a:pt x="259623" y="716822"/>
                  <a:pt x="272978" y="720967"/>
                  <a:pt x="283029" y="729343"/>
                </a:cubicBezTo>
                <a:cubicBezTo>
                  <a:pt x="294855" y="739198"/>
                  <a:pt x="303859" y="752145"/>
                  <a:pt x="315686" y="762000"/>
                </a:cubicBezTo>
                <a:cubicBezTo>
                  <a:pt x="325737" y="770375"/>
                  <a:pt x="338292" y="775396"/>
                  <a:pt x="348343" y="783771"/>
                </a:cubicBezTo>
                <a:cubicBezTo>
                  <a:pt x="360170" y="793626"/>
                  <a:pt x="367634" y="808790"/>
                  <a:pt x="381000" y="816428"/>
                </a:cubicBezTo>
                <a:cubicBezTo>
                  <a:pt x="393990" y="823851"/>
                  <a:pt x="410029" y="823685"/>
                  <a:pt x="424543" y="827314"/>
                </a:cubicBezTo>
                <a:cubicBezTo>
                  <a:pt x="450334" y="853106"/>
                  <a:pt x="474696" y="880317"/>
                  <a:pt x="511629" y="892628"/>
                </a:cubicBezTo>
                <a:cubicBezTo>
                  <a:pt x="533400" y="899885"/>
                  <a:pt x="557848" y="901670"/>
                  <a:pt x="576943" y="914400"/>
                </a:cubicBezTo>
                <a:cubicBezTo>
                  <a:pt x="587829" y="921657"/>
                  <a:pt x="597575" y="931017"/>
                  <a:pt x="609600" y="936171"/>
                </a:cubicBezTo>
                <a:cubicBezTo>
                  <a:pt x="623351" y="942064"/>
                  <a:pt x="638758" y="942947"/>
                  <a:pt x="653143" y="947057"/>
                </a:cubicBezTo>
                <a:cubicBezTo>
                  <a:pt x="741099" y="972188"/>
                  <a:pt x="614027" y="951419"/>
                  <a:pt x="805543" y="968828"/>
                </a:cubicBezTo>
                <a:cubicBezTo>
                  <a:pt x="902029" y="1000991"/>
                  <a:pt x="848048" y="988066"/>
                  <a:pt x="968829" y="1001486"/>
                </a:cubicBezTo>
                <a:lnTo>
                  <a:pt x="1426029" y="990600"/>
                </a:lnTo>
                <a:cubicBezTo>
                  <a:pt x="1479915" y="988307"/>
                  <a:pt x="1473257" y="986913"/>
                  <a:pt x="1502229" y="957943"/>
                </a:cubicBezTo>
                <a:cubicBezTo>
                  <a:pt x="1498600" y="903514"/>
                  <a:pt x="1496771" y="848936"/>
                  <a:pt x="1491343" y="794657"/>
                </a:cubicBezTo>
                <a:cubicBezTo>
                  <a:pt x="1489502" y="776247"/>
                  <a:pt x="1483074" y="758544"/>
                  <a:pt x="1480457" y="740228"/>
                </a:cubicBezTo>
                <a:cubicBezTo>
                  <a:pt x="1475810" y="707700"/>
                  <a:pt x="1473647" y="674861"/>
                  <a:pt x="1469572" y="642257"/>
                </a:cubicBezTo>
                <a:cubicBezTo>
                  <a:pt x="1462569" y="586235"/>
                  <a:pt x="1456878" y="555212"/>
                  <a:pt x="1447800" y="500743"/>
                </a:cubicBezTo>
                <a:cubicBezTo>
                  <a:pt x="1444171" y="373743"/>
                  <a:pt x="1446186" y="246456"/>
                  <a:pt x="1436914" y="119743"/>
                </a:cubicBezTo>
                <a:cubicBezTo>
                  <a:pt x="1431268" y="42587"/>
                  <a:pt x="1423811" y="58460"/>
                  <a:pt x="1371600" y="43543"/>
                </a:cubicBezTo>
                <a:cubicBezTo>
                  <a:pt x="1360567" y="40391"/>
                  <a:pt x="1350013" y="35676"/>
                  <a:pt x="1338943" y="32657"/>
                </a:cubicBezTo>
                <a:cubicBezTo>
                  <a:pt x="1241244" y="6012"/>
                  <a:pt x="1264176" y="12426"/>
                  <a:pt x="1164772" y="0"/>
                </a:cubicBezTo>
                <a:cubicBezTo>
                  <a:pt x="1128486" y="3629"/>
                  <a:pt x="1092014" y="5729"/>
                  <a:pt x="1055914" y="10886"/>
                </a:cubicBezTo>
                <a:cubicBezTo>
                  <a:pt x="1041104" y="13002"/>
                  <a:pt x="1027001" y="18636"/>
                  <a:pt x="1012372" y="21771"/>
                </a:cubicBezTo>
                <a:cubicBezTo>
                  <a:pt x="896826" y="46531"/>
                  <a:pt x="922842" y="41127"/>
                  <a:pt x="816429" y="54428"/>
                </a:cubicBezTo>
                <a:cubicBezTo>
                  <a:pt x="794657" y="61685"/>
                  <a:pt x="771641" y="65937"/>
                  <a:pt x="751114" y="76200"/>
                </a:cubicBezTo>
                <a:cubicBezTo>
                  <a:pt x="736600" y="83457"/>
                  <a:pt x="723315" y="94035"/>
                  <a:pt x="707572" y="97971"/>
                </a:cubicBezTo>
                <a:cubicBezTo>
                  <a:pt x="670340" y="107279"/>
                  <a:pt x="493110" y="118655"/>
                  <a:pt x="478972" y="119743"/>
                </a:cubicBezTo>
                <a:cubicBezTo>
                  <a:pt x="447926" y="116293"/>
                  <a:pt x="384818" y="116209"/>
                  <a:pt x="348343" y="97971"/>
                </a:cubicBezTo>
                <a:cubicBezTo>
                  <a:pt x="336641" y="92120"/>
                  <a:pt x="327045" y="82691"/>
                  <a:pt x="315686" y="76200"/>
                </a:cubicBezTo>
                <a:cubicBezTo>
                  <a:pt x="280647" y="56178"/>
                  <a:pt x="246484" y="42571"/>
                  <a:pt x="206829" y="32657"/>
                </a:cubicBezTo>
                <a:cubicBezTo>
                  <a:pt x="192315" y="29028"/>
                  <a:pt x="178214" y="22766"/>
                  <a:pt x="163286" y="21771"/>
                </a:cubicBezTo>
                <a:cubicBezTo>
                  <a:pt x="123460" y="19116"/>
                  <a:pt x="47172" y="10885"/>
                  <a:pt x="21772" y="21771"/>
                </a:cubicBezTo>
                <a:close/>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6" name="TextBox 45"/>
          <p:cNvSpPr txBox="1"/>
          <p:nvPr/>
        </p:nvSpPr>
        <p:spPr>
          <a:xfrm>
            <a:off x="8889777" y="3737861"/>
            <a:ext cx="1132115" cy="369332"/>
          </a:xfrm>
          <a:prstGeom prst="rect">
            <a:avLst/>
          </a:prstGeom>
          <a:noFill/>
        </p:spPr>
        <p:txBody>
          <a:bodyPr wrap="square">
            <a:spAutoFit/>
          </a:bodyPr>
          <a:lstStyle/>
          <a:p>
            <a:r>
              <a:t>Cluster A</a:t>
            </a:r>
          </a:p>
        </p:txBody>
      </p:sp>
      <p:sp>
        <p:nvSpPr>
          <p:cNvPr id="47" name="TextBox 46"/>
          <p:cNvSpPr txBox="1"/>
          <p:nvPr/>
        </p:nvSpPr>
        <p:spPr>
          <a:xfrm>
            <a:off x="10611513" y="2747302"/>
            <a:ext cx="1132115" cy="369332"/>
          </a:xfrm>
          <a:prstGeom prst="rect">
            <a:avLst/>
          </a:prstGeom>
          <a:noFill/>
        </p:spPr>
        <p:txBody>
          <a:bodyPr wrap="square">
            <a:spAutoFit/>
          </a:bodyPr>
          <a:lstStyle/>
          <a:p>
            <a:r>
              <a:t>Cluster B</a:t>
            </a:r>
          </a:p>
        </p:txBody>
      </p:sp>
      <p:sp>
        <p:nvSpPr>
          <p:cNvPr id="48" name="Symbol zastępczy zawartości 2">
            <a:extLst>
              <a:ext uri="{FF2B5EF4-FFF2-40B4-BE49-F238E27FC236}">
                <a16:creationId xmlns:a16="http://schemas.microsoft.com/office/drawing/2014/main" id="{9727AF9A-F3F7-464E-860B-D6C35A8834E3}"/>
              </a:ext>
            </a:extLst>
          </p:cNvPr>
          <p:cNvSpPr txBox="1">
            <a:spLocks/>
          </p:cNvSpPr>
          <p:nvPr/>
        </p:nvSpPr>
        <p:spPr>
          <a:xfrm>
            <a:off x="297898" y="1009514"/>
            <a:ext cx="10098622" cy="1060143"/>
          </a:xfrm>
          <a:prstGeom prst="rect">
            <a:avLst/>
          </a:prstGeom>
        </p:spPr>
        <p:txBody>
          <a:bodyPr bIns="45720" lIns="91440" rIns="91440" tIns="45720" vert="horz">
            <a:noAutofit/>
          </a:bodyPr>
          <a:lstStyle>
            <a:lvl1pPr algn="l" defTabSz="914400" eaLnBrk="1" hangingPunct="1" indent="-228600" latinLnBrk="0" marL="228600" rtl="0">
              <a:lnSpc>
                <a:spcPct val="90000"/>
              </a:lnSpc>
              <a:spcBef>
                <a:spcPts val="1000"/>
              </a:spcBef>
              <a:buFont charset="0" panose="020B0604020202020204" pitchFamily="34" typeface="Arial"/>
              <a:buChar char="•"/>
              <a:defRPr kern="1200" sz="2800">
                <a:solidFill>
                  <a:schemeClr val="tx1"/>
                </a:solidFill>
                <a:latin typeface="+mn-lt"/>
                <a:ea typeface="+mn-ea"/>
                <a:cs typeface="+mn-cs"/>
              </a:defRPr>
            </a:lvl1pPr>
            <a:lvl2pPr algn="l" defTabSz="914400" eaLnBrk="1" hangingPunct="1" indent="-228600" latinLnBrk="0" marL="685800" rtl="0">
              <a:lnSpc>
                <a:spcPct val="90000"/>
              </a:lnSpc>
              <a:spcBef>
                <a:spcPts val="500"/>
              </a:spcBef>
              <a:buFont charset="0" panose="020B0604020202020204" pitchFamily="34" typeface="Arial"/>
              <a:buChar char="•"/>
              <a:defRPr kern="1200" sz="2400">
                <a:solidFill>
                  <a:schemeClr val="tx1"/>
                </a:solidFill>
                <a:latin typeface="+mn-lt"/>
                <a:ea typeface="+mn-ea"/>
                <a:cs typeface="+mn-cs"/>
              </a:defRPr>
            </a:lvl2pPr>
            <a:lvl3pPr algn="l" defTabSz="914400" eaLnBrk="1" hangingPunct="1" indent="-228600" latinLnBrk="0" marL="1143000" rtl="0">
              <a:lnSpc>
                <a:spcPct val="90000"/>
              </a:lnSpc>
              <a:spcBef>
                <a:spcPts val="500"/>
              </a:spcBef>
              <a:buFont charset="0" panose="020B0604020202020204" pitchFamily="34" typeface="Arial"/>
              <a:buChar char="•"/>
              <a:defRPr kern="1200" sz="2000">
                <a:solidFill>
                  <a:schemeClr val="tx1"/>
                </a:solidFill>
                <a:latin typeface="+mn-lt"/>
                <a:ea typeface="+mn-ea"/>
                <a:cs typeface="+mn-cs"/>
              </a:defRPr>
            </a:lvl3pPr>
            <a:lvl4pPr algn="l" defTabSz="914400" eaLnBrk="1" hangingPunct="1" indent="-228600" latinLnBrk="0" marL="1600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4pPr>
            <a:lvl5pPr algn="l" defTabSz="914400" eaLnBrk="1" hangingPunct="1" indent="-228600" latinLnBrk="0" marL="20574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5pPr>
            <a:lvl6pPr algn="l" defTabSz="914400" eaLnBrk="1" hangingPunct="1" indent="-228600" latinLnBrk="0" marL="25146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6pPr>
            <a:lvl7pPr algn="l" defTabSz="914400" eaLnBrk="1" hangingPunct="1" indent="-228600" latinLnBrk="0" marL="29718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7pPr>
            <a:lvl8pPr algn="l" defTabSz="914400" eaLnBrk="1" hangingPunct="1" indent="-228600" latinLnBrk="0" marL="34290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8pPr>
            <a:lvl9pPr algn="l" defTabSz="914400" eaLnBrk="1" hangingPunct="1" indent="-228600" latinLnBrk="0" marL="3886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9pPr>
          </a:lstStyle>
          <a:p>
            <a:pPr algn="ctr" indent="0" marL="0">
              <a:buFont charset="0" panose="020B0604020202020204" pitchFamily="34" typeface="Arial"/>
              <a:buNone/>
              <a:defRPr sz="4000">
                <a:latin typeface="+mj-lt"/>
              </a:defRPr>
            </a:pPr>
            <a:r>
              <a:t>Silhouette Score (i) = (b(i) - a(i)) / max(a(i), b(i))</a:t>
            </a:r>
            <a:endParaRPr sz="3600">
              <a:latin typeface="+mj-lt"/>
            </a:endParaRPr>
          </a:p>
        </p:txBody>
      </p:sp>
      <p:sp>
        <p:nvSpPr>
          <p:cNvPr id="49" name="Symbol zastępczy zawartości 2">
            <a:extLst>
              <a:ext uri="{FF2B5EF4-FFF2-40B4-BE49-F238E27FC236}">
                <a16:creationId xmlns:a16="http://schemas.microsoft.com/office/drawing/2014/main" id="{9727AF9A-F3F7-464E-860B-D6C35A8834E3}"/>
              </a:ext>
            </a:extLst>
          </p:cNvPr>
          <p:cNvSpPr txBox="1">
            <a:spLocks/>
          </p:cNvSpPr>
          <p:nvPr/>
        </p:nvSpPr>
        <p:spPr>
          <a:xfrm>
            <a:off x="50646" y="5070887"/>
            <a:ext cx="12137571" cy="1060143"/>
          </a:xfrm>
          <a:prstGeom prst="rect">
            <a:avLst/>
          </a:prstGeom>
        </p:spPr>
        <p:txBody>
          <a:bodyPr bIns="45720" lIns="91440" rIns="91440" tIns="45720" vert="horz">
            <a:noAutofit/>
          </a:bodyPr>
          <a:lstStyle>
            <a:lvl1pPr algn="l" defTabSz="914400" eaLnBrk="1" hangingPunct="1" indent="-228600" latinLnBrk="0" marL="228600" rtl="0">
              <a:lnSpc>
                <a:spcPct val="90000"/>
              </a:lnSpc>
              <a:spcBef>
                <a:spcPts val="1000"/>
              </a:spcBef>
              <a:buFont charset="0" panose="020B0604020202020204" pitchFamily="34" typeface="Arial"/>
              <a:buChar char="•"/>
              <a:defRPr kern="1200" sz="2800">
                <a:solidFill>
                  <a:schemeClr val="tx1"/>
                </a:solidFill>
                <a:latin typeface="+mn-lt"/>
                <a:ea typeface="+mn-ea"/>
                <a:cs typeface="+mn-cs"/>
              </a:defRPr>
            </a:lvl1pPr>
            <a:lvl2pPr algn="l" defTabSz="914400" eaLnBrk="1" hangingPunct="1" indent="-228600" latinLnBrk="0" marL="685800" rtl="0">
              <a:lnSpc>
                <a:spcPct val="90000"/>
              </a:lnSpc>
              <a:spcBef>
                <a:spcPts val="500"/>
              </a:spcBef>
              <a:buFont charset="0" panose="020B0604020202020204" pitchFamily="34" typeface="Arial"/>
              <a:buChar char="•"/>
              <a:defRPr kern="1200" sz="2400">
                <a:solidFill>
                  <a:schemeClr val="tx1"/>
                </a:solidFill>
                <a:latin typeface="+mn-lt"/>
                <a:ea typeface="+mn-ea"/>
                <a:cs typeface="+mn-cs"/>
              </a:defRPr>
            </a:lvl2pPr>
            <a:lvl3pPr algn="l" defTabSz="914400" eaLnBrk="1" hangingPunct="1" indent="-228600" latinLnBrk="0" marL="1143000" rtl="0">
              <a:lnSpc>
                <a:spcPct val="90000"/>
              </a:lnSpc>
              <a:spcBef>
                <a:spcPts val="500"/>
              </a:spcBef>
              <a:buFont charset="0" panose="020B0604020202020204" pitchFamily="34" typeface="Arial"/>
              <a:buChar char="•"/>
              <a:defRPr kern="1200" sz="2000">
                <a:solidFill>
                  <a:schemeClr val="tx1"/>
                </a:solidFill>
                <a:latin typeface="+mn-lt"/>
                <a:ea typeface="+mn-ea"/>
                <a:cs typeface="+mn-cs"/>
              </a:defRPr>
            </a:lvl3pPr>
            <a:lvl4pPr algn="l" defTabSz="914400" eaLnBrk="1" hangingPunct="1" indent="-228600" latinLnBrk="0" marL="1600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4pPr>
            <a:lvl5pPr algn="l" defTabSz="914400" eaLnBrk="1" hangingPunct="1" indent="-228600" latinLnBrk="0" marL="20574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5pPr>
            <a:lvl6pPr algn="l" defTabSz="914400" eaLnBrk="1" hangingPunct="1" indent="-228600" latinLnBrk="0" marL="25146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6pPr>
            <a:lvl7pPr algn="l" defTabSz="914400" eaLnBrk="1" hangingPunct="1" indent="-228600" latinLnBrk="0" marL="29718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7pPr>
            <a:lvl8pPr algn="l" defTabSz="914400" eaLnBrk="1" hangingPunct="1" indent="-228600" latinLnBrk="0" marL="34290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8pPr>
            <a:lvl9pPr algn="l" defTabSz="914400" eaLnBrk="1" hangingPunct="1" indent="-228600" latinLnBrk="0" marL="3886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9pPr>
          </a:lstStyle>
          <a:p>
            <a:pPr indent="0" marL="0">
              <a:buNone/>
              <a:defRPr>
                <a:latin typeface="+mj-lt"/>
              </a:defRPr>
            </a:pPr>
            <a:r>
              <a:t>Il Silhouette Score varia da -1 a 1, con -1 che rappresenta una qualità di cluster scadente, 0 che indica cluster o datapoint sovrapposti sui confini del cluster e 1 che indica cluster ben separati e distinti.</a:t>
            </a:r>
            <a:endParaRPr sz="2400">
              <a:latin typeface="+mj-lt"/>
            </a:endParaRPr>
          </a:p>
        </p:txBody>
      </p:sp>
    </p:spTree>
    <p:extLst>
      <p:ext uri="{BB962C8B-B14F-4D97-AF65-F5344CB8AC3E}">
        <p14:creationId xmlns:p14="http://schemas.microsoft.com/office/powerpoint/2010/main" val="152561749"/>
      </p:ext>
    </p:extLst>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1066801" y="-33338"/>
            <a:ext cx="10515600" cy="897618"/>
          </a:xfrm>
        </p:spPr>
        <p:txBody>
          <a:bodyPr/>
          <a:lstStyle/>
          <a:p>
            <a:pPr algn="ctr">
              <a:defRPr b="1"/>
            </a:pPr>
            <a:r>
              <a:t>Metriche valutazione per configurazione cluster</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40419" y="1947572"/>
            <a:ext cx="7012819" cy="2807742"/>
          </a:xfrm>
        </p:spPr>
        <p:txBody>
          <a:bodyPr>
            <a:noAutofit/>
          </a:bodyPr>
          <a:lstStyle/>
          <a:p>
            <a:pPr algn="ctr" indent="0" marL="0">
              <a:buNone/>
              <a:defRPr>
                <a:latin typeface="+mj-lt"/>
              </a:defRPr>
            </a:pPr>
            <a:r>
              <a:t>DBI = (1 / N) * ∑ [(max(Ri) + max(Rj)) / d(Ci, Cj)]</a:t>
            </a:r>
            <a:endParaRPr>
              <a:latin typeface="+mj-lt"/>
            </a:endParaRPr>
          </a:p>
          <a:p>
            <a:pPr indent="0" marL="0">
              <a:buNone/>
            </a:pPr>
            <a:endParaRPr>
              <a:latin typeface="+mj-lt"/>
            </a:endParaRPr>
          </a:p>
          <a:p>
            <a:pPr indent="0" marL="0">
              <a:buNone/>
              <a:defRPr>
                <a:latin typeface="+mj-lt"/>
              </a:defRPr>
            </a:pPr>
            <a:r>
              <a:t>N - il numero totale di cluster</a:t>
            </a:r>
            <a:endParaRPr>
              <a:latin typeface="+mj-lt"/>
            </a:endParaRPr>
          </a:p>
          <a:p>
            <a:pPr indent="0" marL="0">
              <a:buNone/>
              <a:defRPr>
                <a:latin typeface="+mj-lt"/>
              </a:defRPr>
            </a:pPr>
            <a:r>
              <a:t>Ri - la distanza media tra ogni datapoint nel cluster i e il suo centroide.</a:t>
            </a:r>
          </a:p>
          <a:p>
            <a:pPr indent="0" marL="0">
              <a:buNone/>
              <a:defRPr>
                <a:latin typeface="+mj-lt"/>
              </a:defRPr>
            </a:pPr>
            <a:r>
              <a:t>Rj - rappresenta la distanza media tra ogni datapoint nel cluster j e il suo centroide.</a:t>
            </a:r>
          </a:p>
          <a:p>
            <a:pPr indent="0" marL="0">
              <a:buNone/>
              <a:defRPr>
                <a:latin typeface="+mj-lt"/>
              </a:defRPr>
            </a:pPr>
            <a:r>
              <a:t>Ci e Cj - centroidi dei cluster i e j</a:t>
            </a:r>
            <a:endParaRPr>
              <a:latin typeface="+mj-lt"/>
            </a:endParaRPr>
          </a:p>
          <a:p>
            <a:pPr indent="0" marL="0">
              <a:buNone/>
              <a:defRPr>
                <a:latin typeface="+mj-lt"/>
              </a:defRPr>
            </a:pPr>
            <a:r>
              <a:t>d(Ci, Cj) è la distanza tra i centroidi dei cluster i e j.</a:t>
            </a:r>
            <a:endParaRPr>
              <a:latin typeface="+mj-lt"/>
            </a:endParaRPr>
          </a:p>
          <a:p>
            <a:pPr indent="0" marL="0">
              <a:buNone/>
            </a:pPr>
            <a:endParaRPr sz="3600">
              <a:latin typeface="+mj-lt"/>
            </a:endParaRPr>
          </a:p>
        </p:txBody>
      </p:sp>
      <p:sp>
        <p:nvSpPr>
          <p:cNvPr id="48" name="Symbol zastępczy zawartości 2">
            <a:extLst>
              <a:ext uri="{FF2B5EF4-FFF2-40B4-BE49-F238E27FC236}">
                <a16:creationId xmlns:a16="http://schemas.microsoft.com/office/drawing/2014/main" id="{9727AF9A-F3F7-464E-860B-D6C35A8834E3}"/>
              </a:ext>
            </a:extLst>
          </p:cNvPr>
          <p:cNvSpPr txBox="1">
            <a:spLocks/>
          </p:cNvSpPr>
          <p:nvPr/>
        </p:nvSpPr>
        <p:spPr>
          <a:xfrm>
            <a:off x="297898" y="1009514"/>
            <a:ext cx="6291360" cy="1060143"/>
          </a:xfrm>
          <a:prstGeom prst="rect">
            <a:avLst/>
          </a:prstGeom>
        </p:spPr>
        <p:txBody>
          <a:bodyPr bIns="45720" lIns="91440" rIns="91440" tIns="45720" vert="horz">
            <a:noAutofit/>
          </a:bodyPr>
          <a:lstStyle>
            <a:lvl1pPr algn="l" defTabSz="914400" eaLnBrk="1" hangingPunct="1" indent="-228600" latinLnBrk="0" marL="228600" rtl="0">
              <a:lnSpc>
                <a:spcPct val="90000"/>
              </a:lnSpc>
              <a:spcBef>
                <a:spcPts val="1000"/>
              </a:spcBef>
              <a:buFont charset="0" panose="020B0604020202020204" pitchFamily="34" typeface="Arial"/>
              <a:buChar char="•"/>
              <a:defRPr kern="1200" sz="2800">
                <a:solidFill>
                  <a:schemeClr val="tx1"/>
                </a:solidFill>
                <a:latin typeface="+mn-lt"/>
                <a:ea typeface="+mn-ea"/>
                <a:cs typeface="+mn-cs"/>
              </a:defRPr>
            </a:lvl1pPr>
            <a:lvl2pPr algn="l" defTabSz="914400" eaLnBrk="1" hangingPunct="1" indent="-228600" latinLnBrk="0" marL="685800" rtl="0">
              <a:lnSpc>
                <a:spcPct val="90000"/>
              </a:lnSpc>
              <a:spcBef>
                <a:spcPts val="500"/>
              </a:spcBef>
              <a:buFont charset="0" panose="020B0604020202020204" pitchFamily="34" typeface="Arial"/>
              <a:buChar char="•"/>
              <a:defRPr kern="1200" sz="2400">
                <a:solidFill>
                  <a:schemeClr val="tx1"/>
                </a:solidFill>
                <a:latin typeface="+mn-lt"/>
                <a:ea typeface="+mn-ea"/>
                <a:cs typeface="+mn-cs"/>
              </a:defRPr>
            </a:lvl2pPr>
            <a:lvl3pPr algn="l" defTabSz="914400" eaLnBrk="1" hangingPunct="1" indent="-228600" latinLnBrk="0" marL="1143000" rtl="0">
              <a:lnSpc>
                <a:spcPct val="90000"/>
              </a:lnSpc>
              <a:spcBef>
                <a:spcPts val="500"/>
              </a:spcBef>
              <a:buFont charset="0" panose="020B0604020202020204" pitchFamily="34" typeface="Arial"/>
              <a:buChar char="•"/>
              <a:defRPr kern="1200" sz="2000">
                <a:solidFill>
                  <a:schemeClr val="tx1"/>
                </a:solidFill>
                <a:latin typeface="+mn-lt"/>
                <a:ea typeface="+mn-ea"/>
                <a:cs typeface="+mn-cs"/>
              </a:defRPr>
            </a:lvl3pPr>
            <a:lvl4pPr algn="l" defTabSz="914400" eaLnBrk="1" hangingPunct="1" indent="-228600" latinLnBrk="0" marL="1600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4pPr>
            <a:lvl5pPr algn="l" defTabSz="914400" eaLnBrk="1" hangingPunct="1" indent="-228600" latinLnBrk="0" marL="20574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5pPr>
            <a:lvl6pPr algn="l" defTabSz="914400" eaLnBrk="1" hangingPunct="1" indent="-228600" latinLnBrk="0" marL="25146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6pPr>
            <a:lvl7pPr algn="l" defTabSz="914400" eaLnBrk="1" hangingPunct="1" indent="-228600" latinLnBrk="0" marL="29718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7pPr>
            <a:lvl8pPr algn="l" defTabSz="914400" eaLnBrk="1" hangingPunct="1" indent="-228600" latinLnBrk="0" marL="34290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8pPr>
            <a:lvl9pPr algn="l" defTabSz="914400" eaLnBrk="1" hangingPunct="1" indent="-228600" latinLnBrk="0" marL="3886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9pPr>
          </a:lstStyle>
          <a:p>
            <a:pPr algn="ctr" indent="0" marL="0">
              <a:buNone/>
              <a:defRPr sz="4000">
                <a:latin typeface="+mj-lt"/>
              </a:defRPr>
            </a:pPr>
            <a:r>
              <a:t>Indice di Davies-Bouldin (DBI)</a:t>
            </a:r>
            <a:endParaRPr sz="3600">
              <a:latin typeface="+mj-lt"/>
            </a:endParaRPr>
          </a:p>
        </p:txBody>
      </p:sp>
      <p:sp>
        <p:nvSpPr>
          <p:cNvPr id="12" name="Oval 11"/>
          <p:cNvSpPr/>
          <p:nvPr/>
        </p:nvSpPr>
        <p:spPr>
          <a:xfrm>
            <a:off x="9678070" y="3857285"/>
            <a:ext cx="170083" cy="182676"/>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3" name="Oval 12"/>
          <p:cNvSpPr/>
          <p:nvPr/>
        </p:nvSpPr>
        <p:spPr>
          <a:xfrm>
            <a:off x="8318717" y="3661343"/>
            <a:ext cx="179623" cy="193560"/>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aphicFrame>
        <p:nvGraphicFramePr>
          <p:cNvPr id="14" name="Chart 13"/>
          <p:cNvGraphicFramePr>
            <a:graphicFrameLocks/>
          </p:cNvGraphicFramePr>
          <p:nvPr>
            <p:extLst>
              <p:ext uri="{D42A27DB-BD31-4B8C-83A1-F6EECF244321}">
                <p14:modId xmlns:p14="http://schemas.microsoft.com/office/powerpoint/2010/main" val="1736232913"/>
              </p:ext>
            </p:extLst>
          </p:nvPr>
        </p:nvGraphicFramePr>
        <p:xfrm>
          <a:off x="7053945" y="1525870"/>
          <a:ext cx="5138055" cy="3978531"/>
        </p:xfrm>
        <a:graphic>
          <a:graphicData uri="http://schemas.openxmlformats.org/drawingml/2006/chart">
            <c:chart xmlns:c="http://schemas.openxmlformats.org/drawingml/2006/chart" r:id="rId3"/>
          </a:graphicData>
        </a:graphic>
      </p:graphicFrame>
      <p:sp>
        <p:nvSpPr>
          <p:cNvPr id="15" name="TextBox 1"/>
          <p:cNvSpPr txBox="1"/>
          <p:nvPr/>
        </p:nvSpPr>
        <p:spPr>
          <a:xfrm>
            <a:off x="8584069" y="4589547"/>
            <a:ext cx="228592" cy="283311"/>
          </a:xfrm>
          <a:prstGeom prst="rect">
            <a:avLst/>
          </a:prstGeom>
        </p:spPr>
        <p:txBody>
          <a:bodyPr wrap="square"/>
          <a:lstStyle>
            <a:lvl1pPr indent="0" marL="0">
              <a:defRPr sz="1100">
                <a:latin typeface="+mn-lt"/>
                <a:ea typeface="+mn-ea"/>
                <a:cs typeface="+mn-cs"/>
              </a:defRPr>
            </a:lvl1pPr>
            <a:lvl2pPr indent="0" marL="457200">
              <a:defRPr sz="1100">
                <a:latin typeface="+mn-lt"/>
                <a:ea typeface="+mn-ea"/>
                <a:cs typeface="+mn-cs"/>
              </a:defRPr>
            </a:lvl2pPr>
            <a:lvl3pPr indent="0" marL="914400">
              <a:defRPr sz="1100">
                <a:latin typeface="+mn-lt"/>
                <a:ea typeface="+mn-ea"/>
                <a:cs typeface="+mn-cs"/>
              </a:defRPr>
            </a:lvl3pPr>
            <a:lvl4pPr indent="0" marL="1371600">
              <a:defRPr sz="1100">
                <a:latin typeface="+mn-lt"/>
                <a:ea typeface="+mn-ea"/>
                <a:cs typeface="+mn-cs"/>
              </a:defRPr>
            </a:lvl4pPr>
            <a:lvl5pPr indent="0" marL="1828800">
              <a:defRPr sz="1100">
                <a:latin typeface="+mn-lt"/>
                <a:ea typeface="+mn-ea"/>
                <a:cs typeface="+mn-cs"/>
              </a:defRPr>
            </a:lvl5pPr>
            <a:lvl6pPr indent="0" marL="2286000">
              <a:defRPr sz="1100">
                <a:latin typeface="+mn-lt"/>
                <a:ea typeface="+mn-ea"/>
                <a:cs typeface="+mn-cs"/>
              </a:defRPr>
            </a:lvl6pPr>
            <a:lvl7pPr indent="0" marL="2743200">
              <a:defRPr sz="1100">
                <a:latin typeface="+mn-lt"/>
                <a:ea typeface="+mn-ea"/>
                <a:cs typeface="+mn-cs"/>
              </a:defRPr>
            </a:lvl7pPr>
            <a:lvl8pPr indent="0" marL="3200400">
              <a:defRPr sz="1100">
                <a:latin typeface="+mn-lt"/>
                <a:ea typeface="+mn-ea"/>
                <a:cs typeface="+mn-cs"/>
              </a:defRPr>
            </a:lvl8pPr>
            <a:lvl9pPr indent="0" marL="3657600">
              <a:defRPr sz="1100">
                <a:latin typeface="+mn-lt"/>
                <a:ea typeface="+mn-ea"/>
                <a:cs typeface="+mn-cs"/>
              </a:defRPr>
            </a:lvl9pPr>
          </a:lstStyle>
          <a:p>
            <a:pPr>
              <a:defRPr b="1" sz="2000"/>
            </a:pPr>
            <a:r>
              <a:t>A</a:t>
            </a:r>
            <a:endParaRPr b="1" sz="2000"/>
          </a:p>
        </p:txBody>
      </p:sp>
      <p:sp>
        <p:nvSpPr>
          <p:cNvPr id="16" name="TextBox 1"/>
          <p:cNvSpPr txBox="1"/>
          <p:nvPr/>
        </p:nvSpPr>
        <p:spPr>
          <a:xfrm>
            <a:off x="9969959" y="4589546"/>
            <a:ext cx="228592" cy="283311"/>
          </a:xfrm>
          <a:prstGeom prst="rect">
            <a:avLst/>
          </a:prstGeom>
        </p:spPr>
        <p:txBody>
          <a:bodyPr wrap="square"/>
          <a:lstStyle>
            <a:lvl1pPr indent="0" marL="0">
              <a:defRPr sz="1100">
                <a:latin typeface="+mn-lt"/>
                <a:ea typeface="+mn-ea"/>
                <a:cs typeface="+mn-cs"/>
              </a:defRPr>
            </a:lvl1pPr>
            <a:lvl2pPr indent="0" marL="457200">
              <a:defRPr sz="1100">
                <a:latin typeface="+mn-lt"/>
                <a:ea typeface="+mn-ea"/>
                <a:cs typeface="+mn-cs"/>
              </a:defRPr>
            </a:lvl2pPr>
            <a:lvl3pPr indent="0" marL="914400">
              <a:defRPr sz="1100">
                <a:latin typeface="+mn-lt"/>
                <a:ea typeface="+mn-ea"/>
                <a:cs typeface="+mn-cs"/>
              </a:defRPr>
            </a:lvl3pPr>
            <a:lvl4pPr indent="0" marL="1371600">
              <a:defRPr sz="1100">
                <a:latin typeface="+mn-lt"/>
                <a:ea typeface="+mn-ea"/>
                <a:cs typeface="+mn-cs"/>
              </a:defRPr>
            </a:lvl4pPr>
            <a:lvl5pPr indent="0" marL="1828800">
              <a:defRPr sz="1100">
                <a:latin typeface="+mn-lt"/>
                <a:ea typeface="+mn-ea"/>
                <a:cs typeface="+mn-cs"/>
              </a:defRPr>
            </a:lvl5pPr>
            <a:lvl6pPr indent="0" marL="2286000">
              <a:defRPr sz="1100">
                <a:latin typeface="+mn-lt"/>
                <a:ea typeface="+mn-ea"/>
                <a:cs typeface="+mn-cs"/>
              </a:defRPr>
            </a:lvl6pPr>
            <a:lvl7pPr indent="0" marL="2743200">
              <a:defRPr sz="1100">
                <a:latin typeface="+mn-lt"/>
                <a:ea typeface="+mn-ea"/>
                <a:cs typeface="+mn-cs"/>
              </a:defRPr>
            </a:lvl7pPr>
            <a:lvl8pPr indent="0" marL="3200400">
              <a:defRPr sz="1100">
                <a:latin typeface="+mn-lt"/>
                <a:ea typeface="+mn-ea"/>
                <a:cs typeface="+mn-cs"/>
              </a:defRPr>
            </a:lvl8pPr>
            <a:lvl9pPr indent="0" marL="3657600">
              <a:defRPr sz="1100">
                <a:latin typeface="+mn-lt"/>
                <a:ea typeface="+mn-ea"/>
                <a:cs typeface="+mn-cs"/>
              </a:defRPr>
            </a:lvl9pPr>
          </a:lstStyle>
          <a:p>
            <a:pPr>
              <a:defRPr b="1" sz="2000"/>
            </a:pPr>
            <a:r>
              <a:t>B</a:t>
            </a:r>
            <a:endParaRPr b="1" sz="2000"/>
          </a:p>
        </p:txBody>
      </p:sp>
      <p:sp>
        <p:nvSpPr>
          <p:cNvPr id="17" name="TextBox 1"/>
          <p:cNvSpPr txBox="1"/>
          <p:nvPr/>
        </p:nvSpPr>
        <p:spPr>
          <a:xfrm>
            <a:off x="7298198" y="3272207"/>
            <a:ext cx="228592" cy="283311"/>
          </a:xfrm>
          <a:prstGeom prst="rect">
            <a:avLst/>
          </a:prstGeom>
        </p:spPr>
        <p:txBody>
          <a:bodyPr wrap="square"/>
          <a:lstStyle>
            <a:lvl1pPr indent="0" marL="0">
              <a:defRPr sz="1100">
                <a:latin typeface="+mn-lt"/>
                <a:ea typeface="+mn-ea"/>
                <a:cs typeface="+mn-cs"/>
              </a:defRPr>
            </a:lvl1pPr>
            <a:lvl2pPr indent="0" marL="457200">
              <a:defRPr sz="1100">
                <a:latin typeface="+mn-lt"/>
                <a:ea typeface="+mn-ea"/>
                <a:cs typeface="+mn-cs"/>
              </a:defRPr>
            </a:lvl2pPr>
            <a:lvl3pPr indent="0" marL="914400">
              <a:defRPr sz="1100">
                <a:latin typeface="+mn-lt"/>
                <a:ea typeface="+mn-ea"/>
                <a:cs typeface="+mn-cs"/>
              </a:defRPr>
            </a:lvl3pPr>
            <a:lvl4pPr indent="0" marL="1371600">
              <a:defRPr sz="1100">
                <a:latin typeface="+mn-lt"/>
                <a:ea typeface="+mn-ea"/>
                <a:cs typeface="+mn-cs"/>
              </a:defRPr>
            </a:lvl4pPr>
            <a:lvl5pPr indent="0" marL="1828800">
              <a:defRPr sz="1100">
                <a:latin typeface="+mn-lt"/>
                <a:ea typeface="+mn-ea"/>
                <a:cs typeface="+mn-cs"/>
              </a:defRPr>
            </a:lvl5pPr>
            <a:lvl6pPr indent="0" marL="2286000">
              <a:defRPr sz="1100">
                <a:latin typeface="+mn-lt"/>
                <a:ea typeface="+mn-ea"/>
                <a:cs typeface="+mn-cs"/>
              </a:defRPr>
            </a:lvl6pPr>
            <a:lvl7pPr indent="0" marL="2743200">
              <a:defRPr sz="1100">
                <a:latin typeface="+mn-lt"/>
                <a:ea typeface="+mn-ea"/>
                <a:cs typeface="+mn-cs"/>
              </a:defRPr>
            </a:lvl7pPr>
            <a:lvl8pPr indent="0" marL="3200400">
              <a:defRPr sz="1100">
                <a:latin typeface="+mn-lt"/>
                <a:ea typeface="+mn-ea"/>
                <a:cs typeface="+mn-cs"/>
              </a:defRPr>
            </a:lvl8pPr>
            <a:lvl9pPr indent="0" marL="3657600">
              <a:defRPr sz="1100">
                <a:latin typeface="+mn-lt"/>
                <a:ea typeface="+mn-ea"/>
                <a:cs typeface="+mn-cs"/>
              </a:defRPr>
            </a:lvl9pPr>
          </a:lstStyle>
          <a:p>
            <a:pPr>
              <a:defRPr b="1" sz="2000"/>
            </a:pPr>
            <a:r>
              <a:t>C</a:t>
            </a:r>
            <a:endParaRPr b="1" sz="2000"/>
          </a:p>
        </p:txBody>
      </p:sp>
      <p:sp>
        <p:nvSpPr>
          <p:cNvPr id="18" name="TextBox 1"/>
          <p:cNvSpPr txBox="1"/>
          <p:nvPr/>
        </p:nvSpPr>
        <p:spPr>
          <a:xfrm>
            <a:off x="10574090" y="3661343"/>
            <a:ext cx="228592" cy="283311"/>
          </a:xfrm>
          <a:prstGeom prst="rect">
            <a:avLst/>
          </a:prstGeom>
        </p:spPr>
        <p:txBody>
          <a:bodyPr wrap="square"/>
          <a:lstStyle>
            <a:lvl1pPr indent="0" marL="0">
              <a:defRPr sz="1100">
                <a:latin typeface="+mn-lt"/>
                <a:ea typeface="+mn-ea"/>
                <a:cs typeface="+mn-cs"/>
              </a:defRPr>
            </a:lvl1pPr>
            <a:lvl2pPr indent="0" marL="457200">
              <a:defRPr sz="1100">
                <a:latin typeface="+mn-lt"/>
                <a:ea typeface="+mn-ea"/>
                <a:cs typeface="+mn-cs"/>
              </a:defRPr>
            </a:lvl2pPr>
            <a:lvl3pPr indent="0" marL="914400">
              <a:defRPr sz="1100">
                <a:latin typeface="+mn-lt"/>
                <a:ea typeface="+mn-ea"/>
                <a:cs typeface="+mn-cs"/>
              </a:defRPr>
            </a:lvl3pPr>
            <a:lvl4pPr indent="0" marL="1371600">
              <a:defRPr sz="1100">
                <a:latin typeface="+mn-lt"/>
                <a:ea typeface="+mn-ea"/>
                <a:cs typeface="+mn-cs"/>
              </a:defRPr>
            </a:lvl4pPr>
            <a:lvl5pPr indent="0" marL="1828800">
              <a:defRPr sz="1100">
                <a:latin typeface="+mn-lt"/>
                <a:ea typeface="+mn-ea"/>
                <a:cs typeface="+mn-cs"/>
              </a:defRPr>
            </a:lvl5pPr>
            <a:lvl6pPr indent="0" marL="2286000">
              <a:defRPr sz="1100">
                <a:latin typeface="+mn-lt"/>
                <a:ea typeface="+mn-ea"/>
                <a:cs typeface="+mn-cs"/>
              </a:defRPr>
            </a:lvl6pPr>
            <a:lvl7pPr indent="0" marL="2743200">
              <a:defRPr sz="1100">
                <a:latin typeface="+mn-lt"/>
                <a:ea typeface="+mn-ea"/>
                <a:cs typeface="+mn-cs"/>
              </a:defRPr>
            </a:lvl7pPr>
            <a:lvl8pPr indent="0" marL="3200400">
              <a:defRPr sz="1100">
                <a:latin typeface="+mn-lt"/>
                <a:ea typeface="+mn-ea"/>
                <a:cs typeface="+mn-cs"/>
              </a:defRPr>
            </a:lvl8pPr>
            <a:lvl9pPr indent="0" marL="3657600">
              <a:defRPr sz="1100">
                <a:latin typeface="+mn-lt"/>
                <a:ea typeface="+mn-ea"/>
                <a:cs typeface="+mn-cs"/>
              </a:defRPr>
            </a:lvl9pPr>
          </a:lstStyle>
          <a:p>
            <a:pPr>
              <a:defRPr b="1" sz="2000"/>
            </a:pPr>
            <a:r>
              <a:t>D</a:t>
            </a:r>
            <a:endParaRPr b="1" sz="2000"/>
          </a:p>
        </p:txBody>
      </p:sp>
      <p:sp>
        <p:nvSpPr>
          <p:cNvPr id="19" name="TextBox 1"/>
          <p:cNvSpPr txBox="1"/>
          <p:nvPr/>
        </p:nvSpPr>
        <p:spPr>
          <a:xfrm>
            <a:off x="8584069" y="2774397"/>
            <a:ext cx="228592" cy="283311"/>
          </a:xfrm>
          <a:prstGeom prst="rect">
            <a:avLst/>
          </a:prstGeom>
        </p:spPr>
        <p:txBody>
          <a:bodyPr wrap="square"/>
          <a:lstStyle>
            <a:lvl1pPr indent="0" marL="0">
              <a:defRPr sz="1100">
                <a:latin typeface="+mn-lt"/>
                <a:ea typeface="+mn-ea"/>
                <a:cs typeface="+mn-cs"/>
              </a:defRPr>
            </a:lvl1pPr>
            <a:lvl2pPr indent="0" marL="457200">
              <a:defRPr sz="1100">
                <a:latin typeface="+mn-lt"/>
                <a:ea typeface="+mn-ea"/>
                <a:cs typeface="+mn-cs"/>
              </a:defRPr>
            </a:lvl2pPr>
            <a:lvl3pPr indent="0" marL="914400">
              <a:defRPr sz="1100">
                <a:latin typeface="+mn-lt"/>
                <a:ea typeface="+mn-ea"/>
                <a:cs typeface="+mn-cs"/>
              </a:defRPr>
            </a:lvl3pPr>
            <a:lvl4pPr indent="0" marL="1371600">
              <a:defRPr sz="1100">
                <a:latin typeface="+mn-lt"/>
                <a:ea typeface="+mn-ea"/>
                <a:cs typeface="+mn-cs"/>
              </a:defRPr>
            </a:lvl4pPr>
            <a:lvl5pPr indent="0" marL="1828800">
              <a:defRPr sz="1100">
                <a:latin typeface="+mn-lt"/>
                <a:ea typeface="+mn-ea"/>
                <a:cs typeface="+mn-cs"/>
              </a:defRPr>
            </a:lvl5pPr>
            <a:lvl6pPr indent="0" marL="2286000">
              <a:defRPr sz="1100">
                <a:latin typeface="+mn-lt"/>
                <a:ea typeface="+mn-ea"/>
                <a:cs typeface="+mn-cs"/>
              </a:defRPr>
            </a:lvl6pPr>
            <a:lvl7pPr indent="0" marL="2743200">
              <a:defRPr sz="1100">
                <a:latin typeface="+mn-lt"/>
                <a:ea typeface="+mn-ea"/>
                <a:cs typeface="+mn-cs"/>
              </a:defRPr>
            </a:lvl7pPr>
            <a:lvl8pPr indent="0" marL="3200400">
              <a:defRPr sz="1100">
                <a:latin typeface="+mn-lt"/>
                <a:ea typeface="+mn-ea"/>
                <a:cs typeface="+mn-cs"/>
              </a:defRPr>
            </a:lvl8pPr>
            <a:lvl9pPr indent="0" marL="3657600">
              <a:defRPr sz="1100">
                <a:latin typeface="+mn-lt"/>
                <a:ea typeface="+mn-ea"/>
                <a:cs typeface="+mn-cs"/>
              </a:defRPr>
            </a:lvl9pPr>
          </a:lstStyle>
          <a:p>
            <a:pPr>
              <a:defRPr b="1" sz="2000"/>
            </a:pPr>
            <a:r>
              <a:t>E</a:t>
            </a:r>
            <a:endParaRPr b="1" sz="2000"/>
          </a:p>
        </p:txBody>
      </p:sp>
      <p:sp>
        <p:nvSpPr>
          <p:cNvPr id="20" name="TextBox 1"/>
          <p:cNvSpPr txBox="1"/>
          <p:nvPr/>
        </p:nvSpPr>
        <p:spPr>
          <a:xfrm>
            <a:off x="8090125" y="2491086"/>
            <a:ext cx="228592" cy="283311"/>
          </a:xfrm>
          <a:prstGeom prst="rect">
            <a:avLst/>
          </a:prstGeom>
        </p:spPr>
        <p:txBody>
          <a:bodyPr wrap="square"/>
          <a:lstStyle>
            <a:lvl1pPr indent="0" marL="0">
              <a:defRPr sz="1100">
                <a:latin typeface="+mn-lt"/>
                <a:ea typeface="+mn-ea"/>
                <a:cs typeface="+mn-cs"/>
              </a:defRPr>
            </a:lvl1pPr>
            <a:lvl2pPr indent="0" marL="457200">
              <a:defRPr sz="1100">
                <a:latin typeface="+mn-lt"/>
                <a:ea typeface="+mn-ea"/>
                <a:cs typeface="+mn-cs"/>
              </a:defRPr>
            </a:lvl2pPr>
            <a:lvl3pPr indent="0" marL="914400">
              <a:defRPr sz="1100">
                <a:latin typeface="+mn-lt"/>
                <a:ea typeface="+mn-ea"/>
                <a:cs typeface="+mn-cs"/>
              </a:defRPr>
            </a:lvl3pPr>
            <a:lvl4pPr indent="0" marL="1371600">
              <a:defRPr sz="1100">
                <a:latin typeface="+mn-lt"/>
                <a:ea typeface="+mn-ea"/>
                <a:cs typeface="+mn-cs"/>
              </a:defRPr>
            </a:lvl4pPr>
            <a:lvl5pPr indent="0" marL="1828800">
              <a:defRPr sz="1100">
                <a:latin typeface="+mn-lt"/>
                <a:ea typeface="+mn-ea"/>
                <a:cs typeface="+mn-cs"/>
              </a:defRPr>
            </a:lvl5pPr>
            <a:lvl6pPr indent="0" marL="2286000">
              <a:defRPr sz="1100">
                <a:latin typeface="+mn-lt"/>
                <a:ea typeface="+mn-ea"/>
                <a:cs typeface="+mn-cs"/>
              </a:defRPr>
            </a:lvl6pPr>
            <a:lvl7pPr indent="0" marL="2743200">
              <a:defRPr sz="1100">
                <a:latin typeface="+mn-lt"/>
                <a:ea typeface="+mn-ea"/>
                <a:cs typeface="+mn-cs"/>
              </a:defRPr>
            </a:lvl7pPr>
            <a:lvl8pPr indent="0" marL="3200400">
              <a:defRPr sz="1100">
                <a:latin typeface="+mn-lt"/>
                <a:ea typeface="+mn-ea"/>
                <a:cs typeface="+mn-cs"/>
              </a:defRPr>
            </a:lvl8pPr>
            <a:lvl9pPr indent="0" marL="3657600">
              <a:defRPr sz="1100">
                <a:latin typeface="+mn-lt"/>
                <a:ea typeface="+mn-ea"/>
                <a:cs typeface="+mn-cs"/>
              </a:defRPr>
            </a:lvl9pPr>
          </a:lstStyle>
          <a:p>
            <a:pPr>
              <a:defRPr b="1" sz="2000"/>
            </a:pPr>
            <a:r>
              <a:t>F</a:t>
            </a:r>
            <a:endParaRPr b="1" sz="2000"/>
          </a:p>
        </p:txBody>
      </p:sp>
      <p:sp>
        <p:nvSpPr>
          <p:cNvPr id="21" name="TextBox 1"/>
          <p:cNvSpPr txBox="1"/>
          <p:nvPr/>
        </p:nvSpPr>
        <p:spPr>
          <a:xfrm>
            <a:off x="7909158" y="1759322"/>
            <a:ext cx="228592" cy="283311"/>
          </a:xfrm>
          <a:prstGeom prst="rect">
            <a:avLst/>
          </a:prstGeom>
        </p:spPr>
        <p:txBody>
          <a:bodyPr wrap="square"/>
          <a:lstStyle>
            <a:lvl1pPr indent="0" marL="0">
              <a:defRPr sz="1100">
                <a:latin typeface="+mn-lt"/>
                <a:ea typeface="+mn-ea"/>
                <a:cs typeface="+mn-cs"/>
              </a:defRPr>
            </a:lvl1pPr>
            <a:lvl2pPr indent="0" marL="457200">
              <a:defRPr sz="1100">
                <a:latin typeface="+mn-lt"/>
                <a:ea typeface="+mn-ea"/>
                <a:cs typeface="+mn-cs"/>
              </a:defRPr>
            </a:lvl2pPr>
            <a:lvl3pPr indent="0" marL="914400">
              <a:defRPr sz="1100">
                <a:latin typeface="+mn-lt"/>
                <a:ea typeface="+mn-ea"/>
                <a:cs typeface="+mn-cs"/>
              </a:defRPr>
            </a:lvl3pPr>
            <a:lvl4pPr indent="0" marL="1371600">
              <a:defRPr sz="1100">
                <a:latin typeface="+mn-lt"/>
                <a:ea typeface="+mn-ea"/>
                <a:cs typeface="+mn-cs"/>
              </a:defRPr>
            </a:lvl4pPr>
            <a:lvl5pPr indent="0" marL="1828800">
              <a:defRPr sz="1100">
                <a:latin typeface="+mn-lt"/>
                <a:ea typeface="+mn-ea"/>
                <a:cs typeface="+mn-cs"/>
              </a:defRPr>
            </a:lvl5pPr>
            <a:lvl6pPr indent="0" marL="2286000">
              <a:defRPr sz="1100">
                <a:latin typeface="+mn-lt"/>
                <a:ea typeface="+mn-ea"/>
                <a:cs typeface="+mn-cs"/>
              </a:defRPr>
            </a:lvl6pPr>
            <a:lvl7pPr indent="0" marL="2743200">
              <a:defRPr sz="1100">
                <a:latin typeface="+mn-lt"/>
                <a:ea typeface="+mn-ea"/>
                <a:cs typeface="+mn-cs"/>
              </a:defRPr>
            </a:lvl7pPr>
            <a:lvl8pPr indent="0" marL="3200400">
              <a:defRPr sz="1100">
                <a:latin typeface="+mn-lt"/>
                <a:ea typeface="+mn-ea"/>
                <a:cs typeface="+mn-cs"/>
              </a:defRPr>
            </a:lvl8pPr>
            <a:lvl9pPr indent="0" marL="3657600">
              <a:defRPr sz="1100">
                <a:latin typeface="+mn-lt"/>
                <a:ea typeface="+mn-ea"/>
                <a:cs typeface="+mn-cs"/>
              </a:defRPr>
            </a:lvl9pPr>
          </a:lstStyle>
          <a:p>
            <a:pPr>
              <a:defRPr b="1" sz="2000"/>
            </a:pPr>
            <a:r>
              <a:t>G</a:t>
            </a:r>
            <a:endParaRPr b="1" sz="2000"/>
          </a:p>
        </p:txBody>
      </p:sp>
      <p:sp>
        <p:nvSpPr>
          <p:cNvPr id="22" name="TextBox 1"/>
          <p:cNvSpPr txBox="1"/>
          <p:nvPr/>
        </p:nvSpPr>
        <p:spPr>
          <a:xfrm>
            <a:off x="9376677" y="3096575"/>
            <a:ext cx="228592" cy="283311"/>
          </a:xfrm>
          <a:prstGeom prst="rect">
            <a:avLst/>
          </a:prstGeom>
        </p:spPr>
        <p:txBody>
          <a:bodyPr wrap="square"/>
          <a:lstStyle>
            <a:lvl1pPr indent="0" marL="0">
              <a:defRPr sz="1100">
                <a:latin typeface="+mn-lt"/>
                <a:ea typeface="+mn-ea"/>
                <a:cs typeface="+mn-cs"/>
              </a:defRPr>
            </a:lvl1pPr>
            <a:lvl2pPr indent="0" marL="457200">
              <a:defRPr sz="1100">
                <a:latin typeface="+mn-lt"/>
                <a:ea typeface="+mn-ea"/>
                <a:cs typeface="+mn-cs"/>
              </a:defRPr>
            </a:lvl2pPr>
            <a:lvl3pPr indent="0" marL="914400">
              <a:defRPr sz="1100">
                <a:latin typeface="+mn-lt"/>
                <a:ea typeface="+mn-ea"/>
                <a:cs typeface="+mn-cs"/>
              </a:defRPr>
            </a:lvl3pPr>
            <a:lvl4pPr indent="0" marL="1371600">
              <a:defRPr sz="1100">
                <a:latin typeface="+mn-lt"/>
                <a:ea typeface="+mn-ea"/>
                <a:cs typeface="+mn-cs"/>
              </a:defRPr>
            </a:lvl4pPr>
            <a:lvl5pPr indent="0" marL="1828800">
              <a:defRPr sz="1100">
                <a:latin typeface="+mn-lt"/>
                <a:ea typeface="+mn-ea"/>
                <a:cs typeface="+mn-cs"/>
              </a:defRPr>
            </a:lvl5pPr>
            <a:lvl6pPr indent="0" marL="2286000">
              <a:defRPr sz="1100">
                <a:latin typeface="+mn-lt"/>
                <a:ea typeface="+mn-ea"/>
                <a:cs typeface="+mn-cs"/>
              </a:defRPr>
            </a:lvl6pPr>
            <a:lvl7pPr indent="0" marL="2743200">
              <a:defRPr sz="1100">
                <a:latin typeface="+mn-lt"/>
                <a:ea typeface="+mn-ea"/>
                <a:cs typeface="+mn-cs"/>
              </a:defRPr>
            </a:lvl7pPr>
            <a:lvl8pPr indent="0" marL="3200400">
              <a:defRPr sz="1100">
                <a:latin typeface="+mn-lt"/>
                <a:ea typeface="+mn-ea"/>
                <a:cs typeface="+mn-cs"/>
              </a:defRPr>
            </a:lvl8pPr>
            <a:lvl9pPr indent="0" marL="3657600">
              <a:defRPr sz="1100">
                <a:latin typeface="+mn-lt"/>
                <a:ea typeface="+mn-ea"/>
                <a:cs typeface="+mn-cs"/>
              </a:defRPr>
            </a:lvl9pPr>
          </a:lstStyle>
          <a:p>
            <a:pPr>
              <a:defRPr b="1" sz="2000"/>
            </a:pPr>
            <a:r>
              <a:t>J</a:t>
            </a:r>
            <a:endParaRPr b="1" sz="2000"/>
          </a:p>
        </p:txBody>
      </p:sp>
      <p:sp>
        <p:nvSpPr>
          <p:cNvPr id="23" name="Rounded Rectangular Callout 22"/>
          <p:cNvSpPr/>
          <p:nvPr/>
        </p:nvSpPr>
        <p:spPr>
          <a:xfrm>
            <a:off x="8390835" y="756998"/>
            <a:ext cx="2200275" cy="790575"/>
          </a:xfrm>
          <a:prstGeom prst="wedgeRoundRectCallout">
            <a:avLst>
              <a:gd fmla="val -22509" name="adj1"/>
              <a:gd fmla="val 48042" name="adj2"/>
              <a:gd fmla="val 16667" name="adj3"/>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Cluster</a:t>
            </a:r>
            <a:endParaRPr sz="2400">
              <a:solidFill>
                <a:schemeClr val="tx1"/>
              </a:solidFill>
              <a:latin typeface="+mj-lt"/>
            </a:endParaRPr>
          </a:p>
        </p:txBody>
      </p:sp>
      <p:sp>
        <p:nvSpPr>
          <p:cNvPr id="24" name="Rounded Rectangular Callout 23"/>
          <p:cNvSpPr/>
          <p:nvPr/>
        </p:nvSpPr>
        <p:spPr>
          <a:xfrm>
            <a:off x="8748015" y="5483206"/>
            <a:ext cx="2200275" cy="790575"/>
          </a:xfrm>
          <a:prstGeom prst="wedgeRoundRectCallout">
            <a:avLst>
              <a:gd fmla="val -22509" name="adj1"/>
              <a:gd fmla="val 48042" name="adj2"/>
              <a:gd fmla="val 16667" name="adj3"/>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Centroidi</a:t>
            </a:r>
            <a:endParaRPr sz="2400">
              <a:solidFill>
                <a:schemeClr val="tx1"/>
              </a:solidFill>
              <a:latin typeface="+mj-lt"/>
            </a:endParaRPr>
          </a:p>
        </p:txBody>
      </p:sp>
      <p:cxnSp>
        <p:nvCxnSpPr>
          <p:cNvPr id="25" name="Straight Connector 24"/>
          <p:cNvCxnSpPr/>
          <p:nvPr/>
        </p:nvCxnSpPr>
        <p:spPr>
          <a:xfrm flipH="1" flipV="1">
            <a:off x="8498340" y="3854903"/>
            <a:ext cx="878337" cy="164949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4" idx="0"/>
          </p:cNvCxnSpPr>
          <p:nvPr/>
        </p:nvCxnSpPr>
        <p:spPr>
          <a:xfrm flipH="1" flipV="1">
            <a:off x="9769247" y="4093028"/>
            <a:ext cx="78906" cy="139017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10597920" y="1206775"/>
            <a:ext cx="672195" cy="1667053"/>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23" idx="1"/>
          </p:cNvCxnSpPr>
          <p:nvPr/>
        </p:nvCxnSpPr>
        <p:spPr>
          <a:xfrm flipV="1">
            <a:off x="8111236" y="1152286"/>
            <a:ext cx="279599" cy="665235"/>
          </a:xfrm>
          <a:prstGeom prst="line">
            <a:avLst/>
          </a:prstGeom>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7287304" y="1861457"/>
            <a:ext cx="1643743" cy="2906485"/>
          </a:xfrm>
          <a:custGeom>
            <a:avLst/>
            <a:gdLst>
              <a:gd fmla="*/ 1632857 w 1643743" name="connsiteX0"/>
              <a:gd fmla="*/ 2656114 h 2906485" name="connsiteY0"/>
              <a:gd fmla="*/ 1556657 w 1643743" name="connsiteX1"/>
              <a:gd fmla="*/ 2699657 h 2906485" name="connsiteY1"/>
              <a:gd fmla="*/ 1524000 w 1643743" name="connsiteX2"/>
              <a:gd fmla="*/ 2754085 h 2906485" name="connsiteY2"/>
              <a:gd fmla="*/ 1458686 w 1643743" name="connsiteX3"/>
              <a:gd fmla="*/ 2797628 h 2906485" name="connsiteY3"/>
              <a:gd fmla="*/ 1426029 w 1643743" name="connsiteX4"/>
              <a:gd fmla="*/ 2819400 h 2906485" name="connsiteY4"/>
              <a:gd fmla="*/ 1371600 w 1643743" name="connsiteX5"/>
              <a:gd fmla="*/ 2862942 h 2906485" name="connsiteY5"/>
              <a:gd fmla="*/ 1262743 w 1643743" name="connsiteX6"/>
              <a:gd fmla="*/ 2895600 h 2906485" name="connsiteY6"/>
              <a:gd fmla="*/ 1230086 w 1643743" name="connsiteX7"/>
              <a:gd fmla="*/ 2906485 h 2906485" name="connsiteY7"/>
              <a:gd fmla="*/ 1045029 w 1643743" name="connsiteX8"/>
              <a:gd fmla="*/ 2884714 h 2906485" name="connsiteY8"/>
              <a:gd fmla="*/ 1012372 w 1643743" name="connsiteX9"/>
              <a:gd fmla="*/ 2873828 h 2906485" name="connsiteY9"/>
              <a:gd fmla="*/ 957943 w 1643743" name="connsiteX10"/>
              <a:gd fmla="*/ 2830285 h 2906485" name="connsiteY10"/>
              <a:gd fmla="*/ 914400 w 1643743" name="connsiteX11"/>
              <a:gd fmla="*/ 2808514 h 2906485" name="connsiteY11"/>
              <a:gd fmla="*/ 859972 w 1643743" name="connsiteX12"/>
              <a:gd fmla="*/ 2754085 h 2906485" name="connsiteY12"/>
              <a:gd fmla="*/ 805543 w 1643743" name="connsiteX13"/>
              <a:gd fmla="*/ 2710542 h 2906485" name="connsiteY13"/>
              <a:gd fmla="*/ 772886 w 1643743" name="connsiteX14"/>
              <a:gd fmla="*/ 2645228 h 2906485" name="connsiteY14"/>
              <a:gd fmla="*/ 729343 w 1643743" name="connsiteX15"/>
              <a:gd fmla="*/ 2612571 h 2906485" name="connsiteY15"/>
              <a:gd fmla="*/ 707572 w 1643743" name="connsiteX16"/>
              <a:gd fmla="*/ 2579914 h 2906485" name="connsiteY16"/>
              <a:gd fmla="*/ 674915 w 1643743" name="connsiteX17"/>
              <a:gd fmla="*/ 2558142 h 2906485" name="connsiteY17"/>
              <a:gd fmla="*/ 631372 w 1643743" name="connsiteX18"/>
              <a:gd fmla="*/ 2514600 h 2906485" name="connsiteY18"/>
              <a:gd fmla="*/ 576943 w 1643743" name="connsiteX19"/>
              <a:gd fmla="*/ 2471057 h 2906485" name="connsiteY19"/>
              <a:gd fmla="*/ 522515 w 1643743" name="connsiteX20"/>
              <a:gd fmla="*/ 2427514 h 2906485" name="connsiteY20"/>
              <a:gd fmla="*/ 468086 w 1643743" name="connsiteX21"/>
              <a:gd fmla="*/ 2373085 h 2906485" name="connsiteY21"/>
              <a:gd fmla="*/ 381000 w 1643743" name="connsiteX22"/>
              <a:gd fmla="*/ 2307771 h 2906485" name="connsiteY22"/>
              <a:gd fmla="*/ 337457 w 1643743" name="connsiteX23"/>
              <a:gd fmla="*/ 2275114 h 2906485" name="connsiteY23"/>
              <a:gd fmla="*/ 304800 w 1643743" name="connsiteX24"/>
              <a:gd fmla="*/ 2253342 h 2906485" name="connsiteY24"/>
              <a:gd fmla="*/ 261257 w 1643743" name="connsiteX25"/>
              <a:gd fmla="*/ 2209800 h 2906485" name="connsiteY25"/>
              <a:gd fmla="*/ 195943 w 1643743" name="connsiteX26"/>
              <a:gd fmla="*/ 2155371 h 2906485" name="connsiteY26"/>
              <a:gd fmla="*/ 174172 w 1643743" name="connsiteX27"/>
              <a:gd fmla="*/ 2122714 h 2906485" name="connsiteY27"/>
              <a:gd fmla="*/ 130629 w 1643743" name="connsiteX28"/>
              <a:gd fmla="*/ 2068285 h 2906485" name="connsiteY28"/>
              <a:gd fmla="*/ 87086 w 1643743" name="connsiteX29"/>
              <a:gd fmla="*/ 2013857 h 2906485" name="connsiteY29"/>
              <a:gd fmla="*/ 43543 w 1643743" name="connsiteX30"/>
              <a:gd fmla="*/ 1948542 h 2906485" name="connsiteY30"/>
              <a:gd fmla="*/ 21772 w 1643743" name="connsiteX31"/>
              <a:gd fmla="*/ 1915885 h 2906485" name="connsiteY31"/>
              <a:gd fmla="*/ 0 w 1643743" name="connsiteX32"/>
              <a:gd fmla="*/ 1850571 h 2906485" name="connsiteY32"/>
              <a:gd fmla="*/ 10886 w 1643743" name="connsiteX33"/>
              <a:gd fmla="*/ 1545771 h 2906485" name="connsiteY33"/>
              <a:gd fmla="*/ 21772 w 1643743" name="connsiteX34"/>
              <a:gd fmla="*/ 1502228 h 2906485" name="connsiteY34"/>
              <a:gd fmla="*/ 32657 w 1643743" name="connsiteX35"/>
              <a:gd fmla="*/ 1371600 h 2906485" name="connsiteY35"/>
              <a:gd fmla="*/ 43543 w 1643743" name="connsiteX36"/>
              <a:gd fmla="*/ 1328057 h 2906485" name="connsiteY36"/>
              <a:gd fmla="*/ 76200 w 1643743" name="connsiteX37"/>
              <a:gd fmla="*/ 1251857 h 2906485" name="connsiteY37"/>
              <a:gd fmla="*/ 97972 w 1643743" name="connsiteX38"/>
              <a:gd fmla="*/ 1230085 h 2906485" name="connsiteY38"/>
              <a:gd fmla="*/ 130629 w 1643743" name="connsiteX39"/>
              <a:gd fmla="*/ 1143000 h 2906485" name="connsiteY39"/>
              <a:gd fmla="*/ 174172 w 1643743" name="connsiteX40"/>
              <a:gd fmla="*/ 1077685 h 2906485" name="connsiteY40"/>
              <a:gd fmla="*/ 185057 w 1643743" name="connsiteX41"/>
              <a:gd fmla="*/ 1045028 h 2906485" name="connsiteY41"/>
              <a:gd fmla="*/ 195943 w 1643743" name="connsiteX42"/>
              <a:gd fmla="*/ 1001485 h 2906485" name="connsiteY42"/>
              <a:gd fmla="*/ 239486 w 1643743" name="connsiteX43"/>
              <a:gd fmla="*/ 914400 h 2906485" name="connsiteY43"/>
              <a:gd fmla="*/ 283029 w 1643743" name="connsiteX44"/>
              <a:gd fmla="*/ 849085 h 2906485" name="connsiteY44"/>
              <a:gd fmla="*/ 304800 w 1643743" name="connsiteX45"/>
              <a:gd fmla="*/ 794657 h 2906485" name="connsiteY45"/>
              <a:gd fmla="*/ 326572 w 1643743" name="connsiteX46"/>
              <a:gd fmla="*/ 762000 h 2906485" name="connsiteY46"/>
              <a:gd fmla="*/ 348343 w 1643743" name="connsiteX47"/>
              <a:gd fmla="*/ 718457 h 2906485" name="connsiteY47"/>
              <a:gd fmla="*/ 370115 w 1643743" name="connsiteX48"/>
              <a:gd fmla="*/ 685800 h 2906485" name="connsiteY48"/>
              <a:gd fmla="*/ 391886 w 1643743" name="connsiteX49"/>
              <a:gd fmla="*/ 642257 h 2906485" name="connsiteY49"/>
              <a:gd fmla="*/ 435429 w 1643743" name="connsiteX50"/>
              <a:gd fmla="*/ 576942 h 2906485" name="connsiteY50"/>
              <a:gd fmla="*/ 457200 w 1643743" name="connsiteX51"/>
              <a:gd fmla="*/ 533400 h 2906485" name="connsiteY51"/>
              <a:gd fmla="*/ 468086 w 1643743" name="connsiteX52"/>
              <a:gd fmla="*/ 500742 h 2906485" name="connsiteY52"/>
              <a:gd fmla="*/ 489857 w 1643743" name="connsiteX53"/>
              <a:gd fmla="*/ 468085 h 2906485" name="connsiteY53"/>
              <a:gd fmla="*/ 511629 w 1643743" name="connsiteX54"/>
              <a:gd fmla="*/ 402771 h 2906485" name="connsiteY54"/>
              <a:gd fmla="*/ 555172 w 1643743" name="connsiteX55"/>
              <a:gd fmla="*/ 272142 h 2906485" name="connsiteY55"/>
              <a:gd fmla="*/ 566057 w 1643743" name="connsiteX56"/>
              <a:gd fmla="*/ 239485 h 2906485" name="connsiteY56"/>
              <a:gd fmla="*/ 576943 w 1643743" name="connsiteX57"/>
              <a:gd fmla="*/ 195942 h 2906485" name="connsiteY57"/>
              <a:gd fmla="*/ 609600 w 1643743" name="connsiteX58"/>
              <a:gd fmla="*/ 163285 h 2906485" name="connsiteY58"/>
              <a:gd fmla="*/ 653143 w 1643743" name="connsiteX59"/>
              <a:gd fmla="*/ 97971 h 2906485" name="connsiteY59"/>
              <a:gd fmla="*/ 729343 w 1643743" name="connsiteX60"/>
              <a:gd fmla="*/ 32657 h 2906485" name="connsiteY60"/>
              <a:gd fmla="*/ 794657 w 1643743" name="connsiteX61"/>
              <a:gd fmla="*/ 10885 h 2906485" name="connsiteY61"/>
              <a:gd fmla="*/ 827315 w 1643743" name="connsiteX62"/>
              <a:gd fmla="*/ 0 h 2906485" name="connsiteY62"/>
              <a:gd fmla="*/ 1110343 w 1643743" name="connsiteX63"/>
              <a:gd fmla="*/ 10885 h 2906485" name="connsiteY63"/>
              <a:gd fmla="*/ 1197429 w 1643743" name="connsiteX64"/>
              <a:gd fmla="*/ 76200 h 2906485" name="connsiteY64"/>
              <a:gd fmla="*/ 1230086 w 1643743" name="connsiteX65"/>
              <a:gd fmla="*/ 108857 h 2906485" name="connsiteY65"/>
              <a:gd fmla="*/ 1306286 w 1643743" name="connsiteX66"/>
              <a:gd fmla="*/ 217714 h 2906485" name="connsiteY66"/>
              <a:gd fmla="*/ 1328057 w 1643743" name="connsiteX67"/>
              <a:gd fmla="*/ 250371 h 2906485" name="connsiteY67"/>
              <a:gd fmla="*/ 1360715 w 1643743" name="connsiteX68"/>
              <a:gd fmla="*/ 315685 h 2906485" name="connsiteY68"/>
              <a:gd fmla="*/ 1382486 w 1643743" name="connsiteX69"/>
              <a:gd fmla="*/ 402771 h 2906485" name="connsiteY69"/>
              <a:gd fmla="*/ 1393372 w 1643743" name="connsiteX70"/>
              <a:gd fmla="*/ 751114 h 2906485" name="connsiteY70"/>
              <a:gd fmla="*/ 1415143 w 1643743" name="connsiteX71"/>
              <a:gd fmla="*/ 816428 h 2906485" name="connsiteY71"/>
              <a:gd fmla="*/ 1436915 w 1643743" name="connsiteX72"/>
              <a:gd fmla="*/ 838200 h 2906485" name="connsiteY72"/>
              <a:gd fmla="*/ 1469572 w 1643743" name="connsiteX73"/>
              <a:gd fmla="*/ 925285 h 2906485" name="connsiteY73"/>
              <a:gd fmla="*/ 1480457 w 1643743" name="connsiteX74"/>
              <a:gd fmla="*/ 957942 h 2906485" name="connsiteY74"/>
              <a:gd fmla="*/ 1513115 w 1643743" name="connsiteX75"/>
              <a:gd fmla="*/ 979714 h 2906485" name="connsiteY75"/>
              <a:gd fmla="*/ 1578429 w 1643743" name="connsiteX76"/>
              <a:gd fmla="*/ 1066800 h 2906485" name="connsiteY76"/>
              <a:gd fmla="*/ 1611086 w 1643743" name="connsiteX77"/>
              <a:gd fmla="*/ 1164771 h 2906485" name="connsiteY77"/>
              <a:gd fmla="*/ 1621972 w 1643743" name="connsiteX78"/>
              <a:gd fmla="*/ 1197428 h 2906485" name="connsiteY78"/>
              <a:gd fmla="*/ 1632857 w 1643743" name="connsiteX79"/>
              <a:gd fmla="*/ 1230085 h 2906485" name="connsiteY79"/>
              <a:gd fmla="*/ 1632857 w 1643743" name="connsiteX80"/>
              <a:gd fmla="*/ 1937657 h 2906485" name="connsiteY80"/>
              <a:gd fmla="*/ 1643743 w 1643743" name="connsiteX81"/>
              <a:gd fmla="*/ 1970314 h 2906485" name="connsiteY81"/>
              <a:gd fmla="*/ 1632857 w 1643743" name="connsiteX82"/>
              <a:gd fmla="*/ 2264228 h 2906485" name="connsiteY82"/>
              <a:gd fmla="*/ 1621972 w 1643743" name="connsiteX83"/>
              <a:gd fmla="*/ 2394857 h 2906485" name="connsiteY83"/>
              <a:gd fmla="*/ 1600200 w 1643743" name="connsiteX84"/>
              <a:gd fmla="*/ 2503714 h 2906485" name="connsiteY84"/>
              <a:gd fmla="*/ 1632857 w 1643743" name="connsiteX85"/>
              <a:gd fmla="*/ 2656114 h 2906485" name="connsiteY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b="b" l="l" r="r" t="t"/>
            <a:pathLst>
              <a:path h="2906485" w="1643743">
                <a:moveTo>
                  <a:pt x="1632857" y="2656114"/>
                </a:moveTo>
                <a:cubicBezTo>
                  <a:pt x="1604562" y="2667432"/>
                  <a:pt x="1573515" y="2671560"/>
                  <a:pt x="1556657" y="2699657"/>
                </a:cubicBezTo>
                <a:cubicBezTo>
                  <a:pt x="1531082" y="2742282"/>
                  <a:pt x="1564122" y="2723994"/>
                  <a:pt x="1524000" y="2754085"/>
                </a:cubicBezTo>
                <a:cubicBezTo>
                  <a:pt x="1503067" y="2769784"/>
                  <a:pt x="1480457" y="2783114"/>
                  <a:pt x="1458686" y="2797628"/>
                </a:cubicBezTo>
                <a:cubicBezTo>
                  <a:pt x="1447800" y="2804885"/>
                  <a:pt x="1435280" y="2810149"/>
                  <a:pt x="1426029" y="2819400"/>
                </a:cubicBezTo>
                <a:cubicBezTo>
                  <a:pt x="1407933" y="2837495"/>
                  <a:pt x="1396317" y="2851956"/>
                  <a:pt x="1371600" y="2862942"/>
                </a:cubicBezTo>
                <a:cubicBezTo>
                  <a:pt x="1325038" y="2883637"/>
                  <a:pt x="1307072" y="2882935"/>
                  <a:pt x="1262743" y="2895600"/>
                </a:cubicBezTo>
                <a:cubicBezTo>
                  <a:pt x="1251710" y="2898752"/>
                  <a:pt x="1240972" y="2902857"/>
                  <a:pt x="1230086" y="2906485"/>
                </a:cubicBezTo>
                <a:cubicBezTo>
                  <a:pt x="1122034" y="2898174"/>
                  <a:pt x="1119171" y="2905898"/>
                  <a:pt x="1045029" y="2884714"/>
                </a:cubicBezTo>
                <a:cubicBezTo>
                  <a:pt x="1033996" y="2881562"/>
                  <a:pt x="1022635" y="2878960"/>
                  <a:pt x="1012372" y="2873828"/>
                </a:cubicBezTo>
                <a:cubicBezTo>
                  <a:pt x="933276" y="2834280"/>
                  <a:pt x="1018697" y="2870788"/>
                  <a:pt x="957943" y="2830285"/>
                </a:cubicBezTo>
                <a:cubicBezTo>
                  <a:pt x="944441" y="2821284"/>
                  <a:pt x="928914" y="2815771"/>
                  <a:pt x="914400" y="2808514"/>
                </a:cubicBezTo>
                <a:cubicBezTo>
                  <a:pt x="896257" y="2790371"/>
                  <a:pt x="881321" y="2768317"/>
                  <a:pt x="859972" y="2754085"/>
                </a:cubicBezTo>
                <a:cubicBezTo>
                  <a:pt x="818775" y="2726621"/>
                  <a:pt x="836566" y="2741565"/>
                  <a:pt x="805543" y="2710542"/>
                </a:cubicBezTo>
                <a:cubicBezTo>
                  <a:pt x="796690" y="2683982"/>
                  <a:pt x="793987" y="2666329"/>
                  <a:pt x="772886" y="2645228"/>
                </a:cubicBezTo>
                <a:cubicBezTo>
                  <a:pt x="760057" y="2632399"/>
                  <a:pt x="743857" y="2623457"/>
                  <a:pt x="729343" y="2612571"/>
                </a:cubicBezTo>
                <a:cubicBezTo>
                  <a:pt x="722086" y="2601685"/>
                  <a:pt x="716823" y="2589165"/>
                  <a:pt x="707572" y="2579914"/>
                </a:cubicBezTo>
                <a:cubicBezTo>
                  <a:pt x="698321" y="2570663"/>
                  <a:pt x="683088" y="2568358"/>
                  <a:pt x="674915" y="2558142"/>
                </a:cubicBezTo>
                <a:cubicBezTo>
                  <a:pt x="632693" y="2505364"/>
                  <a:pt x="702622" y="2538349"/>
                  <a:pt x="631372" y="2514600"/>
                </a:cubicBezTo>
                <a:cubicBezTo>
                  <a:pt x="578799" y="2462027"/>
                  <a:pt x="645610" y="2525991"/>
                  <a:pt x="576943" y="2471057"/>
                </a:cubicBezTo>
                <a:cubicBezTo>
                  <a:pt x="499388" y="2409012"/>
                  <a:pt x="623029" y="2494523"/>
                  <a:pt x="522515" y="2427514"/>
                </a:cubicBezTo>
                <a:cubicBezTo>
                  <a:pt x="478972" y="2362202"/>
                  <a:pt x="526142" y="2423884"/>
                  <a:pt x="468086" y="2373085"/>
                </a:cubicBezTo>
                <a:cubicBezTo>
                  <a:pt x="391112" y="2305733"/>
                  <a:pt x="444452" y="2328922"/>
                  <a:pt x="381000" y="2307771"/>
                </a:cubicBezTo>
                <a:cubicBezTo>
                  <a:pt x="366486" y="2296885"/>
                  <a:pt x="352220" y="2285659"/>
                  <a:pt x="337457" y="2275114"/>
                </a:cubicBezTo>
                <a:cubicBezTo>
                  <a:pt x="326811" y="2267510"/>
                  <a:pt x="314733" y="2261856"/>
                  <a:pt x="304800" y="2253342"/>
                </a:cubicBezTo>
                <a:cubicBezTo>
                  <a:pt x="289215" y="2239984"/>
                  <a:pt x="276842" y="2223158"/>
                  <a:pt x="261257" y="2209800"/>
                </a:cubicBezTo>
                <a:cubicBezTo>
                  <a:pt x="211312" y="2166990"/>
                  <a:pt x="243122" y="2211986"/>
                  <a:pt x="195943" y="2155371"/>
                </a:cubicBezTo>
                <a:cubicBezTo>
                  <a:pt x="187568" y="2145320"/>
                  <a:pt x="182345" y="2132930"/>
                  <a:pt x="174172" y="2122714"/>
                </a:cubicBezTo>
                <a:cubicBezTo>
                  <a:pt x="147171" y="2088962"/>
                  <a:pt x="152967" y="2112960"/>
                  <a:pt x="130629" y="2068285"/>
                </a:cubicBezTo>
                <a:cubicBezTo>
                  <a:pt x="104339" y="2015706"/>
                  <a:pt x="142136" y="2050556"/>
                  <a:pt x="87086" y="2013857"/>
                </a:cubicBezTo>
                <a:lnTo>
                  <a:pt x="43543" y="1948542"/>
                </a:lnTo>
                <a:cubicBezTo>
                  <a:pt x="36286" y="1937656"/>
                  <a:pt x="25909" y="1928296"/>
                  <a:pt x="21772" y="1915885"/>
                </a:cubicBezTo>
                <a:lnTo>
                  <a:pt x="0" y="1850571"/>
                </a:lnTo>
                <a:cubicBezTo>
                  <a:pt x="3629" y="1748971"/>
                  <a:pt x="4544" y="1647238"/>
                  <a:pt x="10886" y="1545771"/>
                </a:cubicBezTo>
                <a:cubicBezTo>
                  <a:pt x="11819" y="1530839"/>
                  <a:pt x="19916" y="1517074"/>
                  <a:pt x="21772" y="1502228"/>
                </a:cubicBezTo>
                <a:cubicBezTo>
                  <a:pt x="27191" y="1458872"/>
                  <a:pt x="27238" y="1414956"/>
                  <a:pt x="32657" y="1371600"/>
                </a:cubicBezTo>
                <a:cubicBezTo>
                  <a:pt x="34513" y="1356754"/>
                  <a:pt x="39433" y="1342442"/>
                  <a:pt x="43543" y="1328057"/>
                </a:cubicBezTo>
                <a:cubicBezTo>
                  <a:pt x="50800" y="1302659"/>
                  <a:pt x="61687" y="1273626"/>
                  <a:pt x="76200" y="1251857"/>
                </a:cubicBezTo>
                <a:cubicBezTo>
                  <a:pt x="81893" y="1243317"/>
                  <a:pt x="90715" y="1237342"/>
                  <a:pt x="97972" y="1230085"/>
                </a:cubicBezTo>
                <a:cubicBezTo>
                  <a:pt x="109045" y="1185790"/>
                  <a:pt x="106231" y="1183663"/>
                  <a:pt x="130629" y="1143000"/>
                </a:cubicBezTo>
                <a:cubicBezTo>
                  <a:pt x="144092" y="1120563"/>
                  <a:pt x="174172" y="1077685"/>
                  <a:pt x="174172" y="1077685"/>
                </a:cubicBezTo>
                <a:cubicBezTo>
                  <a:pt x="177800" y="1066799"/>
                  <a:pt x="181905" y="1056061"/>
                  <a:pt x="185057" y="1045028"/>
                </a:cubicBezTo>
                <a:cubicBezTo>
                  <a:pt x="189167" y="1030643"/>
                  <a:pt x="190189" y="1015295"/>
                  <a:pt x="195943" y="1001485"/>
                </a:cubicBezTo>
                <a:cubicBezTo>
                  <a:pt x="208426" y="971527"/>
                  <a:pt x="221483" y="941404"/>
                  <a:pt x="239486" y="914400"/>
                </a:cubicBezTo>
                <a:cubicBezTo>
                  <a:pt x="254000" y="892628"/>
                  <a:pt x="273311" y="873380"/>
                  <a:pt x="283029" y="849085"/>
                </a:cubicBezTo>
                <a:cubicBezTo>
                  <a:pt x="290286" y="830942"/>
                  <a:pt x="296061" y="812134"/>
                  <a:pt x="304800" y="794657"/>
                </a:cubicBezTo>
                <a:cubicBezTo>
                  <a:pt x="310651" y="782955"/>
                  <a:pt x="320081" y="773359"/>
                  <a:pt x="326572" y="762000"/>
                </a:cubicBezTo>
                <a:cubicBezTo>
                  <a:pt x="334623" y="747911"/>
                  <a:pt x="340292" y="732546"/>
                  <a:pt x="348343" y="718457"/>
                </a:cubicBezTo>
                <a:cubicBezTo>
                  <a:pt x="354834" y="707098"/>
                  <a:pt x="363624" y="697159"/>
                  <a:pt x="370115" y="685800"/>
                </a:cubicBezTo>
                <a:cubicBezTo>
                  <a:pt x="378166" y="671711"/>
                  <a:pt x="383537" y="656172"/>
                  <a:pt x="391886" y="642257"/>
                </a:cubicBezTo>
                <a:cubicBezTo>
                  <a:pt x="405348" y="619820"/>
                  <a:pt x="423727" y="600346"/>
                  <a:pt x="435429" y="576942"/>
                </a:cubicBezTo>
                <a:cubicBezTo>
                  <a:pt x="442686" y="562428"/>
                  <a:pt x="450808" y="548315"/>
                  <a:pt x="457200" y="533400"/>
                </a:cubicBezTo>
                <a:cubicBezTo>
                  <a:pt x="461720" y="522853"/>
                  <a:pt x="462954" y="511005"/>
                  <a:pt x="468086" y="500742"/>
                </a:cubicBezTo>
                <a:cubicBezTo>
                  <a:pt x="473937" y="489040"/>
                  <a:pt x="484544" y="480040"/>
                  <a:pt x="489857" y="468085"/>
                </a:cubicBezTo>
                <a:cubicBezTo>
                  <a:pt x="499178" y="447114"/>
                  <a:pt x="504372" y="424542"/>
                  <a:pt x="511629" y="402771"/>
                </a:cubicBezTo>
                <a:lnTo>
                  <a:pt x="555172" y="272142"/>
                </a:lnTo>
                <a:cubicBezTo>
                  <a:pt x="558800" y="261256"/>
                  <a:pt x="563274" y="250617"/>
                  <a:pt x="566057" y="239485"/>
                </a:cubicBezTo>
                <a:cubicBezTo>
                  <a:pt x="569686" y="224971"/>
                  <a:pt x="569520" y="208932"/>
                  <a:pt x="576943" y="195942"/>
                </a:cubicBezTo>
                <a:cubicBezTo>
                  <a:pt x="584581" y="182576"/>
                  <a:pt x="600149" y="175437"/>
                  <a:pt x="609600" y="163285"/>
                </a:cubicBezTo>
                <a:cubicBezTo>
                  <a:pt x="625664" y="142631"/>
                  <a:pt x="634641" y="116473"/>
                  <a:pt x="653143" y="97971"/>
                </a:cubicBezTo>
                <a:cubicBezTo>
                  <a:pt x="674725" y="76389"/>
                  <a:pt x="699500" y="45921"/>
                  <a:pt x="729343" y="32657"/>
                </a:cubicBezTo>
                <a:cubicBezTo>
                  <a:pt x="750314" y="23336"/>
                  <a:pt x="772886" y="18142"/>
                  <a:pt x="794657" y="10885"/>
                </a:cubicBezTo>
                <a:lnTo>
                  <a:pt x="827315" y="0"/>
                </a:lnTo>
                <a:cubicBezTo>
                  <a:pt x="921658" y="3628"/>
                  <a:pt x="1016154" y="4389"/>
                  <a:pt x="1110343" y="10885"/>
                </a:cubicBezTo>
                <a:cubicBezTo>
                  <a:pt x="1151156" y="13700"/>
                  <a:pt x="1171078" y="49849"/>
                  <a:pt x="1197429" y="76200"/>
                </a:cubicBezTo>
                <a:cubicBezTo>
                  <a:pt x="1208315" y="87086"/>
                  <a:pt x="1220849" y="96541"/>
                  <a:pt x="1230086" y="108857"/>
                </a:cubicBezTo>
                <a:cubicBezTo>
                  <a:pt x="1278440" y="173329"/>
                  <a:pt x="1252683" y="137309"/>
                  <a:pt x="1306286" y="217714"/>
                </a:cubicBezTo>
                <a:cubicBezTo>
                  <a:pt x="1313543" y="228600"/>
                  <a:pt x="1323920" y="237960"/>
                  <a:pt x="1328057" y="250371"/>
                </a:cubicBezTo>
                <a:cubicBezTo>
                  <a:pt x="1343080" y="295440"/>
                  <a:pt x="1332578" y="273481"/>
                  <a:pt x="1360715" y="315685"/>
                </a:cubicBezTo>
                <a:cubicBezTo>
                  <a:pt x="1367972" y="344714"/>
                  <a:pt x="1381551" y="372864"/>
                  <a:pt x="1382486" y="402771"/>
                </a:cubicBezTo>
                <a:cubicBezTo>
                  <a:pt x="1386115" y="518885"/>
                  <a:pt x="1384229" y="635303"/>
                  <a:pt x="1393372" y="751114"/>
                </a:cubicBezTo>
                <a:cubicBezTo>
                  <a:pt x="1395178" y="773992"/>
                  <a:pt x="1398916" y="800201"/>
                  <a:pt x="1415143" y="816428"/>
                </a:cubicBezTo>
                <a:lnTo>
                  <a:pt x="1436915" y="838200"/>
                </a:lnTo>
                <a:cubicBezTo>
                  <a:pt x="1456984" y="918480"/>
                  <a:pt x="1435416" y="845588"/>
                  <a:pt x="1469572" y="925285"/>
                </a:cubicBezTo>
                <a:cubicBezTo>
                  <a:pt x="1474092" y="935832"/>
                  <a:pt x="1473289" y="948982"/>
                  <a:pt x="1480457" y="957942"/>
                </a:cubicBezTo>
                <a:cubicBezTo>
                  <a:pt x="1488630" y="968158"/>
                  <a:pt x="1502229" y="972457"/>
                  <a:pt x="1513115" y="979714"/>
                </a:cubicBezTo>
                <a:cubicBezTo>
                  <a:pt x="1562350" y="1053568"/>
                  <a:pt x="1538155" y="1026526"/>
                  <a:pt x="1578429" y="1066800"/>
                </a:cubicBezTo>
                <a:lnTo>
                  <a:pt x="1611086" y="1164771"/>
                </a:lnTo>
                <a:lnTo>
                  <a:pt x="1621972" y="1197428"/>
                </a:lnTo>
                <a:lnTo>
                  <a:pt x="1632857" y="1230085"/>
                </a:lnTo>
                <a:cubicBezTo>
                  <a:pt x="1630410" y="1362250"/>
                  <a:pt x="1602353" y="1724125"/>
                  <a:pt x="1632857" y="1937657"/>
                </a:cubicBezTo>
                <a:cubicBezTo>
                  <a:pt x="1634480" y="1949016"/>
                  <a:pt x="1640114" y="1959428"/>
                  <a:pt x="1643743" y="1970314"/>
                </a:cubicBezTo>
                <a:cubicBezTo>
                  <a:pt x="1640114" y="2068285"/>
                  <a:pt x="1637878" y="2166318"/>
                  <a:pt x="1632857" y="2264228"/>
                </a:cubicBezTo>
                <a:cubicBezTo>
                  <a:pt x="1630619" y="2307865"/>
                  <a:pt x="1627876" y="2351564"/>
                  <a:pt x="1621972" y="2394857"/>
                </a:cubicBezTo>
                <a:cubicBezTo>
                  <a:pt x="1616972" y="2431522"/>
                  <a:pt x="1600200" y="2503714"/>
                  <a:pt x="1600200" y="2503714"/>
                </a:cubicBezTo>
                <a:lnTo>
                  <a:pt x="1632857" y="2656114"/>
                </a:lnTo>
                <a:close/>
              </a:path>
            </a:pathLst>
          </a:cu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0" name="Freeform 29"/>
          <p:cNvSpPr/>
          <p:nvPr/>
        </p:nvSpPr>
        <p:spPr>
          <a:xfrm>
            <a:off x="9301161" y="2361456"/>
            <a:ext cx="2667000" cy="2395601"/>
          </a:xfrm>
          <a:custGeom>
            <a:avLst/>
            <a:gdLst>
              <a:gd fmla="*/ 43543 w 2667000" name="connsiteX0"/>
              <a:gd fmla="*/ 501486 h 2395601" name="connsiteY0"/>
              <a:gd fmla="*/ 32658 w 2667000" name="connsiteX1"/>
              <a:gd fmla="*/ 708315 h 2395601" name="connsiteY1"/>
              <a:gd fmla="*/ 21772 w 2667000" name="connsiteX2"/>
              <a:gd fmla="*/ 740972 h 2395601" name="connsiteY2"/>
              <a:gd fmla="*/ 10886 w 2667000" name="connsiteX3"/>
              <a:gd fmla="*/ 893372 h 2395601" name="connsiteY3"/>
              <a:gd fmla="*/ 0 w 2667000" name="connsiteX4"/>
              <a:gd fmla="*/ 1013115 h 2395601" name="connsiteY4"/>
              <a:gd fmla="*/ 10886 w 2667000" name="connsiteX5"/>
              <a:gd fmla="*/ 1263486 h 2395601" name="connsiteY5"/>
              <a:gd fmla="*/ 21772 w 2667000" name="connsiteX6"/>
              <a:gd fmla="*/ 1307029 h 2395601" name="connsiteY6"/>
              <a:gd fmla="*/ 43543 w 2667000" name="connsiteX7"/>
              <a:gd fmla="*/ 1405001 h 2395601" name="connsiteY7"/>
              <a:gd fmla="*/ 97972 w 2667000" name="connsiteX8"/>
              <a:gd fmla="*/ 1470315 h 2395601" name="connsiteY8"/>
              <a:gd fmla="*/ 130629 w 2667000" name="connsiteX9"/>
              <a:gd fmla="*/ 1535629 h 2395601" name="connsiteY9"/>
              <a:gd fmla="*/ 152400 w 2667000" name="connsiteX10"/>
              <a:gd fmla="*/ 1568286 h 2395601" name="connsiteY10"/>
              <a:gd fmla="*/ 163286 w 2667000" name="connsiteX11"/>
              <a:gd fmla="*/ 1600943 h 2395601" name="connsiteY11"/>
              <a:gd fmla="*/ 185058 w 2667000" name="connsiteX12"/>
              <a:gd fmla="*/ 1644486 h 2395601" name="connsiteY12"/>
              <a:gd fmla="*/ 206829 w 2667000" name="connsiteX13"/>
              <a:gd fmla="*/ 1709801 h 2395601" name="connsiteY13"/>
              <a:gd fmla="*/ 228600 w 2667000" name="connsiteX14"/>
              <a:gd fmla="*/ 1775115 h 2395601" name="connsiteY14"/>
              <a:gd fmla="*/ 239486 w 2667000" name="connsiteX15"/>
              <a:gd fmla="*/ 1807772 h 2395601" name="connsiteY15"/>
              <a:gd fmla="*/ 315686 w 2667000" name="connsiteX16"/>
              <a:gd fmla="*/ 1905743 h 2395601" name="connsiteY16"/>
              <a:gd fmla="*/ 359229 w 2667000" name="connsiteX17"/>
              <a:gd fmla="*/ 1981943 h 2395601" name="connsiteY17"/>
              <a:gd fmla="*/ 381000 w 2667000" name="connsiteX18"/>
              <a:gd fmla="*/ 2025486 h 2395601" name="connsiteY18"/>
              <a:gd fmla="*/ 402772 w 2667000" name="connsiteX19"/>
              <a:gd fmla="*/ 2058143 h 2395601" name="connsiteY19"/>
              <a:gd fmla="*/ 446315 w 2667000" name="connsiteX20"/>
              <a:gd fmla="*/ 2112572 h 2395601" name="connsiteY20"/>
              <a:gd fmla="*/ 457200 w 2667000" name="connsiteX21"/>
              <a:gd fmla="*/ 2145229 h 2395601" name="connsiteY21"/>
              <a:gd fmla="*/ 511629 w 2667000" name="connsiteX22"/>
              <a:gd fmla="*/ 2199658 h 2395601" name="connsiteY22"/>
              <a:gd fmla="*/ 533400 w 2667000" name="connsiteX23"/>
              <a:gd fmla="*/ 2232315 h 2395601" name="connsiteY23"/>
              <a:gd fmla="*/ 587829 w 2667000" name="connsiteX24"/>
              <a:gd fmla="*/ 2275858 h 2395601" name="connsiteY24"/>
              <a:gd fmla="*/ 609600 w 2667000" name="connsiteX25"/>
              <a:gd fmla="*/ 2308515 h 2395601" name="connsiteY25"/>
              <a:gd fmla="*/ 674915 w 2667000" name="connsiteX26"/>
              <a:gd fmla="*/ 2330286 h 2395601" name="connsiteY26"/>
              <a:gd fmla="*/ 729343 w 2667000" name="connsiteX27"/>
              <a:gd fmla="*/ 2362943 h 2395601" name="connsiteY27"/>
              <a:gd fmla="*/ 794658 w 2667000" name="connsiteX28"/>
              <a:gd fmla="*/ 2395601 h 2395601" name="connsiteY28"/>
              <a:gd fmla="*/ 1034143 w 2667000" name="connsiteX29"/>
              <a:gd fmla="*/ 2384715 h 2395601" name="connsiteY29"/>
              <a:gd fmla="*/ 1077686 w 2667000" name="connsiteX30"/>
              <a:gd fmla="*/ 2373829 h 2395601" name="connsiteY30"/>
              <a:gd fmla="*/ 1143000 w 2667000" name="connsiteX31"/>
              <a:gd fmla="*/ 2352058 h 2395601" name="connsiteY31"/>
              <a:gd fmla="*/ 1393372 w 2667000" name="connsiteX32"/>
              <a:gd fmla="*/ 2330286 h 2395601" name="connsiteY32"/>
              <a:gd fmla="*/ 1436915 w 2667000" name="connsiteX33"/>
              <a:gd fmla="*/ 2319401 h 2395601" name="connsiteY33"/>
              <a:gd fmla="*/ 1458686 w 2667000" name="connsiteX34"/>
              <a:gd fmla="*/ 2297629 h 2395601" name="connsiteY34"/>
              <a:gd fmla="*/ 1491343 w 2667000" name="connsiteX35"/>
              <a:gd fmla="*/ 2286743 h 2395601" name="connsiteY35"/>
              <a:gd fmla="*/ 1513115 w 2667000" name="connsiteX36"/>
              <a:gd fmla="*/ 2264972 h 2395601" name="connsiteY36"/>
              <a:gd fmla="*/ 1600200 w 2667000" name="connsiteX37"/>
              <a:gd fmla="*/ 2243201 h 2395601" name="connsiteY37"/>
              <a:gd fmla="*/ 1632858 w 2667000" name="connsiteX38"/>
              <a:gd fmla="*/ 2232315 h 2395601" name="connsiteY38"/>
              <a:gd fmla="*/ 1719943 w 2667000" name="connsiteX39"/>
              <a:gd fmla="*/ 2210543 h 2395601" name="connsiteY39"/>
              <a:gd fmla="*/ 1741715 w 2667000" name="connsiteX40"/>
              <a:gd fmla="*/ 2188772 h 2395601" name="connsiteY40"/>
              <a:gd fmla="*/ 1785258 w 2667000" name="connsiteX41"/>
              <a:gd fmla="*/ 2177886 h 2395601" name="connsiteY41"/>
              <a:gd fmla="*/ 1817915 w 2667000" name="connsiteX42"/>
              <a:gd fmla="*/ 2167001 h 2395601" name="connsiteY42"/>
              <a:gd fmla="*/ 1850572 w 2667000" name="connsiteX43"/>
              <a:gd fmla="*/ 2145229 h 2395601" name="connsiteY43"/>
              <a:gd fmla="*/ 1883229 w 2667000" name="connsiteX44"/>
              <a:gd fmla="*/ 2134343 h 2395601" name="connsiteY44"/>
              <a:gd fmla="*/ 1926772 w 2667000" name="connsiteX45"/>
              <a:gd fmla="*/ 2112572 h 2395601" name="connsiteY45"/>
              <a:gd fmla="*/ 1959429 w 2667000" name="connsiteX46"/>
              <a:gd fmla="*/ 2090801 h 2395601" name="connsiteY46"/>
              <a:gd fmla="*/ 2002972 w 2667000" name="connsiteX47"/>
              <a:gd fmla="*/ 2047258 h 2395601" name="connsiteY47"/>
              <a:gd fmla="*/ 2035629 w 2667000" name="connsiteX48"/>
              <a:gd fmla="*/ 2036372 h 2395601" name="connsiteY48"/>
              <a:gd fmla="*/ 2079172 w 2667000" name="connsiteX49"/>
              <a:gd fmla="*/ 2003715 h 2395601" name="connsiteY49"/>
              <a:gd fmla="*/ 2122715 w 2667000" name="connsiteX50"/>
              <a:gd fmla="*/ 1960172 h 2395601" name="connsiteY50"/>
              <a:gd fmla="*/ 2166258 w 2667000" name="connsiteX51"/>
              <a:gd fmla="*/ 1927515 h 2395601" name="connsiteY51"/>
              <a:gd fmla="*/ 2220686 w 2667000" name="connsiteX52"/>
              <a:gd fmla="*/ 1873086 h 2395601" name="connsiteY52"/>
              <a:gd fmla="*/ 2307772 w 2667000" name="connsiteX53"/>
              <a:gd fmla="*/ 1807772 h 2395601" name="connsiteY53"/>
              <a:gd fmla="*/ 2329543 w 2667000" name="connsiteX54"/>
              <a:gd fmla="*/ 1775115 h 2395601" name="connsiteY54"/>
              <a:gd fmla="*/ 2383972 w 2667000" name="connsiteX55"/>
              <a:gd fmla="*/ 1731572 h 2395601" name="connsiteY55"/>
              <a:gd fmla="*/ 2405743 w 2667000" name="connsiteX56"/>
              <a:gd fmla="*/ 1698915 h 2395601" name="connsiteY56"/>
              <a:gd fmla="*/ 2438400 w 2667000" name="connsiteX57"/>
              <a:gd fmla="*/ 1677143 h 2395601" name="connsiteY57"/>
              <a:gd fmla="*/ 2471058 w 2667000" name="connsiteX58"/>
              <a:gd fmla="*/ 1633601 h 2395601" name="connsiteY58"/>
              <a:gd fmla="*/ 2536372 w 2667000" name="connsiteX59"/>
              <a:gd fmla="*/ 1557401 h 2395601" name="connsiteY59"/>
              <a:gd fmla="*/ 2558143 w 2667000" name="connsiteX60"/>
              <a:gd fmla="*/ 1492086 h 2395601" name="connsiteY60"/>
              <a:gd fmla="*/ 2601686 w 2667000" name="connsiteX61"/>
              <a:gd fmla="*/ 1405001 h 2395601" name="connsiteY61"/>
              <a:gd fmla="*/ 2634343 w 2667000" name="connsiteX62"/>
              <a:gd fmla="*/ 1317915 h 2395601" name="connsiteY62"/>
              <a:gd fmla="*/ 2645229 w 2667000" name="connsiteX63"/>
              <a:gd fmla="*/ 1274372 h 2395601" name="connsiteY63"/>
              <a:gd fmla="*/ 2667000 w 2667000" name="connsiteX64"/>
              <a:gd fmla="*/ 1230829 h 2395601" name="connsiteY64"/>
              <a:gd fmla="*/ 2645229 w 2667000" name="connsiteX65"/>
              <a:gd fmla="*/ 1034886 h 2395601" name="connsiteY65"/>
              <a:gd fmla="*/ 2634343 w 2667000" name="connsiteX66"/>
              <a:gd fmla="*/ 1002229 h 2395601" name="connsiteY66"/>
              <a:gd fmla="*/ 2590800 w 2667000" name="connsiteX67"/>
              <a:gd fmla="*/ 926029 h 2395601" name="connsiteY67"/>
              <a:gd fmla="*/ 2579915 w 2667000" name="connsiteX68"/>
              <a:gd fmla="*/ 893372 h 2395601" name="connsiteY68"/>
              <a:gd fmla="*/ 2569029 w 2667000" name="connsiteX69"/>
              <a:gd fmla="*/ 849829 h 2395601" name="connsiteY69"/>
              <a:gd fmla="*/ 2547258 w 2667000" name="connsiteX70"/>
              <a:gd fmla="*/ 806286 h 2395601" name="connsiteY70"/>
              <a:gd fmla="*/ 2525486 w 2667000" name="connsiteX71"/>
              <a:gd fmla="*/ 740972 h 2395601" name="connsiteY71"/>
              <a:gd fmla="*/ 2481943 w 2667000" name="connsiteX72"/>
              <a:gd fmla="*/ 653886 h 2395601" name="connsiteY72"/>
              <a:gd fmla="*/ 2460172 w 2667000" name="connsiteX73"/>
              <a:gd fmla="*/ 621229 h 2395601" name="connsiteY73"/>
              <a:gd fmla="*/ 2438400 w 2667000" name="connsiteX74"/>
              <a:gd fmla="*/ 555915 h 2395601" name="connsiteY74"/>
              <a:gd fmla="*/ 2394858 w 2667000" name="connsiteX75"/>
              <a:gd fmla="*/ 490601 h 2395601" name="connsiteY75"/>
              <a:gd fmla="*/ 2373086 w 2667000" name="connsiteX76"/>
              <a:gd fmla="*/ 457943 h 2395601" name="connsiteY76"/>
              <a:gd fmla="*/ 2340429 w 2667000" name="connsiteX77"/>
              <a:gd fmla="*/ 414401 h 2395601" name="connsiteY77"/>
              <a:gd fmla="*/ 2296886 w 2667000" name="connsiteX78"/>
              <a:gd fmla="*/ 349086 h 2395601" name="connsiteY78"/>
              <a:gd fmla="*/ 2286000 w 2667000" name="connsiteX79"/>
              <a:gd fmla="*/ 316429 h 2395601" name="connsiteY79"/>
              <a:gd fmla="*/ 2264229 w 2667000" name="connsiteX80"/>
              <a:gd fmla="*/ 272886 h 2395601" name="connsiteY80"/>
              <a:gd fmla="*/ 2231572 w 2667000" name="connsiteX81"/>
              <a:gd fmla="*/ 229343 h 2395601" name="connsiteY81"/>
              <a:gd fmla="*/ 2177143 w 2667000" name="connsiteX82"/>
              <a:gd fmla="*/ 174915 h 2395601" name="connsiteY82"/>
              <a:gd fmla="*/ 2133600 w 2667000" name="connsiteX83"/>
              <a:gd fmla="*/ 120486 h 2395601" name="connsiteY83"/>
              <a:gd fmla="*/ 2100943 w 2667000" name="connsiteX84"/>
              <a:gd fmla="*/ 98715 h 2395601" name="connsiteY84"/>
              <a:gd fmla="*/ 2046515 w 2667000" name="connsiteX85"/>
              <a:gd fmla="*/ 55172 h 2395601" name="connsiteY85"/>
              <a:gd fmla="*/ 2002972 w 2667000" name="connsiteX86"/>
              <a:gd fmla="*/ 44286 h 2395601" name="connsiteY86"/>
              <a:gd fmla="*/ 1970315 w 2667000" name="connsiteX87"/>
              <a:gd fmla="*/ 33401 h 2395601" name="connsiteY87"/>
              <a:gd fmla="*/ 1850572 w 2667000" name="connsiteX88"/>
              <a:gd fmla="*/ 743 h 2395601" name="connsiteY88"/>
              <a:gd fmla="*/ 1121229 w 2667000" name="connsiteX89"/>
              <a:gd fmla="*/ 11629 h 2395601" name="connsiteY89"/>
              <a:gd fmla="*/ 1066800 w 2667000" name="connsiteX90"/>
              <a:gd fmla="*/ 22515 h 2395601" name="connsiteY90"/>
              <a:gd fmla="*/ 979715 w 2667000" name="connsiteX91"/>
              <a:gd fmla="*/ 33401 h 2395601" name="connsiteY91"/>
              <a:gd fmla="*/ 914400 w 2667000" name="connsiteX92"/>
              <a:gd fmla="*/ 55172 h 2395601" name="connsiteY92"/>
              <a:gd fmla="*/ 881743 w 2667000" name="connsiteX93"/>
              <a:gd fmla="*/ 66058 h 2395601" name="connsiteY93"/>
              <a:gd fmla="*/ 849086 w 2667000" name="connsiteX94"/>
              <a:gd fmla="*/ 76943 h 2395601" name="connsiteY94"/>
              <a:gd fmla="*/ 816429 w 2667000" name="connsiteX95"/>
              <a:gd fmla="*/ 98715 h 2395601" name="connsiteY95"/>
              <a:gd fmla="*/ 772886 w 2667000" name="connsiteX96"/>
              <a:gd fmla="*/ 109601 h 2395601" name="connsiteY96"/>
              <a:gd fmla="*/ 740229 w 2667000" name="connsiteX97"/>
              <a:gd fmla="*/ 120486 h 2395601" name="connsiteY97"/>
              <a:gd fmla="*/ 631372 w 2667000" name="connsiteX98"/>
              <a:gd fmla="*/ 164029 h 2395601" name="connsiteY98"/>
              <a:gd fmla="*/ 566058 w 2667000" name="connsiteX99"/>
              <a:gd fmla="*/ 185801 h 2395601" name="connsiteY99"/>
              <a:gd fmla="*/ 533400 w 2667000" name="connsiteX100"/>
              <a:gd fmla="*/ 196686 h 2395601" name="connsiteY100"/>
              <a:gd fmla="*/ 468086 w 2667000" name="connsiteX101"/>
              <a:gd fmla="*/ 229343 h 2395601" name="connsiteY101"/>
              <a:gd fmla="*/ 391886 w 2667000" name="connsiteX102"/>
              <a:gd fmla="*/ 272886 h 2395601" name="connsiteY102"/>
              <a:gd fmla="*/ 326572 w 2667000" name="connsiteX103"/>
              <a:gd fmla="*/ 294658 h 2395601" name="connsiteY103"/>
              <a:gd fmla="*/ 261258 w 2667000" name="connsiteX104"/>
              <a:gd fmla="*/ 338201 h 2395601" name="connsiteY104"/>
              <a:gd fmla="*/ 239486 w 2667000" name="connsiteX105"/>
              <a:gd fmla="*/ 359972 h 2395601" name="connsiteY105"/>
              <a:gd fmla="*/ 206829 w 2667000" name="connsiteX106"/>
              <a:gd fmla="*/ 381743 h 2395601" name="connsiteY106"/>
              <a:gd fmla="*/ 163286 w 2667000" name="connsiteX107"/>
              <a:gd fmla="*/ 425286 h 2395601" name="connsiteY107"/>
              <a:gd fmla="*/ 141515 w 2667000" name="connsiteX108"/>
              <a:gd fmla="*/ 447058 h 2395601" name="connsiteY108"/>
              <a:gd fmla="*/ 119743 w 2667000" name="connsiteX109"/>
              <a:gd fmla="*/ 479715 h 2395601" name="connsiteY109"/>
              <a:gd fmla="*/ 43543 w 2667000" name="connsiteX110"/>
              <a:gd fmla="*/ 501486 h 2395601" name="connsiteY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b="b" l="l" r="r" t="t"/>
            <a:pathLst>
              <a:path h="2395601" w="2667000">
                <a:moveTo>
                  <a:pt x="43543" y="501486"/>
                </a:moveTo>
                <a:cubicBezTo>
                  <a:pt x="29029" y="539586"/>
                  <a:pt x="38908" y="639560"/>
                  <a:pt x="32658" y="708315"/>
                </a:cubicBezTo>
                <a:cubicBezTo>
                  <a:pt x="31619" y="719742"/>
                  <a:pt x="23113" y="729576"/>
                  <a:pt x="21772" y="740972"/>
                </a:cubicBezTo>
                <a:cubicBezTo>
                  <a:pt x="15821" y="791553"/>
                  <a:pt x="14947" y="842605"/>
                  <a:pt x="10886" y="893372"/>
                </a:cubicBezTo>
                <a:cubicBezTo>
                  <a:pt x="7690" y="933323"/>
                  <a:pt x="3629" y="973201"/>
                  <a:pt x="0" y="1013115"/>
                </a:cubicBezTo>
                <a:cubicBezTo>
                  <a:pt x="3629" y="1096572"/>
                  <a:pt x="4715" y="1180178"/>
                  <a:pt x="10886" y="1263486"/>
                </a:cubicBezTo>
                <a:cubicBezTo>
                  <a:pt x="11991" y="1278406"/>
                  <a:pt x="18838" y="1292358"/>
                  <a:pt x="21772" y="1307029"/>
                </a:cubicBezTo>
                <a:cubicBezTo>
                  <a:pt x="27345" y="1334892"/>
                  <a:pt x="29422" y="1376758"/>
                  <a:pt x="43543" y="1405001"/>
                </a:cubicBezTo>
                <a:cubicBezTo>
                  <a:pt x="63811" y="1445538"/>
                  <a:pt x="67882" y="1434206"/>
                  <a:pt x="97972" y="1470315"/>
                </a:cubicBezTo>
                <a:cubicBezTo>
                  <a:pt x="136966" y="1517108"/>
                  <a:pt x="106083" y="1486536"/>
                  <a:pt x="130629" y="1535629"/>
                </a:cubicBezTo>
                <a:cubicBezTo>
                  <a:pt x="136480" y="1547331"/>
                  <a:pt x="146549" y="1556584"/>
                  <a:pt x="152400" y="1568286"/>
                </a:cubicBezTo>
                <a:cubicBezTo>
                  <a:pt x="157532" y="1578549"/>
                  <a:pt x="158766" y="1590396"/>
                  <a:pt x="163286" y="1600943"/>
                </a:cubicBezTo>
                <a:cubicBezTo>
                  <a:pt x="169679" y="1615858"/>
                  <a:pt x="179031" y="1629419"/>
                  <a:pt x="185058" y="1644486"/>
                </a:cubicBezTo>
                <a:cubicBezTo>
                  <a:pt x="193581" y="1665794"/>
                  <a:pt x="199572" y="1688029"/>
                  <a:pt x="206829" y="1709801"/>
                </a:cubicBezTo>
                <a:lnTo>
                  <a:pt x="228600" y="1775115"/>
                </a:lnTo>
                <a:cubicBezTo>
                  <a:pt x="232229" y="1786001"/>
                  <a:pt x="233121" y="1798225"/>
                  <a:pt x="239486" y="1807772"/>
                </a:cubicBezTo>
                <a:cubicBezTo>
                  <a:pt x="291568" y="1885895"/>
                  <a:pt x="264527" y="1854584"/>
                  <a:pt x="315686" y="1905743"/>
                </a:cubicBezTo>
                <a:cubicBezTo>
                  <a:pt x="337073" y="1969905"/>
                  <a:pt x="312155" y="1906624"/>
                  <a:pt x="359229" y="1981943"/>
                </a:cubicBezTo>
                <a:cubicBezTo>
                  <a:pt x="367830" y="1995704"/>
                  <a:pt x="372949" y="2011397"/>
                  <a:pt x="381000" y="2025486"/>
                </a:cubicBezTo>
                <a:cubicBezTo>
                  <a:pt x="387491" y="2036845"/>
                  <a:pt x="395515" y="2047257"/>
                  <a:pt x="402772" y="2058143"/>
                </a:cubicBezTo>
                <a:cubicBezTo>
                  <a:pt x="430135" y="2140231"/>
                  <a:pt x="390041" y="2042229"/>
                  <a:pt x="446315" y="2112572"/>
                </a:cubicBezTo>
                <a:cubicBezTo>
                  <a:pt x="453483" y="2121532"/>
                  <a:pt x="450315" y="2136049"/>
                  <a:pt x="457200" y="2145229"/>
                </a:cubicBezTo>
                <a:cubicBezTo>
                  <a:pt x="472595" y="2165756"/>
                  <a:pt x="497397" y="2178309"/>
                  <a:pt x="511629" y="2199658"/>
                </a:cubicBezTo>
                <a:cubicBezTo>
                  <a:pt x="518886" y="2210544"/>
                  <a:pt x="525227" y="2222099"/>
                  <a:pt x="533400" y="2232315"/>
                </a:cubicBezTo>
                <a:cubicBezTo>
                  <a:pt x="551125" y="2254471"/>
                  <a:pt x="563584" y="2259694"/>
                  <a:pt x="587829" y="2275858"/>
                </a:cubicBezTo>
                <a:cubicBezTo>
                  <a:pt x="595086" y="2286744"/>
                  <a:pt x="598506" y="2301581"/>
                  <a:pt x="609600" y="2308515"/>
                </a:cubicBezTo>
                <a:cubicBezTo>
                  <a:pt x="629061" y="2320678"/>
                  <a:pt x="674915" y="2330286"/>
                  <a:pt x="674915" y="2330286"/>
                </a:cubicBezTo>
                <a:cubicBezTo>
                  <a:pt x="730076" y="2385450"/>
                  <a:pt x="658689" y="2320551"/>
                  <a:pt x="729343" y="2362943"/>
                </a:cubicBezTo>
                <a:cubicBezTo>
                  <a:pt x="798669" y="2404538"/>
                  <a:pt x="687260" y="2368751"/>
                  <a:pt x="794658" y="2395601"/>
                </a:cubicBezTo>
                <a:cubicBezTo>
                  <a:pt x="874486" y="2391972"/>
                  <a:pt x="954468" y="2390844"/>
                  <a:pt x="1034143" y="2384715"/>
                </a:cubicBezTo>
                <a:cubicBezTo>
                  <a:pt x="1049060" y="2383568"/>
                  <a:pt x="1063356" y="2378128"/>
                  <a:pt x="1077686" y="2373829"/>
                </a:cubicBezTo>
                <a:cubicBezTo>
                  <a:pt x="1099667" y="2367235"/>
                  <a:pt x="1120137" y="2354046"/>
                  <a:pt x="1143000" y="2352058"/>
                </a:cubicBezTo>
                <a:lnTo>
                  <a:pt x="1393372" y="2330286"/>
                </a:lnTo>
                <a:cubicBezTo>
                  <a:pt x="1407886" y="2326658"/>
                  <a:pt x="1423534" y="2326092"/>
                  <a:pt x="1436915" y="2319401"/>
                </a:cubicBezTo>
                <a:cubicBezTo>
                  <a:pt x="1446095" y="2314811"/>
                  <a:pt x="1449885" y="2302910"/>
                  <a:pt x="1458686" y="2297629"/>
                </a:cubicBezTo>
                <a:cubicBezTo>
                  <a:pt x="1468525" y="2291725"/>
                  <a:pt x="1480457" y="2290372"/>
                  <a:pt x="1491343" y="2286743"/>
                </a:cubicBezTo>
                <a:cubicBezTo>
                  <a:pt x="1498600" y="2279486"/>
                  <a:pt x="1503586" y="2268784"/>
                  <a:pt x="1513115" y="2264972"/>
                </a:cubicBezTo>
                <a:cubicBezTo>
                  <a:pt x="1540897" y="2253860"/>
                  <a:pt x="1571814" y="2252663"/>
                  <a:pt x="1600200" y="2243201"/>
                </a:cubicBezTo>
                <a:cubicBezTo>
                  <a:pt x="1611086" y="2239572"/>
                  <a:pt x="1621787" y="2235334"/>
                  <a:pt x="1632858" y="2232315"/>
                </a:cubicBezTo>
                <a:cubicBezTo>
                  <a:pt x="1661725" y="2224442"/>
                  <a:pt x="1719943" y="2210543"/>
                  <a:pt x="1719943" y="2210543"/>
                </a:cubicBezTo>
                <a:cubicBezTo>
                  <a:pt x="1727200" y="2203286"/>
                  <a:pt x="1732535" y="2193362"/>
                  <a:pt x="1741715" y="2188772"/>
                </a:cubicBezTo>
                <a:cubicBezTo>
                  <a:pt x="1755097" y="2182081"/>
                  <a:pt x="1770873" y="2181996"/>
                  <a:pt x="1785258" y="2177886"/>
                </a:cubicBezTo>
                <a:cubicBezTo>
                  <a:pt x="1796291" y="2174734"/>
                  <a:pt x="1807029" y="2170629"/>
                  <a:pt x="1817915" y="2167001"/>
                </a:cubicBezTo>
                <a:cubicBezTo>
                  <a:pt x="1828801" y="2159744"/>
                  <a:pt x="1838870" y="2151080"/>
                  <a:pt x="1850572" y="2145229"/>
                </a:cubicBezTo>
                <a:cubicBezTo>
                  <a:pt x="1860835" y="2140097"/>
                  <a:pt x="1872682" y="2138863"/>
                  <a:pt x="1883229" y="2134343"/>
                </a:cubicBezTo>
                <a:cubicBezTo>
                  <a:pt x="1898144" y="2127951"/>
                  <a:pt x="1912683" y="2120623"/>
                  <a:pt x="1926772" y="2112572"/>
                </a:cubicBezTo>
                <a:cubicBezTo>
                  <a:pt x="1938131" y="2106081"/>
                  <a:pt x="1949496" y="2099315"/>
                  <a:pt x="1959429" y="2090801"/>
                </a:cubicBezTo>
                <a:cubicBezTo>
                  <a:pt x="1975014" y="2077443"/>
                  <a:pt x="1983499" y="2053749"/>
                  <a:pt x="2002972" y="2047258"/>
                </a:cubicBezTo>
                <a:lnTo>
                  <a:pt x="2035629" y="2036372"/>
                </a:lnTo>
                <a:cubicBezTo>
                  <a:pt x="2050143" y="2025486"/>
                  <a:pt x="2065518" y="2015662"/>
                  <a:pt x="2079172" y="2003715"/>
                </a:cubicBezTo>
                <a:cubicBezTo>
                  <a:pt x="2094620" y="1990198"/>
                  <a:pt x="2106294" y="1972488"/>
                  <a:pt x="2122715" y="1960172"/>
                </a:cubicBezTo>
                <a:cubicBezTo>
                  <a:pt x="2137229" y="1949286"/>
                  <a:pt x="2152698" y="1939569"/>
                  <a:pt x="2166258" y="1927515"/>
                </a:cubicBezTo>
                <a:cubicBezTo>
                  <a:pt x="2185435" y="1910469"/>
                  <a:pt x="2199337" y="1887318"/>
                  <a:pt x="2220686" y="1873086"/>
                </a:cubicBezTo>
                <a:cubicBezTo>
                  <a:pt x="2250527" y="1853192"/>
                  <a:pt x="2284761" y="1836536"/>
                  <a:pt x="2307772" y="1807772"/>
                </a:cubicBezTo>
                <a:cubicBezTo>
                  <a:pt x="2315945" y="1797556"/>
                  <a:pt x="2320292" y="1784366"/>
                  <a:pt x="2329543" y="1775115"/>
                </a:cubicBezTo>
                <a:cubicBezTo>
                  <a:pt x="2386118" y="1718539"/>
                  <a:pt x="2340885" y="1785430"/>
                  <a:pt x="2383972" y="1731572"/>
                </a:cubicBezTo>
                <a:cubicBezTo>
                  <a:pt x="2392145" y="1721356"/>
                  <a:pt x="2396492" y="1708166"/>
                  <a:pt x="2405743" y="1698915"/>
                </a:cubicBezTo>
                <a:cubicBezTo>
                  <a:pt x="2414994" y="1689664"/>
                  <a:pt x="2429149" y="1686394"/>
                  <a:pt x="2438400" y="1677143"/>
                </a:cubicBezTo>
                <a:cubicBezTo>
                  <a:pt x="2451229" y="1664314"/>
                  <a:pt x="2459251" y="1647376"/>
                  <a:pt x="2471058" y="1633601"/>
                </a:cubicBezTo>
                <a:cubicBezTo>
                  <a:pt x="2562019" y="1527481"/>
                  <a:pt x="2440886" y="1684714"/>
                  <a:pt x="2536372" y="1557401"/>
                </a:cubicBezTo>
                <a:cubicBezTo>
                  <a:pt x="2543629" y="1535629"/>
                  <a:pt x="2549103" y="1513180"/>
                  <a:pt x="2558143" y="1492086"/>
                </a:cubicBezTo>
                <a:cubicBezTo>
                  <a:pt x="2570928" y="1462255"/>
                  <a:pt x="2589632" y="1435134"/>
                  <a:pt x="2601686" y="1405001"/>
                </a:cubicBezTo>
                <a:cubicBezTo>
                  <a:pt x="2613195" y="1376229"/>
                  <a:pt x="2625808" y="1347788"/>
                  <a:pt x="2634343" y="1317915"/>
                </a:cubicBezTo>
                <a:cubicBezTo>
                  <a:pt x="2638453" y="1303530"/>
                  <a:pt x="2639976" y="1288380"/>
                  <a:pt x="2645229" y="1274372"/>
                </a:cubicBezTo>
                <a:cubicBezTo>
                  <a:pt x="2650927" y="1259178"/>
                  <a:pt x="2659743" y="1245343"/>
                  <a:pt x="2667000" y="1230829"/>
                </a:cubicBezTo>
                <a:cubicBezTo>
                  <a:pt x="2662410" y="1180338"/>
                  <a:pt x="2656266" y="1090070"/>
                  <a:pt x="2645229" y="1034886"/>
                </a:cubicBezTo>
                <a:cubicBezTo>
                  <a:pt x="2642979" y="1023634"/>
                  <a:pt x="2638863" y="1012776"/>
                  <a:pt x="2634343" y="1002229"/>
                </a:cubicBezTo>
                <a:cubicBezTo>
                  <a:pt x="2617768" y="963554"/>
                  <a:pt x="2612667" y="958829"/>
                  <a:pt x="2590800" y="926029"/>
                </a:cubicBezTo>
                <a:cubicBezTo>
                  <a:pt x="2587172" y="915143"/>
                  <a:pt x="2583067" y="904405"/>
                  <a:pt x="2579915" y="893372"/>
                </a:cubicBezTo>
                <a:cubicBezTo>
                  <a:pt x="2575805" y="878987"/>
                  <a:pt x="2574282" y="863837"/>
                  <a:pt x="2569029" y="849829"/>
                </a:cubicBezTo>
                <a:cubicBezTo>
                  <a:pt x="2563331" y="834635"/>
                  <a:pt x="2553285" y="821353"/>
                  <a:pt x="2547258" y="806286"/>
                </a:cubicBezTo>
                <a:cubicBezTo>
                  <a:pt x="2538735" y="784978"/>
                  <a:pt x="2535749" y="761498"/>
                  <a:pt x="2525486" y="740972"/>
                </a:cubicBezTo>
                <a:cubicBezTo>
                  <a:pt x="2510972" y="711943"/>
                  <a:pt x="2499946" y="680890"/>
                  <a:pt x="2481943" y="653886"/>
                </a:cubicBezTo>
                <a:cubicBezTo>
                  <a:pt x="2474686" y="643000"/>
                  <a:pt x="2465485" y="633184"/>
                  <a:pt x="2460172" y="621229"/>
                </a:cubicBezTo>
                <a:cubicBezTo>
                  <a:pt x="2450851" y="600258"/>
                  <a:pt x="2451130" y="575010"/>
                  <a:pt x="2438400" y="555915"/>
                </a:cubicBezTo>
                <a:lnTo>
                  <a:pt x="2394858" y="490601"/>
                </a:lnTo>
                <a:cubicBezTo>
                  <a:pt x="2387601" y="479715"/>
                  <a:pt x="2380936" y="468410"/>
                  <a:pt x="2373086" y="457943"/>
                </a:cubicBezTo>
                <a:lnTo>
                  <a:pt x="2340429" y="414401"/>
                </a:lnTo>
                <a:cubicBezTo>
                  <a:pt x="2314545" y="336749"/>
                  <a:pt x="2351247" y="430627"/>
                  <a:pt x="2296886" y="349086"/>
                </a:cubicBezTo>
                <a:cubicBezTo>
                  <a:pt x="2290521" y="339539"/>
                  <a:pt x="2290520" y="326976"/>
                  <a:pt x="2286000" y="316429"/>
                </a:cubicBezTo>
                <a:cubicBezTo>
                  <a:pt x="2279608" y="301514"/>
                  <a:pt x="2272829" y="286647"/>
                  <a:pt x="2264229" y="272886"/>
                </a:cubicBezTo>
                <a:cubicBezTo>
                  <a:pt x="2254613" y="257501"/>
                  <a:pt x="2243626" y="242903"/>
                  <a:pt x="2231572" y="229343"/>
                </a:cubicBezTo>
                <a:cubicBezTo>
                  <a:pt x="2214526" y="210166"/>
                  <a:pt x="2191375" y="196264"/>
                  <a:pt x="2177143" y="174915"/>
                </a:cubicBezTo>
                <a:cubicBezTo>
                  <a:pt x="2160977" y="150666"/>
                  <a:pt x="2155759" y="138213"/>
                  <a:pt x="2133600" y="120486"/>
                </a:cubicBezTo>
                <a:cubicBezTo>
                  <a:pt x="2123384" y="112313"/>
                  <a:pt x="2111159" y="106888"/>
                  <a:pt x="2100943" y="98715"/>
                </a:cubicBezTo>
                <a:cubicBezTo>
                  <a:pt x="2073930" y="77104"/>
                  <a:pt x="2082602" y="70638"/>
                  <a:pt x="2046515" y="55172"/>
                </a:cubicBezTo>
                <a:cubicBezTo>
                  <a:pt x="2032764" y="49279"/>
                  <a:pt x="2017357" y="48396"/>
                  <a:pt x="2002972" y="44286"/>
                </a:cubicBezTo>
                <a:cubicBezTo>
                  <a:pt x="1991939" y="41134"/>
                  <a:pt x="1981201" y="37029"/>
                  <a:pt x="1970315" y="33401"/>
                </a:cubicBezTo>
                <a:cubicBezTo>
                  <a:pt x="1929063" y="-7851"/>
                  <a:pt x="1946724" y="743"/>
                  <a:pt x="1850572" y="743"/>
                </a:cubicBezTo>
                <a:cubicBezTo>
                  <a:pt x="1607431" y="743"/>
                  <a:pt x="1364343" y="8000"/>
                  <a:pt x="1121229" y="11629"/>
                </a:cubicBezTo>
                <a:cubicBezTo>
                  <a:pt x="1103086" y="15258"/>
                  <a:pt x="1085087" y="19702"/>
                  <a:pt x="1066800" y="22515"/>
                </a:cubicBezTo>
                <a:cubicBezTo>
                  <a:pt x="1037886" y="26963"/>
                  <a:pt x="1008320" y="27271"/>
                  <a:pt x="979715" y="33401"/>
                </a:cubicBezTo>
                <a:cubicBezTo>
                  <a:pt x="957275" y="38210"/>
                  <a:pt x="936172" y="47915"/>
                  <a:pt x="914400" y="55172"/>
                </a:cubicBezTo>
                <a:lnTo>
                  <a:pt x="881743" y="66058"/>
                </a:lnTo>
                <a:lnTo>
                  <a:pt x="849086" y="76943"/>
                </a:lnTo>
                <a:cubicBezTo>
                  <a:pt x="838200" y="84200"/>
                  <a:pt x="828454" y="93561"/>
                  <a:pt x="816429" y="98715"/>
                </a:cubicBezTo>
                <a:cubicBezTo>
                  <a:pt x="802678" y="104609"/>
                  <a:pt x="787271" y="105491"/>
                  <a:pt x="772886" y="109601"/>
                </a:cubicBezTo>
                <a:cubicBezTo>
                  <a:pt x="761853" y="112753"/>
                  <a:pt x="750776" y="115966"/>
                  <a:pt x="740229" y="120486"/>
                </a:cubicBezTo>
                <a:cubicBezTo>
                  <a:pt x="628095" y="168543"/>
                  <a:pt x="780054" y="114468"/>
                  <a:pt x="631372" y="164029"/>
                </a:cubicBezTo>
                <a:lnTo>
                  <a:pt x="566058" y="185801"/>
                </a:lnTo>
                <a:lnTo>
                  <a:pt x="533400" y="196686"/>
                </a:lnTo>
                <a:cubicBezTo>
                  <a:pt x="439809" y="259082"/>
                  <a:pt x="558224" y="184274"/>
                  <a:pt x="468086" y="229343"/>
                </a:cubicBezTo>
                <a:cubicBezTo>
                  <a:pt x="389520" y="268626"/>
                  <a:pt x="487327" y="234709"/>
                  <a:pt x="391886" y="272886"/>
                </a:cubicBezTo>
                <a:cubicBezTo>
                  <a:pt x="370578" y="281409"/>
                  <a:pt x="345667" y="281928"/>
                  <a:pt x="326572" y="294658"/>
                </a:cubicBezTo>
                <a:cubicBezTo>
                  <a:pt x="304801" y="309172"/>
                  <a:pt x="279761" y="319699"/>
                  <a:pt x="261258" y="338201"/>
                </a:cubicBezTo>
                <a:cubicBezTo>
                  <a:pt x="254001" y="345458"/>
                  <a:pt x="247500" y="353561"/>
                  <a:pt x="239486" y="359972"/>
                </a:cubicBezTo>
                <a:cubicBezTo>
                  <a:pt x="229270" y="368145"/>
                  <a:pt x="216762" y="373229"/>
                  <a:pt x="206829" y="381743"/>
                </a:cubicBezTo>
                <a:cubicBezTo>
                  <a:pt x="191244" y="395101"/>
                  <a:pt x="177800" y="410772"/>
                  <a:pt x="163286" y="425286"/>
                </a:cubicBezTo>
                <a:cubicBezTo>
                  <a:pt x="156029" y="432543"/>
                  <a:pt x="147208" y="438519"/>
                  <a:pt x="141515" y="447058"/>
                </a:cubicBezTo>
                <a:cubicBezTo>
                  <a:pt x="134258" y="457944"/>
                  <a:pt x="128994" y="470464"/>
                  <a:pt x="119743" y="479715"/>
                </a:cubicBezTo>
                <a:cubicBezTo>
                  <a:pt x="67199" y="532258"/>
                  <a:pt x="58057" y="463386"/>
                  <a:pt x="43543" y="501486"/>
                </a:cubicBezTo>
                <a:close/>
              </a:path>
            </a:pathLst>
          </a:cu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Tree>
    <p:extLst>
      <p:ext uri="{BB962C8B-B14F-4D97-AF65-F5344CB8AC3E}">
        <p14:creationId xmlns:p14="http://schemas.microsoft.com/office/powerpoint/2010/main" val="3935227402"/>
      </p:ext>
    </p:extLst>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1066801" y="-33338"/>
            <a:ext cx="10515600" cy="897618"/>
          </a:xfrm>
        </p:spPr>
        <p:txBody>
          <a:bodyPr/>
          <a:lstStyle/>
          <a:p>
            <a:pPr algn="ctr">
              <a:defRPr b="1"/>
            </a:pPr>
            <a:r>
              <a:t>Metriche valutazione per configurazione cluster</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3801" y="1043138"/>
            <a:ext cx="7012819" cy="5727776"/>
          </a:xfrm>
        </p:spPr>
        <p:txBody>
          <a:bodyPr>
            <a:noAutofit/>
          </a:bodyPr>
          <a:lstStyle/>
          <a:p>
            <a:pPr indent="0" marL="0">
              <a:buNone/>
              <a:defRPr>
                <a:latin typeface="+mj-lt"/>
              </a:defRPr>
            </a:pPr>
            <a:r>
              <a:t>Per due cluster, la formula dell'indice Davies-Bouldin (DBI) semplifica:</a:t>
            </a:r>
          </a:p>
          <a:p>
            <a:pPr indent="0" marL="0">
              <a:buNone/>
              <a:defRPr>
                <a:latin typeface="+mj-lt"/>
              </a:defRPr>
            </a:pPr>
            <a:r>
              <a:t>DBI = (1 / 2) * ((R1 + R2) / d12)</a:t>
            </a:r>
          </a:p>
          <a:p>
            <a:pPr indent="0" marL="0">
              <a:buNone/>
            </a:pPr>
            <a:endParaRPr sz="2400">
              <a:latin typeface="+mj-lt"/>
            </a:endParaRPr>
          </a:p>
          <a:p>
            <a:pPr indent="0" marL="0">
              <a:buNone/>
              <a:defRPr sz="2400">
                <a:latin typeface="+mj-lt"/>
              </a:defRPr>
            </a:pPr>
            <a:r>
              <a:t>Dove:</a:t>
            </a:r>
          </a:p>
          <a:p>
            <a:pPr>
              <a:defRPr sz="2400">
                <a:latin typeface="+mj-lt"/>
              </a:defRPr>
            </a:pPr>
            <a:r>
              <a:t>R1 è la distanza media all'interno del cluster 1 = 1,43</a:t>
            </a:r>
            <a:endParaRPr sz="2400">
              <a:latin typeface="+mj-lt"/>
            </a:endParaRPr>
          </a:p>
          <a:p>
            <a:pPr>
              <a:defRPr sz="2400">
                <a:latin typeface="+mj-lt"/>
              </a:defRPr>
            </a:pPr>
            <a:r>
              <a:t>R2 è la distanza media all'interno del cluster 2 = 2,03</a:t>
            </a:r>
            <a:endParaRPr sz="2400">
              <a:latin typeface="+mj-lt"/>
            </a:endParaRPr>
          </a:p>
          <a:p>
            <a:pPr>
              <a:defRPr sz="2400">
                <a:latin typeface="+mj-lt"/>
              </a:defRPr>
            </a:pPr>
            <a:r>
              <a:t>d12 è la distanza tra i centroidi del cluster 1 e del cluster 2 = 2,04</a:t>
            </a:r>
          </a:p>
          <a:p>
            <a:endParaRPr sz="2400">
              <a:latin typeface="+mj-lt"/>
            </a:endParaRPr>
          </a:p>
          <a:p>
            <a:pPr indent="0" marL="0">
              <a:buNone/>
              <a:defRPr sz="3200"/>
            </a:pPr>
            <a:r>
              <a:t>DBI = (1/2) * ((1,43+ 2,03) / 2,04)</a:t>
            </a:r>
            <a:endParaRPr sz="3200"/>
          </a:p>
          <a:p>
            <a:pPr indent="0" marL="0">
              <a:buNone/>
              <a:defRPr sz="3200"/>
            </a:pPr>
            <a:r>
              <a:t>DBI = 0.848</a:t>
            </a:r>
            <a:endParaRPr sz="3200"/>
          </a:p>
          <a:p>
            <a:endParaRPr sz="3200">
              <a:latin typeface="+mj-lt"/>
            </a:endParaRPr>
          </a:p>
        </p:txBody>
      </p:sp>
      <p:sp>
        <p:nvSpPr>
          <p:cNvPr id="12" name="Oval 11"/>
          <p:cNvSpPr/>
          <p:nvPr/>
        </p:nvSpPr>
        <p:spPr>
          <a:xfrm>
            <a:off x="9678070" y="3857285"/>
            <a:ext cx="170083" cy="182676"/>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3" name="Oval 12"/>
          <p:cNvSpPr/>
          <p:nvPr/>
        </p:nvSpPr>
        <p:spPr>
          <a:xfrm>
            <a:off x="8318717" y="3661343"/>
            <a:ext cx="179623" cy="193560"/>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aphicFrame>
        <p:nvGraphicFramePr>
          <p:cNvPr id="14" name="Chart 13"/>
          <p:cNvGraphicFramePr>
            <a:graphicFrameLocks/>
          </p:cNvGraphicFramePr>
          <p:nvPr>
            <p:extLst>
              <p:ext uri="{D42A27DB-BD31-4B8C-83A1-F6EECF244321}">
                <p14:modId xmlns:p14="http://schemas.microsoft.com/office/powerpoint/2010/main" val="1736232913"/>
              </p:ext>
            </p:extLst>
          </p:nvPr>
        </p:nvGraphicFramePr>
        <p:xfrm>
          <a:off x="7053945" y="1525870"/>
          <a:ext cx="5138055" cy="3978531"/>
        </p:xfrm>
        <a:graphic>
          <a:graphicData uri="http://schemas.openxmlformats.org/drawingml/2006/chart">
            <c:chart xmlns:c="http://schemas.openxmlformats.org/drawingml/2006/chart" r:id="rId3"/>
          </a:graphicData>
        </a:graphic>
      </p:graphicFrame>
      <p:sp>
        <p:nvSpPr>
          <p:cNvPr id="15" name="TextBox 1"/>
          <p:cNvSpPr txBox="1"/>
          <p:nvPr/>
        </p:nvSpPr>
        <p:spPr>
          <a:xfrm>
            <a:off x="8584069" y="4589547"/>
            <a:ext cx="228592" cy="283311"/>
          </a:xfrm>
          <a:prstGeom prst="rect">
            <a:avLst/>
          </a:prstGeom>
        </p:spPr>
        <p:txBody>
          <a:bodyPr wrap="square"/>
          <a:lstStyle>
            <a:lvl1pPr indent="0" marL="0">
              <a:defRPr sz="1100">
                <a:latin typeface="+mn-lt"/>
                <a:ea typeface="+mn-ea"/>
                <a:cs typeface="+mn-cs"/>
              </a:defRPr>
            </a:lvl1pPr>
            <a:lvl2pPr indent="0" marL="457200">
              <a:defRPr sz="1100">
                <a:latin typeface="+mn-lt"/>
                <a:ea typeface="+mn-ea"/>
                <a:cs typeface="+mn-cs"/>
              </a:defRPr>
            </a:lvl2pPr>
            <a:lvl3pPr indent="0" marL="914400">
              <a:defRPr sz="1100">
                <a:latin typeface="+mn-lt"/>
                <a:ea typeface="+mn-ea"/>
                <a:cs typeface="+mn-cs"/>
              </a:defRPr>
            </a:lvl3pPr>
            <a:lvl4pPr indent="0" marL="1371600">
              <a:defRPr sz="1100">
                <a:latin typeface="+mn-lt"/>
                <a:ea typeface="+mn-ea"/>
                <a:cs typeface="+mn-cs"/>
              </a:defRPr>
            </a:lvl4pPr>
            <a:lvl5pPr indent="0" marL="1828800">
              <a:defRPr sz="1100">
                <a:latin typeface="+mn-lt"/>
                <a:ea typeface="+mn-ea"/>
                <a:cs typeface="+mn-cs"/>
              </a:defRPr>
            </a:lvl5pPr>
            <a:lvl6pPr indent="0" marL="2286000">
              <a:defRPr sz="1100">
                <a:latin typeface="+mn-lt"/>
                <a:ea typeface="+mn-ea"/>
                <a:cs typeface="+mn-cs"/>
              </a:defRPr>
            </a:lvl6pPr>
            <a:lvl7pPr indent="0" marL="2743200">
              <a:defRPr sz="1100">
                <a:latin typeface="+mn-lt"/>
                <a:ea typeface="+mn-ea"/>
                <a:cs typeface="+mn-cs"/>
              </a:defRPr>
            </a:lvl7pPr>
            <a:lvl8pPr indent="0" marL="3200400">
              <a:defRPr sz="1100">
                <a:latin typeface="+mn-lt"/>
                <a:ea typeface="+mn-ea"/>
                <a:cs typeface="+mn-cs"/>
              </a:defRPr>
            </a:lvl8pPr>
            <a:lvl9pPr indent="0" marL="3657600">
              <a:defRPr sz="1100">
                <a:latin typeface="+mn-lt"/>
                <a:ea typeface="+mn-ea"/>
                <a:cs typeface="+mn-cs"/>
              </a:defRPr>
            </a:lvl9pPr>
          </a:lstStyle>
          <a:p>
            <a:pPr>
              <a:defRPr b="1" sz="2000"/>
            </a:pPr>
            <a:r>
              <a:t>A</a:t>
            </a:r>
            <a:endParaRPr b="1" sz="2000"/>
          </a:p>
        </p:txBody>
      </p:sp>
      <p:sp>
        <p:nvSpPr>
          <p:cNvPr id="16" name="TextBox 1"/>
          <p:cNvSpPr txBox="1"/>
          <p:nvPr/>
        </p:nvSpPr>
        <p:spPr>
          <a:xfrm>
            <a:off x="9969959" y="4589546"/>
            <a:ext cx="228592" cy="283311"/>
          </a:xfrm>
          <a:prstGeom prst="rect">
            <a:avLst/>
          </a:prstGeom>
        </p:spPr>
        <p:txBody>
          <a:bodyPr wrap="square"/>
          <a:lstStyle>
            <a:lvl1pPr indent="0" marL="0">
              <a:defRPr sz="1100">
                <a:latin typeface="+mn-lt"/>
                <a:ea typeface="+mn-ea"/>
                <a:cs typeface="+mn-cs"/>
              </a:defRPr>
            </a:lvl1pPr>
            <a:lvl2pPr indent="0" marL="457200">
              <a:defRPr sz="1100">
                <a:latin typeface="+mn-lt"/>
                <a:ea typeface="+mn-ea"/>
                <a:cs typeface="+mn-cs"/>
              </a:defRPr>
            </a:lvl2pPr>
            <a:lvl3pPr indent="0" marL="914400">
              <a:defRPr sz="1100">
                <a:latin typeface="+mn-lt"/>
                <a:ea typeface="+mn-ea"/>
                <a:cs typeface="+mn-cs"/>
              </a:defRPr>
            </a:lvl3pPr>
            <a:lvl4pPr indent="0" marL="1371600">
              <a:defRPr sz="1100">
                <a:latin typeface="+mn-lt"/>
                <a:ea typeface="+mn-ea"/>
                <a:cs typeface="+mn-cs"/>
              </a:defRPr>
            </a:lvl4pPr>
            <a:lvl5pPr indent="0" marL="1828800">
              <a:defRPr sz="1100">
                <a:latin typeface="+mn-lt"/>
                <a:ea typeface="+mn-ea"/>
                <a:cs typeface="+mn-cs"/>
              </a:defRPr>
            </a:lvl5pPr>
            <a:lvl6pPr indent="0" marL="2286000">
              <a:defRPr sz="1100">
                <a:latin typeface="+mn-lt"/>
                <a:ea typeface="+mn-ea"/>
                <a:cs typeface="+mn-cs"/>
              </a:defRPr>
            </a:lvl6pPr>
            <a:lvl7pPr indent="0" marL="2743200">
              <a:defRPr sz="1100">
                <a:latin typeface="+mn-lt"/>
                <a:ea typeface="+mn-ea"/>
                <a:cs typeface="+mn-cs"/>
              </a:defRPr>
            </a:lvl7pPr>
            <a:lvl8pPr indent="0" marL="3200400">
              <a:defRPr sz="1100">
                <a:latin typeface="+mn-lt"/>
                <a:ea typeface="+mn-ea"/>
                <a:cs typeface="+mn-cs"/>
              </a:defRPr>
            </a:lvl8pPr>
            <a:lvl9pPr indent="0" marL="3657600">
              <a:defRPr sz="1100">
                <a:latin typeface="+mn-lt"/>
                <a:ea typeface="+mn-ea"/>
                <a:cs typeface="+mn-cs"/>
              </a:defRPr>
            </a:lvl9pPr>
          </a:lstStyle>
          <a:p>
            <a:pPr>
              <a:defRPr b="1" sz="2000"/>
            </a:pPr>
            <a:r>
              <a:t>B</a:t>
            </a:r>
            <a:endParaRPr b="1" sz="2000"/>
          </a:p>
        </p:txBody>
      </p:sp>
      <p:sp>
        <p:nvSpPr>
          <p:cNvPr id="17" name="TextBox 1"/>
          <p:cNvSpPr txBox="1"/>
          <p:nvPr/>
        </p:nvSpPr>
        <p:spPr>
          <a:xfrm>
            <a:off x="7298198" y="3272207"/>
            <a:ext cx="228592" cy="283311"/>
          </a:xfrm>
          <a:prstGeom prst="rect">
            <a:avLst/>
          </a:prstGeom>
        </p:spPr>
        <p:txBody>
          <a:bodyPr wrap="square"/>
          <a:lstStyle>
            <a:lvl1pPr indent="0" marL="0">
              <a:defRPr sz="1100">
                <a:latin typeface="+mn-lt"/>
                <a:ea typeface="+mn-ea"/>
                <a:cs typeface="+mn-cs"/>
              </a:defRPr>
            </a:lvl1pPr>
            <a:lvl2pPr indent="0" marL="457200">
              <a:defRPr sz="1100">
                <a:latin typeface="+mn-lt"/>
                <a:ea typeface="+mn-ea"/>
                <a:cs typeface="+mn-cs"/>
              </a:defRPr>
            </a:lvl2pPr>
            <a:lvl3pPr indent="0" marL="914400">
              <a:defRPr sz="1100">
                <a:latin typeface="+mn-lt"/>
                <a:ea typeface="+mn-ea"/>
                <a:cs typeface="+mn-cs"/>
              </a:defRPr>
            </a:lvl3pPr>
            <a:lvl4pPr indent="0" marL="1371600">
              <a:defRPr sz="1100">
                <a:latin typeface="+mn-lt"/>
                <a:ea typeface="+mn-ea"/>
                <a:cs typeface="+mn-cs"/>
              </a:defRPr>
            </a:lvl4pPr>
            <a:lvl5pPr indent="0" marL="1828800">
              <a:defRPr sz="1100">
                <a:latin typeface="+mn-lt"/>
                <a:ea typeface="+mn-ea"/>
                <a:cs typeface="+mn-cs"/>
              </a:defRPr>
            </a:lvl5pPr>
            <a:lvl6pPr indent="0" marL="2286000">
              <a:defRPr sz="1100">
                <a:latin typeface="+mn-lt"/>
                <a:ea typeface="+mn-ea"/>
                <a:cs typeface="+mn-cs"/>
              </a:defRPr>
            </a:lvl6pPr>
            <a:lvl7pPr indent="0" marL="2743200">
              <a:defRPr sz="1100">
                <a:latin typeface="+mn-lt"/>
                <a:ea typeface="+mn-ea"/>
                <a:cs typeface="+mn-cs"/>
              </a:defRPr>
            </a:lvl7pPr>
            <a:lvl8pPr indent="0" marL="3200400">
              <a:defRPr sz="1100">
                <a:latin typeface="+mn-lt"/>
                <a:ea typeface="+mn-ea"/>
                <a:cs typeface="+mn-cs"/>
              </a:defRPr>
            </a:lvl8pPr>
            <a:lvl9pPr indent="0" marL="3657600">
              <a:defRPr sz="1100">
                <a:latin typeface="+mn-lt"/>
                <a:ea typeface="+mn-ea"/>
                <a:cs typeface="+mn-cs"/>
              </a:defRPr>
            </a:lvl9pPr>
          </a:lstStyle>
          <a:p>
            <a:pPr>
              <a:defRPr b="1" sz="2000"/>
            </a:pPr>
            <a:r>
              <a:t>C</a:t>
            </a:r>
            <a:endParaRPr b="1" sz="2000"/>
          </a:p>
        </p:txBody>
      </p:sp>
      <p:sp>
        <p:nvSpPr>
          <p:cNvPr id="18" name="TextBox 1"/>
          <p:cNvSpPr txBox="1"/>
          <p:nvPr/>
        </p:nvSpPr>
        <p:spPr>
          <a:xfrm>
            <a:off x="10574090" y="3661343"/>
            <a:ext cx="228592" cy="283311"/>
          </a:xfrm>
          <a:prstGeom prst="rect">
            <a:avLst/>
          </a:prstGeom>
        </p:spPr>
        <p:txBody>
          <a:bodyPr wrap="square"/>
          <a:lstStyle>
            <a:lvl1pPr indent="0" marL="0">
              <a:defRPr sz="1100">
                <a:latin typeface="+mn-lt"/>
                <a:ea typeface="+mn-ea"/>
                <a:cs typeface="+mn-cs"/>
              </a:defRPr>
            </a:lvl1pPr>
            <a:lvl2pPr indent="0" marL="457200">
              <a:defRPr sz="1100">
                <a:latin typeface="+mn-lt"/>
                <a:ea typeface="+mn-ea"/>
                <a:cs typeface="+mn-cs"/>
              </a:defRPr>
            </a:lvl2pPr>
            <a:lvl3pPr indent="0" marL="914400">
              <a:defRPr sz="1100">
                <a:latin typeface="+mn-lt"/>
                <a:ea typeface="+mn-ea"/>
                <a:cs typeface="+mn-cs"/>
              </a:defRPr>
            </a:lvl3pPr>
            <a:lvl4pPr indent="0" marL="1371600">
              <a:defRPr sz="1100">
                <a:latin typeface="+mn-lt"/>
                <a:ea typeface="+mn-ea"/>
                <a:cs typeface="+mn-cs"/>
              </a:defRPr>
            </a:lvl4pPr>
            <a:lvl5pPr indent="0" marL="1828800">
              <a:defRPr sz="1100">
                <a:latin typeface="+mn-lt"/>
                <a:ea typeface="+mn-ea"/>
                <a:cs typeface="+mn-cs"/>
              </a:defRPr>
            </a:lvl5pPr>
            <a:lvl6pPr indent="0" marL="2286000">
              <a:defRPr sz="1100">
                <a:latin typeface="+mn-lt"/>
                <a:ea typeface="+mn-ea"/>
                <a:cs typeface="+mn-cs"/>
              </a:defRPr>
            </a:lvl6pPr>
            <a:lvl7pPr indent="0" marL="2743200">
              <a:defRPr sz="1100">
                <a:latin typeface="+mn-lt"/>
                <a:ea typeface="+mn-ea"/>
                <a:cs typeface="+mn-cs"/>
              </a:defRPr>
            </a:lvl7pPr>
            <a:lvl8pPr indent="0" marL="3200400">
              <a:defRPr sz="1100">
                <a:latin typeface="+mn-lt"/>
                <a:ea typeface="+mn-ea"/>
                <a:cs typeface="+mn-cs"/>
              </a:defRPr>
            </a:lvl8pPr>
            <a:lvl9pPr indent="0" marL="3657600">
              <a:defRPr sz="1100">
                <a:latin typeface="+mn-lt"/>
                <a:ea typeface="+mn-ea"/>
                <a:cs typeface="+mn-cs"/>
              </a:defRPr>
            </a:lvl9pPr>
          </a:lstStyle>
          <a:p>
            <a:pPr>
              <a:defRPr b="1" sz="2000"/>
            </a:pPr>
            <a:r>
              <a:t>D</a:t>
            </a:r>
            <a:endParaRPr b="1" sz="2000"/>
          </a:p>
        </p:txBody>
      </p:sp>
      <p:sp>
        <p:nvSpPr>
          <p:cNvPr id="19" name="TextBox 1"/>
          <p:cNvSpPr txBox="1"/>
          <p:nvPr/>
        </p:nvSpPr>
        <p:spPr>
          <a:xfrm>
            <a:off x="8584069" y="2774397"/>
            <a:ext cx="228592" cy="283311"/>
          </a:xfrm>
          <a:prstGeom prst="rect">
            <a:avLst/>
          </a:prstGeom>
        </p:spPr>
        <p:txBody>
          <a:bodyPr wrap="square"/>
          <a:lstStyle>
            <a:lvl1pPr indent="0" marL="0">
              <a:defRPr sz="1100">
                <a:latin typeface="+mn-lt"/>
                <a:ea typeface="+mn-ea"/>
                <a:cs typeface="+mn-cs"/>
              </a:defRPr>
            </a:lvl1pPr>
            <a:lvl2pPr indent="0" marL="457200">
              <a:defRPr sz="1100">
                <a:latin typeface="+mn-lt"/>
                <a:ea typeface="+mn-ea"/>
                <a:cs typeface="+mn-cs"/>
              </a:defRPr>
            </a:lvl2pPr>
            <a:lvl3pPr indent="0" marL="914400">
              <a:defRPr sz="1100">
                <a:latin typeface="+mn-lt"/>
                <a:ea typeface="+mn-ea"/>
                <a:cs typeface="+mn-cs"/>
              </a:defRPr>
            </a:lvl3pPr>
            <a:lvl4pPr indent="0" marL="1371600">
              <a:defRPr sz="1100">
                <a:latin typeface="+mn-lt"/>
                <a:ea typeface="+mn-ea"/>
                <a:cs typeface="+mn-cs"/>
              </a:defRPr>
            </a:lvl4pPr>
            <a:lvl5pPr indent="0" marL="1828800">
              <a:defRPr sz="1100">
                <a:latin typeface="+mn-lt"/>
                <a:ea typeface="+mn-ea"/>
                <a:cs typeface="+mn-cs"/>
              </a:defRPr>
            </a:lvl5pPr>
            <a:lvl6pPr indent="0" marL="2286000">
              <a:defRPr sz="1100">
                <a:latin typeface="+mn-lt"/>
                <a:ea typeface="+mn-ea"/>
                <a:cs typeface="+mn-cs"/>
              </a:defRPr>
            </a:lvl6pPr>
            <a:lvl7pPr indent="0" marL="2743200">
              <a:defRPr sz="1100">
                <a:latin typeface="+mn-lt"/>
                <a:ea typeface="+mn-ea"/>
                <a:cs typeface="+mn-cs"/>
              </a:defRPr>
            </a:lvl7pPr>
            <a:lvl8pPr indent="0" marL="3200400">
              <a:defRPr sz="1100">
                <a:latin typeface="+mn-lt"/>
                <a:ea typeface="+mn-ea"/>
                <a:cs typeface="+mn-cs"/>
              </a:defRPr>
            </a:lvl8pPr>
            <a:lvl9pPr indent="0" marL="3657600">
              <a:defRPr sz="1100">
                <a:latin typeface="+mn-lt"/>
                <a:ea typeface="+mn-ea"/>
                <a:cs typeface="+mn-cs"/>
              </a:defRPr>
            </a:lvl9pPr>
          </a:lstStyle>
          <a:p>
            <a:pPr>
              <a:defRPr b="1" sz="2000"/>
            </a:pPr>
            <a:r>
              <a:t>E</a:t>
            </a:r>
            <a:endParaRPr b="1" sz="2000"/>
          </a:p>
        </p:txBody>
      </p:sp>
      <p:sp>
        <p:nvSpPr>
          <p:cNvPr id="20" name="TextBox 1"/>
          <p:cNvSpPr txBox="1"/>
          <p:nvPr/>
        </p:nvSpPr>
        <p:spPr>
          <a:xfrm>
            <a:off x="8090125" y="2491086"/>
            <a:ext cx="228592" cy="283311"/>
          </a:xfrm>
          <a:prstGeom prst="rect">
            <a:avLst/>
          </a:prstGeom>
        </p:spPr>
        <p:txBody>
          <a:bodyPr wrap="square"/>
          <a:lstStyle>
            <a:lvl1pPr indent="0" marL="0">
              <a:defRPr sz="1100">
                <a:latin typeface="+mn-lt"/>
                <a:ea typeface="+mn-ea"/>
                <a:cs typeface="+mn-cs"/>
              </a:defRPr>
            </a:lvl1pPr>
            <a:lvl2pPr indent="0" marL="457200">
              <a:defRPr sz="1100">
                <a:latin typeface="+mn-lt"/>
                <a:ea typeface="+mn-ea"/>
                <a:cs typeface="+mn-cs"/>
              </a:defRPr>
            </a:lvl2pPr>
            <a:lvl3pPr indent="0" marL="914400">
              <a:defRPr sz="1100">
                <a:latin typeface="+mn-lt"/>
                <a:ea typeface="+mn-ea"/>
                <a:cs typeface="+mn-cs"/>
              </a:defRPr>
            </a:lvl3pPr>
            <a:lvl4pPr indent="0" marL="1371600">
              <a:defRPr sz="1100">
                <a:latin typeface="+mn-lt"/>
                <a:ea typeface="+mn-ea"/>
                <a:cs typeface="+mn-cs"/>
              </a:defRPr>
            </a:lvl4pPr>
            <a:lvl5pPr indent="0" marL="1828800">
              <a:defRPr sz="1100">
                <a:latin typeface="+mn-lt"/>
                <a:ea typeface="+mn-ea"/>
                <a:cs typeface="+mn-cs"/>
              </a:defRPr>
            </a:lvl5pPr>
            <a:lvl6pPr indent="0" marL="2286000">
              <a:defRPr sz="1100">
                <a:latin typeface="+mn-lt"/>
                <a:ea typeface="+mn-ea"/>
                <a:cs typeface="+mn-cs"/>
              </a:defRPr>
            </a:lvl6pPr>
            <a:lvl7pPr indent="0" marL="2743200">
              <a:defRPr sz="1100">
                <a:latin typeface="+mn-lt"/>
                <a:ea typeface="+mn-ea"/>
                <a:cs typeface="+mn-cs"/>
              </a:defRPr>
            </a:lvl7pPr>
            <a:lvl8pPr indent="0" marL="3200400">
              <a:defRPr sz="1100">
                <a:latin typeface="+mn-lt"/>
                <a:ea typeface="+mn-ea"/>
                <a:cs typeface="+mn-cs"/>
              </a:defRPr>
            </a:lvl8pPr>
            <a:lvl9pPr indent="0" marL="3657600">
              <a:defRPr sz="1100">
                <a:latin typeface="+mn-lt"/>
                <a:ea typeface="+mn-ea"/>
                <a:cs typeface="+mn-cs"/>
              </a:defRPr>
            </a:lvl9pPr>
          </a:lstStyle>
          <a:p>
            <a:pPr>
              <a:defRPr b="1" sz="2000"/>
            </a:pPr>
            <a:r>
              <a:t>F</a:t>
            </a:r>
            <a:endParaRPr b="1" sz="2000"/>
          </a:p>
        </p:txBody>
      </p:sp>
      <p:sp>
        <p:nvSpPr>
          <p:cNvPr id="21" name="TextBox 1"/>
          <p:cNvSpPr txBox="1"/>
          <p:nvPr/>
        </p:nvSpPr>
        <p:spPr>
          <a:xfrm>
            <a:off x="7909158" y="1759322"/>
            <a:ext cx="228592" cy="283311"/>
          </a:xfrm>
          <a:prstGeom prst="rect">
            <a:avLst/>
          </a:prstGeom>
        </p:spPr>
        <p:txBody>
          <a:bodyPr wrap="square"/>
          <a:lstStyle>
            <a:lvl1pPr indent="0" marL="0">
              <a:defRPr sz="1100">
                <a:latin typeface="+mn-lt"/>
                <a:ea typeface="+mn-ea"/>
                <a:cs typeface="+mn-cs"/>
              </a:defRPr>
            </a:lvl1pPr>
            <a:lvl2pPr indent="0" marL="457200">
              <a:defRPr sz="1100">
                <a:latin typeface="+mn-lt"/>
                <a:ea typeface="+mn-ea"/>
                <a:cs typeface="+mn-cs"/>
              </a:defRPr>
            </a:lvl2pPr>
            <a:lvl3pPr indent="0" marL="914400">
              <a:defRPr sz="1100">
                <a:latin typeface="+mn-lt"/>
                <a:ea typeface="+mn-ea"/>
                <a:cs typeface="+mn-cs"/>
              </a:defRPr>
            </a:lvl3pPr>
            <a:lvl4pPr indent="0" marL="1371600">
              <a:defRPr sz="1100">
                <a:latin typeface="+mn-lt"/>
                <a:ea typeface="+mn-ea"/>
                <a:cs typeface="+mn-cs"/>
              </a:defRPr>
            </a:lvl4pPr>
            <a:lvl5pPr indent="0" marL="1828800">
              <a:defRPr sz="1100">
                <a:latin typeface="+mn-lt"/>
                <a:ea typeface="+mn-ea"/>
                <a:cs typeface="+mn-cs"/>
              </a:defRPr>
            </a:lvl5pPr>
            <a:lvl6pPr indent="0" marL="2286000">
              <a:defRPr sz="1100">
                <a:latin typeface="+mn-lt"/>
                <a:ea typeface="+mn-ea"/>
                <a:cs typeface="+mn-cs"/>
              </a:defRPr>
            </a:lvl6pPr>
            <a:lvl7pPr indent="0" marL="2743200">
              <a:defRPr sz="1100">
                <a:latin typeface="+mn-lt"/>
                <a:ea typeface="+mn-ea"/>
                <a:cs typeface="+mn-cs"/>
              </a:defRPr>
            </a:lvl7pPr>
            <a:lvl8pPr indent="0" marL="3200400">
              <a:defRPr sz="1100">
                <a:latin typeface="+mn-lt"/>
                <a:ea typeface="+mn-ea"/>
                <a:cs typeface="+mn-cs"/>
              </a:defRPr>
            </a:lvl8pPr>
            <a:lvl9pPr indent="0" marL="3657600">
              <a:defRPr sz="1100">
                <a:latin typeface="+mn-lt"/>
                <a:ea typeface="+mn-ea"/>
                <a:cs typeface="+mn-cs"/>
              </a:defRPr>
            </a:lvl9pPr>
          </a:lstStyle>
          <a:p>
            <a:pPr>
              <a:defRPr b="1" sz="2000"/>
            </a:pPr>
            <a:r>
              <a:t>G</a:t>
            </a:r>
            <a:endParaRPr b="1" sz="2000"/>
          </a:p>
        </p:txBody>
      </p:sp>
      <p:sp>
        <p:nvSpPr>
          <p:cNvPr id="22" name="TextBox 1"/>
          <p:cNvSpPr txBox="1"/>
          <p:nvPr/>
        </p:nvSpPr>
        <p:spPr>
          <a:xfrm>
            <a:off x="9376677" y="3096575"/>
            <a:ext cx="228592" cy="283311"/>
          </a:xfrm>
          <a:prstGeom prst="rect">
            <a:avLst/>
          </a:prstGeom>
        </p:spPr>
        <p:txBody>
          <a:bodyPr wrap="square"/>
          <a:lstStyle>
            <a:lvl1pPr indent="0" marL="0">
              <a:defRPr sz="1100">
                <a:latin typeface="+mn-lt"/>
                <a:ea typeface="+mn-ea"/>
                <a:cs typeface="+mn-cs"/>
              </a:defRPr>
            </a:lvl1pPr>
            <a:lvl2pPr indent="0" marL="457200">
              <a:defRPr sz="1100">
                <a:latin typeface="+mn-lt"/>
                <a:ea typeface="+mn-ea"/>
                <a:cs typeface="+mn-cs"/>
              </a:defRPr>
            </a:lvl2pPr>
            <a:lvl3pPr indent="0" marL="914400">
              <a:defRPr sz="1100">
                <a:latin typeface="+mn-lt"/>
                <a:ea typeface="+mn-ea"/>
                <a:cs typeface="+mn-cs"/>
              </a:defRPr>
            </a:lvl3pPr>
            <a:lvl4pPr indent="0" marL="1371600">
              <a:defRPr sz="1100">
                <a:latin typeface="+mn-lt"/>
                <a:ea typeface="+mn-ea"/>
                <a:cs typeface="+mn-cs"/>
              </a:defRPr>
            </a:lvl4pPr>
            <a:lvl5pPr indent="0" marL="1828800">
              <a:defRPr sz="1100">
                <a:latin typeface="+mn-lt"/>
                <a:ea typeface="+mn-ea"/>
                <a:cs typeface="+mn-cs"/>
              </a:defRPr>
            </a:lvl5pPr>
            <a:lvl6pPr indent="0" marL="2286000">
              <a:defRPr sz="1100">
                <a:latin typeface="+mn-lt"/>
                <a:ea typeface="+mn-ea"/>
                <a:cs typeface="+mn-cs"/>
              </a:defRPr>
            </a:lvl6pPr>
            <a:lvl7pPr indent="0" marL="2743200">
              <a:defRPr sz="1100">
                <a:latin typeface="+mn-lt"/>
                <a:ea typeface="+mn-ea"/>
                <a:cs typeface="+mn-cs"/>
              </a:defRPr>
            </a:lvl7pPr>
            <a:lvl8pPr indent="0" marL="3200400">
              <a:defRPr sz="1100">
                <a:latin typeface="+mn-lt"/>
                <a:ea typeface="+mn-ea"/>
                <a:cs typeface="+mn-cs"/>
              </a:defRPr>
            </a:lvl8pPr>
            <a:lvl9pPr indent="0" marL="3657600">
              <a:defRPr sz="1100">
                <a:latin typeface="+mn-lt"/>
                <a:ea typeface="+mn-ea"/>
                <a:cs typeface="+mn-cs"/>
              </a:defRPr>
            </a:lvl9pPr>
          </a:lstStyle>
          <a:p>
            <a:pPr>
              <a:defRPr b="1" sz="2000"/>
            </a:pPr>
            <a:r>
              <a:t>J</a:t>
            </a:r>
            <a:endParaRPr b="1" sz="2000"/>
          </a:p>
        </p:txBody>
      </p:sp>
      <p:sp>
        <p:nvSpPr>
          <p:cNvPr id="23" name="Rounded Rectangular Callout 22"/>
          <p:cNvSpPr/>
          <p:nvPr/>
        </p:nvSpPr>
        <p:spPr>
          <a:xfrm>
            <a:off x="8390836" y="756998"/>
            <a:ext cx="1265954" cy="790575"/>
          </a:xfrm>
          <a:prstGeom prst="wedgeRoundRectCallout">
            <a:avLst>
              <a:gd fmla="val -22509" name="adj1"/>
              <a:gd fmla="val 48042" name="adj2"/>
              <a:gd fmla="val 16667" name="adj3"/>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Cluster 1</a:t>
            </a:r>
            <a:endParaRPr sz="2400">
              <a:solidFill>
                <a:schemeClr val="tx1"/>
              </a:solidFill>
              <a:latin typeface="+mj-lt"/>
            </a:endParaRPr>
          </a:p>
        </p:txBody>
      </p:sp>
      <p:sp>
        <p:nvSpPr>
          <p:cNvPr id="24" name="Rounded Rectangular Callout 23"/>
          <p:cNvSpPr/>
          <p:nvPr/>
        </p:nvSpPr>
        <p:spPr>
          <a:xfrm>
            <a:off x="8137750" y="5483206"/>
            <a:ext cx="1540321" cy="790575"/>
          </a:xfrm>
          <a:prstGeom prst="wedgeRoundRectCallout">
            <a:avLst>
              <a:gd fmla="val -22509" name="adj1"/>
              <a:gd fmla="val 48042" name="adj2"/>
              <a:gd fmla="val 16667" name="adj3"/>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Centroide 1</a:t>
            </a:r>
            <a:endParaRPr sz="2400">
              <a:solidFill>
                <a:schemeClr val="tx1"/>
              </a:solidFill>
              <a:latin typeface="+mj-lt"/>
            </a:endParaRPr>
          </a:p>
        </p:txBody>
      </p:sp>
      <p:cxnSp>
        <p:nvCxnSpPr>
          <p:cNvPr id="25" name="Straight Connector 24"/>
          <p:cNvCxnSpPr/>
          <p:nvPr/>
        </p:nvCxnSpPr>
        <p:spPr>
          <a:xfrm flipH="1" flipV="1">
            <a:off x="8498340" y="3854903"/>
            <a:ext cx="878337" cy="164949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flipV="1">
            <a:off x="9769247" y="4093028"/>
            <a:ext cx="1396581" cy="139017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10688386" y="1525870"/>
            <a:ext cx="581730" cy="13479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23" idx="1"/>
          </p:cNvCxnSpPr>
          <p:nvPr/>
        </p:nvCxnSpPr>
        <p:spPr>
          <a:xfrm flipV="1">
            <a:off x="8111236" y="1152286"/>
            <a:ext cx="279599" cy="665235"/>
          </a:xfrm>
          <a:prstGeom prst="line">
            <a:avLst/>
          </a:prstGeom>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7287304" y="1861457"/>
            <a:ext cx="1643743" cy="2906485"/>
          </a:xfrm>
          <a:custGeom>
            <a:avLst/>
            <a:gdLst>
              <a:gd fmla="*/ 1632857 w 1643743" name="connsiteX0"/>
              <a:gd fmla="*/ 2656114 h 2906485" name="connsiteY0"/>
              <a:gd fmla="*/ 1556657 w 1643743" name="connsiteX1"/>
              <a:gd fmla="*/ 2699657 h 2906485" name="connsiteY1"/>
              <a:gd fmla="*/ 1524000 w 1643743" name="connsiteX2"/>
              <a:gd fmla="*/ 2754085 h 2906485" name="connsiteY2"/>
              <a:gd fmla="*/ 1458686 w 1643743" name="connsiteX3"/>
              <a:gd fmla="*/ 2797628 h 2906485" name="connsiteY3"/>
              <a:gd fmla="*/ 1426029 w 1643743" name="connsiteX4"/>
              <a:gd fmla="*/ 2819400 h 2906485" name="connsiteY4"/>
              <a:gd fmla="*/ 1371600 w 1643743" name="connsiteX5"/>
              <a:gd fmla="*/ 2862942 h 2906485" name="connsiteY5"/>
              <a:gd fmla="*/ 1262743 w 1643743" name="connsiteX6"/>
              <a:gd fmla="*/ 2895600 h 2906485" name="connsiteY6"/>
              <a:gd fmla="*/ 1230086 w 1643743" name="connsiteX7"/>
              <a:gd fmla="*/ 2906485 h 2906485" name="connsiteY7"/>
              <a:gd fmla="*/ 1045029 w 1643743" name="connsiteX8"/>
              <a:gd fmla="*/ 2884714 h 2906485" name="connsiteY8"/>
              <a:gd fmla="*/ 1012372 w 1643743" name="connsiteX9"/>
              <a:gd fmla="*/ 2873828 h 2906485" name="connsiteY9"/>
              <a:gd fmla="*/ 957943 w 1643743" name="connsiteX10"/>
              <a:gd fmla="*/ 2830285 h 2906485" name="connsiteY10"/>
              <a:gd fmla="*/ 914400 w 1643743" name="connsiteX11"/>
              <a:gd fmla="*/ 2808514 h 2906485" name="connsiteY11"/>
              <a:gd fmla="*/ 859972 w 1643743" name="connsiteX12"/>
              <a:gd fmla="*/ 2754085 h 2906485" name="connsiteY12"/>
              <a:gd fmla="*/ 805543 w 1643743" name="connsiteX13"/>
              <a:gd fmla="*/ 2710542 h 2906485" name="connsiteY13"/>
              <a:gd fmla="*/ 772886 w 1643743" name="connsiteX14"/>
              <a:gd fmla="*/ 2645228 h 2906485" name="connsiteY14"/>
              <a:gd fmla="*/ 729343 w 1643743" name="connsiteX15"/>
              <a:gd fmla="*/ 2612571 h 2906485" name="connsiteY15"/>
              <a:gd fmla="*/ 707572 w 1643743" name="connsiteX16"/>
              <a:gd fmla="*/ 2579914 h 2906485" name="connsiteY16"/>
              <a:gd fmla="*/ 674915 w 1643743" name="connsiteX17"/>
              <a:gd fmla="*/ 2558142 h 2906485" name="connsiteY17"/>
              <a:gd fmla="*/ 631372 w 1643743" name="connsiteX18"/>
              <a:gd fmla="*/ 2514600 h 2906485" name="connsiteY18"/>
              <a:gd fmla="*/ 576943 w 1643743" name="connsiteX19"/>
              <a:gd fmla="*/ 2471057 h 2906485" name="connsiteY19"/>
              <a:gd fmla="*/ 522515 w 1643743" name="connsiteX20"/>
              <a:gd fmla="*/ 2427514 h 2906485" name="connsiteY20"/>
              <a:gd fmla="*/ 468086 w 1643743" name="connsiteX21"/>
              <a:gd fmla="*/ 2373085 h 2906485" name="connsiteY21"/>
              <a:gd fmla="*/ 381000 w 1643743" name="connsiteX22"/>
              <a:gd fmla="*/ 2307771 h 2906485" name="connsiteY22"/>
              <a:gd fmla="*/ 337457 w 1643743" name="connsiteX23"/>
              <a:gd fmla="*/ 2275114 h 2906485" name="connsiteY23"/>
              <a:gd fmla="*/ 304800 w 1643743" name="connsiteX24"/>
              <a:gd fmla="*/ 2253342 h 2906485" name="connsiteY24"/>
              <a:gd fmla="*/ 261257 w 1643743" name="connsiteX25"/>
              <a:gd fmla="*/ 2209800 h 2906485" name="connsiteY25"/>
              <a:gd fmla="*/ 195943 w 1643743" name="connsiteX26"/>
              <a:gd fmla="*/ 2155371 h 2906485" name="connsiteY26"/>
              <a:gd fmla="*/ 174172 w 1643743" name="connsiteX27"/>
              <a:gd fmla="*/ 2122714 h 2906485" name="connsiteY27"/>
              <a:gd fmla="*/ 130629 w 1643743" name="connsiteX28"/>
              <a:gd fmla="*/ 2068285 h 2906485" name="connsiteY28"/>
              <a:gd fmla="*/ 87086 w 1643743" name="connsiteX29"/>
              <a:gd fmla="*/ 2013857 h 2906485" name="connsiteY29"/>
              <a:gd fmla="*/ 43543 w 1643743" name="connsiteX30"/>
              <a:gd fmla="*/ 1948542 h 2906485" name="connsiteY30"/>
              <a:gd fmla="*/ 21772 w 1643743" name="connsiteX31"/>
              <a:gd fmla="*/ 1915885 h 2906485" name="connsiteY31"/>
              <a:gd fmla="*/ 0 w 1643743" name="connsiteX32"/>
              <a:gd fmla="*/ 1850571 h 2906485" name="connsiteY32"/>
              <a:gd fmla="*/ 10886 w 1643743" name="connsiteX33"/>
              <a:gd fmla="*/ 1545771 h 2906485" name="connsiteY33"/>
              <a:gd fmla="*/ 21772 w 1643743" name="connsiteX34"/>
              <a:gd fmla="*/ 1502228 h 2906485" name="connsiteY34"/>
              <a:gd fmla="*/ 32657 w 1643743" name="connsiteX35"/>
              <a:gd fmla="*/ 1371600 h 2906485" name="connsiteY35"/>
              <a:gd fmla="*/ 43543 w 1643743" name="connsiteX36"/>
              <a:gd fmla="*/ 1328057 h 2906485" name="connsiteY36"/>
              <a:gd fmla="*/ 76200 w 1643743" name="connsiteX37"/>
              <a:gd fmla="*/ 1251857 h 2906485" name="connsiteY37"/>
              <a:gd fmla="*/ 97972 w 1643743" name="connsiteX38"/>
              <a:gd fmla="*/ 1230085 h 2906485" name="connsiteY38"/>
              <a:gd fmla="*/ 130629 w 1643743" name="connsiteX39"/>
              <a:gd fmla="*/ 1143000 h 2906485" name="connsiteY39"/>
              <a:gd fmla="*/ 174172 w 1643743" name="connsiteX40"/>
              <a:gd fmla="*/ 1077685 h 2906485" name="connsiteY40"/>
              <a:gd fmla="*/ 185057 w 1643743" name="connsiteX41"/>
              <a:gd fmla="*/ 1045028 h 2906485" name="connsiteY41"/>
              <a:gd fmla="*/ 195943 w 1643743" name="connsiteX42"/>
              <a:gd fmla="*/ 1001485 h 2906485" name="connsiteY42"/>
              <a:gd fmla="*/ 239486 w 1643743" name="connsiteX43"/>
              <a:gd fmla="*/ 914400 h 2906485" name="connsiteY43"/>
              <a:gd fmla="*/ 283029 w 1643743" name="connsiteX44"/>
              <a:gd fmla="*/ 849085 h 2906485" name="connsiteY44"/>
              <a:gd fmla="*/ 304800 w 1643743" name="connsiteX45"/>
              <a:gd fmla="*/ 794657 h 2906485" name="connsiteY45"/>
              <a:gd fmla="*/ 326572 w 1643743" name="connsiteX46"/>
              <a:gd fmla="*/ 762000 h 2906485" name="connsiteY46"/>
              <a:gd fmla="*/ 348343 w 1643743" name="connsiteX47"/>
              <a:gd fmla="*/ 718457 h 2906485" name="connsiteY47"/>
              <a:gd fmla="*/ 370115 w 1643743" name="connsiteX48"/>
              <a:gd fmla="*/ 685800 h 2906485" name="connsiteY48"/>
              <a:gd fmla="*/ 391886 w 1643743" name="connsiteX49"/>
              <a:gd fmla="*/ 642257 h 2906485" name="connsiteY49"/>
              <a:gd fmla="*/ 435429 w 1643743" name="connsiteX50"/>
              <a:gd fmla="*/ 576942 h 2906485" name="connsiteY50"/>
              <a:gd fmla="*/ 457200 w 1643743" name="connsiteX51"/>
              <a:gd fmla="*/ 533400 h 2906485" name="connsiteY51"/>
              <a:gd fmla="*/ 468086 w 1643743" name="connsiteX52"/>
              <a:gd fmla="*/ 500742 h 2906485" name="connsiteY52"/>
              <a:gd fmla="*/ 489857 w 1643743" name="connsiteX53"/>
              <a:gd fmla="*/ 468085 h 2906485" name="connsiteY53"/>
              <a:gd fmla="*/ 511629 w 1643743" name="connsiteX54"/>
              <a:gd fmla="*/ 402771 h 2906485" name="connsiteY54"/>
              <a:gd fmla="*/ 555172 w 1643743" name="connsiteX55"/>
              <a:gd fmla="*/ 272142 h 2906485" name="connsiteY55"/>
              <a:gd fmla="*/ 566057 w 1643743" name="connsiteX56"/>
              <a:gd fmla="*/ 239485 h 2906485" name="connsiteY56"/>
              <a:gd fmla="*/ 576943 w 1643743" name="connsiteX57"/>
              <a:gd fmla="*/ 195942 h 2906485" name="connsiteY57"/>
              <a:gd fmla="*/ 609600 w 1643743" name="connsiteX58"/>
              <a:gd fmla="*/ 163285 h 2906485" name="connsiteY58"/>
              <a:gd fmla="*/ 653143 w 1643743" name="connsiteX59"/>
              <a:gd fmla="*/ 97971 h 2906485" name="connsiteY59"/>
              <a:gd fmla="*/ 729343 w 1643743" name="connsiteX60"/>
              <a:gd fmla="*/ 32657 h 2906485" name="connsiteY60"/>
              <a:gd fmla="*/ 794657 w 1643743" name="connsiteX61"/>
              <a:gd fmla="*/ 10885 h 2906485" name="connsiteY61"/>
              <a:gd fmla="*/ 827315 w 1643743" name="connsiteX62"/>
              <a:gd fmla="*/ 0 h 2906485" name="connsiteY62"/>
              <a:gd fmla="*/ 1110343 w 1643743" name="connsiteX63"/>
              <a:gd fmla="*/ 10885 h 2906485" name="connsiteY63"/>
              <a:gd fmla="*/ 1197429 w 1643743" name="connsiteX64"/>
              <a:gd fmla="*/ 76200 h 2906485" name="connsiteY64"/>
              <a:gd fmla="*/ 1230086 w 1643743" name="connsiteX65"/>
              <a:gd fmla="*/ 108857 h 2906485" name="connsiteY65"/>
              <a:gd fmla="*/ 1306286 w 1643743" name="connsiteX66"/>
              <a:gd fmla="*/ 217714 h 2906485" name="connsiteY66"/>
              <a:gd fmla="*/ 1328057 w 1643743" name="connsiteX67"/>
              <a:gd fmla="*/ 250371 h 2906485" name="connsiteY67"/>
              <a:gd fmla="*/ 1360715 w 1643743" name="connsiteX68"/>
              <a:gd fmla="*/ 315685 h 2906485" name="connsiteY68"/>
              <a:gd fmla="*/ 1382486 w 1643743" name="connsiteX69"/>
              <a:gd fmla="*/ 402771 h 2906485" name="connsiteY69"/>
              <a:gd fmla="*/ 1393372 w 1643743" name="connsiteX70"/>
              <a:gd fmla="*/ 751114 h 2906485" name="connsiteY70"/>
              <a:gd fmla="*/ 1415143 w 1643743" name="connsiteX71"/>
              <a:gd fmla="*/ 816428 h 2906485" name="connsiteY71"/>
              <a:gd fmla="*/ 1436915 w 1643743" name="connsiteX72"/>
              <a:gd fmla="*/ 838200 h 2906485" name="connsiteY72"/>
              <a:gd fmla="*/ 1469572 w 1643743" name="connsiteX73"/>
              <a:gd fmla="*/ 925285 h 2906485" name="connsiteY73"/>
              <a:gd fmla="*/ 1480457 w 1643743" name="connsiteX74"/>
              <a:gd fmla="*/ 957942 h 2906485" name="connsiteY74"/>
              <a:gd fmla="*/ 1513115 w 1643743" name="connsiteX75"/>
              <a:gd fmla="*/ 979714 h 2906485" name="connsiteY75"/>
              <a:gd fmla="*/ 1578429 w 1643743" name="connsiteX76"/>
              <a:gd fmla="*/ 1066800 h 2906485" name="connsiteY76"/>
              <a:gd fmla="*/ 1611086 w 1643743" name="connsiteX77"/>
              <a:gd fmla="*/ 1164771 h 2906485" name="connsiteY77"/>
              <a:gd fmla="*/ 1621972 w 1643743" name="connsiteX78"/>
              <a:gd fmla="*/ 1197428 h 2906485" name="connsiteY78"/>
              <a:gd fmla="*/ 1632857 w 1643743" name="connsiteX79"/>
              <a:gd fmla="*/ 1230085 h 2906485" name="connsiteY79"/>
              <a:gd fmla="*/ 1632857 w 1643743" name="connsiteX80"/>
              <a:gd fmla="*/ 1937657 h 2906485" name="connsiteY80"/>
              <a:gd fmla="*/ 1643743 w 1643743" name="connsiteX81"/>
              <a:gd fmla="*/ 1970314 h 2906485" name="connsiteY81"/>
              <a:gd fmla="*/ 1632857 w 1643743" name="connsiteX82"/>
              <a:gd fmla="*/ 2264228 h 2906485" name="connsiteY82"/>
              <a:gd fmla="*/ 1621972 w 1643743" name="connsiteX83"/>
              <a:gd fmla="*/ 2394857 h 2906485" name="connsiteY83"/>
              <a:gd fmla="*/ 1600200 w 1643743" name="connsiteX84"/>
              <a:gd fmla="*/ 2503714 h 2906485" name="connsiteY84"/>
              <a:gd fmla="*/ 1632857 w 1643743" name="connsiteX85"/>
              <a:gd fmla="*/ 2656114 h 2906485" name="connsiteY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b="b" l="l" r="r" t="t"/>
            <a:pathLst>
              <a:path h="2906485" w="1643743">
                <a:moveTo>
                  <a:pt x="1632857" y="2656114"/>
                </a:moveTo>
                <a:cubicBezTo>
                  <a:pt x="1604562" y="2667432"/>
                  <a:pt x="1573515" y="2671560"/>
                  <a:pt x="1556657" y="2699657"/>
                </a:cubicBezTo>
                <a:cubicBezTo>
                  <a:pt x="1531082" y="2742282"/>
                  <a:pt x="1564122" y="2723994"/>
                  <a:pt x="1524000" y="2754085"/>
                </a:cubicBezTo>
                <a:cubicBezTo>
                  <a:pt x="1503067" y="2769784"/>
                  <a:pt x="1480457" y="2783114"/>
                  <a:pt x="1458686" y="2797628"/>
                </a:cubicBezTo>
                <a:cubicBezTo>
                  <a:pt x="1447800" y="2804885"/>
                  <a:pt x="1435280" y="2810149"/>
                  <a:pt x="1426029" y="2819400"/>
                </a:cubicBezTo>
                <a:cubicBezTo>
                  <a:pt x="1407933" y="2837495"/>
                  <a:pt x="1396317" y="2851956"/>
                  <a:pt x="1371600" y="2862942"/>
                </a:cubicBezTo>
                <a:cubicBezTo>
                  <a:pt x="1325038" y="2883637"/>
                  <a:pt x="1307072" y="2882935"/>
                  <a:pt x="1262743" y="2895600"/>
                </a:cubicBezTo>
                <a:cubicBezTo>
                  <a:pt x="1251710" y="2898752"/>
                  <a:pt x="1240972" y="2902857"/>
                  <a:pt x="1230086" y="2906485"/>
                </a:cubicBezTo>
                <a:cubicBezTo>
                  <a:pt x="1122034" y="2898174"/>
                  <a:pt x="1119171" y="2905898"/>
                  <a:pt x="1045029" y="2884714"/>
                </a:cubicBezTo>
                <a:cubicBezTo>
                  <a:pt x="1033996" y="2881562"/>
                  <a:pt x="1022635" y="2878960"/>
                  <a:pt x="1012372" y="2873828"/>
                </a:cubicBezTo>
                <a:cubicBezTo>
                  <a:pt x="933276" y="2834280"/>
                  <a:pt x="1018697" y="2870788"/>
                  <a:pt x="957943" y="2830285"/>
                </a:cubicBezTo>
                <a:cubicBezTo>
                  <a:pt x="944441" y="2821284"/>
                  <a:pt x="928914" y="2815771"/>
                  <a:pt x="914400" y="2808514"/>
                </a:cubicBezTo>
                <a:cubicBezTo>
                  <a:pt x="896257" y="2790371"/>
                  <a:pt x="881321" y="2768317"/>
                  <a:pt x="859972" y="2754085"/>
                </a:cubicBezTo>
                <a:cubicBezTo>
                  <a:pt x="818775" y="2726621"/>
                  <a:pt x="836566" y="2741565"/>
                  <a:pt x="805543" y="2710542"/>
                </a:cubicBezTo>
                <a:cubicBezTo>
                  <a:pt x="796690" y="2683982"/>
                  <a:pt x="793987" y="2666329"/>
                  <a:pt x="772886" y="2645228"/>
                </a:cubicBezTo>
                <a:cubicBezTo>
                  <a:pt x="760057" y="2632399"/>
                  <a:pt x="743857" y="2623457"/>
                  <a:pt x="729343" y="2612571"/>
                </a:cubicBezTo>
                <a:cubicBezTo>
                  <a:pt x="722086" y="2601685"/>
                  <a:pt x="716823" y="2589165"/>
                  <a:pt x="707572" y="2579914"/>
                </a:cubicBezTo>
                <a:cubicBezTo>
                  <a:pt x="698321" y="2570663"/>
                  <a:pt x="683088" y="2568358"/>
                  <a:pt x="674915" y="2558142"/>
                </a:cubicBezTo>
                <a:cubicBezTo>
                  <a:pt x="632693" y="2505364"/>
                  <a:pt x="702622" y="2538349"/>
                  <a:pt x="631372" y="2514600"/>
                </a:cubicBezTo>
                <a:cubicBezTo>
                  <a:pt x="578799" y="2462027"/>
                  <a:pt x="645610" y="2525991"/>
                  <a:pt x="576943" y="2471057"/>
                </a:cubicBezTo>
                <a:cubicBezTo>
                  <a:pt x="499388" y="2409012"/>
                  <a:pt x="623029" y="2494523"/>
                  <a:pt x="522515" y="2427514"/>
                </a:cubicBezTo>
                <a:cubicBezTo>
                  <a:pt x="478972" y="2362202"/>
                  <a:pt x="526142" y="2423884"/>
                  <a:pt x="468086" y="2373085"/>
                </a:cubicBezTo>
                <a:cubicBezTo>
                  <a:pt x="391112" y="2305733"/>
                  <a:pt x="444452" y="2328922"/>
                  <a:pt x="381000" y="2307771"/>
                </a:cubicBezTo>
                <a:cubicBezTo>
                  <a:pt x="366486" y="2296885"/>
                  <a:pt x="352220" y="2285659"/>
                  <a:pt x="337457" y="2275114"/>
                </a:cubicBezTo>
                <a:cubicBezTo>
                  <a:pt x="326811" y="2267510"/>
                  <a:pt x="314733" y="2261856"/>
                  <a:pt x="304800" y="2253342"/>
                </a:cubicBezTo>
                <a:cubicBezTo>
                  <a:pt x="289215" y="2239984"/>
                  <a:pt x="276842" y="2223158"/>
                  <a:pt x="261257" y="2209800"/>
                </a:cubicBezTo>
                <a:cubicBezTo>
                  <a:pt x="211312" y="2166990"/>
                  <a:pt x="243122" y="2211986"/>
                  <a:pt x="195943" y="2155371"/>
                </a:cubicBezTo>
                <a:cubicBezTo>
                  <a:pt x="187568" y="2145320"/>
                  <a:pt x="182345" y="2132930"/>
                  <a:pt x="174172" y="2122714"/>
                </a:cubicBezTo>
                <a:cubicBezTo>
                  <a:pt x="147171" y="2088962"/>
                  <a:pt x="152967" y="2112960"/>
                  <a:pt x="130629" y="2068285"/>
                </a:cubicBezTo>
                <a:cubicBezTo>
                  <a:pt x="104339" y="2015706"/>
                  <a:pt x="142136" y="2050556"/>
                  <a:pt x="87086" y="2013857"/>
                </a:cubicBezTo>
                <a:lnTo>
                  <a:pt x="43543" y="1948542"/>
                </a:lnTo>
                <a:cubicBezTo>
                  <a:pt x="36286" y="1937656"/>
                  <a:pt x="25909" y="1928296"/>
                  <a:pt x="21772" y="1915885"/>
                </a:cubicBezTo>
                <a:lnTo>
                  <a:pt x="0" y="1850571"/>
                </a:lnTo>
                <a:cubicBezTo>
                  <a:pt x="3629" y="1748971"/>
                  <a:pt x="4544" y="1647238"/>
                  <a:pt x="10886" y="1545771"/>
                </a:cubicBezTo>
                <a:cubicBezTo>
                  <a:pt x="11819" y="1530839"/>
                  <a:pt x="19916" y="1517074"/>
                  <a:pt x="21772" y="1502228"/>
                </a:cubicBezTo>
                <a:cubicBezTo>
                  <a:pt x="27191" y="1458872"/>
                  <a:pt x="27238" y="1414956"/>
                  <a:pt x="32657" y="1371600"/>
                </a:cubicBezTo>
                <a:cubicBezTo>
                  <a:pt x="34513" y="1356754"/>
                  <a:pt x="39433" y="1342442"/>
                  <a:pt x="43543" y="1328057"/>
                </a:cubicBezTo>
                <a:cubicBezTo>
                  <a:pt x="50800" y="1302659"/>
                  <a:pt x="61687" y="1273626"/>
                  <a:pt x="76200" y="1251857"/>
                </a:cubicBezTo>
                <a:cubicBezTo>
                  <a:pt x="81893" y="1243317"/>
                  <a:pt x="90715" y="1237342"/>
                  <a:pt x="97972" y="1230085"/>
                </a:cubicBezTo>
                <a:cubicBezTo>
                  <a:pt x="109045" y="1185790"/>
                  <a:pt x="106231" y="1183663"/>
                  <a:pt x="130629" y="1143000"/>
                </a:cubicBezTo>
                <a:cubicBezTo>
                  <a:pt x="144092" y="1120563"/>
                  <a:pt x="174172" y="1077685"/>
                  <a:pt x="174172" y="1077685"/>
                </a:cubicBezTo>
                <a:cubicBezTo>
                  <a:pt x="177800" y="1066799"/>
                  <a:pt x="181905" y="1056061"/>
                  <a:pt x="185057" y="1045028"/>
                </a:cubicBezTo>
                <a:cubicBezTo>
                  <a:pt x="189167" y="1030643"/>
                  <a:pt x="190189" y="1015295"/>
                  <a:pt x="195943" y="1001485"/>
                </a:cubicBezTo>
                <a:cubicBezTo>
                  <a:pt x="208426" y="971527"/>
                  <a:pt x="221483" y="941404"/>
                  <a:pt x="239486" y="914400"/>
                </a:cubicBezTo>
                <a:cubicBezTo>
                  <a:pt x="254000" y="892628"/>
                  <a:pt x="273311" y="873380"/>
                  <a:pt x="283029" y="849085"/>
                </a:cubicBezTo>
                <a:cubicBezTo>
                  <a:pt x="290286" y="830942"/>
                  <a:pt x="296061" y="812134"/>
                  <a:pt x="304800" y="794657"/>
                </a:cubicBezTo>
                <a:cubicBezTo>
                  <a:pt x="310651" y="782955"/>
                  <a:pt x="320081" y="773359"/>
                  <a:pt x="326572" y="762000"/>
                </a:cubicBezTo>
                <a:cubicBezTo>
                  <a:pt x="334623" y="747911"/>
                  <a:pt x="340292" y="732546"/>
                  <a:pt x="348343" y="718457"/>
                </a:cubicBezTo>
                <a:cubicBezTo>
                  <a:pt x="354834" y="707098"/>
                  <a:pt x="363624" y="697159"/>
                  <a:pt x="370115" y="685800"/>
                </a:cubicBezTo>
                <a:cubicBezTo>
                  <a:pt x="378166" y="671711"/>
                  <a:pt x="383537" y="656172"/>
                  <a:pt x="391886" y="642257"/>
                </a:cubicBezTo>
                <a:cubicBezTo>
                  <a:pt x="405348" y="619820"/>
                  <a:pt x="423727" y="600346"/>
                  <a:pt x="435429" y="576942"/>
                </a:cubicBezTo>
                <a:cubicBezTo>
                  <a:pt x="442686" y="562428"/>
                  <a:pt x="450808" y="548315"/>
                  <a:pt x="457200" y="533400"/>
                </a:cubicBezTo>
                <a:cubicBezTo>
                  <a:pt x="461720" y="522853"/>
                  <a:pt x="462954" y="511005"/>
                  <a:pt x="468086" y="500742"/>
                </a:cubicBezTo>
                <a:cubicBezTo>
                  <a:pt x="473937" y="489040"/>
                  <a:pt x="484544" y="480040"/>
                  <a:pt x="489857" y="468085"/>
                </a:cubicBezTo>
                <a:cubicBezTo>
                  <a:pt x="499178" y="447114"/>
                  <a:pt x="504372" y="424542"/>
                  <a:pt x="511629" y="402771"/>
                </a:cubicBezTo>
                <a:lnTo>
                  <a:pt x="555172" y="272142"/>
                </a:lnTo>
                <a:cubicBezTo>
                  <a:pt x="558800" y="261256"/>
                  <a:pt x="563274" y="250617"/>
                  <a:pt x="566057" y="239485"/>
                </a:cubicBezTo>
                <a:cubicBezTo>
                  <a:pt x="569686" y="224971"/>
                  <a:pt x="569520" y="208932"/>
                  <a:pt x="576943" y="195942"/>
                </a:cubicBezTo>
                <a:cubicBezTo>
                  <a:pt x="584581" y="182576"/>
                  <a:pt x="600149" y="175437"/>
                  <a:pt x="609600" y="163285"/>
                </a:cubicBezTo>
                <a:cubicBezTo>
                  <a:pt x="625664" y="142631"/>
                  <a:pt x="634641" y="116473"/>
                  <a:pt x="653143" y="97971"/>
                </a:cubicBezTo>
                <a:cubicBezTo>
                  <a:pt x="674725" y="76389"/>
                  <a:pt x="699500" y="45921"/>
                  <a:pt x="729343" y="32657"/>
                </a:cubicBezTo>
                <a:cubicBezTo>
                  <a:pt x="750314" y="23336"/>
                  <a:pt x="772886" y="18142"/>
                  <a:pt x="794657" y="10885"/>
                </a:cubicBezTo>
                <a:lnTo>
                  <a:pt x="827315" y="0"/>
                </a:lnTo>
                <a:cubicBezTo>
                  <a:pt x="921658" y="3628"/>
                  <a:pt x="1016154" y="4389"/>
                  <a:pt x="1110343" y="10885"/>
                </a:cubicBezTo>
                <a:cubicBezTo>
                  <a:pt x="1151156" y="13700"/>
                  <a:pt x="1171078" y="49849"/>
                  <a:pt x="1197429" y="76200"/>
                </a:cubicBezTo>
                <a:cubicBezTo>
                  <a:pt x="1208315" y="87086"/>
                  <a:pt x="1220849" y="96541"/>
                  <a:pt x="1230086" y="108857"/>
                </a:cubicBezTo>
                <a:cubicBezTo>
                  <a:pt x="1278440" y="173329"/>
                  <a:pt x="1252683" y="137309"/>
                  <a:pt x="1306286" y="217714"/>
                </a:cubicBezTo>
                <a:cubicBezTo>
                  <a:pt x="1313543" y="228600"/>
                  <a:pt x="1323920" y="237960"/>
                  <a:pt x="1328057" y="250371"/>
                </a:cubicBezTo>
                <a:cubicBezTo>
                  <a:pt x="1343080" y="295440"/>
                  <a:pt x="1332578" y="273481"/>
                  <a:pt x="1360715" y="315685"/>
                </a:cubicBezTo>
                <a:cubicBezTo>
                  <a:pt x="1367972" y="344714"/>
                  <a:pt x="1381551" y="372864"/>
                  <a:pt x="1382486" y="402771"/>
                </a:cubicBezTo>
                <a:cubicBezTo>
                  <a:pt x="1386115" y="518885"/>
                  <a:pt x="1384229" y="635303"/>
                  <a:pt x="1393372" y="751114"/>
                </a:cubicBezTo>
                <a:cubicBezTo>
                  <a:pt x="1395178" y="773992"/>
                  <a:pt x="1398916" y="800201"/>
                  <a:pt x="1415143" y="816428"/>
                </a:cubicBezTo>
                <a:lnTo>
                  <a:pt x="1436915" y="838200"/>
                </a:lnTo>
                <a:cubicBezTo>
                  <a:pt x="1456984" y="918480"/>
                  <a:pt x="1435416" y="845588"/>
                  <a:pt x="1469572" y="925285"/>
                </a:cubicBezTo>
                <a:cubicBezTo>
                  <a:pt x="1474092" y="935832"/>
                  <a:pt x="1473289" y="948982"/>
                  <a:pt x="1480457" y="957942"/>
                </a:cubicBezTo>
                <a:cubicBezTo>
                  <a:pt x="1488630" y="968158"/>
                  <a:pt x="1502229" y="972457"/>
                  <a:pt x="1513115" y="979714"/>
                </a:cubicBezTo>
                <a:cubicBezTo>
                  <a:pt x="1562350" y="1053568"/>
                  <a:pt x="1538155" y="1026526"/>
                  <a:pt x="1578429" y="1066800"/>
                </a:cubicBezTo>
                <a:lnTo>
                  <a:pt x="1611086" y="1164771"/>
                </a:lnTo>
                <a:lnTo>
                  <a:pt x="1621972" y="1197428"/>
                </a:lnTo>
                <a:lnTo>
                  <a:pt x="1632857" y="1230085"/>
                </a:lnTo>
                <a:cubicBezTo>
                  <a:pt x="1630410" y="1362250"/>
                  <a:pt x="1602353" y="1724125"/>
                  <a:pt x="1632857" y="1937657"/>
                </a:cubicBezTo>
                <a:cubicBezTo>
                  <a:pt x="1634480" y="1949016"/>
                  <a:pt x="1640114" y="1959428"/>
                  <a:pt x="1643743" y="1970314"/>
                </a:cubicBezTo>
                <a:cubicBezTo>
                  <a:pt x="1640114" y="2068285"/>
                  <a:pt x="1637878" y="2166318"/>
                  <a:pt x="1632857" y="2264228"/>
                </a:cubicBezTo>
                <a:cubicBezTo>
                  <a:pt x="1630619" y="2307865"/>
                  <a:pt x="1627876" y="2351564"/>
                  <a:pt x="1621972" y="2394857"/>
                </a:cubicBezTo>
                <a:cubicBezTo>
                  <a:pt x="1616972" y="2431522"/>
                  <a:pt x="1600200" y="2503714"/>
                  <a:pt x="1600200" y="2503714"/>
                </a:cubicBezTo>
                <a:lnTo>
                  <a:pt x="1632857" y="2656114"/>
                </a:lnTo>
                <a:close/>
              </a:path>
            </a:pathLst>
          </a:cu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0" name="Freeform 29"/>
          <p:cNvSpPr/>
          <p:nvPr/>
        </p:nvSpPr>
        <p:spPr>
          <a:xfrm>
            <a:off x="9301161" y="2361456"/>
            <a:ext cx="2667000" cy="2395601"/>
          </a:xfrm>
          <a:custGeom>
            <a:avLst/>
            <a:gdLst>
              <a:gd fmla="*/ 43543 w 2667000" name="connsiteX0"/>
              <a:gd fmla="*/ 501486 h 2395601" name="connsiteY0"/>
              <a:gd fmla="*/ 32658 w 2667000" name="connsiteX1"/>
              <a:gd fmla="*/ 708315 h 2395601" name="connsiteY1"/>
              <a:gd fmla="*/ 21772 w 2667000" name="connsiteX2"/>
              <a:gd fmla="*/ 740972 h 2395601" name="connsiteY2"/>
              <a:gd fmla="*/ 10886 w 2667000" name="connsiteX3"/>
              <a:gd fmla="*/ 893372 h 2395601" name="connsiteY3"/>
              <a:gd fmla="*/ 0 w 2667000" name="connsiteX4"/>
              <a:gd fmla="*/ 1013115 h 2395601" name="connsiteY4"/>
              <a:gd fmla="*/ 10886 w 2667000" name="connsiteX5"/>
              <a:gd fmla="*/ 1263486 h 2395601" name="connsiteY5"/>
              <a:gd fmla="*/ 21772 w 2667000" name="connsiteX6"/>
              <a:gd fmla="*/ 1307029 h 2395601" name="connsiteY6"/>
              <a:gd fmla="*/ 43543 w 2667000" name="connsiteX7"/>
              <a:gd fmla="*/ 1405001 h 2395601" name="connsiteY7"/>
              <a:gd fmla="*/ 97972 w 2667000" name="connsiteX8"/>
              <a:gd fmla="*/ 1470315 h 2395601" name="connsiteY8"/>
              <a:gd fmla="*/ 130629 w 2667000" name="connsiteX9"/>
              <a:gd fmla="*/ 1535629 h 2395601" name="connsiteY9"/>
              <a:gd fmla="*/ 152400 w 2667000" name="connsiteX10"/>
              <a:gd fmla="*/ 1568286 h 2395601" name="connsiteY10"/>
              <a:gd fmla="*/ 163286 w 2667000" name="connsiteX11"/>
              <a:gd fmla="*/ 1600943 h 2395601" name="connsiteY11"/>
              <a:gd fmla="*/ 185058 w 2667000" name="connsiteX12"/>
              <a:gd fmla="*/ 1644486 h 2395601" name="connsiteY12"/>
              <a:gd fmla="*/ 206829 w 2667000" name="connsiteX13"/>
              <a:gd fmla="*/ 1709801 h 2395601" name="connsiteY13"/>
              <a:gd fmla="*/ 228600 w 2667000" name="connsiteX14"/>
              <a:gd fmla="*/ 1775115 h 2395601" name="connsiteY14"/>
              <a:gd fmla="*/ 239486 w 2667000" name="connsiteX15"/>
              <a:gd fmla="*/ 1807772 h 2395601" name="connsiteY15"/>
              <a:gd fmla="*/ 315686 w 2667000" name="connsiteX16"/>
              <a:gd fmla="*/ 1905743 h 2395601" name="connsiteY16"/>
              <a:gd fmla="*/ 359229 w 2667000" name="connsiteX17"/>
              <a:gd fmla="*/ 1981943 h 2395601" name="connsiteY17"/>
              <a:gd fmla="*/ 381000 w 2667000" name="connsiteX18"/>
              <a:gd fmla="*/ 2025486 h 2395601" name="connsiteY18"/>
              <a:gd fmla="*/ 402772 w 2667000" name="connsiteX19"/>
              <a:gd fmla="*/ 2058143 h 2395601" name="connsiteY19"/>
              <a:gd fmla="*/ 446315 w 2667000" name="connsiteX20"/>
              <a:gd fmla="*/ 2112572 h 2395601" name="connsiteY20"/>
              <a:gd fmla="*/ 457200 w 2667000" name="connsiteX21"/>
              <a:gd fmla="*/ 2145229 h 2395601" name="connsiteY21"/>
              <a:gd fmla="*/ 511629 w 2667000" name="connsiteX22"/>
              <a:gd fmla="*/ 2199658 h 2395601" name="connsiteY22"/>
              <a:gd fmla="*/ 533400 w 2667000" name="connsiteX23"/>
              <a:gd fmla="*/ 2232315 h 2395601" name="connsiteY23"/>
              <a:gd fmla="*/ 587829 w 2667000" name="connsiteX24"/>
              <a:gd fmla="*/ 2275858 h 2395601" name="connsiteY24"/>
              <a:gd fmla="*/ 609600 w 2667000" name="connsiteX25"/>
              <a:gd fmla="*/ 2308515 h 2395601" name="connsiteY25"/>
              <a:gd fmla="*/ 674915 w 2667000" name="connsiteX26"/>
              <a:gd fmla="*/ 2330286 h 2395601" name="connsiteY26"/>
              <a:gd fmla="*/ 729343 w 2667000" name="connsiteX27"/>
              <a:gd fmla="*/ 2362943 h 2395601" name="connsiteY27"/>
              <a:gd fmla="*/ 794658 w 2667000" name="connsiteX28"/>
              <a:gd fmla="*/ 2395601 h 2395601" name="connsiteY28"/>
              <a:gd fmla="*/ 1034143 w 2667000" name="connsiteX29"/>
              <a:gd fmla="*/ 2384715 h 2395601" name="connsiteY29"/>
              <a:gd fmla="*/ 1077686 w 2667000" name="connsiteX30"/>
              <a:gd fmla="*/ 2373829 h 2395601" name="connsiteY30"/>
              <a:gd fmla="*/ 1143000 w 2667000" name="connsiteX31"/>
              <a:gd fmla="*/ 2352058 h 2395601" name="connsiteY31"/>
              <a:gd fmla="*/ 1393372 w 2667000" name="connsiteX32"/>
              <a:gd fmla="*/ 2330286 h 2395601" name="connsiteY32"/>
              <a:gd fmla="*/ 1436915 w 2667000" name="connsiteX33"/>
              <a:gd fmla="*/ 2319401 h 2395601" name="connsiteY33"/>
              <a:gd fmla="*/ 1458686 w 2667000" name="connsiteX34"/>
              <a:gd fmla="*/ 2297629 h 2395601" name="connsiteY34"/>
              <a:gd fmla="*/ 1491343 w 2667000" name="connsiteX35"/>
              <a:gd fmla="*/ 2286743 h 2395601" name="connsiteY35"/>
              <a:gd fmla="*/ 1513115 w 2667000" name="connsiteX36"/>
              <a:gd fmla="*/ 2264972 h 2395601" name="connsiteY36"/>
              <a:gd fmla="*/ 1600200 w 2667000" name="connsiteX37"/>
              <a:gd fmla="*/ 2243201 h 2395601" name="connsiteY37"/>
              <a:gd fmla="*/ 1632858 w 2667000" name="connsiteX38"/>
              <a:gd fmla="*/ 2232315 h 2395601" name="connsiteY38"/>
              <a:gd fmla="*/ 1719943 w 2667000" name="connsiteX39"/>
              <a:gd fmla="*/ 2210543 h 2395601" name="connsiteY39"/>
              <a:gd fmla="*/ 1741715 w 2667000" name="connsiteX40"/>
              <a:gd fmla="*/ 2188772 h 2395601" name="connsiteY40"/>
              <a:gd fmla="*/ 1785258 w 2667000" name="connsiteX41"/>
              <a:gd fmla="*/ 2177886 h 2395601" name="connsiteY41"/>
              <a:gd fmla="*/ 1817915 w 2667000" name="connsiteX42"/>
              <a:gd fmla="*/ 2167001 h 2395601" name="connsiteY42"/>
              <a:gd fmla="*/ 1850572 w 2667000" name="connsiteX43"/>
              <a:gd fmla="*/ 2145229 h 2395601" name="connsiteY43"/>
              <a:gd fmla="*/ 1883229 w 2667000" name="connsiteX44"/>
              <a:gd fmla="*/ 2134343 h 2395601" name="connsiteY44"/>
              <a:gd fmla="*/ 1926772 w 2667000" name="connsiteX45"/>
              <a:gd fmla="*/ 2112572 h 2395601" name="connsiteY45"/>
              <a:gd fmla="*/ 1959429 w 2667000" name="connsiteX46"/>
              <a:gd fmla="*/ 2090801 h 2395601" name="connsiteY46"/>
              <a:gd fmla="*/ 2002972 w 2667000" name="connsiteX47"/>
              <a:gd fmla="*/ 2047258 h 2395601" name="connsiteY47"/>
              <a:gd fmla="*/ 2035629 w 2667000" name="connsiteX48"/>
              <a:gd fmla="*/ 2036372 h 2395601" name="connsiteY48"/>
              <a:gd fmla="*/ 2079172 w 2667000" name="connsiteX49"/>
              <a:gd fmla="*/ 2003715 h 2395601" name="connsiteY49"/>
              <a:gd fmla="*/ 2122715 w 2667000" name="connsiteX50"/>
              <a:gd fmla="*/ 1960172 h 2395601" name="connsiteY50"/>
              <a:gd fmla="*/ 2166258 w 2667000" name="connsiteX51"/>
              <a:gd fmla="*/ 1927515 h 2395601" name="connsiteY51"/>
              <a:gd fmla="*/ 2220686 w 2667000" name="connsiteX52"/>
              <a:gd fmla="*/ 1873086 h 2395601" name="connsiteY52"/>
              <a:gd fmla="*/ 2307772 w 2667000" name="connsiteX53"/>
              <a:gd fmla="*/ 1807772 h 2395601" name="connsiteY53"/>
              <a:gd fmla="*/ 2329543 w 2667000" name="connsiteX54"/>
              <a:gd fmla="*/ 1775115 h 2395601" name="connsiteY54"/>
              <a:gd fmla="*/ 2383972 w 2667000" name="connsiteX55"/>
              <a:gd fmla="*/ 1731572 h 2395601" name="connsiteY55"/>
              <a:gd fmla="*/ 2405743 w 2667000" name="connsiteX56"/>
              <a:gd fmla="*/ 1698915 h 2395601" name="connsiteY56"/>
              <a:gd fmla="*/ 2438400 w 2667000" name="connsiteX57"/>
              <a:gd fmla="*/ 1677143 h 2395601" name="connsiteY57"/>
              <a:gd fmla="*/ 2471058 w 2667000" name="connsiteX58"/>
              <a:gd fmla="*/ 1633601 h 2395601" name="connsiteY58"/>
              <a:gd fmla="*/ 2536372 w 2667000" name="connsiteX59"/>
              <a:gd fmla="*/ 1557401 h 2395601" name="connsiteY59"/>
              <a:gd fmla="*/ 2558143 w 2667000" name="connsiteX60"/>
              <a:gd fmla="*/ 1492086 h 2395601" name="connsiteY60"/>
              <a:gd fmla="*/ 2601686 w 2667000" name="connsiteX61"/>
              <a:gd fmla="*/ 1405001 h 2395601" name="connsiteY61"/>
              <a:gd fmla="*/ 2634343 w 2667000" name="connsiteX62"/>
              <a:gd fmla="*/ 1317915 h 2395601" name="connsiteY62"/>
              <a:gd fmla="*/ 2645229 w 2667000" name="connsiteX63"/>
              <a:gd fmla="*/ 1274372 h 2395601" name="connsiteY63"/>
              <a:gd fmla="*/ 2667000 w 2667000" name="connsiteX64"/>
              <a:gd fmla="*/ 1230829 h 2395601" name="connsiteY64"/>
              <a:gd fmla="*/ 2645229 w 2667000" name="connsiteX65"/>
              <a:gd fmla="*/ 1034886 h 2395601" name="connsiteY65"/>
              <a:gd fmla="*/ 2634343 w 2667000" name="connsiteX66"/>
              <a:gd fmla="*/ 1002229 h 2395601" name="connsiteY66"/>
              <a:gd fmla="*/ 2590800 w 2667000" name="connsiteX67"/>
              <a:gd fmla="*/ 926029 h 2395601" name="connsiteY67"/>
              <a:gd fmla="*/ 2579915 w 2667000" name="connsiteX68"/>
              <a:gd fmla="*/ 893372 h 2395601" name="connsiteY68"/>
              <a:gd fmla="*/ 2569029 w 2667000" name="connsiteX69"/>
              <a:gd fmla="*/ 849829 h 2395601" name="connsiteY69"/>
              <a:gd fmla="*/ 2547258 w 2667000" name="connsiteX70"/>
              <a:gd fmla="*/ 806286 h 2395601" name="connsiteY70"/>
              <a:gd fmla="*/ 2525486 w 2667000" name="connsiteX71"/>
              <a:gd fmla="*/ 740972 h 2395601" name="connsiteY71"/>
              <a:gd fmla="*/ 2481943 w 2667000" name="connsiteX72"/>
              <a:gd fmla="*/ 653886 h 2395601" name="connsiteY72"/>
              <a:gd fmla="*/ 2460172 w 2667000" name="connsiteX73"/>
              <a:gd fmla="*/ 621229 h 2395601" name="connsiteY73"/>
              <a:gd fmla="*/ 2438400 w 2667000" name="connsiteX74"/>
              <a:gd fmla="*/ 555915 h 2395601" name="connsiteY74"/>
              <a:gd fmla="*/ 2394858 w 2667000" name="connsiteX75"/>
              <a:gd fmla="*/ 490601 h 2395601" name="connsiteY75"/>
              <a:gd fmla="*/ 2373086 w 2667000" name="connsiteX76"/>
              <a:gd fmla="*/ 457943 h 2395601" name="connsiteY76"/>
              <a:gd fmla="*/ 2340429 w 2667000" name="connsiteX77"/>
              <a:gd fmla="*/ 414401 h 2395601" name="connsiteY77"/>
              <a:gd fmla="*/ 2296886 w 2667000" name="connsiteX78"/>
              <a:gd fmla="*/ 349086 h 2395601" name="connsiteY78"/>
              <a:gd fmla="*/ 2286000 w 2667000" name="connsiteX79"/>
              <a:gd fmla="*/ 316429 h 2395601" name="connsiteY79"/>
              <a:gd fmla="*/ 2264229 w 2667000" name="connsiteX80"/>
              <a:gd fmla="*/ 272886 h 2395601" name="connsiteY80"/>
              <a:gd fmla="*/ 2231572 w 2667000" name="connsiteX81"/>
              <a:gd fmla="*/ 229343 h 2395601" name="connsiteY81"/>
              <a:gd fmla="*/ 2177143 w 2667000" name="connsiteX82"/>
              <a:gd fmla="*/ 174915 h 2395601" name="connsiteY82"/>
              <a:gd fmla="*/ 2133600 w 2667000" name="connsiteX83"/>
              <a:gd fmla="*/ 120486 h 2395601" name="connsiteY83"/>
              <a:gd fmla="*/ 2100943 w 2667000" name="connsiteX84"/>
              <a:gd fmla="*/ 98715 h 2395601" name="connsiteY84"/>
              <a:gd fmla="*/ 2046515 w 2667000" name="connsiteX85"/>
              <a:gd fmla="*/ 55172 h 2395601" name="connsiteY85"/>
              <a:gd fmla="*/ 2002972 w 2667000" name="connsiteX86"/>
              <a:gd fmla="*/ 44286 h 2395601" name="connsiteY86"/>
              <a:gd fmla="*/ 1970315 w 2667000" name="connsiteX87"/>
              <a:gd fmla="*/ 33401 h 2395601" name="connsiteY87"/>
              <a:gd fmla="*/ 1850572 w 2667000" name="connsiteX88"/>
              <a:gd fmla="*/ 743 h 2395601" name="connsiteY88"/>
              <a:gd fmla="*/ 1121229 w 2667000" name="connsiteX89"/>
              <a:gd fmla="*/ 11629 h 2395601" name="connsiteY89"/>
              <a:gd fmla="*/ 1066800 w 2667000" name="connsiteX90"/>
              <a:gd fmla="*/ 22515 h 2395601" name="connsiteY90"/>
              <a:gd fmla="*/ 979715 w 2667000" name="connsiteX91"/>
              <a:gd fmla="*/ 33401 h 2395601" name="connsiteY91"/>
              <a:gd fmla="*/ 914400 w 2667000" name="connsiteX92"/>
              <a:gd fmla="*/ 55172 h 2395601" name="connsiteY92"/>
              <a:gd fmla="*/ 881743 w 2667000" name="connsiteX93"/>
              <a:gd fmla="*/ 66058 h 2395601" name="connsiteY93"/>
              <a:gd fmla="*/ 849086 w 2667000" name="connsiteX94"/>
              <a:gd fmla="*/ 76943 h 2395601" name="connsiteY94"/>
              <a:gd fmla="*/ 816429 w 2667000" name="connsiteX95"/>
              <a:gd fmla="*/ 98715 h 2395601" name="connsiteY95"/>
              <a:gd fmla="*/ 772886 w 2667000" name="connsiteX96"/>
              <a:gd fmla="*/ 109601 h 2395601" name="connsiteY96"/>
              <a:gd fmla="*/ 740229 w 2667000" name="connsiteX97"/>
              <a:gd fmla="*/ 120486 h 2395601" name="connsiteY97"/>
              <a:gd fmla="*/ 631372 w 2667000" name="connsiteX98"/>
              <a:gd fmla="*/ 164029 h 2395601" name="connsiteY98"/>
              <a:gd fmla="*/ 566058 w 2667000" name="connsiteX99"/>
              <a:gd fmla="*/ 185801 h 2395601" name="connsiteY99"/>
              <a:gd fmla="*/ 533400 w 2667000" name="connsiteX100"/>
              <a:gd fmla="*/ 196686 h 2395601" name="connsiteY100"/>
              <a:gd fmla="*/ 468086 w 2667000" name="connsiteX101"/>
              <a:gd fmla="*/ 229343 h 2395601" name="connsiteY101"/>
              <a:gd fmla="*/ 391886 w 2667000" name="connsiteX102"/>
              <a:gd fmla="*/ 272886 h 2395601" name="connsiteY102"/>
              <a:gd fmla="*/ 326572 w 2667000" name="connsiteX103"/>
              <a:gd fmla="*/ 294658 h 2395601" name="connsiteY103"/>
              <a:gd fmla="*/ 261258 w 2667000" name="connsiteX104"/>
              <a:gd fmla="*/ 338201 h 2395601" name="connsiteY104"/>
              <a:gd fmla="*/ 239486 w 2667000" name="connsiteX105"/>
              <a:gd fmla="*/ 359972 h 2395601" name="connsiteY105"/>
              <a:gd fmla="*/ 206829 w 2667000" name="connsiteX106"/>
              <a:gd fmla="*/ 381743 h 2395601" name="connsiteY106"/>
              <a:gd fmla="*/ 163286 w 2667000" name="connsiteX107"/>
              <a:gd fmla="*/ 425286 h 2395601" name="connsiteY107"/>
              <a:gd fmla="*/ 141515 w 2667000" name="connsiteX108"/>
              <a:gd fmla="*/ 447058 h 2395601" name="connsiteY108"/>
              <a:gd fmla="*/ 119743 w 2667000" name="connsiteX109"/>
              <a:gd fmla="*/ 479715 h 2395601" name="connsiteY109"/>
              <a:gd fmla="*/ 43543 w 2667000" name="connsiteX110"/>
              <a:gd fmla="*/ 501486 h 2395601" name="connsiteY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b="b" l="l" r="r" t="t"/>
            <a:pathLst>
              <a:path h="2395601" w="2667000">
                <a:moveTo>
                  <a:pt x="43543" y="501486"/>
                </a:moveTo>
                <a:cubicBezTo>
                  <a:pt x="29029" y="539586"/>
                  <a:pt x="38908" y="639560"/>
                  <a:pt x="32658" y="708315"/>
                </a:cubicBezTo>
                <a:cubicBezTo>
                  <a:pt x="31619" y="719742"/>
                  <a:pt x="23113" y="729576"/>
                  <a:pt x="21772" y="740972"/>
                </a:cubicBezTo>
                <a:cubicBezTo>
                  <a:pt x="15821" y="791553"/>
                  <a:pt x="14947" y="842605"/>
                  <a:pt x="10886" y="893372"/>
                </a:cubicBezTo>
                <a:cubicBezTo>
                  <a:pt x="7690" y="933323"/>
                  <a:pt x="3629" y="973201"/>
                  <a:pt x="0" y="1013115"/>
                </a:cubicBezTo>
                <a:cubicBezTo>
                  <a:pt x="3629" y="1096572"/>
                  <a:pt x="4715" y="1180178"/>
                  <a:pt x="10886" y="1263486"/>
                </a:cubicBezTo>
                <a:cubicBezTo>
                  <a:pt x="11991" y="1278406"/>
                  <a:pt x="18838" y="1292358"/>
                  <a:pt x="21772" y="1307029"/>
                </a:cubicBezTo>
                <a:cubicBezTo>
                  <a:pt x="27345" y="1334892"/>
                  <a:pt x="29422" y="1376758"/>
                  <a:pt x="43543" y="1405001"/>
                </a:cubicBezTo>
                <a:cubicBezTo>
                  <a:pt x="63811" y="1445538"/>
                  <a:pt x="67882" y="1434206"/>
                  <a:pt x="97972" y="1470315"/>
                </a:cubicBezTo>
                <a:cubicBezTo>
                  <a:pt x="136966" y="1517108"/>
                  <a:pt x="106083" y="1486536"/>
                  <a:pt x="130629" y="1535629"/>
                </a:cubicBezTo>
                <a:cubicBezTo>
                  <a:pt x="136480" y="1547331"/>
                  <a:pt x="146549" y="1556584"/>
                  <a:pt x="152400" y="1568286"/>
                </a:cubicBezTo>
                <a:cubicBezTo>
                  <a:pt x="157532" y="1578549"/>
                  <a:pt x="158766" y="1590396"/>
                  <a:pt x="163286" y="1600943"/>
                </a:cubicBezTo>
                <a:cubicBezTo>
                  <a:pt x="169679" y="1615858"/>
                  <a:pt x="179031" y="1629419"/>
                  <a:pt x="185058" y="1644486"/>
                </a:cubicBezTo>
                <a:cubicBezTo>
                  <a:pt x="193581" y="1665794"/>
                  <a:pt x="199572" y="1688029"/>
                  <a:pt x="206829" y="1709801"/>
                </a:cubicBezTo>
                <a:lnTo>
                  <a:pt x="228600" y="1775115"/>
                </a:lnTo>
                <a:cubicBezTo>
                  <a:pt x="232229" y="1786001"/>
                  <a:pt x="233121" y="1798225"/>
                  <a:pt x="239486" y="1807772"/>
                </a:cubicBezTo>
                <a:cubicBezTo>
                  <a:pt x="291568" y="1885895"/>
                  <a:pt x="264527" y="1854584"/>
                  <a:pt x="315686" y="1905743"/>
                </a:cubicBezTo>
                <a:cubicBezTo>
                  <a:pt x="337073" y="1969905"/>
                  <a:pt x="312155" y="1906624"/>
                  <a:pt x="359229" y="1981943"/>
                </a:cubicBezTo>
                <a:cubicBezTo>
                  <a:pt x="367830" y="1995704"/>
                  <a:pt x="372949" y="2011397"/>
                  <a:pt x="381000" y="2025486"/>
                </a:cubicBezTo>
                <a:cubicBezTo>
                  <a:pt x="387491" y="2036845"/>
                  <a:pt x="395515" y="2047257"/>
                  <a:pt x="402772" y="2058143"/>
                </a:cubicBezTo>
                <a:cubicBezTo>
                  <a:pt x="430135" y="2140231"/>
                  <a:pt x="390041" y="2042229"/>
                  <a:pt x="446315" y="2112572"/>
                </a:cubicBezTo>
                <a:cubicBezTo>
                  <a:pt x="453483" y="2121532"/>
                  <a:pt x="450315" y="2136049"/>
                  <a:pt x="457200" y="2145229"/>
                </a:cubicBezTo>
                <a:cubicBezTo>
                  <a:pt x="472595" y="2165756"/>
                  <a:pt x="497397" y="2178309"/>
                  <a:pt x="511629" y="2199658"/>
                </a:cubicBezTo>
                <a:cubicBezTo>
                  <a:pt x="518886" y="2210544"/>
                  <a:pt x="525227" y="2222099"/>
                  <a:pt x="533400" y="2232315"/>
                </a:cubicBezTo>
                <a:cubicBezTo>
                  <a:pt x="551125" y="2254471"/>
                  <a:pt x="563584" y="2259694"/>
                  <a:pt x="587829" y="2275858"/>
                </a:cubicBezTo>
                <a:cubicBezTo>
                  <a:pt x="595086" y="2286744"/>
                  <a:pt x="598506" y="2301581"/>
                  <a:pt x="609600" y="2308515"/>
                </a:cubicBezTo>
                <a:cubicBezTo>
                  <a:pt x="629061" y="2320678"/>
                  <a:pt x="674915" y="2330286"/>
                  <a:pt x="674915" y="2330286"/>
                </a:cubicBezTo>
                <a:cubicBezTo>
                  <a:pt x="730076" y="2385450"/>
                  <a:pt x="658689" y="2320551"/>
                  <a:pt x="729343" y="2362943"/>
                </a:cubicBezTo>
                <a:cubicBezTo>
                  <a:pt x="798669" y="2404538"/>
                  <a:pt x="687260" y="2368751"/>
                  <a:pt x="794658" y="2395601"/>
                </a:cubicBezTo>
                <a:cubicBezTo>
                  <a:pt x="874486" y="2391972"/>
                  <a:pt x="954468" y="2390844"/>
                  <a:pt x="1034143" y="2384715"/>
                </a:cubicBezTo>
                <a:cubicBezTo>
                  <a:pt x="1049060" y="2383568"/>
                  <a:pt x="1063356" y="2378128"/>
                  <a:pt x="1077686" y="2373829"/>
                </a:cubicBezTo>
                <a:cubicBezTo>
                  <a:pt x="1099667" y="2367235"/>
                  <a:pt x="1120137" y="2354046"/>
                  <a:pt x="1143000" y="2352058"/>
                </a:cubicBezTo>
                <a:lnTo>
                  <a:pt x="1393372" y="2330286"/>
                </a:lnTo>
                <a:cubicBezTo>
                  <a:pt x="1407886" y="2326658"/>
                  <a:pt x="1423534" y="2326092"/>
                  <a:pt x="1436915" y="2319401"/>
                </a:cubicBezTo>
                <a:cubicBezTo>
                  <a:pt x="1446095" y="2314811"/>
                  <a:pt x="1449885" y="2302910"/>
                  <a:pt x="1458686" y="2297629"/>
                </a:cubicBezTo>
                <a:cubicBezTo>
                  <a:pt x="1468525" y="2291725"/>
                  <a:pt x="1480457" y="2290372"/>
                  <a:pt x="1491343" y="2286743"/>
                </a:cubicBezTo>
                <a:cubicBezTo>
                  <a:pt x="1498600" y="2279486"/>
                  <a:pt x="1503586" y="2268784"/>
                  <a:pt x="1513115" y="2264972"/>
                </a:cubicBezTo>
                <a:cubicBezTo>
                  <a:pt x="1540897" y="2253860"/>
                  <a:pt x="1571814" y="2252663"/>
                  <a:pt x="1600200" y="2243201"/>
                </a:cubicBezTo>
                <a:cubicBezTo>
                  <a:pt x="1611086" y="2239572"/>
                  <a:pt x="1621787" y="2235334"/>
                  <a:pt x="1632858" y="2232315"/>
                </a:cubicBezTo>
                <a:cubicBezTo>
                  <a:pt x="1661725" y="2224442"/>
                  <a:pt x="1719943" y="2210543"/>
                  <a:pt x="1719943" y="2210543"/>
                </a:cubicBezTo>
                <a:cubicBezTo>
                  <a:pt x="1727200" y="2203286"/>
                  <a:pt x="1732535" y="2193362"/>
                  <a:pt x="1741715" y="2188772"/>
                </a:cubicBezTo>
                <a:cubicBezTo>
                  <a:pt x="1755097" y="2182081"/>
                  <a:pt x="1770873" y="2181996"/>
                  <a:pt x="1785258" y="2177886"/>
                </a:cubicBezTo>
                <a:cubicBezTo>
                  <a:pt x="1796291" y="2174734"/>
                  <a:pt x="1807029" y="2170629"/>
                  <a:pt x="1817915" y="2167001"/>
                </a:cubicBezTo>
                <a:cubicBezTo>
                  <a:pt x="1828801" y="2159744"/>
                  <a:pt x="1838870" y="2151080"/>
                  <a:pt x="1850572" y="2145229"/>
                </a:cubicBezTo>
                <a:cubicBezTo>
                  <a:pt x="1860835" y="2140097"/>
                  <a:pt x="1872682" y="2138863"/>
                  <a:pt x="1883229" y="2134343"/>
                </a:cubicBezTo>
                <a:cubicBezTo>
                  <a:pt x="1898144" y="2127951"/>
                  <a:pt x="1912683" y="2120623"/>
                  <a:pt x="1926772" y="2112572"/>
                </a:cubicBezTo>
                <a:cubicBezTo>
                  <a:pt x="1938131" y="2106081"/>
                  <a:pt x="1949496" y="2099315"/>
                  <a:pt x="1959429" y="2090801"/>
                </a:cubicBezTo>
                <a:cubicBezTo>
                  <a:pt x="1975014" y="2077443"/>
                  <a:pt x="1983499" y="2053749"/>
                  <a:pt x="2002972" y="2047258"/>
                </a:cubicBezTo>
                <a:lnTo>
                  <a:pt x="2035629" y="2036372"/>
                </a:lnTo>
                <a:cubicBezTo>
                  <a:pt x="2050143" y="2025486"/>
                  <a:pt x="2065518" y="2015662"/>
                  <a:pt x="2079172" y="2003715"/>
                </a:cubicBezTo>
                <a:cubicBezTo>
                  <a:pt x="2094620" y="1990198"/>
                  <a:pt x="2106294" y="1972488"/>
                  <a:pt x="2122715" y="1960172"/>
                </a:cubicBezTo>
                <a:cubicBezTo>
                  <a:pt x="2137229" y="1949286"/>
                  <a:pt x="2152698" y="1939569"/>
                  <a:pt x="2166258" y="1927515"/>
                </a:cubicBezTo>
                <a:cubicBezTo>
                  <a:pt x="2185435" y="1910469"/>
                  <a:pt x="2199337" y="1887318"/>
                  <a:pt x="2220686" y="1873086"/>
                </a:cubicBezTo>
                <a:cubicBezTo>
                  <a:pt x="2250527" y="1853192"/>
                  <a:pt x="2284761" y="1836536"/>
                  <a:pt x="2307772" y="1807772"/>
                </a:cubicBezTo>
                <a:cubicBezTo>
                  <a:pt x="2315945" y="1797556"/>
                  <a:pt x="2320292" y="1784366"/>
                  <a:pt x="2329543" y="1775115"/>
                </a:cubicBezTo>
                <a:cubicBezTo>
                  <a:pt x="2386118" y="1718539"/>
                  <a:pt x="2340885" y="1785430"/>
                  <a:pt x="2383972" y="1731572"/>
                </a:cubicBezTo>
                <a:cubicBezTo>
                  <a:pt x="2392145" y="1721356"/>
                  <a:pt x="2396492" y="1708166"/>
                  <a:pt x="2405743" y="1698915"/>
                </a:cubicBezTo>
                <a:cubicBezTo>
                  <a:pt x="2414994" y="1689664"/>
                  <a:pt x="2429149" y="1686394"/>
                  <a:pt x="2438400" y="1677143"/>
                </a:cubicBezTo>
                <a:cubicBezTo>
                  <a:pt x="2451229" y="1664314"/>
                  <a:pt x="2459251" y="1647376"/>
                  <a:pt x="2471058" y="1633601"/>
                </a:cubicBezTo>
                <a:cubicBezTo>
                  <a:pt x="2562019" y="1527481"/>
                  <a:pt x="2440886" y="1684714"/>
                  <a:pt x="2536372" y="1557401"/>
                </a:cubicBezTo>
                <a:cubicBezTo>
                  <a:pt x="2543629" y="1535629"/>
                  <a:pt x="2549103" y="1513180"/>
                  <a:pt x="2558143" y="1492086"/>
                </a:cubicBezTo>
                <a:cubicBezTo>
                  <a:pt x="2570928" y="1462255"/>
                  <a:pt x="2589632" y="1435134"/>
                  <a:pt x="2601686" y="1405001"/>
                </a:cubicBezTo>
                <a:cubicBezTo>
                  <a:pt x="2613195" y="1376229"/>
                  <a:pt x="2625808" y="1347788"/>
                  <a:pt x="2634343" y="1317915"/>
                </a:cubicBezTo>
                <a:cubicBezTo>
                  <a:pt x="2638453" y="1303530"/>
                  <a:pt x="2639976" y="1288380"/>
                  <a:pt x="2645229" y="1274372"/>
                </a:cubicBezTo>
                <a:cubicBezTo>
                  <a:pt x="2650927" y="1259178"/>
                  <a:pt x="2659743" y="1245343"/>
                  <a:pt x="2667000" y="1230829"/>
                </a:cubicBezTo>
                <a:cubicBezTo>
                  <a:pt x="2662410" y="1180338"/>
                  <a:pt x="2656266" y="1090070"/>
                  <a:pt x="2645229" y="1034886"/>
                </a:cubicBezTo>
                <a:cubicBezTo>
                  <a:pt x="2642979" y="1023634"/>
                  <a:pt x="2638863" y="1012776"/>
                  <a:pt x="2634343" y="1002229"/>
                </a:cubicBezTo>
                <a:cubicBezTo>
                  <a:pt x="2617768" y="963554"/>
                  <a:pt x="2612667" y="958829"/>
                  <a:pt x="2590800" y="926029"/>
                </a:cubicBezTo>
                <a:cubicBezTo>
                  <a:pt x="2587172" y="915143"/>
                  <a:pt x="2583067" y="904405"/>
                  <a:pt x="2579915" y="893372"/>
                </a:cubicBezTo>
                <a:cubicBezTo>
                  <a:pt x="2575805" y="878987"/>
                  <a:pt x="2574282" y="863837"/>
                  <a:pt x="2569029" y="849829"/>
                </a:cubicBezTo>
                <a:cubicBezTo>
                  <a:pt x="2563331" y="834635"/>
                  <a:pt x="2553285" y="821353"/>
                  <a:pt x="2547258" y="806286"/>
                </a:cubicBezTo>
                <a:cubicBezTo>
                  <a:pt x="2538735" y="784978"/>
                  <a:pt x="2535749" y="761498"/>
                  <a:pt x="2525486" y="740972"/>
                </a:cubicBezTo>
                <a:cubicBezTo>
                  <a:pt x="2510972" y="711943"/>
                  <a:pt x="2499946" y="680890"/>
                  <a:pt x="2481943" y="653886"/>
                </a:cubicBezTo>
                <a:cubicBezTo>
                  <a:pt x="2474686" y="643000"/>
                  <a:pt x="2465485" y="633184"/>
                  <a:pt x="2460172" y="621229"/>
                </a:cubicBezTo>
                <a:cubicBezTo>
                  <a:pt x="2450851" y="600258"/>
                  <a:pt x="2451130" y="575010"/>
                  <a:pt x="2438400" y="555915"/>
                </a:cubicBezTo>
                <a:lnTo>
                  <a:pt x="2394858" y="490601"/>
                </a:lnTo>
                <a:cubicBezTo>
                  <a:pt x="2387601" y="479715"/>
                  <a:pt x="2380936" y="468410"/>
                  <a:pt x="2373086" y="457943"/>
                </a:cubicBezTo>
                <a:lnTo>
                  <a:pt x="2340429" y="414401"/>
                </a:lnTo>
                <a:cubicBezTo>
                  <a:pt x="2314545" y="336749"/>
                  <a:pt x="2351247" y="430627"/>
                  <a:pt x="2296886" y="349086"/>
                </a:cubicBezTo>
                <a:cubicBezTo>
                  <a:pt x="2290521" y="339539"/>
                  <a:pt x="2290520" y="326976"/>
                  <a:pt x="2286000" y="316429"/>
                </a:cubicBezTo>
                <a:cubicBezTo>
                  <a:pt x="2279608" y="301514"/>
                  <a:pt x="2272829" y="286647"/>
                  <a:pt x="2264229" y="272886"/>
                </a:cubicBezTo>
                <a:cubicBezTo>
                  <a:pt x="2254613" y="257501"/>
                  <a:pt x="2243626" y="242903"/>
                  <a:pt x="2231572" y="229343"/>
                </a:cubicBezTo>
                <a:cubicBezTo>
                  <a:pt x="2214526" y="210166"/>
                  <a:pt x="2191375" y="196264"/>
                  <a:pt x="2177143" y="174915"/>
                </a:cubicBezTo>
                <a:cubicBezTo>
                  <a:pt x="2160977" y="150666"/>
                  <a:pt x="2155759" y="138213"/>
                  <a:pt x="2133600" y="120486"/>
                </a:cubicBezTo>
                <a:cubicBezTo>
                  <a:pt x="2123384" y="112313"/>
                  <a:pt x="2111159" y="106888"/>
                  <a:pt x="2100943" y="98715"/>
                </a:cubicBezTo>
                <a:cubicBezTo>
                  <a:pt x="2073930" y="77104"/>
                  <a:pt x="2082602" y="70638"/>
                  <a:pt x="2046515" y="55172"/>
                </a:cubicBezTo>
                <a:cubicBezTo>
                  <a:pt x="2032764" y="49279"/>
                  <a:pt x="2017357" y="48396"/>
                  <a:pt x="2002972" y="44286"/>
                </a:cubicBezTo>
                <a:cubicBezTo>
                  <a:pt x="1991939" y="41134"/>
                  <a:pt x="1981201" y="37029"/>
                  <a:pt x="1970315" y="33401"/>
                </a:cubicBezTo>
                <a:cubicBezTo>
                  <a:pt x="1929063" y="-7851"/>
                  <a:pt x="1946724" y="743"/>
                  <a:pt x="1850572" y="743"/>
                </a:cubicBezTo>
                <a:cubicBezTo>
                  <a:pt x="1607431" y="743"/>
                  <a:pt x="1364343" y="8000"/>
                  <a:pt x="1121229" y="11629"/>
                </a:cubicBezTo>
                <a:cubicBezTo>
                  <a:pt x="1103086" y="15258"/>
                  <a:pt x="1085087" y="19702"/>
                  <a:pt x="1066800" y="22515"/>
                </a:cubicBezTo>
                <a:cubicBezTo>
                  <a:pt x="1037886" y="26963"/>
                  <a:pt x="1008320" y="27271"/>
                  <a:pt x="979715" y="33401"/>
                </a:cubicBezTo>
                <a:cubicBezTo>
                  <a:pt x="957275" y="38210"/>
                  <a:pt x="936172" y="47915"/>
                  <a:pt x="914400" y="55172"/>
                </a:cubicBezTo>
                <a:lnTo>
                  <a:pt x="881743" y="66058"/>
                </a:lnTo>
                <a:lnTo>
                  <a:pt x="849086" y="76943"/>
                </a:lnTo>
                <a:cubicBezTo>
                  <a:pt x="838200" y="84200"/>
                  <a:pt x="828454" y="93561"/>
                  <a:pt x="816429" y="98715"/>
                </a:cubicBezTo>
                <a:cubicBezTo>
                  <a:pt x="802678" y="104609"/>
                  <a:pt x="787271" y="105491"/>
                  <a:pt x="772886" y="109601"/>
                </a:cubicBezTo>
                <a:cubicBezTo>
                  <a:pt x="761853" y="112753"/>
                  <a:pt x="750776" y="115966"/>
                  <a:pt x="740229" y="120486"/>
                </a:cubicBezTo>
                <a:cubicBezTo>
                  <a:pt x="628095" y="168543"/>
                  <a:pt x="780054" y="114468"/>
                  <a:pt x="631372" y="164029"/>
                </a:cubicBezTo>
                <a:lnTo>
                  <a:pt x="566058" y="185801"/>
                </a:lnTo>
                <a:lnTo>
                  <a:pt x="533400" y="196686"/>
                </a:lnTo>
                <a:cubicBezTo>
                  <a:pt x="439809" y="259082"/>
                  <a:pt x="558224" y="184274"/>
                  <a:pt x="468086" y="229343"/>
                </a:cubicBezTo>
                <a:cubicBezTo>
                  <a:pt x="389520" y="268626"/>
                  <a:pt x="487327" y="234709"/>
                  <a:pt x="391886" y="272886"/>
                </a:cubicBezTo>
                <a:cubicBezTo>
                  <a:pt x="370578" y="281409"/>
                  <a:pt x="345667" y="281928"/>
                  <a:pt x="326572" y="294658"/>
                </a:cubicBezTo>
                <a:cubicBezTo>
                  <a:pt x="304801" y="309172"/>
                  <a:pt x="279761" y="319699"/>
                  <a:pt x="261258" y="338201"/>
                </a:cubicBezTo>
                <a:cubicBezTo>
                  <a:pt x="254001" y="345458"/>
                  <a:pt x="247500" y="353561"/>
                  <a:pt x="239486" y="359972"/>
                </a:cubicBezTo>
                <a:cubicBezTo>
                  <a:pt x="229270" y="368145"/>
                  <a:pt x="216762" y="373229"/>
                  <a:pt x="206829" y="381743"/>
                </a:cubicBezTo>
                <a:cubicBezTo>
                  <a:pt x="191244" y="395101"/>
                  <a:pt x="177800" y="410772"/>
                  <a:pt x="163286" y="425286"/>
                </a:cubicBezTo>
                <a:cubicBezTo>
                  <a:pt x="156029" y="432543"/>
                  <a:pt x="147208" y="438519"/>
                  <a:pt x="141515" y="447058"/>
                </a:cubicBezTo>
                <a:cubicBezTo>
                  <a:pt x="134258" y="457944"/>
                  <a:pt x="128994" y="470464"/>
                  <a:pt x="119743" y="479715"/>
                </a:cubicBezTo>
                <a:cubicBezTo>
                  <a:pt x="67199" y="532258"/>
                  <a:pt x="58057" y="463386"/>
                  <a:pt x="43543" y="501486"/>
                </a:cubicBezTo>
                <a:close/>
              </a:path>
            </a:pathLst>
          </a:cu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1" name="Rounded Rectangular Callout 30"/>
          <p:cNvSpPr/>
          <p:nvPr/>
        </p:nvSpPr>
        <p:spPr>
          <a:xfrm>
            <a:off x="9899874" y="712790"/>
            <a:ext cx="1265954" cy="790575"/>
          </a:xfrm>
          <a:prstGeom prst="wedgeRoundRectCallout">
            <a:avLst>
              <a:gd fmla="val -22509" name="adj1"/>
              <a:gd fmla="val 48042" name="adj2"/>
              <a:gd fmla="val 16667" name="adj3"/>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Cluster 2</a:t>
            </a:r>
            <a:endParaRPr sz="2400">
              <a:solidFill>
                <a:schemeClr val="tx1"/>
              </a:solidFill>
              <a:latin typeface="+mj-lt"/>
            </a:endParaRPr>
          </a:p>
        </p:txBody>
      </p:sp>
      <p:sp>
        <p:nvSpPr>
          <p:cNvPr id="32" name="Rounded Rectangular Callout 31"/>
          <p:cNvSpPr/>
          <p:nvPr/>
        </p:nvSpPr>
        <p:spPr>
          <a:xfrm>
            <a:off x="10153643" y="5493804"/>
            <a:ext cx="1540321" cy="790575"/>
          </a:xfrm>
          <a:prstGeom prst="wedgeRoundRectCallout">
            <a:avLst>
              <a:gd fmla="val -22509" name="adj1"/>
              <a:gd fmla="val 48042" name="adj2"/>
              <a:gd fmla="val 16667" name="adj3"/>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Centroide 2</a:t>
            </a:r>
            <a:endParaRPr sz="2400">
              <a:solidFill>
                <a:schemeClr val="tx1"/>
              </a:solidFill>
              <a:latin typeface="+mj-lt"/>
            </a:endParaRPr>
          </a:p>
        </p:txBody>
      </p:sp>
    </p:spTree>
    <p:extLst>
      <p:ext uri="{BB962C8B-B14F-4D97-AF65-F5344CB8AC3E}">
        <p14:creationId xmlns:p14="http://schemas.microsoft.com/office/powerpoint/2010/main" val="197279222"/>
      </p:ext>
    </p:extLst>
  </p:cSld>
  <p:clrMapOvr>
    <a:masterClrMapping/>
  </p:clrMapOvr>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Studia e rivedi le seguenti risorse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lnSpcReduction="10000"/>
          </a:bodyPr>
          <a:lstStyle/>
          <a:p>
            <a:pPr algn="just" indent="0" marL="0">
              <a:buNone/>
              <a:defRPr b="1">
                <a:latin typeface="+mj-lt"/>
              </a:defRPr>
            </a:pPr>
            <a:r>
              <a:t>Guarda questo video sulle metriche di valutazione per la classificazione:</a:t>
            </a:r>
            <a:endParaRPr b="1">
              <a:latin typeface="+mj-lt"/>
            </a:endParaRPr>
          </a:p>
          <a:p>
            <a:pPr algn="just">
              <a:defRPr>
                <a:latin typeface="+mj-lt"/>
                <a:hlinkClick r:id="rId3"/>
              </a:defRPr>
            </a:pPr>
            <a:r>
              <a:t>https://mediacenter.ibm.com/media/Evaluation+Metrics+in+Classification/0_v944q7yy</a:t>
            </a:r>
            <a:endParaRPr>
              <a:latin typeface="+mj-lt"/>
            </a:endParaRPr>
          </a:p>
          <a:p>
            <a:pPr algn="just" indent="0" marL="0">
              <a:buNone/>
              <a:defRPr b="1">
                <a:latin typeface="+mj-lt"/>
              </a:defRPr>
            </a:pPr>
            <a:r>
              <a:t>Guarda questo video sulle metriche di valutazione nei modelli di regressione:</a:t>
            </a:r>
          </a:p>
          <a:p>
            <a:pPr algn="just">
              <a:defRPr>
                <a:latin typeface="+mj-lt"/>
                <a:hlinkClick r:id="rId4"/>
              </a:defRPr>
            </a:pPr>
            <a:r>
              <a:t>https://mediacenter.ibm.com/media/Evaluation+Metrics+in+Regression+Models/0_2lyqhl4h</a:t>
            </a:r>
            <a:endParaRPr>
              <a:latin typeface="+mj-lt"/>
            </a:endParaRPr>
          </a:p>
          <a:p>
            <a:pPr algn="just" indent="0" marL="0">
              <a:buNone/>
            </a:pPr>
            <a:r>
              <a:rPr b="1">
                <a:latin typeface="+mj-lt"/>
              </a:rPr>
              <a:t>Consulta questo articolo su </a:t>
            </a:r>
            <a:r>
              <a:t>Silhouette Score</a:t>
            </a:r>
            <a:r>
              <a:rPr b="1">
                <a:latin typeface="+mj-lt"/>
              </a:rPr>
              <a:t>:</a:t>
            </a:r>
          </a:p>
          <a:p>
            <a:pPr algn="just">
              <a:defRPr>
                <a:latin typeface="+mj-lt"/>
                <a:hlinkClick r:id="rId5"/>
              </a:defRPr>
            </a:pPr>
            <a:r>
              <a:t>https://nitesh993.medium.com/ibm-data-science-course-capstone-project-4fac565e4cae</a:t>
            </a:r>
            <a:endParaRPr>
              <a:latin typeface="+mj-lt"/>
            </a:endParaRPr>
          </a:p>
          <a:p>
            <a:pPr algn="just" indent="0" marL="0">
              <a:buNone/>
              <a:defRPr b="1">
                <a:latin typeface="+mj-lt"/>
              </a:defRPr>
            </a:pPr>
            <a:r>
              <a:t>Accedere a Oracle Member Hub e completare gli otto argomenti riportati di seguito.</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15.xml><?xml version="1.0" encoding="utf-8"?>
<p:sld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BFA3B7-B920-5D47-B4C0-8275F7610107}"/>
              </a:ext>
            </a:extLst>
          </p:cNvPr>
          <p:cNvSpPr txBox="1"/>
          <p:nvPr/>
        </p:nvSpPr>
        <p:spPr>
          <a:xfrm>
            <a:off x="849796" y="1821994"/>
            <a:ext cx="7402167" cy="300082"/>
          </a:xfrm>
          <a:prstGeom prst="rect">
            <a:avLst/>
          </a:prstGeom>
          <a:solidFill>
            <a:srgbClr val="FFFFFF"/>
          </a:solidFill>
        </p:spPr>
        <p:txBody>
          <a:bodyPr rtlCol="0" wrap="square">
            <a:normAutofit/>
          </a:bodyPr>
          <a:lstStyle/>
          <a:p>
            <a:r>
              <a:rPr lang="en-US" sz="1400">
                <a:solidFill>
                  <a:srgbClr val="000000"/>
                </a:solidFill>
              </a:rPr>
              <a:t>Avvertenza</a:t>
            </a:r>
          </a:p>
        </p:txBody>
      </p:sp>
      <p:sp>
        <p:nvSpPr>
          <p:cNvPr id="3" name="TextBox 2">
            <a:extLst>
              <a:ext uri="{FF2B5EF4-FFF2-40B4-BE49-F238E27FC236}">
                <a16:creationId xmlns:a16="http://schemas.microsoft.com/office/drawing/2014/main" id="{7118F732-4964-3E41-BED7-1E69F3601352}"/>
              </a:ext>
            </a:extLst>
          </p:cNvPr>
          <p:cNvSpPr txBox="1">
            <a:spLocks/>
          </p:cNvSpPr>
          <p:nvPr/>
        </p:nvSpPr>
        <p:spPr>
          <a:xfrm>
            <a:off x="849797" y="2223251"/>
            <a:ext cx="7402166" cy="944287"/>
          </a:xfrm>
          <a:prstGeom prst="rect">
            <a:avLst/>
          </a:prstGeom>
          <a:solidFill>
            <a:srgbClr val="FFFFFF"/>
          </a:solidFill>
        </p:spPr>
        <p:txBody>
          <a:bodyPr rtlCol="0" wrap="square">
            <a:normAutofit/>
          </a:bodyPr>
          <a:lstStyle/>
          <a:p>
            <a:r>
              <a:rPr lang="en-US" sz="1200">
                <a:solidFill>
                  <a:srgbClr val="000000"/>
                </a:solidFill>
              </a:rPr>
              <a:t>I contenuti delle traduzioni fornite sono stati generati con l'ausilio di processi di traduzione automatica di Oracle. Non c'è stato intervento umano di revisione o convalida dei testi. Qualora si renda necessario riutilizzare o distribuire detti contenuti a terzi, suggeriamo di sottoporli a revisione preventiva, sia per quanto riguarda la loro accuratezza che la formattazione.</a:t>
            </a:r>
          </a:p>
        </p:txBody>
      </p:sp>
      <p:sp>
        <p:nvSpPr>
          <p:cNvPr id="4" name="TextBox 3">
            <a:extLst>
              <a:ext uri="{FF2B5EF4-FFF2-40B4-BE49-F238E27FC236}">
                <a16:creationId xmlns:a16="http://schemas.microsoft.com/office/drawing/2014/main" id="{30AE9F46-85B4-4E4C-B437-628FF2AAAB81}"/>
              </a:ext>
            </a:extLst>
          </p:cNvPr>
          <p:cNvSpPr txBox="1"/>
          <p:nvPr/>
        </p:nvSpPr>
        <p:spPr>
          <a:xfrm>
            <a:off x="849796" y="3599731"/>
            <a:ext cx="7402167" cy="300082"/>
          </a:xfrm>
          <a:prstGeom prst="rect">
            <a:avLst/>
          </a:prstGeom>
          <a:solidFill>
            <a:srgbClr val="FFFFFF"/>
          </a:solidFill>
        </p:spPr>
        <p:txBody>
          <a:bodyPr rtlCol="0" wrap="square">
            <a:normAutofit/>
          </a:bodyPr>
          <a:lstStyle/>
          <a:p>
            <a:r>
              <a:rPr lang="en-US" sz="1400">
                <a:solidFill>
                  <a:srgbClr val="000000"/>
                </a:solidFill>
              </a:rPr>
              <a:t>Disclaimer</a:t>
            </a:r>
          </a:p>
        </p:txBody>
      </p:sp>
      <p:sp>
        <p:nvSpPr>
          <p:cNvPr id="5" name="TextBox 4">
            <a:extLst>
              <a:ext uri="{FF2B5EF4-FFF2-40B4-BE49-F238E27FC236}">
                <a16:creationId xmlns:a16="http://schemas.microsoft.com/office/drawing/2014/main" id="{317B7E7F-7C29-AE44-AE80-F5A9978D8492}"/>
              </a:ext>
            </a:extLst>
          </p:cNvPr>
          <p:cNvSpPr txBox="1"/>
          <p:nvPr/>
        </p:nvSpPr>
        <p:spPr>
          <a:xfrm>
            <a:off x="849796" y="4000988"/>
            <a:ext cx="7402167" cy="938760"/>
          </a:xfrm>
          <a:prstGeom prst="rect">
            <a:avLst/>
          </a:prstGeom>
          <a:solidFill>
            <a:srgbClr val="FFFFFF"/>
          </a:solidFill>
        </p:spPr>
        <p:txBody>
          <a:bodyPr rtlCol="0" wrap="square">
            <a:normAutofit/>
          </a:bodyPr>
          <a:lstStyle/>
          <a:p>
            <a:r>
              <a:rPr lang="en-US" sz="1200">
                <a:solidFill>
                  <a:srgbClr val="000000"/>
                </a:solidFill>
              </a:rPr>
              <a:t>This content has been generated by Oracle machine translation. The translations are automated and have not undergone human review or validation. If you plan to distribute the machine-translated content, we suggest you review it in advance for translation accuracy and formatting.</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Valutazione dei modelli di apprendimento automatico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Questo corso è stato sviluppato come risultato del progetto Erasmus+ CodeIn (</a:t>
            </a:r>
            <a:r>
              <a:rPr i="1"/>
              <a:t>Cloud cOmputing for Digital Education INnovation</a:t>
            </a:r>
            <a:r>
              <a:t>)</a:t>
            </a:r>
          </a:p>
          <a:p>
            <a:pPr lvl="0">
              <a:defRPr sz="3600">
                <a:latin typeface="+mj-lt"/>
              </a:defRPr>
            </a:pPr>
            <a:r>
              <a:t>Contiene un totale di dieci argomenti didattici</a:t>
            </a:r>
            <a:endParaRPr sz="3600">
              <a:latin typeface="+mj-lt"/>
            </a:endParaRPr>
          </a:p>
          <a:p>
            <a:pPr lvl="0">
              <a:defRPr sz="3600">
                <a:latin typeface="+mj-lt"/>
              </a:defRPr>
            </a:pPr>
            <a:r>
              <a:t>Tutto ciò che devi imparare è l'accesso a Internet </a:t>
            </a:r>
          </a:p>
          <a:p>
            <a:pPr lvl="0">
              <a:defRPr sz="3600">
                <a:latin typeface="+mj-lt"/>
              </a:defRPr>
            </a:pPr>
            <a:r>
              <a:t>Ci si aspetta di spendere un totale di 150 ore per acquisire i risultati di apprendimento previsti.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Valutazione dei modelli di Machine Learnig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8545286" cy="4486275"/>
          </a:xfrm>
        </p:spPr>
        <p:txBody>
          <a:bodyPr>
            <a:noAutofit/>
          </a:bodyPr>
          <a:lstStyle/>
          <a:p>
            <a:pPr>
              <a:defRPr sz="3600">
                <a:latin typeface="+mj-lt"/>
              </a:defRPr>
            </a:pPr>
            <a:r>
              <a:t>La valutazione garantisce prestazioni del modello accurate e affidabili.</a:t>
            </a:r>
          </a:p>
          <a:p>
            <a:pPr>
              <a:defRPr sz="3600">
                <a:latin typeface="+mj-lt"/>
              </a:defRPr>
            </a:pPr>
            <a:r>
              <a:t>Guida i miglioramenti identificando i punti di forza e di debolezza del modello.</a:t>
            </a:r>
          </a:p>
          <a:p>
            <a:pPr>
              <a:defRPr sz="3600">
                <a:latin typeface="+mj-lt"/>
              </a:defRPr>
            </a:pPr>
            <a:r>
              <a:t>Senza valutazione, possono verificarsi decisioni errate e previsioni imprecise.</a:t>
            </a:r>
          </a:p>
          <a:p>
            <a:pPr>
              <a:defRPr sz="3600">
                <a:latin typeface="+mj-lt"/>
              </a:defRPr>
            </a:pPr>
            <a:r>
              <a:t>La valutazione continua adatta i modelli alle mutevoli esigenze, garantendo la rilevanza pratica</a:t>
            </a:r>
            <a:endParaRPr sz="3600">
              <a:latin typeface="+mj-lt"/>
            </a:endParaRPr>
          </a:p>
        </p:txBody>
      </p:sp>
      <p:pic>
        <p:nvPicPr>
          <p:cNvPr descr="Free The Word Evaluation from Wooden Letters  Stock Photo" id="1026"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806543" y="1560059"/>
            <a:ext cx="3018701" cy="2010455"/>
          </a:xfrm>
          <a:prstGeom prst="rect">
            <a:avLst/>
          </a:prstGeom>
          <a:noFill/>
          <a:extLst>
            <a:ext uri="{909E8E84-426E-40DD-AFC4-6F175D3DCCD1}">
              <a14:hiddenFill xmlns:a14="http://schemas.microsoft.com/office/drawing/2010/main">
                <a:solidFill>
                  <a:srgbClr val="FFFFFF"/>
                </a:solidFill>
              </a14:hiddenFill>
            </a:ext>
          </a:extLst>
        </p:spPr>
      </p:pic>
      <p:pic>
        <p:nvPicPr>
          <p:cNvPr descr="Free Person in Yellow Reflective Safety Vest Holding a Pen and Checklist of House Inspection  Stock Photo" id="4" name="Picture 4"/>
          <p:cNvPicPr>
            <a:picLocks noChangeArrowheads="1"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806542" y="3970596"/>
            <a:ext cx="3018701" cy="2010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defRPr b="1"/>
            </a:pPr>
            <a:r>
              <a:t>Metriche valutazione per classificazione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2" y="1560059"/>
            <a:ext cx="8343921" cy="4486275"/>
          </a:xfrm>
        </p:spPr>
        <p:txBody>
          <a:bodyPr>
            <a:noAutofit/>
          </a:bodyPr>
          <a:lstStyle/>
          <a:p>
            <a:pPr>
              <a:defRPr sz="3600">
                <a:latin typeface="+mj-lt"/>
              </a:defRPr>
            </a:pPr>
            <a:r>
              <a:t>Le metriche di valutazione consentono di misurare le prestazioni dei modelli di apprendimento automatico.</a:t>
            </a:r>
          </a:p>
          <a:p>
            <a:pPr>
              <a:defRPr>
                <a:latin typeface="+mj-lt"/>
              </a:defRPr>
            </a:pPr>
            <a:r>
              <a:rPr sz="3600"/>
              <a:t>Le metriche di base di </a:t>
            </a:r>
            <a:r>
              <a:rPr b="1" sz="4000"/>
              <a:t>valutazione</a:t>
            </a:r>
            <a:r>
              <a:rPr sz="3600"/>
              <a:t> per la </a:t>
            </a:r>
            <a:r>
              <a:rPr b="1" sz="4000"/>
              <a:t>classificazione</a:t>
            </a:r>
            <a:r>
              <a:rPr sz="3600"/>
              <a:t> includono:</a:t>
            </a:r>
          </a:p>
          <a:p>
            <a:pPr lvl="1">
              <a:defRPr sz="3600">
                <a:latin typeface="+mj-lt"/>
              </a:defRPr>
            </a:pPr>
            <a:r>
              <a:t>Accuratezza</a:t>
            </a:r>
            <a:endParaRPr sz="3600">
              <a:latin typeface="+mj-lt"/>
            </a:endParaRPr>
          </a:p>
          <a:p>
            <a:pPr lvl="1">
              <a:defRPr sz="3600">
                <a:latin typeface="+mj-lt"/>
              </a:defRPr>
            </a:pPr>
            <a:r>
              <a:t>Precisione</a:t>
            </a:r>
          </a:p>
          <a:p>
            <a:pPr lvl="1">
              <a:defRPr sz="3600">
                <a:latin typeface="+mj-lt"/>
              </a:defRPr>
            </a:pPr>
            <a:r>
              <a:t>Richiama</a:t>
            </a:r>
          </a:p>
          <a:p>
            <a:pPr lvl="1">
              <a:defRPr sz="3600">
                <a:latin typeface="+mj-lt"/>
              </a:defRPr>
            </a:pPr>
            <a:r>
              <a:t>F1: punteggio</a:t>
            </a:r>
            <a:endParaRPr sz="3600">
              <a:latin typeface="+mj-lt"/>
            </a:endParaRPr>
          </a:p>
        </p:txBody>
      </p:sp>
      <p:pic>
        <p:nvPicPr>
          <p:cNvPr descr="Free Close-Up Photo of Dart Pins on Dartboard Stock Photo" id="1026"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203892" y="2155371"/>
            <a:ext cx="2474211" cy="1647825"/>
          </a:xfrm>
          <a:prstGeom prst="rect">
            <a:avLst/>
          </a:prstGeom>
          <a:noFill/>
          <a:extLst>
            <a:ext uri="{909E8E84-426E-40DD-AFC4-6F175D3DCCD1}">
              <a14:hiddenFill xmlns:a14="http://schemas.microsoft.com/office/drawing/2010/main">
                <a:solidFill>
                  <a:srgbClr val="FFFFFF"/>
                </a:solidFill>
              </a14:hiddenFill>
            </a:ext>
          </a:extLst>
        </p:spPr>
      </p:pic>
      <p:pic>
        <p:nvPicPr>
          <p:cNvPr descr="Free Shallow Focus Photography of Magnifying Glass With Black Frame Stock Photo" id="1028" name="Picture 4"/>
          <p:cNvPicPr>
            <a:picLocks noChangeArrowheads="1"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397646" y="4322372"/>
            <a:ext cx="2588531" cy="1723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7058755"/>
      </p:ext>
    </p:extLst>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defRPr b="1"/>
            </a:pPr>
            <a:r>
              <a:t>Metriche valutazione per classificazione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5889172" cy="4486275"/>
          </a:xfrm>
        </p:spPr>
        <p:txBody>
          <a:bodyPr>
            <a:noAutofit/>
          </a:bodyPr>
          <a:lstStyle/>
          <a:p>
            <a:pPr>
              <a:defRPr sz="3600">
                <a:latin typeface="+mj-lt"/>
              </a:defRPr>
            </a:pPr>
            <a:r>
              <a:t>La matrice di confusione guida la valutazione, rivelando le prestazioni del modello.</a:t>
            </a:r>
          </a:p>
          <a:p>
            <a:pPr>
              <a:defRPr sz="3600">
                <a:latin typeface="+mj-lt"/>
              </a:defRPr>
            </a:pPr>
            <a:r>
              <a:t>Visualizza la griglia che tiene traccia delle classi vere e previste, acquisendo informazioni dettagliate sulla valutazione.</a:t>
            </a:r>
          </a:p>
          <a:p>
            <a:pPr>
              <a:defRPr sz="3600">
                <a:latin typeface="+mj-lt"/>
              </a:defRPr>
            </a:pPr>
            <a:r>
              <a:t>I risultati del modello modellano le celle della matrice, offrendo preziose informazioni di valutazione.</a:t>
            </a:r>
          </a:p>
        </p:txBody>
      </p:sp>
      <p:graphicFrame>
        <p:nvGraphicFramePr>
          <p:cNvPr id="5" name="Table 4"/>
          <p:cNvGraphicFramePr>
            <a:graphicFrameLocks noGrp="1"/>
          </p:cNvGraphicFramePr>
          <p:nvPr>
            <p:extLst>
              <p:ext uri="{D42A27DB-BD31-4B8C-83A1-F6EECF244321}">
                <p14:modId xmlns:p14="http://schemas.microsoft.com/office/powerpoint/2010/main" val="215420908"/>
              </p:ext>
            </p:extLst>
          </p:nvPr>
        </p:nvGraphicFramePr>
        <p:xfrm>
          <a:off x="6651169" y="3160260"/>
          <a:ext cx="5236028" cy="2695575"/>
        </p:xfrm>
        <a:graphic>
          <a:graphicData uri="http://schemas.openxmlformats.org/drawingml/2006/table">
            <a:tbl>
              <a:tblPr>
                <a:tableStyleId>{5C22544A-7EE6-4342-B048-85BDC9FD1C3A}</a:tableStyleId>
              </a:tblPr>
              <a:tblGrid>
                <a:gridCol w="632116">
                  <a:extLst>
                    <a:ext uri="{9D8B030D-6E8A-4147-A177-3AD203B41FA5}">
                      <a16:colId xmlns:a16="http://schemas.microsoft.com/office/drawing/2014/main" val="2703121084"/>
                    </a:ext>
                  </a:extLst>
                </a:gridCol>
                <a:gridCol w="1380120">
                  <a:extLst>
                    <a:ext uri="{9D8B030D-6E8A-4147-A177-3AD203B41FA5}">
                      <a16:colId xmlns:a16="http://schemas.microsoft.com/office/drawing/2014/main" val="2416180514"/>
                    </a:ext>
                  </a:extLst>
                </a:gridCol>
                <a:gridCol w="1485473">
                  <a:extLst>
                    <a:ext uri="{9D8B030D-6E8A-4147-A177-3AD203B41FA5}">
                      <a16:colId xmlns:a16="http://schemas.microsoft.com/office/drawing/2014/main" val="4241289307"/>
                    </a:ext>
                  </a:extLst>
                </a:gridCol>
                <a:gridCol w="1738319">
                  <a:extLst>
                    <a:ext uri="{9D8B030D-6E8A-4147-A177-3AD203B41FA5}">
                      <a16:colId xmlns:a16="http://schemas.microsoft.com/office/drawing/2014/main" val="3322110754"/>
                    </a:ext>
                  </a:extLst>
                </a:gridCol>
              </a:tblGrid>
              <a:tr h="381000">
                <a:tc rowSpan="2">
                  <a:txBody>
                    <a:bodyPr/>
                    <a:lstStyle/>
                    <a:p>
                      <a:pPr algn="ctr" fontAlgn="ctr"/>
                      <a:endParaRPr b="0" i="0" strike="noStrike" sz="2000" u="none">
                        <a:solidFill>
                          <a:srgbClr val="202122"/>
                        </a:solidFill>
                        <a:effectLst/>
                        <a:latin typeface="+mj-lt"/>
                      </a:endParaRPr>
                    </a:p>
                  </a:txBody>
                  <a:tcPr anchor="ctr" marB="0" marL="9525" marR="9525" marT="9525"/>
                </a:tc>
                <a:tc>
                  <a:txBody>
                    <a:bodyPr/>
                    <a:lstStyle/>
                    <a:p>
                      <a:pPr algn="ctr" fontAlgn="ctr"/>
                      <a:endParaRPr b="0" i="0" strike="noStrike" sz="2000" u="none">
                        <a:solidFill>
                          <a:srgbClr val="202122"/>
                        </a:solidFill>
                        <a:effectLst/>
                        <a:latin typeface="+mj-lt"/>
                      </a:endParaRPr>
                    </a:p>
                  </a:txBody>
                  <a:tcPr anchor="ctr" marB="0" marL="9525" marR="9525" marT="9525"/>
                </a:tc>
                <a:tc gridSpan="2">
                  <a:txBody>
                    <a:bodyPr/>
                    <a:lstStyle/>
                    <a:p>
                      <a:pPr algn="ctr" fontAlgn="ctr">
                        <a:defRPr b="1" sz="2000">
                          <a:effectLst/>
                          <a:latin typeface="+mj-lt"/>
                        </a:defRPr>
                      </a:pPr>
                      <a:r>
                        <a:t>Condizione prevista</a:t>
                      </a:r>
                      <a:endParaRPr b="1" i="0" strike="noStrike" sz="2000" u="none">
                        <a:solidFill>
                          <a:srgbClr val="202122"/>
                        </a:solidFill>
                        <a:effectLst/>
                        <a:latin typeface="+mj-lt"/>
                      </a:endParaRPr>
                    </a:p>
                  </a:txBody>
                  <a:tcPr anchor="ctr" marB="0" marL="9525" marR="9525" marT="9525"/>
                </a:tc>
                <a:tc hMerge="1">
                  <a:txBody>
                    <a:bodyPr/>
                    <a:lstStyle/>
                    <a:p/>
                  </a:txBody>
                  <a:tcPr/>
                </a:tc>
                <a:extLst>
                  <a:ext uri="{0D108BD9-81ED-4DB2-BD59-A6C34878D82A}">
                    <a16:rowId xmlns:a16="http://schemas.microsoft.com/office/drawing/2014/main" val="1400785919"/>
                  </a:ext>
                </a:extLst>
              </a:tr>
              <a:tr h="0">
                <a:tc vMerge="1">
                  <a:txBody>
                    <a:bodyPr/>
                    <a:lstStyle/>
                    <a:p/>
                  </a:txBody>
                  <a:tcPr/>
                </a:tc>
                <a:tc>
                  <a:txBody>
                    <a:bodyPr/>
                    <a:lstStyle/>
                    <a:p>
                      <a:pPr algn="ctr" fontAlgn="ctr">
                        <a:defRPr b="1" sz="2000">
                          <a:effectLst/>
                          <a:latin typeface="+mj-lt"/>
                        </a:defRPr>
                      </a:pPr>
                      <a:r>
                        <a:t>Totale</a:t>
                      </a:r>
                      <a:br/>
                      <a:r>
                        <a:t>P+N</a:t>
                      </a:r>
                      <a:endParaRPr b="1" i="0" strike="noStrike" sz="2000" u="none">
                        <a:solidFill>
                          <a:srgbClr val="000000"/>
                        </a:solidFill>
                        <a:effectLst/>
                        <a:latin typeface="+mj-lt"/>
                      </a:endParaRPr>
                    </a:p>
                  </a:txBody>
                  <a:tcPr anchor="ctr" marB="0" marL="9525" marR="9525" marT="9525"/>
                </a:tc>
                <a:tc>
                  <a:txBody>
                    <a:bodyPr/>
                    <a:lstStyle/>
                    <a:p>
                      <a:pPr algn="ctr" fontAlgn="ctr">
                        <a:defRPr b="1" sz="2000">
                          <a:effectLst/>
                          <a:latin typeface="+mj-lt"/>
                        </a:defRPr>
                      </a:pPr>
                      <a:r>
                        <a:t>Positivo (PP)</a:t>
                      </a:r>
                      <a:endParaRPr b="1" i="0" strike="noStrike" sz="2000" u="none">
                        <a:solidFill>
                          <a:srgbClr val="202122"/>
                        </a:solidFill>
                        <a:effectLst/>
                        <a:latin typeface="+mj-lt"/>
                      </a:endParaRPr>
                    </a:p>
                  </a:txBody>
                  <a:tcPr anchor="ctr" marB="0" marL="9525" marR="9525" marT="9525"/>
                </a:tc>
                <a:tc>
                  <a:txBody>
                    <a:bodyPr/>
                    <a:lstStyle/>
                    <a:p>
                      <a:pPr algn="ctr" fontAlgn="ctr">
                        <a:defRPr b="1" sz="2000">
                          <a:effectLst/>
                          <a:latin typeface="+mj-lt"/>
                        </a:defRPr>
                      </a:pPr>
                      <a:r>
                        <a:t>Negativo (PN)</a:t>
                      </a:r>
                      <a:endParaRPr b="1" i="0" strike="noStrike" sz="2000" u="none">
                        <a:solidFill>
                          <a:srgbClr val="202122"/>
                        </a:solidFill>
                        <a:effectLst/>
                        <a:latin typeface="+mj-lt"/>
                      </a:endParaRPr>
                    </a:p>
                  </a:txBody>
                  <a:tcPr anchor="ctr" marB="0" marL="9525" marR="9525" marT="9525"/>
                </a:tc>
                <a:extLst>
                  <a:ext uri="{0D108BD9-81ED-4DB2-BD59-A6C34878D82A}">
                    <a16:rowId xmlns:a16="http://schemas.microsoft.com/office/drawing/2014/main" val="2675221471"/>
                  </a:ext>
                </a:extLst>
              </a:tr>
              <a:tr h="704850">
                <a:tc rowSpan="2">
                  <a:txBody>
                    <a:bodyPr/>
                    <a:lstStyle/>
                    <a:p>
                      <a:pPr algn="ctr" fontAlgn="ctr">
                        <a:defRPr b="1" sz="2000">
                          <a:effectLst/>
                          <a:latin typeface="+mj-lt"/>
                        </a:defRPr>
                      </a:pPr>
                      <a:r>
                        <a:t>Condizione effettiva</a:t>
                      </a:r>
                      <a:endParaRPr b="1" i="0" strike="noStrike" sz="2000" u="none">
                        <a:solidFill>
                          <a:srgbClr val="202122"/>
                        </a:solidFill>
                        <a:effectLst/>
                        <a:latin typeface="+mj-lt"/>
                      </a:endParaRPr>
                    </a:p>
                  </a:txBody>
                  <a:tcPr anchor="ctr" marB="0" marL="9525" marR="9525" marT="9525" vert="vert270"/>
                </a:tc>
                <a:tc>
                  <a:txBody>
                    <a:bodyPr/>
                    <a:lstStyle/>
                    <a:p>
                      <a:pPr algn="ctr" fontAlgn="ctr">
                        <a:defRPr b="1" sz="2000">
                          <a:effectLst/>
                          <a:latin typeface="+mj-lt"/>
                        </a:defRPr>
                      </a:pPr>
                      <a:r>
                        <a:t>Positivo (P)</a:t>
                      </a:r>
                      <a:endParaRPr b="1" i="0" strike="noStrike" sz="2000" u="none">
                        <a:solidFill>
                          <a:srgbClr val="202122"/>
                        </a:solidFill>
                        <a:effectLst/>
                        <a:latin typeface="+mj-lt"/>
                      </a:endParaRPr>
                    </a:p>
                  </a:txBody>
                  <a:tcPr anchor="ctr" marB="0" marL="9525" marR="9525" marT="9525"/>
                </a:tc>
                <a:tc>
                  <a:txBody>
                    <a:bodyPr/>
                    <a:lstStyle/>
                    <a:p>
                      <a:pPr algn="ctr" fontAlgn="ctr">
                        <a:defRPr b="1" sz="2000">
                          <a:solidFill>
                            <a:srgbClr val="00B050"/>
                          </a:solidFill>
                          <a:effectLst/>
                          <a:latin typeface="+mj-lt"/>
                        </a:defRPr>
                      </a:pPr>
                      <a:r>
                        <a:t>Truje positivo (TP)</a:t>
                      </a:r>
                      <a:endParaRPr b="1" i="0" strike="noStrike" sz="2000" u="none">
                        <a:solidFill>
                          <a:srgbClr val="00B050"/>
                        </a:solidFill>
                        <a:effectLst/>
                        <a:latin typeface="+mj-lt"/>
                      </a:endParaRPr>
                    </a:p>
                  </a:txBody>
                  <a:tcPr anchor="ctr" marB="0" marL="9525" marR="9525" marT="9525"/>
                </a:tc>
                <a:tc>
                  <a:txBody>
                    <a:bodyPr/>
                    <a:lstStyle/>
                    <a:p>
                      <a:pPr algn="ctr" fontAlgn="ctr">
                        <a:defRPr b="1" sz="2000">
                          <a:solidFill>
                            <a:srgbClr val="C00000"/>
                          </a:solidFill>
                          <a:effectLst/>
                          <a:latin typeface="+mj-lt"/>
                        </a:defRPr>
                      </a:pPr>
                      <a:r>
                        <a:t>Falso negativo (FN)</a:t>
                      </a:r>
                      <a:endParaRPr b="1" i="0" strike="noStrike" sz="2000" u="none">
                        <a:solidFill>
                          <a:srgbClr val="C00000"/>
                        </a:solidFill>
                        <a:effectLst/>
                        <a:latin typeface="+mj-lt"/>
                      </a:endParaRPr>
                    </a:p>
                  </a:txBody>
                  <a:tcPr anchor="ctr" marB="0" marL="9525" marR="9525" marT="9525"/>
                </a:tc>
                <a:extLst>
                  <a:ext uri="{0D108BD9-81ED-4DB2-BD59-A6C34878D82A}">
                    <a16:rowId xmlns:a16="http://schemas.microsoft.com/office/drawing/2014/main" val="994872510"/>
                  </a:ext>
                </a:extLst>
              </a:tr>
              <a:tr h="990600">
                <a:tc vMerge="1">
                  <a:txBody>
                    <a:bodyPr/>
                    <a:lstStyle/>
                    <a:p/>
                  </a:txBody>
                  <a:tcPr/>
                </a:tc>
                <a:tc>
                  <a:txBody>
                    <a:bodyPr/>
                    <a:lstStyle/>
                    <a:p>
                      <a:pPr algn="ctr" fontAlgn="ctr">
                        <a:defRPr b="1" sz="2000">
                          <a:effectLst/>
                          <a:latin typeface="+mj-lt"/>
                        </a:defRPr>
                      </a:pPr>
                      <a:r>
                        <a:t>Negativo (N)</a:t>
                      </a:r>
                      <a:endParaRPr b="1" i="0" strike="noStrike" sz="2000" u="none">
                        <a:solidFill>
                          <a:srgbClr val="202122"/>
                        </a:solidFill>
                        <a:effectLst/>
                        <a:latin typeface="+mj-lt"/>
                      </a:endParaRPr>
                    </a:p>
                  </a:txBody>
                  <a:tcPr anchor="ctr" marB="0" marL="9525" marR="9525" marT="9525"/>
                </a:tc>
                <a:tc>
                  <a:txBody>
                    <a:bodyPr/>
                    <a:lstStyle/>
                    <a:p>
                      <a:pPr algn="ctr" fontAlgn="ctr">
                        <a:defRPr b="1" sz="2000">
                          <a:solidFill>
                            <a:srgbClr val="C00000"/>
                          </a:solidFill>
                          <a:effectLst/>
                          <a:latin typeface="+mj-lt"/>
                        </a:defRPr>
                      </a:pPr>
                      <a:r>
                        <a:t>Falso positivo (FP)</a:t>
                      </a:r>
                      <a:endParaRPr b="1" i="0" strike="noStrike" sz="2000" u="none">
                        <a:solidFill>
                          <a:srgbClr val="C00000"/>
                        </a:solidFill>
                        <a:effectLst/>
                        <a:latin typeface="+mj-lt"/>
                      </a:endParaRPr>
                    </a:p>
                  </a:txBody>
                  <a:tcPr anchor="ctr" marB="0" marL="9525" marR="9525" marT="9525"/>
                </a:tc>
                <a:tc>
                  <a:txBody>
                    <a:bodyPr/>
                    <a:lstStyle/>
                    <a:p>
                      <a:pPr algn="ctr" fontAlgn="ctr">
                        <a:defRPr sz="2000">
                          <a:effectLst/>
                          <a:latin typeface="+mj-lt"/>
                        </a:defRPr>
                      </a:pPr>
                      <a:r>
                        <a:rPr b="1">
                          <a:solidFill>
                            <a:srgbClr val="00B050"/>
                          </a:solidFill>
                        </a:rPr>
                        <a:t>Vero negativo (TN</a:t>
                      </a:r>
                      <a:r>
                        <a:t>)</a:t>
                      </a:r>
                      <a:endParaRPr b="1" i="0" strike="noStrike" sz="2000" u="none">
                        <a:solidFill>
                          <a:srgbClr val="000000"/>
                        </a:solidFill>
                        <a:effectLst/>
                        <a:latin typeface="+mj-lt"/>
                      </a:endParaRPr>
                    </a:p>
                  </a:txBody>
                  <a:tcPr anchor="ctr" marB="0" marL="9525" marR="9525" marT="9525"/>
                </a:tc>
                <a:extLst>
                  <a:ext uri="{0D108BD9-81ED-4DB2-BD59-A6C34878D82A}">
                    <a16:rowId xmlns:a16="http://schemas.microsoft.com/office/drawing/2014/main" val="1406424395"/>
                  </a:ext>
                </a:extLst>
              </a:tr>
            </a:tbl>
          </a:graphicData>
        </a:graphic>
      </p:graphicFrame>
      <p:sp>
        <p:nvSpPr>
          <p:cNvPr id="7" name="Cloud Callout 6"/>
          <p:cNvSpPr/>
          <p:nvPr/>
        </p:nvSpPr>
        <p:spPr>
          <a:xfrm>
            <a:off x="7957457" y="1393450"/>
            <a:ext cx="3744686" cy="1513114"/>
          </a:xfrm>
          <a:prstGeom prst="cloudCallout">
            <a:avLst>
              <a:gd fmla="val -27228" name="adj1"/>
              <a:gd fmla="val 75450"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a:pPr>
            <a:r>
              <a:t>Matrice confusione </a:t>
            </a:r>
            <a:endParaRPr sz="3600"/>
          </a:p>
        </p:txBody>
      </p:sp>
    </p:spTree>
    <p:extLst>
      <p:ext uri="{BB962C8B-B14F-4D97-AF65-F5344CB8AC3E}">
        <p14:creationId xmlns:p14="http://schemas.microsoft.com/office/powerpoint/2010/main" val="1856194545"/>
      </p:ext>
    </p:extLst>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05543" y="92984"/>
            <a:ext cx="10515600" cy="1050018"/>
          </a:xfrm>
        </p:spPr>
        <p:txBody>
          <a:bodyPr/>
          <a:lstStyle/>
          <a:p>
            <a:pPr algn="ctr">
              <a:defRPr b="1"/>
            </a:pPr>
            <a:r>
              <a:t>Metriche valutazione per classificazione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2" y="1560059"/>
            <a:ext cx="9252857" cy="4486275"/>
          </a:xfrm>
        </p:spPr>
        <p:txBody>
          <a:bodyPr>
            <a:noAutofit/>
          </a:bodyPr>
          <a:lstStyle/>
          <a:p>
            <a:endParaRPr sz="3600">
              <a:latin typeface="+mj-lt"/>
            </a:endParaRPr>
          </a:p>
          <a:p>
            <a:endParaRPr sz="3600">
              <a:latin typeface="+mj-lt"/>
            </a:endParaRPr>
          </a:p>
          <a:p>
            <a:endParaRPr b="1" sz="4000">
              <a:latin typeface="+mj-lt"/>
            </a:endParaRPr>
          </a:p>
          <a:p>
            <a:endParaRPr b="1" sz="4000">
              <a:latin typeface="+mj-lt"/>
            </a:endParaRPr>
          </a:p>
          <a:p>
            <a:pPr indent="0" marL="0">
              <a:buNone/>
            </a:pPr>
            <a:endParaRPr sz="3600">
              <a:latin typeface="+mj-lt"/>
            </a:endParaRPr>
          </a:p>
        </p:txBody>
      </p:sp>
      <mc:AlternateContent xmlns:a14="http://schemas.microsoft.com/office/drawing/2010/main" xmlns:mc="http://schemas.openxmlformats.org/markup-compatibility/2006">
        <mc:Choice Requires="a14">
          <p:sp>
            <p:nvSpPr>
              <p:cNvPr id="5" name="TextBox 4"/>
              <p:cNvSpPr txBox="1"/>
              <p:nvPr/>
            </p:nvSpPr>
            <p:spPr>
              <a:xfrm>
                <a:off x="1230085" y="1560059"/>
                <a:ext cx="9893349" cy="988669"/>
              </a:xfrm>
              <a:prstGeom prst="rect">
                <a:avLst/>
              </a:prstGeom>
              <a:noFill/>
            </p:spPr>
            <p:txBody>
              <a:bodyPr bIns="0" lIns="0" rIns="0" tIns="0" wrap="none">
                <a:spAutoFit/>
              </a:bodyPr>
              <a:lstStyle/>
              <a:p>
                <a:pPr>
                  <a:defRPr sz="3600">
                    <a:latin typeface="+mj-lt"/>
                  </a:defRPr>
                </a:pPr>
                <a14:m>
                  <m:oMath xmlns:m="http://schemas.openxmlformats.org/officeDocument/2006/math">
                    <m:r>
                      <m:rPr>
                        <m:nor/>
                      </m:rPr>
                      <a:rPr b="1" dirty="0" lang="en-US" sz="4000">
                        <a:latin typeface="+mj-lt"/>
                      </a:rPr>
                      <m:t>Accuracy</m:t>
                    </m:r>
                    <m:r>
                      <a:rPr i="1" lang="en-US" smtClean="0" sz="4000">
                        <a:latin charset="0" panose="02040503050406030204" pitchFamily="18" typeface="Cambria Math"/>
                      </a:rPr>
                      <m:t>=</m:t>
                    </m:r>
                    <m:f>
                      <m:fPr>
                        <m:ctrlPr>
                          <a:rPr i="1" lang="en-US" smtClean="0" sz="4000">
                            <a:latin charset="0" panose="02040503050406030204" pitchFamily="18" typeface="Cambria Math"/>
                          </a:rPr>
                        </m:ctrlPr>
                      </m:fPr>
                      <m:num>
                        <m:r>
                          <m:rPr>
                            <m:nor/>
                          </m:rPr>
                          <a:rPr dirty="0" lang="en-US" sz="4000">
                            <a:latin typeface="+mj-lt"/>
                          </a:rPr>
                          <m:t>Number</m:t>
                        </m:r>
                        <m:r>
                          <m:rPr>
                            <m:nor/>
                          </m:rPr>
                          <a:rPr dirty="0" lang="en-US" sz="4000">
                            <a:latin typeface="+mj-lt"/>
                          </a:rPr>
                          <m:t> </m:t>
                        </m:r>
                        <m:r>
                          <m:rPr>
                            <m:nor/>
                          </m:rPr>
                          <a:rPr dirty="0" lang="en-US" sz="4000">
                            <a:latin typeface="+mj-lt"/>
                          </a:rPr>
                          <m:t>of</m:t>
                        </m:r>
                        <m:r>
                          <m:rPr>
                            <m:nor/>
                          </m:rPr>
                          <a:rPr dirty="0" lang="en-US" sz="4000">
                            <a:latin typeface="+mj-lt"/>
                          </a:rPr>
                          <m:t> </m:t>
                        </m:r>
                        <m:r>
                          <m:rPr>
                            <m:nor/>
                          </m:rPr>
                          <a:rPr dirty="0" lang="en-US" sz="4000">
                            <a:latin typeface="+mj-lt"/>
                          </a:rPr>
                          <m:t>Correct</m:t>
                        </m:r>
                        <m:r>
                          <m:rPr>
                            <m:nor/>
                          </m:rPr>
                          <a:rPr dirty="0" lang="en-US" sz="4000">
                            <a:latin typeface="+mj-lt"/>
                          </a:rPr>
                          <m:t> </m:t>
                        </m:r>
                        <m:r>
                          <m:rPr>
                            <m:nor/>
                          </m:rPr>
                          <a:rPr dirty="0" lang="en-US" sz="4000">
                            <a:latin typeface="+mj-lt"/>
                          </a:rPr>
                          <m:t>Predictions</m:t>
                        </m:r>
                      </m:num>
                      <m:den>
                        <m:r>
                          <m:rPr>
                            <m:nor/>
                          </m:rPr>
                          <a:rPr dirty="0" lang="en-US" sz="4000">
                            <a:latin typeface="+mj-lt"/>
                          </a:rPr>
                          <m:t>Total</m:t>
                        </m:r>
                        <m:r>
                          <m:rPr>
                            <m:nor/>
                          </m:rPr>
                          <a:rPr dirty="0" lang="en-US" sz="4000">
                            <a:latin typeface="+mj-lt"/>
                          </a:rPr>
                          <m:t> </m:t>
                        </m:r>
                        <m:r>
                          <m:rPr>
                            <m:nor/>
                          </m:rPr>
                          <a:rPr dirty="0" lang="en-US" sz="4000">
                            <a:latin typeface="+mj-lt"/>
                          </a:rPr>
                          <m:t>Number</m:t>
                        </m:r>
                        <m:r>
                          <m:rPr>
                            <m:nor/>
                          </m:rPr>
                          <a:rPr dirty="0" lang="en-US" sz="4000">
                            <a:latin typeface="+mj-lt"/>
                          </a:rPr>
                          <m:t> </m:t>
                        </m:r>
                        <m:r>
                          <m:rPr>
                            <m:nor/>
                          </m:rPr>
                          <a:rPr dirty="0" lang="en-US" sz="4000">
                            <a:latin typeface="+mj-lt"/>
                          </a:rPr>
                          <m:t>of</m:t>
                        </m:r>
                        <m:r>
                          <m:rPr>
                            <m:nor/>
                          </m:rPr>
                          <a:rPr dirty="0" lang="en-US" sz="4000">
                            <a:latin typeface="+mj-lt"/>
                          </a:rPr>
                          <m:t> </m:t>
                        </m:r>
                        <m:r>
                          <m:rPr>
                            <m:nor/>
                          </m:rPr>
                          <a:rPr dirty="0" lang="en-US" sz="4000">
                            <a:latin typeface="+mj-lt"/>
                          </a:rPr>
                          <m:t>Predictions</m:t>
                        </m:r>
                      </m:den>
                    </m:f>
                  </m:oMath>
                </a14:m>
                <a:r>
                  <a:t> x 100</a:t>
                </a:r>
                <a:endParaRPr>
                  <a:latin typeface="+mj-lt"/>
                </a:endParaRPr>
              </a:p>
            </p:txBody>
          </p:sp>
        </mc:Choice>
        <mc:Fallback>
          <p:sp>
            <p:nvSpPr>
              <p:cNvPr id="5" name="TextBox 4"/>
              <p:cNvSpPr txBox="1">
                <a:spLocks noAdjustHandles="1" noChangeArrowheads="1" noChangeAspect="1" noChangeShapeType="1" noEditPoints="1" noMove="1" noResize="1" noRot="1" noTextEdit="1"/>
              </p:cNvSpPr>
              <p:nvPr/>
            </p:nvSpPr>
            <p:spPr>
              <a:xfrm>
                <a:off x="1230085" y="1560059"/>
                <a:ext cx="9893349" cy="988669"/>
              </a:xfrm>
              <a:prstGeom prst="rect">
                <a:avLst/>
              </a:prstGeom>
              <a:blipFill>
                <a:blip r:embed="rId3"/>
                <a:stretch>
                  <a:fillRect b="-12963" r="-1787"/>
                </a:stretch>
              </a:blipFill>
            </p:spPr>
            <p:txBody>
              <a:bodyPr/>
              <a:lstStyle/>
              <a:p>
                <a:pPr>
                  <a:defRPr>
                    <a:noFill/>
                  </a:defRPr>
                </a:pPr>
                <a:r>
                  <a:t> </a:t>
                </a:r>
              </a:p>
            </p:txBody>
          </p:sp>
        </mc:Fallback>
      </mc:AlternateContent>
      <mc:AlternateContent xmlns:a14="http://schemas.microsoft.com/office/drawing/2010/main" xmlns:mc="http://schemas.openxmlformats.org/markup-compatibility/2006">
        <mc:Choice Requires="a14">
          <p:sp>
            <p:nvSpPr>
              <p:cNvPr id="7" name="TextBox 6"/>
              <p:cNvSpPr txBox="1"/>
              <p:nvPr/>
            </p:nvSpPr>
            <p:spPr>
              <a:xfrm>
                <a:off x="1089020" y="2993846"/>
                <a:ext cx="10034414" cy="966290"/>
              </a:xfrm>
              <a:prstGeom prst="rect">
                <a:avLst/>
              </a:prstGeom>
              <a:noFill/>
            </p:spPr>
            <p:txBody>
              <a:bodyPr bIns="0" lIns="0" rIns="0" tIns="0" wrap="none">
                <a:spAutoFit/>
              </a:bodyPr>
              <a:lstStyle/>
              <a:p>
                <a:pPr>
                  <a:defRPr sz="4000">
                    <a:latin typeface="+mj-lt"/>
                  </a:defRPr>
                </a:pPr>
                <a14:m>
                  <m:oMath xmlns:m="http://schemas.openxmlformats.org/officeDocument/2006/math">
                    <m:r>
                      <m:rPr>
                        <m:nor/>
                      </m:rPr>
                      <a:rPr b="1" dirty="0" lang="en-US" sz="4000">
                        <a:latin typeface="+mj-lt"/>
                      </a:rPr>
                      <m:t>Precision</m:t>
                    </m:r>
                    <m:r>
                      <a:rPr i="1" lang="en-US" smtClean="0" sz="4000">
                        <a:latin charset="0" panose="02040503050406030204" pitchFamily="18" typeface="Cambria Math"/>
                      </a:rPr>
                      <m:t>=</m:t>
                    </m:r>
                    <m:f>
                      <m:fPr>
                        <m:ctrlPr>
                          <a:rPr i="1" lang="en-US" smtClean="0" sz="4000">
                            <a:latin charset="0" panose="02040503050406030204" pitchFamily="18" typeface="Cambria Math"/>
                          </a:rPr>
                        </m:ctrlPr>
                      </m:fPr>
                      <m:num>
                        <m:r>
                          <m:rPr>
                            <m:nor/>
                          </m:rPr>
                          <a:rPr dirty="0" lang="en-US" sz="4000">
                            <a:latin typeface="+mj-lt"/>
                          </a:rPr>
                          <m:t>True</m:t>
                        </m:r>
                        <m:r>
                          <m:rPr>
                            <m:nor/>
                          </m:rPr>
                          <a:rPr dirty="0" lang="en-US" sz="4000">
                            <a:latin typeface="+mj-lt"/>
                          </a:rPr>
                          <m:t> </m:t>
                        </m:r>
                        <m:r>
                          <m:rPr>
                            <m:nor/>
                          </m:rPr>
                          <a:rPr dirty="0" lang="en-US" sz="4000">
                            <a:latin typeface="+mj-lt"/>
                          </a:rPr>
                          <m:t>Positives</m:t>
                        </m:r>
                      </m:num>
                      <m:den>
                        <m:r>
                          <m:rPr>
                            <m:nor/>
                          </m:rPr>
                          <a:rPr dirty="0" lang="en-US" sz="4000">
                            <a:latin typeface="+mj-lt"/>
                          </a:rPr>
                          <m:t>True</m:t>
                        </m:r>
                        <m:r>
                          <m:rPr>
                            <m:nor/>
                          </m:rPr>
                          <a:rPr dirty="0" lang="en-US" sz="4000">
                            <a:latin typeface="+mj-lt"/>
                          </a:rPr>
                          <m:t> </m:t>
                        </m:r>
                        <m:r>
                          <m:rPr>
                            <m:nor/>
                          </m:rPr>
                          <a:rPr dirty="0" lang="en-US" sz="4000">
                            <a:latin typeface="+mj-lt"/>
                          </a:rPr>
                          <m:t>Positives</m:t>
                        </m:r>
                        <m:r>
                          <m:rPr>
                            <m:nor/>
                          </m:rPr>
                          <a:rPr dirty="0" lang="en-US" sz="4000">
                            <a:latin typeface="+mj-lt"/>
                          </a:rPr>
                          <m:t> + </m:t>
                        </m:r>
                        <m:r>
                          <m:rPr>
                            <m:nor/>
                          </m:rPr>
                          <a:rPr dirty="0" lang="en-US" sz="4000">
                            <a:latin typeface="+mj-lt"/>
                          </a:rPr>
                          <m:t>False</m:t>
                        </m:r>
                        <m:r>
                          <m:rPr>
                            <m:nor/>
                          </m:rPr>
                          <a:rPr dirty="0" lang="en-US" sz="4000">
                            <a:latin typeface="+mj-lt"/>
                          </a:rPr>
                          <m:t> </m:t>
                        </m:r>
                        <m:r>
                          <m:rPr>
                            <m:nor/>
                          </m:rPr>
                          <a:rPr dirty="0" lang="en-US" sz="4000">
                            <a:latin typeface="+mj-lt"/>
                          </a:rPr>
                          <m:t>Positives</m:t>
                        </m:r>
                      </m:den>
                    </m:f>
                  </m:oMath>
                </a14:m>
                <a:r>
                  <a:t> x 100</a:t>
                </a:r>
                <a:endParaRPr sz="2000">
                  <a:latin typeface="+mj-lt"/>
                </a:endParaRPr>
              </a:p>
            </p:txBody>
          </p:sp>
        </mc:Choice>
        <mc:Fallback>
          <p:sp>
            <p:nvSpPr>
              <p:cNvPr id="7" name="TextBox 6"/>
              <p:cNvSpPr txBox="1">
                <a:spLocks noAdjustHandles="1" noChangeArrowheads="1" noChangeAspect="1" noChangeShapeType="1" noEditPoints="1" noMove="1" noResize="1" noRot="1" noTextEdit="1"/>
              </p:cNvSpPr>
              <p:nvPr/>
            </p:nvSpPr>
            <p:spPr>
              <a:xfrm>
                <a:off x="1089020" y="2993846"/>
                <a:ext cx="10034414" cy="966290"/>
              </a:xfrm>
              <a:prstGeom prst="rect">
                <a:avLst/>
              </a:prstGeom>
              <a:blipFill>
                <a:blip r:embed="rId4"/>
                <a:stretch>
                  <a:fillRect b="-17610" r="-2005"/>
                </a:stretch>
              </a:blipFill>
            </p:spPr>
            <p:txBody>
              <a:bodyPr/>
              <a:lstStyle/>
              <a:p>
                <a:pPr>
                  <a:defRPr>
                    <a:noFill/>
                  </a:defRPr>
                </a:pPr>
                <a:r>
                  <a:t> </a:t>
                </a:r>
              </a:p>
            </p:txBody>
          </p:sp>
        </mc:Fallback>
      </mc:AlternateContent>
      <p:graphicFrame>
        <p:nvGraphicFramePr>
          <p:cNvPr id="8" name="Table 7"/>
          <p:cNvGraphicFramePr>
            <a:graphicFrameLocks noGrp="1"/>
          </p:cNvGraphicFramePr>
          <p:nvPr>
            <p:extLst>
              <p:ext uri="{D42A27DB-BD31-4B8C-83A1-F6EECF244321}">
                <p14:modId xmlns:p14="http://schemas.microsoft.com/office/powerpoint/2010/main" val="3255042475"/>
              </p:ext>
            </p:extLst>
          </p:nvPr>
        </p:nvGraphicFramePr>
        <p:xfrm>
          <a:off x="805543" y="4444884"/>
          <a:ext cx="6281056" cy="2181225"/>
        </p:xfrm>
        <a:graphic>
          <a:graphicData uri="http://schemas.openxmlformats.org/drawingml/2006/table">
            <a:tbl>
              <a:tblPr>
                <a:tableStyleId>{5C22544A-7EE6-4342-B048-85BDC9FD1C3A}</a:tableStyleId>
              </a:tblPr>
              <a:tblGrid>
                <a:gridCol w="1424956">
                  <a:extLst>
                    <a:ext uri="{9D8B030D-6E8A-4147-A177-3AD203B41FA5}">
                      <a16:colId xmlns:a16="http://schemas.microsoft.com/office/drawing/2014/main" val="1244517644"/>
                    </a:ext>
                  </a:extLst>
                </a:gridCol>
                <a:gridCol w="1724947">
                  <a:extLst>
                    <a:ext uri="{9D8B030D-6E8A-4147-A177-3AD203B41FA5}">
                      <a16:colId xmlns:a16="http://schemas.microsoft.com/office/drawing/2014/main" val="2867923285"/>
                    </a:ext>
                  </a:extLst>
                </a:gridCol>
                <a:gridCol w="1724947">
                  <a:extLst>
                    <a:ext uri="{9D8B030D-6E8A-4147-A177-3AD203B41FA5}">
                      <a16:colId xmlns:a16="http://schemas.microsoft.com/office/drawing/2014/main" val="3708330417"/>
                    </a:ext>
                  </a:extLst>
                </a:gridCol>
                <a:gridCol w="1406206">
                  <a:extLst>
                    <a:ext uri="{9D8B030D-6E8A-4147-A177-3AD203B41FA5}">
                      <a16:colId xmlns:a16="http://schemas.microsoft.com/office/drawing/2014/main" val="719320051"/>
                    </a:ext>
                  </a:extLst>
                </a:gridCol>
              </a:tblGrid>
              <a:tr h="200025">
                <a:tc>
                  <a:txBody>
                    <a:bodyPr/>
                    <a:lstStyle/>
                    <a:p>
                      <a:pPr algn="l" fontAlgn="b"/>
                      <a:endParaRPr b="0" i="0" strike="noStrike" sz="2000" u="none">
                        <a:solidFill>
                          <a:srgbClr val="000000"/>
                        </a:solidFill>
                        <a:effectLst/>
                        <a:latin charset="0" panose="020F0502020204030204" pitchFamily="34" typeface="Calibri"/>
                      </a:endParaRPr>
                    </a:p>
                  </a:txBody>
                  <a:tcPr anchor="b" marB="0" marL="9525" marR="9525" marT="9525"/>
                </a:tc>
                <a:tc>
                  <a:txBody>
                    <a:bodyPr/>
                    <a:lstStyle/>
                    <a:p>
                      <a:pPr algn="l" fontAlgn="b"/>
                      <a:endParaRPr b="0" i="0" strike="noStrike" sz="2000" u="none">
                        <a:solidFill>
                          <a:srgbClr val="000000"/>
                        </a:solidFill>
                        <a:effectLst/>
                        <a:latin charset="0" panose="020F0502020204030204" pitchFamily="34" typeface="Calibri"/>
                      </a:endParaRPr>
                    </a:p>
                  </a:txBody>
                  <a:tcPr anchor="b" marB="0" marL="9525" marR="9525" marT="9525"/>
                </a:tc>
                <a:tc gridSpan="2">
                  <a:txBody>
                    <a:bodyPr/>
                    <a:lstStyle/>
                    <a:p>
                      <a:pPr algn="ctr" fontAlgn="ctr">
                        <a:defRPr b="1" sz="2000">
                          <a:effectLst/>
                        </a:defRPr>
                      </a:pPr>
                      <a:r>
                        <a:t>Previsto</a:t>
                      </a:r>
                      <a:endParaRPr b="1" i="0" strike="noStrike" sz="2000" u="none">
                        <a:solidFill>
                          <a:srgbClr val="202122"/>
                        </a:solidFill>
                        <a:effectLst/>
                        <a:latin charset="0" panose="020B0604020202020204" pitchFamily="34" typeface="Arial"/>
                      </a:endParaRPr>
                    </a:p>
                  </a:txBody>
                  <a:tcPr anchor="ctr" marB="0" marL="9525" marR="9525" marT="9525"/>
                </a:tc>
                <a:tc hMerge="1">
                  <a:txBody>
                    <a:bodyPr/>
                    <a:lstStyle/>
                    <a:p/>
                  </a:txBody>
                  <a:tcPr/>
                </a:tc>
                <a:extLst>
                  <a:ext uri="{0D108BD9-81ED-4DB2-BD59-A6C34878D82A}">
                    <a16:rowId xmlns:a16="http://schemas.microsoft.com/office/drawing/2014/main" val="4182175579"/>
                  </a:ext>
                </a:extLst>
              </a:tr>
              <a:tr h="190500">
                <a:tc>
                  <a:txBody>
                    <a:bodyPr/>
                    <a:lstStyle/>
                    <a:p>
                      <a:pPr algn="l" fontAlgn="b"/>
                      <a:endParaRPr b="0" i="0" strike="noStrike" sz="2000" u="none">
                        <a:solidFill>
                          <a:srgbClr val="000000"/>
                        </a:solidFill>
                        <a:effectLst/>
                        <a:latin charset="0" panose="020F0502020204030204" pitchFamily="34" typeface="Calibri"/>
                      </a:endParaRPr>
                    </a:p>
                  </a:txBody>
                  <a:tcPr anchor="b" marB="0" marL="9525" marR="9525" marT="9525"/>
                </a:tc>
                <a:tc rowSpan="2">
                  <a:txBody>
                    <a:bodyPr/>
                    <a:lstStyle/>
                    <a:p>
                      <a:pPr algn="ctr" fontAlgn="ctr">
                        <a:defRPr sz="2000">
                          <a:effectLst/>
                        </a:defRPr>
                      </a:pPr>
                      <a:r>
                        <a:t>Totale</a:t>
                      </a:r>
                      <a:br/>
                      <a:r>
                        <a:t>8+4=12</a:t>
                      </a:r>
                      <a:endParaRPr b="0" i="0" strike="noStrike" sz="2000" u="none">
                        <a:solidFill>
                          <a:srgbClr val="202122"/>
                        </a:solidFill>
                        <a:effectLst/>
                        <a:latin charset="0" panose="020B0604020202020204" pitchFamily="34" typeface="Arial"/>
                      </a:endParaRPr>
                    </a:p>
                  </a:txBody>
                  <a:tcPr anchor="ctr" marB="0" marL="9525" marR="9525" marT="9525"/>
                </a:tc>
                <a:tc>
                  <a:txBody>
                    <a:bodyPr/>
                    <a:lstStyle/>
                    <a:p>
                      <a:pPr algn="ctr" fontAlgn="ctr">
                        <a:defRPr b="1" sz="2000">
                          <a:effectLst/>
                        </a:defRPr>
                      </a:pPr>
                      <a:r>
                        <a:t>Apple</a:t>
                      </a:r>
                      <a:endParaRPr b="1" i="0" strike="noStrike" sz="2000" u="none">
                        <a:solidFill>
                          <a:srgbClr val="202122"/>
                        </a:solidFill>
                        <a:effectLst/>
                        <a:latin charset="0" panose="020B0604020202020204" pitchFamily="34" typeface="Arial"/>
                      </a:endParaRPr>
                    </a:p>
                  </a:txBody>
                  <a:tcPr anchor="ctr" marB="0" marL="9525" marR="9525" marT="9525"/>
                </a:tc>
                <a:tc>
                  <a:txBody>
                    <a:bodyPr/>
                    <a:lstStyle/>
                    <a:p>
                      <a:pPr algn="ctr" fontAlgn="ctr">
                        <a:defRPr b="1" sz="2000">
                          <a:effectLst/>
                        </a:defRPr>
                      </a:pPr>
                      <a:r>
                        <a:t>Non Apple</a:t>
                      </a:r>
                      <a:endParaRPr b="1" i="0" strike="noStrike" sz="2000" u="none">
                        <a:solidFill>
                          <a:srgbClr val="202122"/>
                        </a:solidFill>
                        <a:effectLst/>
                        <a:latin charset="0" panose="020B0604020202020204" pitchFamily="34" typeface="Arial"/>
                      </a:endParaRPr>
                    </a:p>
                  </a:txBody>
                  <a:tcPr anchor="ctr" marB="0" marL="9525" marR="9525" marT="9525"/>
                </a:tc>
                <a:extLst>
                  <a:ext uri="{0D108BD9-81ED-4DB2-BD59-A6C34878D82A}">
                    <a16:rowId xmlns:a16="http://schemas.microsoft.com/office/drawing/2014/main" val="54497763"/>
                  </a:ext>
                </a:extLst>
              </a:tr>
              <a:tr h="200025">
                <a:tc>
                  <a:txBody>
                    <a:bodyPr/>
                    <a:lstStyle/>
                    <a:p>
                      <a:pPr algn="l" fontAlgn="b"/>
                      <a:endParaRPr b="0" i="0" strike="noStrike" sz="2000" u="none">
                        <a:solidFill>
                          <a:srgbClr val="000000"/>
                        </a:solidFill>
                        <a:effectLst/>
                        <a:latin charset="0" panose="020F0502020204030204" pitchFamily="34" typeface="Calibri"/>
                      </a:endParaRPr>
                    </a:p>
                  </a:txBody>
                  <a:tcPr anchor="b" marB="0" marL="9525" marR="9525" marT="9525"/>
                </a:tc>
                <a:tc vMerge="1">
                  <a:txBody>
                    <a:bodyPr/>
                    <a:lstStyle/>
                    <a:p/>
                  </a:txBody>
                  <a:tcPr/>
                </a:tc>
                <a:tc>
                  <a:txBody>
                    <a:bodyPr/>
                    <a:lstStyle/>
                    <a:p>
                      <a:pPr algn="ctr" fontAlgn="ctr">
                        <a:defRPr sz="2000">
                          <a:effectLst/>
                        </a:defRPr>
                      </a:pPr>
                      <a:r>
                        <a:t>7 (PP)</a:t>
                      </a:r>
                      <a:endParaRPr b="0" i="0" strike="noStrike" sz="2000" u="none">
                        <a:solidFill>
                          <a:srgbClr val="202122"/>
                        </a:solidFill>
                        <a:effectLst/>
                        <a:latin charset="0" panose="020B0604020202020204" pitchFamily="34" typeface="Arial"/>
                      </a:endParaRPr>
                    </a:p>
                  </a:txBody>
                  <a:tcPr anchor="ctr" marB="0" marL="9525" marR="9525" marT="9525"/>
                </a:tc>
                <a:tc>
                  <a:txBody>
                    <a:bodyPr/>
                    <a:lstStyle/>
                    <a:p>
                      <a:pPr algn="ctr" fontAlgn="ctr">
                        <a:defRPr sz="2000">
                          <a:effectLst/>
                        </a:defRPr>
                      </a:pPr>
                      <a:r>
                        <a:t>5 (PN)</a:t>
                      </a:r>
                      <a:endParaRPr b="0" i="0" strike="noStrike" sz="2000" u="none">
                        <a:solidFill>
                          <a:srgbClr val="202122"/>
                        </a:solidFill>
                        <a:effectLst/>
                        <a:latin charset="0" panose="020B0604020202020204" pitchFamily="34" typeface="Arial"/>
                      </a:endParaRPr>
                    </a:p>
                  </a:txBody>
                  <a:tcPr anchor="ctr" marB="0" marL="9525" marR="9525" marT="9525"/>
                </a:tc>
                <a:extLst>
                  <a:ext uri="{0D108BD9-81ED-4DB2-BD59-A6C34878D82A}">
                    <a16:rowId xmlns:a16="http://schemas.microsoft.com/office/drawing/2014/main" val="652155102"/>
                  </a:ext>
                </a:extLst>
              </a:tr>
              <a:tr h="0">
                <a:tc rowSpan="2">
                  <a:txBody>
                    <a:bodyPr/>
                    <a:lstStyle/>
                    <a:p>
                      <a:pPr algn="ctr" fontAlgn="ctr">
                        <a:defRPr b="1" sz="2000">
                          <a:effectLst/>
                        </a:defRPr>
                      </a:pPr>
                      <a:r>
                        <a:t>Condizione </a:t>
                      </a:r>
                      <a:br/>
                      <a:r>
                        <a:t>effettiva</a:t>
                      </a:r>
                      <a:endParaRPr b="1" i="0" strike="noStrike" sz="2000" u="none">
                        <a:solidFill>
                          <a:srgbClr val="202122"/>
                        </a:solidFill>
                        <a:effectLst/>
                        <a:latin charset="0" panose="020B0604020202020204" pitchFamily="34" typeface="Arial"/>
                      </a:endParaRPr>
                    </a:p>
                  </a:txBody>
                  <a:tcPr anchor="ctr" marB="0" marL="9525" marR="9525" marT="9525"/>
                </a:tc>
                <a:tc>
                  <a:txBody>
                    <a:bodyPr/>
                    <a:lstStyle/>
                    <a:p>
                      <a:pPr algn="ctr" fontAlgn="ctr">
                        <a:defRPr b="1" sz="2000">
                          <a:effectLst/>
                        </a:defRPr>
                      </a:pPr>
                      <a:r>
                        <a:t>Apple</a:t>
                      </a:r>
                      <a:br/>
                      <a:r>
                        <a:t>8</a:t>
                      </a:r>
                      <a:endParaRPr b="1" i="0" strike="noStrike" sz="2000" u="none">
                        <a:solidFill>
                          <a:srgbClr val="202122"/>
                        </a:solidFill>
                        <a:effectLst/>
                        <a:latin charset="0" panose="020B0604020202020204" pitchFamily="34" typeface="Arial"/>
                      </a:endParaRPr>
                    </a:p>
                  </a:txBody>
                  <a:tcPr anchor="ctr" marB="0" marL="9525" marR="9525" marT="9525"/>
                </a:tc>
                <a:tc>
                  <a:txBody>
                    <a:bodyPr/>
                    <a:lstStyle/>
                    <a:p>
                      <a:pPr algn="ctr" fontAlgn="ctr">
                        <a:defRPr b="1" sz="2000">
                          <a:solidFill>
                            <a:schemeClr val="accent6"/>
                          </a:solidFill>
                          <a:effectLst/>
                        </a:defRPr>
                      </a:pPr>
                      <a:r>
                        <a:t>6 (TP)</a:t>
                      </a:r>
                      <a:endParaRPr b="1" i="0" strike="noStrike" sz="2000" u="none">
                        <a:solidFill>
                          <a:schemeClr val="accent6"/>
                        </a:solidFill>
                        <a:effectLst/>
                        <a:latin charset="0" panose="020B0604020202020204" pitchFamily="34" typeface="Arial"/>
                      </a:endParaRPr>
                    </a:p>
                  </a:txBody>
                  <a:tcPr anchor="ctr" marB="0" marL="9525" marR="9525" marT="9525"/>
                </a:tc>
                <a:tc>
                  <a:txBody>
                    <a:bodyPr/>
                    <a:lstStyle/>
                    <a:p>
                      <a:pPr algn="ctr" fontAlgn="ctr">
                        <a:defRPr b="1" sz="2000">
                          <a:solidFill>
                            <a:srgbClr val="C00000"/>
                          </a:solidFill>
                          <a:effectLst/>
                        </a:defRPr>
                      </a:pPr>
                      <a:r>
                        <a:t>2 (FN)</a:t>
                      </a:r>
                      <a:endParaRPr b="1" i="0" strike="noStrike" sz="2000" u="none">
                        <a:solidFill>
                          <a:srgbClr val="C00000"/>
                        </a:solidFill>
                        <a:effectLst/>
                        <a:latin charset="0" panose="020B0604020202020204" pitchFamily="34" typeface="Arial"/>
                      </a:endParaRPr>
                    </a:p>
                  </a:txBody>
                  <a:tcPr anchor="ctr" marB="0" marL="9525" marR="9525" marT="9525"/>
                </a:tc>
                <a:extLst>
                  <a:ext uri="{0D108BD9-81ED-4DB2-BD59-A6C34878D82A}">
                    <a16:rowId xmlns:a16="http://schemas.microsoft.com/office/drawing/2014/main" val="2854490614"/>
                  </a:ext>
                </a:extLst>
              </a:tr>
              <a:tr h="0">
                <a:tc vMerge="1">
                  <a:txBody>
                    <a:bodyPr/>
                    <a:lstStyle/>
                    <a:p/>
                  </a:txBody>
                  <a:tcPr/>
                </a:tc>
                <a:tc>
                  <a:txBody>
                    <a:bodyPr/>
                    <a:lstStyle/>
                    <a:p>
                      <a:pPr algn="ctr" fontAlgn="ctr">
                        <a:defRPr b="1" sz="2000">
                          <a:effectLst/>
                        </a:defRPr>
                      </a:pPr>
                      <a:r>
                        <a:t>Non Apple</a:t>
                      </a:r>
                      <a:br/>
                      <a:r>
                        <a:t>4</a:t>
                      </a:r>
                      <a:endParaRPr b="1" i="0" strike="noStrike" sz="2000" u="none">
                        <a:solidFill>
                          <a:srgbClr val="202122"/>
                        </a:solidFill>
                        <a:effectLst/>
                        <a:latin charset="0" panose="020B0604020202020204" pitchFamily="34" typeface="Arial"/>
                      </a:endParaRPr>
                    </a:p>
                  </a:txBody>
                  <a:tcPr anchor="ctr" marB="0" marL="9525" marR="9525" marT="9525"/>
                </a:tc>
                <a:tc>
                  <a:txBody>
                    <a:bodyPr/>
                    <a:lstStyle/>
                    <a:p>
                      <a:pPr algn="ctr" fontAlgn="ctr">
                        <a:defRPr b="1" sz="2000">
                          <a:solidFill>
                            <a:srgbClr val="C00000"/>
                          </a:solidFill>
                          <a:effectLst/>
                        </a:defRPr>
                      </a:pPr>
                      <a:r>
                        <a:t>1 (FP)</a:t>
                      </a:r>
                      <a:endParaRPr b="1" i="0" strike="noStrike" sz="2000" u="none">
                        <a:solidFill>
                          <a:srgbClr val="C00000"/>
                        </a:solidFill>
                        <a:effectLst/>
                        <a:latin charset="0" panose="020B0604020202020204" pitchFamily="34" typeface="Arial"/>
                      </a:endParaRPr>
                    </a:p>
                  </a:txBody>
                  <a:tcPr anchor="ctr" marB="0" marL="9525" marR="9525" marT="9525"/>
                </a:tc>
                <a:tc>
                  <a:txBody>
                    <a:bodyPr/>
                    <a:lstStyle/>
                    <a:p>
                      <a:pPr algn="ctr" fontAlgn="ctr">
                        <a:defRPr b="1" sz="2000">
                          <a:solidFill>
                            <a:schemeClr val="accent6"/>
                          </a:solidFill>
                          <a:effectLst/>
                        </a:defRPr>
                      </a:pPr>
                      <a:r>
                        <a:t>3 (TN)</a:t>
                      </a:r>
                      <a:endParaRPr b="1" i="0" strike="noStrike" sz="2000" u="none">
                        <a:solidFill>
                          <a:schemeClr val="accent6"/>
                        </a:solidFill>
                        <a:effectLst/>
                        <a:latin charset="0" panose="020B0604020202020204" pitchFamily="34" typeface="Arial"/>
                      </a:endParaRPr>
                    </a:p>
                  </a:txBody>
                  <a:tcPr anchor="ctr" marB="0" marL="9525" marR="9525" marT="9525"/>
                </a:tc>
                <a:extLst>
                  <a:ext uri="{0D108BD9-81ED-4DB2-BD59-A6C34878D82A}">
                    <a16:rowId xmlns:a16="http://schemas.microsoft.com/office/drawing/2014/main" val="3073705781"/>
                  </a:ext>
                </a:extLst>
              </a:tr>
            </a:tbl>
          </a:graphicData>
        </a:graphic>
      </p:graphicFrame>
      <p:sp>
        <p:nvSpPr>
          <p:cNvPr id="6" name="Rectangular Callout 5"/>
          <p:cNvSpPr/>
          <p:nvPr/>
        </p:nvSpPr>
        <p:spPr>
          <a:xfrm>
            <a:off x="8202383" y="4539911"/>
            <a:ext cx="3858987" cy="1506423"/>
          </a:xfrm>
          <a:prstGeom prst="wedgeRectCallout">
            <a:avLst>
              <a:gd fmla="val -84920" name="adj1"/>
              <a:gd fmla="val 42179"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pPr>
            <a:r>
              <a:t>Precisione = (6 + 1 ) /12 = 75%</a:t>
            </a:r>
          </a:p>
          <a:p>
            <a:pPr algn="ctr"/>
            <a:endParaRPr sz="2400"/>
          </a:p>
          <a:p>
            <a:pPr algn="ctr">
              <a:defRPr sz="2400"/>
            </a:pPr>
            <a:r>
              <a:t>Precisione = 6 / (6+1) = 85,7%</a:t>
            </a:r>
            <a:endParaRPr sz="2400"/>
          </a:p>
        </p:txBody>
      </p:sp>
    </p:spTree>
    <p:extLst>
      <p:ext uri="{BB962C8B-B14F-4D97-AF65-F5344CB8AC3E}">
        <p14:creationId xmlns:p14="http://schemas.microsoft.com/office/powerpoint/2010/main" val="3557269484"/>
      </p:ext>
    </p:extLst>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05543" y="92984"/>
            <a:ext cx="10515600" cy="1050018"/>
          </a:xfrm>
        </p:spPr>
        <p:txBody>
          <a:bodyPr/>
          <a:lstStyle/>
          <a:p>
            <a:pPr algn="ctr">
              <a:defRPr b="1"/>
            </a:pPr>
            <a:r>
              <a:t>Metriche valutazione per classificazione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2" y="1560059"/>
            <a:ext cx="9252857" cy="4486275"/>
          </a:xfrm>
        </p:spPr>
        <p:txBody>
          <a:bodyPr>
            <a:noAutofit/>
          </a:bodyPr>
          <a:lstStyle/>
          <a:p>
            <a:endParaRPr b="1" sz="4000">
              <a:latin typeface="+mj-lt"/>
            </a:endParaRPr>
          </a:p>
          <a:p>
            <a:endParaRPr b="1" sz="4000">
              <a:latin typeface="+mj-lt"/>
            </a:endParaRPr>
          </a:p>
          <a:p>
            <a:pPr indent="0" marL="0">
              <a:buNone/>
            </a:pPr>
            <a:endParaRPr b="1" sz="4000">
              <a:latin typeface="+mj-lt"/>
            </a:endParaRPr>
          </a:p>
          <a:p>
            <a:endParaRPr b="1" sz="4000">
              <a:latin typeface="+mj-lt"/>
            </a:endParaRPr>
          </a:p>
          <a:p>
            <a:endParaRPr b="1" sz="4000">
              <a:latin typeface="+mj-lt"/>
            </a:endParaRPr>
          </a:p>
          <a:p>
            <a:pPr indent="0" marL="0">
              <a:buNone/>
            </a:pPr>
            <a:endParaRPr sz="3600">
              <a:latin typeface="+mj-lt"/>
            </a:endParaRPr>
          </a:p>
        </p:txBody>
      </p:sp>
      <mc:AlternateContent xmlns:a14="http://schemas.microsoft.com/office/drawing/2010/main" xmlns:mc="http://schemas.openxmlformats.org/markup-compatibility/2006">
        <mc:Choice Requires="a14">
          <p:sp>
            <p:nvSpPr>
              <p:cNvPr id="7" name="TextBox 6"/>
              <p:cNvSpPr txBox="1"/>
              <p:nvPr/>
            </p:nvSpPr>
            <p:spPr>
              <a:xfrm>
                <a:off x="1426028" y="1535265"/>
                <a:ext cx="9490996" cy="1053494"/>
              </a:xfrm>
              <a:prstGeom prst="rect">
                <a:avLst/>
              </a:prstGeom>
              <a:noFill/>
            </p:spPr>
            <p:txBody>
              <a:bodyPr bIns="0" lIns="0" rIns="0" tIns="0" wrap="none">
                <a:spAutoFit/>
              </a:bodyPr>
              <a:lstStyle/>
              <a:p>
                <a:pPr>
                  <a:defRPr sz="3600">
                    <a:latin typeface="+mj-lt"/>
                  </a:defRPr>
                </a:pPr>
                <a14:m>
                  <m:oMath xmlns:m="http://schemas.openxmlformats.org/officeDocument/2006/math">
                    <m:r>
                      <m:rPr>
                        <m:nor/>
                      </m:rPr>
                      <a:rPr b="1" dirty="0" i="0" lang="hr-HR" smtClean="0" sz="4000">
                        <a:latin typeface="+mj-lt"/>
                      </a:rPr>
                      <m:t>Recall</m:t>
                    </m:r>
                    <m:r>
                      <a:rPr i="1" lang="en-US" smtClean="0" sz="4000">
                        <a:latin charset="0" panose="02040503050406030204" pitchFamily="18" typeface="Cambria Math"/>
                      </a:rPr>
                      <m:t>=</m:t>
                    </m:r>
                    <m:f>
                      <m:fPr>
                        <m:ctrlPr>
                          <a:rPr i="1" lang="en-US" smtClean="0" sz="4000">
                            <a:latin charset="0" panose="02040503050406030204" pitchFamily="18" typeface="Cambria Math"/>
                          </a:rPr>
                        </m:ctrlPr>
                      </m:fPr>
                      <m:num>
                        <m:r>
                          <m:rPr>
                            <m:nor/>
                          </m:rPr>
                          <a:rPr dirty="0" lang="en-US" sz="4000">
                            <a:latin typeface="+mj-lt"/>
                          </a:rPr>
                          <m:t>True</m:t>
                        </m:r>
                        <m:r>
                          <m:rPr>
                            <m:nor/>
                          </m:rPr>
                          <a:rPr dirty="0" lang="en-US" sz="4000">
                            <a:latin typeface="+mj-lt"/>
                          </a:rPr>
                          <m:t> </m:t>
                        </m:r>
                        <m:r>
                          <m:rPr>
                            <m:nor/>
                          </m:rPr>
                          <a:rPr dirty="0" lang="en-US" sz="4000">
                            <a:latin typeface="+mj-lt"/>
                          </a:rPr>
                          <m:t>Positives</m:t>
                        </m:r>
                      </m:num>
                      <m:den>
                        <m:r>
                          <m:rPr>
                            <m:nor/>
                          </m:rPr>
                          <a:rPr dirty="0" lang="en-US" sz="4000">
                            <a:latin typeface="+mj-lt"/>
                          </a:rPr>
                          <m:t>True</m:t>
                        </m:r>
                        <m:r>
                          <m:rPr>
                            <m:nor/>
                          </m:rPr>
                          <a:rPr dirty="0" lang="en-US" sz="4000">
                            <a:latin typeface="+mj-lt"/>
                          </a:rPr>
                          <m:t> </m:t>
                        </m:r>
                        <m:r>
                          <m:rPr>
                            <m:nor/>
                          </m:rPr>
                          <a:rPr dirty="0" lang="en-US" sz="4000">
                            <a:latin typeface="+mj-lt"/>
                          </a:rPr>
                          <m:t>Positives</m:t>
                        </m:r>
                        <m:r>
                          <m:rPr>
                            <m:nor/>
                          </m:rPr>
                          <a:rPr dirty="0" lang="en-US" sz="4000">
                            <a:latin typeface="+mj-lt"/>
                          </a:rPr>
                          <m:t> + </m:t>
                        </m:r>
                        <m:r>
                          <m:rPr>
                            <m:nor/>
                          </m:rPr>
                          <a:rPr dirty="0" lang="en-US" sz="4000">
                            <a:latin typeface="+mj-lt"/>
                          </a:rPr>
                          <m:t>False</m:t>
                        </m:r>
                        <m:r>
                          <m:rPr>
                            <m:nor/>
                          </m:rPr>
                          <a:rPr dirty="0" lang="en-US" sz="4000">
                            <a:latin typeface="+mj-lt"/>
                          </a:rPr>
                          <m:t> </m:t>
                        </m:r>
                        <m:r>
                          <m:rPr>
                            <m:nor/>
                          </m:rPr>
                          <a:rPr dirty="0" lang="en-US" sz="4000">
                            <a:latin typeface="+mj-lt"/>
                          </a:rPr>
                          <m:t>Negatives</m:t>
                        </m:r>
                      </m:den>
                    </m:f>
                  </m:oMath>
                </a14:m>
                <a:r>
                  <a:t> x 100</a:t>
                </a:r>
                <a:endParaRPr>
                  <a:latin typeface="+mj-lt"/>
                </a:endParaRPr>
              </a:p>
            </p:txBody>
          </p:sp>
        </mc:Choice>
        <mc:Fallback>
          <p:sp>
            <p:nvSpPr>
              <p:cNvPr id="7" name="TextBox 6"/>
              <p:cNvSpPr txBox="1">
                <a:spLocks noAdjustHandles="1" noChangeArrowheads="1" noChangeAspect="1" noChangeShapeType="1" noEditPoints="1" noMove="1" noResize="1" noRot="1" noTextEdit="1"/>
              </p:cNvSpPr>
              <p:nvPr/>
            </p:nvSpPr>
            <p:spPr>
              <a:xfrm>
                <a:off x="1426028" y="1535265"/>
                <a:ext cx="9490996" cy="1053494"/>
              </a:xfrm>
              <a:prstGeom prst="rect">
                <a:avLst/>
              </a:prstGeom>
              <a:blipFill>
                <a:blip r:embed="rId3"/>
                <a:stretch>
                  <a:fillRect b="-3468" r="-1863"/>
                </a:stretch>
              </a:blipFill>
            </p:spPr>
            <p:txBody>
              <a:bodyPr/>
              <a:lstStyle/>
              <a:p>
                <a:pPr>
                  <a:defRPr>
                    <a:noFill/>
                  </a:defRPr>
                </a:pPr>
                <a:r>
                  <a:t> </a:t>
                </a:r>
              </a:p>
            </p:txBody>
          </p:sp>
        </mc:Fallback>
      </mc:AlternateContent>
      <mc:AlternateContent xmlns:a14="http://schemas.microsoft.com/office/drawing/2010/main" xmlns:mc="http://schemas.openxmlformats.org/markup-compatibility/2006">
        <mc:Choice Requires="a14">
          <p:sp>
            <p:nvSpPr>
              <p:cNvPr id="8" name="TextBox 7"/>
              <p:cNvSpPr txBox="1"/>
              <p:nvPr/>
            </p:nvSpPr>
            <p:spPr>
              <a:xfrm>
                <a:off x="1838586" y="3005816"/>
                <a:ext cx="7838813" cy="997517"/>
              </a:xfrm>
              <a:prstGeom prst="rect">
                <a:avLst/>
              </a:prstGeom>
              <a:noFill/>
            </p:spPr>
            <p:txBody>
              <a:bodyPr bIns="0" lIns="0" rIns="0" tIns="0" wrap="none">
                <a:spAutoFit/>
              </a:bodyPr>
              <a:lstStyle/>
              <a:p>
                <a:pPr>
                  <a:defRPr sz="3600">
                    <a:latin typeface="+mj-lt"/>
                  </a:defRPr>
                </a:pPr>
                <a14:m>
                  <m:oMath xmlns:m="http://schemas.openxmlformats.org/officeDocument/2006/math">
                    <m:r>
                      <m:rPr>
                        <m:nor/>
                      </m:rPr>
                      <a:rPr b="1" dirty="0" lang="en-US" smtClean="0" sz="4000">
                        <a:latin typeface="+mj-lt"/>
                      </a:rPr>
                      <m:t>F</m:t>
                    </m:r>
                    <m:r>
                      <m:rPr>
                        <m:nor/>
                      </m:rPr>
                      <a:rPr b="1" dirty="0" lang="en-US" smtClean="0" sz="4000">
                        <a:latin typeface="+mj-lt"/>
                      </a:rPr>
                      <m:t>1−</m:t>
                    </m:r>
                    <m:r>
                      <m:rPr>
                        <m:nor/>
                      </m:rPr>
                      <a:rPr b="1" dirty="0" lang="en-US" smtClean="0" sz="4000">
                        <a:latin typeface="+mj-lt"/>
                      </a:rPr>
                      <m:t>Score</m:t>
                    </m:r>
                    <m:r>
                      <a:rPr i="1" lang="en-US" smtClean="0" sz="4000">
                        <a:latin charset="0" panose="02040503050406030204" pitchFamily="18" typeface="Cambria Math"/>
                      </a:rPr>
                      <m:t>=</m:t>
                    </m:r>
                    <m:r>
                      <a:rPr b="0" i="0" lang="hr-HR" smtClean="0" sz="4000">
                        <a:latin charset="0" panose="02040503050406030204" pitchFamily="18" typeface="Cambria Math"/>
                      </a:rPr>
                      <m:t>2 </m:t>
                    </m:r>
                    <m:r>
                      <m:rPr>
                        <m:sty m:val="p"/>
                      </m:rPr>
                      <a:rPr b="0" i="0" lang="hr-HR" smtClean="0" sz="4000">
                        <a:latin charset="0" panose="02040503050406030204" pitchFamily="18" typeface="Cambria Math"/>
                      </a:rPr>
                      <m:t>x</m:t>
                    </m:r>
                    <m:f>
                      <m:fPr>
                        <m:ctrlPr>
                          <a:rPr i="1" lang="en-US" smtClean="0" sz="4000">
                            <a:latin charset="0" panose="02040503050406030204" pitchFamily="18" typeface="Cambria Math"/>
                          </a:rPr>
                        </m:ctrlPr>
                      </m:fPr>
                      <m:num>
                        <m:r>
                          <m:rPr>
                            <m:nor/>
                          </m:rPr>
                          <a:rPr dirty="0" lang="en-US" sz="4000">
                            <a:latin typeface="+mj-lt"/>
                          </a:rPr>
                          <m:t>Precision</m:t>
                        </m:r>
                        <m:r>
                          <m:rPr>
                            <m:nor/>
                          </m:rPr>
                          <a:rPr dirty="0" lang="en-US" sz="4000">
                            <a:latin typeface="+mj-lt"/>
                          </a:rPr>
                          <m:t> ∗ </m:t>
                        </m:r>
                        <m:r>
                          <m:rPr>
                            <m:nor/>
                          </m:rPr>
                          <a:rPr dirty="0" lang="en-US" sz="4000">
                            <a:latin typeface="+mj-lt"/>
                          </a:rPr>
                          <m:t>Recall</m:t>
                        </m:r>
                      </m:num>
                      <m:den>
                        <m:r>
                          <m:rPr>
                            <m:nor/>
                          </m:rPr>
                          <a:rPr dirty="0" lang="en-US" sz="4000">
                            <a:latin typeface="+mj-lt"/>
                          </a:rPr>
                          <m:t>Precision</m:t>
                        </m:r>
                        <m:r>
                          <m:rPr>
                            <m:nor/>
                          </m:rPr>
                          <a:rPr dirty="0" lang="en-US" sz="4000">
                            <a:latin typeface="+mj-lt"/>
                          </a:rPr>
                          <m:t> + </m:t>
                        </m:r>
                        <m:r>
                          <m:rPr>
                            <m:nor/>
                          </m:rPr>
                          <a:rPr dirty="0" lang="en-US" sz="4000">
                            <a:latin typeface="+mj-lt"/>
                          </a:rPr>
                          <m:t>Recall</m:t>
                        </m:r>
                      </m:den>
                    </m:f>
                  </m:oMath>
                </a14:m>
                <a:r>
                  <a:t> x 100</a:t>
                </a:r>
                <a:endParaRPr>
                  <a:latin typeface="+mj-lt"/>
                </a:endParaRPr>
              </a:p>
            </p:txBody>
          </p:sp>
        </mc:Choice>
        <mc:Fallback>
          <p:sp>
            <p:nvSpPr>
              <p:cNvPr id="8" name="TextBox 7"/>
              <p:cNvSpPr txBox="1">
                <a:spLocks noAdjustHandles="1" noChangeArrowheads="1" noChangeAspect="1" noChangeShapeType="1" noEditPoints="1" noMove="1" noResize="1" noRot="1" noTextEdit="1"/>
              </p:cNvSpPr>
              <p:nvPr/>
            </p:nvSpPr>
            <p:spPr>
              <a:xfrm>
                <a:off x="1838586" y="3005816"/>
                <a:ext cx="7838813" cy="997517"/>
              </a:xfrm>
              <a:prstGeom prst="rect">
                <a:avLst/>
              </a:prstGeom>
              <a:blipFill>
                <a:blip r:embed="rId4"/>
                <a:stretch>
                  <a:fillRect b="-12195" r="-3813"/>
                </a:stretch>
              </a:blipFill>
            </p:spPr>
            <p:txBody>
              <a:bodyPr/>
              <a:lstStyle/>
              <a:p>
                <a:pPr>
                  <a:defRPr>
                    <a:noFill/>
                  </a:defRPr>
                </a:pPr>
                <a:r>
                  <a:t> </a:t>
                </a:r>
              </a:p>
            </p:txBody>
          </p:sp>
        </mc:Fallback>
      </mc:AlternateContent>
      <p:graphicFrame>
        <p:nvGraphicFramePr>
          <p:cNvPr id="6" name="Table 5"/>
          <p:cNvGraphicFramePr>
            <a:graphicFrameLocks noGrp="1"/>
          </p:cNvGraphicFramePr>
          <p:nvPr>
            <p:extLst>
              <p:ext uri="{D42A27DB-BD31-4B8C-83A1-F6EECF244321}">
                <p14:modId xmlns:p14="http://schemas.microsoft.com/office/powerpoint/2010/main" val="2980608319"/>
              </p:ext>
            </p:extLst>
          </p:nvPr>
        </p:nvGraphicFramePr>
        <p:xfrm>
          <a:off x="805543" y="4444884"/>
          <a:ext cx="6281056" cy="2181225"/>
        </p:xfrm>
        <a:graphic>
          <a:graphicData uri="http://schemas.openxmlformats.org/drawingml/2006/table">
            <a:tbl>
              <a:tblPr>
                <a:tableStyleId>{5C22544A-7EE6-4342-B048-85BDC9FD1C3A}</a:tableStyleId>
              </a:tblPr>
              <a:tblGrid>
                <a:gridCol w="1424956">
                  <a:extLst>
                    <a:ext uri="{9D8B030D-6E8A-4147-A177-3AD203B41FA5}">
                      <a16:colId xmlns:a16="http://schemas.microsoft.com/office/drawing/2014/main" val="1244517644"/>
                    </a:ext>
                  </a:extLst>
                </a:gridCol>
                <a:gridCol w="1724947">
                  <a:extLst>
                    <a:ext uri="{9D8B030D-6E8A-4147-A177-3AD203B41FA5}">
                      <a16:colId xmlns:a16="http://schemas.microsoft.com/office/drawing/2014/main" val="2867923285"/>
                    </a:ext>
                  </a:extLst>
                </a:gridCol>
                <a:gridCol w="1724947">
                  <a:extLst>
                    <a:ext uri="{9D8B030D-6E8A-4147-A177-3AD203B41FA5}">
                      <a16:colId xmlns:a16="http://schemas.microsoft.com/office/drawing/2014/main" val="3708330417"/>
                    </a:ext>
                  </a:extLst>
                </a:gridCol>
                <a:gridCol w="1406206">
                  <a:extLst>
                    <a:ext uri="{9D8B030D-6E8A-4147-A177-3AD203B41FA5}">
                      <a16:colId xmlns:a16="http://schemas.microsoft.com/office/drawing/2014/main" val="719320051"/>
                    </a:ext>
                  </a:extLst>
                </a:gridCol>
              </a:tblGrid>
              <a:tr h="200025">
                <a:tc>
                  <a:txBody>
                    <a:bodyPr/>
                    <a:lstStyle/>
                    <a:p>
                      <a:pPr algn="l" fontAlgn="b"/>
                      <a:endParaRPr b="0" i="0" strike="noStrike" sz="2000" u="none">
                        <a:solidFill>
                          <a:srgbClr val="000000"/>
                        </a:solidFill>
                        <a:effectLst/>
                        <a:latin charset="0" panose="020F0502020204030204" pitchFamily="34" typeface="Calibri"/>
                      </a:endParaRPr>
                    </a:p>
                  </a:txBody>
                  <a:tcPr anchor="b" marB="0" marL="9525" marR="9525" marT="9525"/>
                </a:tc>
                <a:tc>
                  <a:txBody>
                    <a:bodyPr/>
                    <a:lstStyle/>
                    <a:p>
                      <a:pPr algn="l" fontAlgn="b"/>
                      <a:endParaRPr b="0" i="0" strike="noStrike" sz="2000" u="none">
                        <a:solidFill>
                          <a:srgbClr val="000000"/>
                        </a:solidFill>
                        <a:effectLst/>
                        <a:latin charset="0" panose="020F0502020204030204" pitchFamily="34" typeface="Calibri"/>
                      </a:endParaRPr>
                    </a:p>
                  </a:txBody>
                  <a:tcPr anchor="b" marB="0" marL="9525" marR="9525" marT="9525"/>
                </a:tc>
                <a:tc gridSpan="2">
                  <a:txBody>
                    <a:bodyPr/>
                    <a:lstStyle/>
                    <a:p>
                      <a:pPr algn="ctr" fontAlgn="ctr">
                        <a:defRPr b="1" sz="2000">
                          <a:effectLst/>
                        </a:defRPr>
                      </a:pPr>
                      <a:r>
                        <a:t>Previsto</a:t>
                      </a:r>
                      <a:endParaRPr b="1" i="0" strike="noStrike" sz="2000" u="none">
                        <a:solidFill>
                          <a:srgbClr val="202122"/>
                        </a:solidFill>
                        <a:effectLst/>
                        <a:latin charset="0" panose="020B0604020202020204" pitchFamily="34" typeface="Arial"/>
                      </a:endParaRPr>
                    </a:p>
                  </a:txBody>
                  <a:tcPr anchor="ctr" marB="0" marL="9525" marR="9525" marT="9525"/>
                </a:tc>
                <a:tc hMerge="1">
                  <a:txBody>
                    <a:bodyPr/>
                    <a:lstStyle/>
                    <a:p/>
                  </a:txBody>
                  <a:tcPr/>
                </a:tc>
                <a:extLst>
                  <a:ext uri="{0D108BD9-81ED-4DB2-BD59-A6C34878D82A}">
                    <a16:rowId xmlns:a16="http://schemas.microsoft.com/office/drawing/2014/main" val="4182175579"/>
                  </a:ext>
                </a:extLst>
              </a:tr>
              <a:tr h="190500">
                <a:tc>
                  <a:txBody>
                    <a:bodyPr/>
                    <a:lstStyle/>
                    <a:p>
                      <a:pPr algn="l" fontAlgn="b"/>
                      <a:endParaRPr b="0" i="0" strike="noStrike" sz="2000" u="none">
                        <a:solidFill>
                          <a:srgbClr val="000000"/>
                        </a:solidFill>
                        <a:effectLst/>
                        <a:latin charset="0" panose="020F0502020204030204" pitchFamily="34" typeface="Calibri"/>
                      </a:endParaRPr>
                    </a:p>
                  </a:txBody>
                  <a:tcPr anchor="b" marB="0" marL="9525" marR="9525" marT="9525"/>
                </a:tc>
                <a:tc rowSpan="2">
                  <a:txBody>
                    <a:bodyPr/>
                    <a:lstStyle/>
                    <a:p>
                      <a:pPr algn="ctr" fontAlgn="ctr">
                        <a:defRPr sz="2000">
                          <a:effectLst/>
                        </a:defRPr>
                      </a:pPr>
                      <a:r>
                        <a:t>Totale</a:t>
                      </a:r>
                      <a:br/>
                      <a:r>
                        <a:t>8+4=12</a:t>
                      </a:r>
                      <a:endParaRPr b="0" i="0" strike="noStrike" sz="2000" u="none">
                        <a:solidFill>
                          <a:srgbClr val="202122"/>
                        </a:solidFill>
                        <a:effectLst/>
                        <a:latin charset="0" panose="020B0604020202020204" pitchFamily="34" typeface="Arial"/>
                      </a:endParaRPr>
                    </a:p>
                  </a:txBody>
                  <a:tcPr anchor="ctr" marB="0" marL="9525" marR="9525" marT="9525"/>
                </a:tc>
                <a:tc>
                  <a:txBody>
                    <a:bodyPr/>
                    <a:lstStyle/>
                    <a:p>
                      <a:pPr algn="ctr" fontAlgn="ctr">
                        <a:defRPr b="1" sz="2000">
                          <a:effectLst/>
                        </a:defRPr>
                      </a:pPr>
                      <a:r>
                        <a:t>Apple</a:t>
                      </a:r>
                      <a:endParaRPr b="1" i="0" strike="noStrike" sz="2000" u="none">
                        <a:solidFill>
                          <a:srgbClr val="202122"/>
                        </a:solidFill>
                        <a:effectLst/>
                        <a:latin charset="0" panose="020B0604020202020204" pitchFamily="34" typeface="Arial"/>
                      </a:endParaRPr>
                    </a:p>
                  </a:txBody>
                  <a:tcPr anchor="ctr" marB="0" marL="9525" marR="9525" marT="9525"/>
                </a:tc>
                <a:tc>
                  <a:txBody>
                    <a:bodyPr/>
                    <a:lstStyle/>
                    <a:p>
                      <a:pPr algn="ctr" fontAlgn="ctr">
                        <a:defRPr b="1" sz="2000">
                          <a:effectLst/>
                        </a:defRPr>
                      </a:pPr>
                      <a:r>
                        <a:t>Non Apple</a:t>
                      </a:r>
                      <a:endParaRPr b="1" i="0" strike="noStrike" sz="2000" u="none">
                        <a:solidFill>
                          <a:srgbClr val="202122"/>
                        </a:solidFill>
                        <a:effectLst/>
                        <a:latin charset="0" panose="020B0604020202020204" pitchFamily="34" typeface="Arial"/>
                      </a:endParaRPr>
                    </a:p>
                  </a:txBody>
                  <a:tcPr anchor="ctr" marB="0" marL="9525" marR="9525" marT="9525"/>
                </a:tc>
                <a:extLst>
                  <a:ext uri="{0D108BD9-81ED-4DB2-BD59-A6C34878D82A}">
                    <a16:rowId xmlns:a16="http://schemas.microsoft.com/office/drawing/2014/main" val="54497763"/>
                  </a:ext>
                </a:extLst>
              </a:tr>
              <a:tr h="200025">
                <a:tc>
                  <a:txBody>
                    <a:bodyPr/>
                    <a:lstStyle/>
                    <a:p>
                      <a:pPr algn="l" fontAlgn="b"/>
                      <a:endParaRPr b="0" i="0" strike="noStrike" sz="2000" u="none">
                        <a:solidFill>
                          <a:srgbClr val="000000"/>
                        </a:solidFill>
                        <a:effectLst/>
                        <a:latin charset="0" panose="020F0502020204030204" pitchFamily="34" typeface="Calibri"/>
                      </a:endParaRPr>
                    </a:p>
                  </a:txBody>
                  <a:tcPr anchor="b" marB="0" marL="9525" marR="9525" marT="9525"/>
                </a:tc>
                <a:tc vMerge="1">
                  <a:txBody>
                    <a:bodyPr/>
                    <a:lstStyle/>
                    <a:p/>
                  </a:txBody>
                  <a:tcPr/>
                </a:tc>
                <a:tc>
                  <a:txBody>
                    <a:bodyPr/>
                    <a:lstStyle/>
                    <a:p>
                      <a:pPr algn="ctr" fontAlgn="ctr">
                        <a:defRPr sz="2000">
                          <a:effectLst/>
                        </a:defRPr>
                      </a:pPr>
                      <a:r>
                        <a:t>7 (PP)</a:t>
                      </a:r>
                      <a:endParaRPr b="0" i="0" strike="noStrike" sz="2000" u="none">
                        <a:solidFill>
                          <a:srgbClr val="202122"/>
                        </a:solidFill>
                        <a:effectLst/>
                        <a:latin charset="0" panose="020B0604020202020204" pitchFamily="34" typeface="Arial"/>
                      </a:endParaRPr>
                    </a:p>
                  </a:txBody>
                  <a:tcPr anchor="ctr" marB="0" marL="9525" marR="9525" marT="9525"/>
                </a:tc>
                <a:tc>
                  <a:txBody>
                    <a:bodyPr/>
                    <a:lstStyle/>
                    <a:p>
                      <a:pPr algn="ctr" fontAlgn="ctr">
                        <a:defRPr sz="2000">
                          <a:effectLst/>
                        </a:defRPr>
                      </a:pPr>
                      <a:r>
                        <a:t>5 (PN)</a:t>
                      </a:r>
                      <a:endParaRPr b="0" i="0" strike="noStrike" sz="2000" u="none">
                        <a:solidFill>
                          <a:srgbClr val="202122"/>
                        </a:solidFill>
                        <a:effectLst/>
                        <a:latin charset="0" panose="020B0604020202020204" pitchFamily="34" typeface="Arial"/>
                      </a:endParaRPr>
                    </a:p>
                  </a:txBody>
                  <a:tcPr anchor="ctr" marB="0" marL="9525" marR="9525" marT="9525"/>
                </a:tc>
                <a:extLst>
                  <a:ext uri="{0D108BD9-81ED-4DB2-BD59-A6C34878D82A}">
                    <a16:rowId xmlns:a16="http://schemas.microsoft.com/office/drawing/2014/main" val="652155102"/>
                  </a:ext>
                </a:extLst>
              </a:tr>
              <a:tr h="0">
                <a:tc rowSpan="2">
                  <a:txBody>
                    <a:bodyPr/>
                    <a:lstStyle/>
                    <a:p>
                      <a:pPr algn="ctr" fontAlgn="ctr">
                        <a:defRPr b="1" sz="2000">
                          <a:effectLst/>
                        </a:defRPr>
                      </a:pPr>
                      <a:r>
                        <a:t>Condizione </a:t>
                      </a:r>
                      <a:br/>
                      <a:r>
                        <a:t>effettiva</a:t>
                      </a:r>
                      <a:endParaRPr b="1" i="0" strike="noStrike" sz="2000" u="none">
                        <a:solidFill>
                          <a:srgbClr val="202122"/>
                        </a:solidFill>
                        <a:effectLst/>
                        <a:latin charset="0" panose="020B0604020202020204" pitchFamily="34" typeface="Arial"/>
                      </a:endParaRPr>
                    </a:p>
                  </a:txBody>
                  <a:tcPr anchor="ctr" marB="0" marL="9525" marR="9525" marT="9525"/>
                </a:tc>
                <a:tc>
                  <a:txBody>
                    <a:bodyPr/>
                    <a:lstStyle/>
                    <a:p>
                      <a:pPr algn="ctr" fontAlgn="ctr">
                        <a:defRPr b="1" sz="2000">
                          <a:effectLst/>
                        </a:defRPr>
                      </a:pPr>
                      <a:r>
                        <a:t>Apple</a:t>
                      </a:r>
                      <a:br/>
                      <a:r>
                        <a:t>8</a:t>
                      </a:r>
                      <a:endParaRPr b="1" i="0" strike="noStrike" sz="2000" u="none">
                        <a:solidFill>
                          <a:srgbClr val="202122"/>
                        </a:solidFill>
                        <a:effectLst/>
                        <a:latin charset="0" panose="020B0604020202020204" pitchFamily="34" typeface="Arial"/>
                      </a:endParaRPr>
                    </a:p>
                  </a:txBody>
                  <a:tcPr anchor="ctr" marB="0" marL="9525" marR="9525" marT="9525"/>
                </a:tc>
                <a:tc>
                  <a:txBody>
                    <a:bodyPr/>
                    <a:lstStyle/>
                    <a:p>
                      <a:pPr algn="ctr" fontAlgn="ctr">
                        <a:defRPr b="1" sz="2000">
                          <a:solidFill>
                            <a:schemeClr val="accent6"/>
                          </a:solidFill>
                          <a:effectLst/>
                        </a:defRPr>
                      </a:pPr>
                      <a:r>
                        <a:t>6 (TP)</a:t>
                      </a:r>
                      <a:endParaRPr b="1" i="0" strike="noStrike" sz="2000" u="none">
                        <a:solidFill>
                          <a:schemeClr val="accent6"/>
                        </a:solidFill>
                        <a:effectLst/>
                        <a:latin charset="0" panose="020B0604020202020204" pitchFamily="34" typeface="Arial"/>
                      </a:endParaRPr>
                    </a:p>
                  </a:txBody>
                  <a:tcPr anchor="ctr" marB="0" marL="9525" marR="9525" marT="9525"/>
                </a:tc>
                <a:tc>
                  <a:txBody>
                    <a:bodyPr/>
                    <a:lstStyle/>
                    <a:p>
                      <a:pPr algn="ctr" fontAlgn="ctr">
                        <a:defRPr b="1" sz="2000">
                          <a:solidFill>
                            <a:srgbClr val="C00000"/>
                          </a:solidFill>
                          <a:effectLst/>
                        </a:defRPr>
                      </a:pPr>
                      <a:r>
                        <a:t>2 (FN)</a:t>
                      </a:r>
                      <a:endParaRPr b="1" i="0" strike="noStrike" sz="2000" u="none">
                        <a:solidFill>
                          <a:srgbClr val="C00000"/>
                        </a:solidFill>
                        <a:effectLst/>
                        <a:latin charset="0" panose="020B0604020202020204" pitchFamily="34" typeface="Arial"/>
                      </a:endParaRPr>
                    </a:p>
                  </a:txBody>
                  <a:tcPr anchor="ctr" marB="0" marL="9525" marR="9525" marT="9525"/>
                </a:tc>
                <a:extLst>
                  <a:ext uri="{0D108BD9-81ED-4DB2-BD59-A6C34878D82A}">
                    <a16:rowId xmlns:a16="http://schemas.microsoft.com/office/drawing/2014/main" val="2854490614"/>
                  </a:ext>
                </a:extLst>
              </a:tr>
              <a:tr h="0">
                <a:tc vMerge="1">
                  <a:txBody>
                    <a:bodyPr/>
                    <a:lstStyle/>
                    <a:p/>
                  </a:txBody>
                  <a:tcPr/>
                </a:tc>
                <a:tc>
                  <a:txBody>
                    <a:bodyPr/>
                    <a:lstStyle/>
                    <a:p>
                      <a:pPr algn="ctr" fontAlgn="ctr">
                        <a:defRPr b="1" sz="2000">
                          <a:effectLst/>
                        </a:defRPr>
                      </a:pPr>
                      <a:r>
                        <a:t>Non Apple</a:t>
                      </a:r>
                      <a:br/>
                      <a:r>
                        <a:t>4</a:t>
                      </a:r>
                      <a:endParaRPr b="1" i="0" strike="noStrike" sz="2000" u="none">
                        <a:solidFill>
                          <a:srgbClr val="202122"/>
                        </a:solidFill>
                        <a:effectLst/>
                        <a:latin charset="0" panose="020B0604020202020204" pitchFamily="34" typeface="Arial"/>
                      </a:endParaRPr>
                    </a:p>
                  </a:txBody>
                  <a:tcPr anchor="ctr" marB="0" marL="9525" marR="9525" marT="9525"/>
                </a:tc>
                <a:tc>
                  <a:txBody>
                    <a:bodyPr/>
                    <a:lstStyle/>
                    <a:p>
                      <a:pPr algn="ctr" fontAlgn="ctr">
                        <a:defRPr b="1" sz="2000">
                          <a:solidFill>
                            <a:srgbClr val="C00000"/>
                          </a:solidFill>
                          <a:effectLst/>
                        </a:defRPr>
                      </a:pPr>
                      <a:r>
                        <a:t>1 (FP)</a:t>
                      </a:r>
                      <a:endParaRPr b="1" i="0" strike="noStrike" sz="2000" u="none">
                        <a:solidFill>
                          <a:srgbClr val="C00000"/>
                        </a:solidFill>
                        <a:effectLst/>
                        <a:latin charset="0" panose="020B0604020202020204" pitchFamily="34" typeface="Arial"/>
                      </a:endParaRPr>
                    </a:p>
                  </a:txBody>
                  <a:tcPr anchor="ctr" marB="0" marL="9525" marR="9525" marT="9525"/>
                </a:tc>
                <a:tc>
                  <a:txBody>
                    <a:bodyPr/>
                    <a:lstStyle/>
                    <a:p>
                      <a:pPr algn="ctr" fontAlgn="ctr">
                        <a:defRPr b="1" sz="2000">
                          <a:solidFill>
                            <a:schemeClr val="accent6"/>
                          </a:solidFill>
                          <a:effectLst/>
                        </a:defRPr>
                      </a:pPr>
                      <a:r>
                        <a:t>3 (TN)</a:t>
                      </a:r>
                      <a:endParaRPr b="1" i="0" strike="noStrike" sz="2000" u="none">
                        <a:solidFill>
                          <a:schemeClr val="accent6"/>
                        </a:solidFill>
                        <a:effectLst/>
                        <a:latin charset="0" panose="020B0604020202020204" pitchFamily="34" typeface="Arial"/>
                      </a:endParaRPr>
                    </a:p>
                  </a:txBody>
                  <a:tcPr anchor="ctr" marB="0" marL="9525" marR="9525" marT="9525"/>
                </a:tc>
                <a:extLst>
                  <a:ext uri="{0D108BD9-81ED-4DB2-BD59-A6C34878D82A}">
                    <a16:rowId xmlns:a16="http://schemas.microsoft.com/office/drawing/2014/main" val="3073705781"/>
                  </a:ext>
                </a:extLst>
              </a:tr>
            </a:tbl>
          </a:graphicData>
        </a:graphic>
      </p:graphicFrame>
      <p:sp>
        <p:nvSpPr>
          <p:cNvPr id="9" name="Rectangular Callout 8"/>
          <p:cNvSpPr/>
          <p:nvPr/>
        </p:nvSpPr>
        <p:spPr>
          <a:xfrm>
            <a:off x="7761514" y="4169000"/>
            <a:ext cx="4354284" cy="1902128"/>
          </a:xfrm>
          <a:prstGeom prst="wedgeRectCallout">
            <a:avLst>
              <a:gd fmla="val -63170" name="adj1"/>
              <a:gd fmla="val 48474"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pPr>
            <a:r>
              <a:t>Richiamo = 6/ (6+2) = 75%</a:t>
            </a:r>
          </a:p>
          <a:p>
            <a:pPr algn="ctr"/>
            <a:endParaRPr sz="2400"/>
          </a:p>
          <a:p>
            <a:pPr algn="ctr">
              <a:defRPr sz="2400"/>
            </a:pPr>
            <a:r>
              <a:t>F1-Punteggio = 2 * (0,857 * 0,75) / (0,857 + 0,75)</a:t>
            </a:r>
          </a:p>
          <a:p>
            <a:pPr algn="ctr">
              <a:defRPr sz="2400"/>
            </a:pPr>
            <a:r>
              <a:t> = 0.8003</a:t>
            </a:r>
            <a:endParaRPr sz="2400"/>
          </a:p>
        </p:txBody>
      </p:sp>
    </p:spTree>
    <p:extLst>
      <p:ext uri="{BB962C8B-B14F-4D97-AF65-F5344CB8AC3E}">
        <p14:creationId xmlns:p14="http://schemas.microsoft.com/office/powerpoint/2010/main" val="3084900559"/>
      </p:ext>
    </p:extLst>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defRPr b="1"/>
            </a:pPr>
            <a:r>
              <a:t>Metriche valutazione per regressione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5889172" cy="4486275"/>
          </a:xfrm>
        </p:spPr>
        <p:txBody>
          <a:bodyPr>
            <a:noAutofit/>
          </a:bodyPr>
          <a:lstStyle/>
          <a:p>
            <a:pPr>
              <a:defRPr sz="3600">
                <a:latin typeface="+mj-lt"/>
              </a:defRPr>
            </a:pPr>
            <a:r>
              <a:rPr b="1"/>
              <a:t>Errore quadratico medio</a:t>
            </a:r>
            <a:r>
              <a:t> (MSE)</a:t>
            </a:r>
          </a:p>
          <a:p>
            <a:pPr indent="0" marL="0">
              <a:buNone/>
            </a:pPr>
            <a:r>
              <a:t>	</a:t>
            </a:r>
            <a:r>
              <a:rPr b="1" sz="3200">
                <a:latin typeface="+mj-lt"/>
              </a:rPr>
              <a:t>MSE</a:t>
            </a:r>
            <a:r>
              <a:rPr sz="3200">
                <a:latin typeface="+mj-lt"/>
              </a:rPr>
              <a:t> = (1/n) * Σ(yi -  ⁇ )2</a:t>
            </a:r>
            <a:endParaRPr sz="4000">
              <a:latin typeface="+mj-lt"/>
            </a:endParaRPr>
          </a:p>
          <a:p>
            <a:pPr>
              <a:defRPr sz="3600">
                <a:latin typeface="+mj-lt"/>
              </a:defRPr>
            </a:pPr>
            <a:r>
              <a:rPr b="1"/>
              <a:t>R-squared</a:t>
            </a:r>
            <a:r>
              <a:t> (R2)</a:t>
            </a:r>
            <a:endParaRPr sz="3600">
              <a:latin typeface="+mj-lt"/>
            </a:endParaRPr>
          </a:p>
          <a:p>
            <a:pPr indent="0" marL="0">
              <a:buNone/>
            </a:pPr>
            <a:r>
              <a:t>	</a:t>
            </a:r>
            <a:r>
              <a:rPr b="1">
                <a:latin typeface="+mj-lt"/>
              </a:rPr>
              <a:t>R²</a:t>
            </a:r>
            <a:r>
              <a:rPr>
                <a:latin typeface="+mj-lt"/>
              </a:rPr>
              <a:t> = 1 - (SSᵣₑₛ / SSᵣₜₒₜₐₗ)</a:t>
            </a:r>
            <a:endParaRPr>
              <a:latin typeface="+mj-lt"/>
            </a:endParaRPr>
          </a:p>
          <a:p>
            <a:pPr indent="0" marL="0">
              <a:buNone/>
              <a:defRPr>
                <a:latin typeface="+mj-lt"/>
              </a:defRPr>
            </a:pPr>
            <a:r>
              <a:rPr sz="3600"/>
              <a:t>	</a:t>
            </a:r>
            <a:r>
              <a:t>SSᵣₑₛ = Σ(yᵢ - ȳ)²</a:t>
            </a:r>
          </a:p>
          <a:p>
            <a:pPr indent="0" marL="0">
              <a:buNone/>
              <a:defRPr>
                <a:latin typeface="+mj-lt"/>
              </a:defRPr>
            </a:pPr>
            <a:r>
              <a:rPr sz="3600"/>
              <a:t>	</a:t>
            </a:r>
            <a:r>
              <a:t>SSᵣₜₒₜₐₗ = Σ(yᵢ - ȳₘₑₐₙ)²</a:t>
            </a:r>
            <a:endParaRPr sz="3600">
              <a:latin typeface="+mj-lt"/>
            </a:endParaRPr>
          </a:p>
          <a:p>
            <a:pPr>
              <a:defRPr sz="3600">
                <a:latin typeface="+mj-lt"/>
              </a:defRPr>
            </a:pPr>
            <a:r>
              <a:rPr b="1"/>
              <a:t>Errore assoluto medio</a:t>
            </a:r>
            <a:r>
              <a:t> (MAE)</a:t>
            </a:r>
            <a:endParaRPr sz="3600">
              <a:latin typeface="+mj-lt"/>
            </a:endParaRPr>
          </a:p>
          <a:p>
            <a:pPr indent="0" marL="0">
              <a:buNone/>
              <a:defRPr sz="3200"/>
            </a:pPr>
            <a:r>
              <a:t>	</a:t>
            </a:r>
            <a:r>
              <a:rPr b="1">
                <a:latin typeface="+mj-lt"/>
              </a:rPr>
              <a:t>MAE</a:t>
            </a:r>
            <a:r>
              <a:rPr>
                <a:latin typeface="+mj-lt"/>
              </a:rPr>
              <a:t> = (1/n) * Σ|yi -  ⁇ |</a:t>
            </a:r>
            <a:endParaRPr sz="4000">
              <a:latin typeface="+mj-lt"/>
            </a:endParaRPr>
          </a:p>
          <a:p>
            <a:endParaRPr sz="3600">
              <a:latin typeface="+mj-lt"/>
            </a:endParaRPr>
          </a:p>
        </p:txBody>
      </p:sp>
      <p:sp>
        <p:nvSpPr>
          <p:cNvPr id="4" name="Rectangular Callout 3"/>
          <p:cNvSpPr/>
          <p:nvPr/>
        </p:nvSpPr>
        <p:spPr>
          <a:xfrm>
            <a:off x="6313715" y="1139754"/>
            <a:ext cx="5649686" cy="2122714"/>
          </a:xfrm>
          <a:prstGeom prst="wedgeRectCallout">
            <a:avLst>
              <a:gd fmla="val -70348" name="adj1"/>
              <a:gd fmla="val 61121"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latin typeface="+mj-lt"/>
              </a:defRPr>
            </a:pPr>
            <a:r>
              <a:rPr b="1" sz="4000"/>
              <a:t>n</a:t>
            </a:r>
            <a:r>
              <a:rPr b="1" sz="3200"/>
              <a:t>:</a:t>
            </a:r>
            <a:r>
              <a:rPr sz="3200"/>
              <a:t> numero di datapoint </a:t>
            </a:r>
            <a:endParaRPr sz="3200">
              <a:latin typeface="+mj-lt"/>
            </a:endParaRPr>
          </a:p>
          <a:p>
            <a:pPr algn="ctr">
              <a:defRPr>
                <a:latin typeface="+mj-lt"/>
              </a:defRPr>
            </a:pPr>
            <a:r>
              <a:rPr b="1" sz="4000"/>
              <a:t>yi</a:t>
            </a:r>
            <a:r>
              <a:rPr sz="3200"/>
              <a:t>: valori </a:t>
            </a:r>
            <a:r>
              <a:rPr b="1" sz="3200"/>
              <a:t>effettivi</a:t>
            </a:r>
            <a:r>
              <a:rPr sz="3200"/>
              <a:t> </a:t>
            </a:r>
            <a:endParaRPr sz="3200">
              <a:latin typeface="+mj-lt"/>
            </a:endParaRPr>
          </a:p>
          <a:p>
            <a:pPr algn="ctr">
              <a:defRPr>
                <a:latin typeface="+mj-lt"/>
              </a:defRPr>
            </a:pPr>
            <a:r>
              <a:rPr b="1" sz="4000"/>
              <a:t>espresso</a:t>
            </a:r>
            <a:r>
              <a:rPr sz="3200"/>
              <a:t>: valori </a:t>
            </a:r>
            <a:r>
              <a:rPr b="1" sz="3200"/>
              <a:t>predicted</a:t>
            </a:r>
            <a:endParaRPr sz="3200">
              <a:latin typeface="+mj-lt"/>
            </a:endParaRPr>
          </a:p>
        </p:txBody>
      </p:sp>
      <p:sp>
        <p:nvSpPr>
          <p:cNvPr id="8" name="Cloud Callout 7"/>
          <p:cNvSpPr/>
          <p:nvPr/>
        </p:nvSpPr>
        <p:spPr>
          <a:xfrm>
            <a:off x="6030687" y="3682773"/>
            <a:ext cx="6041570" cy="2282598"/>
          </a:xfrm>
          <a:prstGeom prst="cloudCallout">
            <a:avLst>
              <a:gd fmla="val -68539" name="adj1"/>
              <a:gd fmla="val -17619"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latin typeface="+mj-lt"/>
              </a:defRPr>
            </a:pPr>
            <a:r>
              <a:rPr b="1"/>
              <a:t>Ricorda</a:t>
            </a:r>
            <a:r>
              <a:t>: vuoi che il tuo MSE sia basso, che il tuo R sia alto e che il tuo MAE sia piccolo!</a:t>
            </a:r>
            <a:endParaRPr sz="2800">
              <a:latin typeface="+mj-lt"/>
            </a:endParaRPr>
          </a:p>
        </p:txBody>
      </p:sp>
    </p:spTree>
    <p:extLst>
      <p:ext uri="{BB962C8B-B14F-4D97-AF65-F5344CB8AC3E}">
        <p14:creationId xmlns:p14="http://schemas.microsoft.com/office/powerpoint/2010/main" val="4064389916"/>
      </p:ext>
    </p:extLst>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defRPr b="1"/>
            </a:pPr>
            <a:r>
              <a:t>Metriche valutazione nei modelli di regressione</a:t>
            </a:r>
          </a:p>
        </p:txBody>
      </p:sp>
      <p:graphicFrame>
        <p:nvGraphicFramePr>
          <p:cNvPr id="5" name="Table 4"/>
          <p:cNvGraphicFramePr>
            <a:graphicFrameLocks noGrp="1"/>
          </p:cNvGraphicFramePr>
          <p:nvPr>
            <p:extLst>
              <p:ext uri="{D42A27DB-BD31-4B8C-83A1-F6EECF244321}">
                <p14:modId xmlns:p14="http://schemas.microsoft.com/office/powerpoint/2010/main" val="1102655667"/>
              </p:ext>
            </p:extLst>
          </p:nvPr>
        </p:nvGraphicFramePr>
        <p:xfrm>
          <a:off x="157842" y="4185266"/>
          <a:ext cx="11919860" cy="1967865"/>
        </p:xfrm>
        <a:graphic>
          <a:graphicData uri="http://schemas.openxmlformats.org/drawingml/2006/table">
            <a:tbl>
              <a:tblPr>
                <a:tableStyleId>{5C22544A-7EE6-4342-B048-85BDC9FD1C3A}</a:tableStyleId>
              </a:tblPr>
              <a:tblGrid>
                <a:gridCol w="818239">
                  <a:extLst>
                    <a:ext uri="{9D8B030D-6E8A-4147-A177-3AD203B41FA5}">
                      <a16:colId xmlns:a16="http://schemas.microsoft.com/office/drawing/2014/main" val="1189529551"/>
                    </a:ext>
                  </a:extLst>
                </a:gridCol>
                <a:gridCol w="1108031">
                  <a:extLst>
                    <a:ext uri="{9D8B030D-6E8A-4147-A177-3AD203B41FA5}">
                      <a16:colId xmlns:a16="http://schemas.microsoft.com/office/drawing/2014/main" val="2202591060"/>
                    </a:ext>
                  </a:extLst>
                </a:gridCol>
                <a:gridCol w="1045533">
                  <a:extLst>
                    <a:ext uri="{9D8B030D-6E8A-4147-A177-3AD203B41FA5}">
                      <a16:colId xmlns:a16="http://schemas.microsoft.com/office/drawing/2014/main" val="682325421"/>
                    </a:ext>
                  </a:extLst>
                </a:gridCol>
                <a:gridCol w="2177143">
                  <a:extLst>
                    <a:ext uri="{9D8B030D-6E8A-4147-A177-3AD203B41FA5}">
                      <a16:colId xmlns:a16="http://schemas.microsoft.com/office/drawing/2014/main" val="3011624626"/>
                    </a:ext>
                  </a:extLst>
                </a:gridCol>
                <a:gridCol w="681003">
                  <a:extLst>
                    <a:ext uri="{9D8B030D-6E8A-4147-A177-3AD203B41FA5}">
                      <a16:colId xmlns:a16="http://schemas.microsoft.com/office/drawing/2014/main" val="11484506"/>
                    </a:ext>
                  </a:extLst>
                </a:gridCol>
                <a:gridCol w="1879390">
                  <a:extLst>
                    <a:ext uri="{9D8B030D-6E8A-4147-A177-3AD203B41FA5}">
                      <a16:colId xmlns:a16="http://schemas.microsoft.com/office/drawing/2014/main" val="3676967605"/>
                    </a:ext>
                  </a:extLst>
                </a:gridCol>
                <a:gridCol w="818239">
                  <a:extLst>
                    <a:ext uri="{9D8B030D-6E8A-4147-A177-3AD203B41FA5}">
                      <a16:colId xmlns:a16="http://schemas.microsoft.com/office/drawing/2014/main" val="2158587969"/>
                    </a:ext>
                  </a:extLst>
                </a:gridCol>
                <a:gridCol w="937565">
                  <a:extLst>
                    <a:ext uri="{9D8B030D-6E8A-4147-A177-3AD203B41FA5}">
                      <a16:colId xmlns:a16="http://schemas.microsoft.com/office/drawing/2014/main" val="1461889541"/>
                    </a:ext>
                  </a:extLst>
                </a:gridCol>
                <a:gridCol w="818239">
                  <a:extLst>
                    <a:ext uri="{9D8B030D-6E8A-4147-A177-3AD203B41FA5}">
                      <a16:colId xmlns:a16="http://schemas.microsoft.com/office/drawing/2014/main" val="2072752913"/>
                    </a:ext>
                  </a:extLst>
                </a:gridCol>
                <a:gridCol w="818239">
                  <a:extLst>
                    <a:ext uri="{9D8B030D-6E8A-4147-A177-3AD203B41FA5}">
                      <a16:colId xmlns:a16="http://schemas.microsoft.com/office/drawing/2014/main" val="1015611704"/>
                    </a:ext>
                  </a:extLst>
                </a:gridCol>
                <a:gridCol w="818239">
                  <a:extLst>
                    <a:ext uri="{9D8B030D-6E8A-4147-A177-3AD203B41FA5}">
                      <a16:colId xmlns:a16="http://schemas.microsoft.com/office/drawing/2014/main" val="1713849991"/>
                    </a:ext>
                  </a:extLst>
                </a:gridCol>
              </a:tblGrid>
              <a:tr h="514350">
                <a:tc>
                  <a:txBody>
                    <a:bodyPr/>
                    <a:lstStyle/>
                    <a:p>
                      <a:pPr algn="ctr" fontAlgn="ctr">
                        <a:defRPr>
                          <a:effectLst/>
                        </a:defRPr>
                      </a:pPr>
                      <a:r>
                        <a:t>n</a:t>
                      </a:r>
                      <a:endParaRPr b="0" i="0" strike="noStrike" sz="1800" u="none">
                        <a:solidFill>
                          <a:srgbClr val="000000"/>
                        </a:solidFill>
                        <a:effectLst/>
                        <a:latin charset="0" panose="020F0302020204030204" pitchFamily="34" typeface="Calibri Light"/>
                      </a:endParaRPr>
                    </a:p>
                  </a:txBody>
                  <a:tcPr anchor="ctr" marB="0" marL="9525" marR="9525" marT="9525"/>
                </a:tc>
                <a:tc>
                  <a:txBody>
                    <a:bodyPr/>
                    <a:lstStyle/>
                    <a:p>
                      <a:pPr algn="ctr" fontAlgn="ctr">
                        <a:defRPr>
                          <a:effectLst/>
                        </a:defRPr>
                      </a:pPr>
                      <a:r>
                        <a:t>reale</a:t>
                      </a:r>
                      <a:endParaRPr b="0" i="0" strike="noStrike" sz="1800" u="none">
                        <a:solidFill>
                          <a:srgbClr val="000000"/>
                        </a:solidFill>
                        <a:effectLst/>
                        <a:latin charset="0" panose="020F0302020204030204" pitchFamily="34" typeface="Calibri Light"/>
                      </a:endParaRPr>
                    </a:p>
                  </a:txBody>
                  <a:tcPr anchor="ctr" marB="0" marL="9525" marR="9525" marT="9525"/>
                </a:tc>
                <a:tc>
                  <a:txBody>
                    <a:bodyPr/>
                    <a:lstStyle/>
                    <a:p>
                      <a:pPr algn="ctr" fontAlgn="ctr">
                        <a:defRPr>
                          <a:effectLst/>
                        </a:defRPr>
                      </a:pPr>
                      <a:r>
                        <a:t>Y previsto</a:t>
                      </a:r>
                      <a:endParaRPr b="0" i="0" strike="noStrike" sz="1800" u="none">
                        <a:solidFill>
                          <a:srgbClr val="000000"/>
                        </a:solidFill>
                        <a:effectLst/>
                        <a:latin charset="0" panose="020F0302020204030204" pitchFamily="34" typeface="Calibri Light"/>
                      </a:endParaRPr>
                    </a:p>
                  </a:txBody>
                  <a:tcPr anchor="ctr" marB="0" marL="9525" marR="9525" marT="9525"/>
                </a:tc>
                <a:tc>
                  <a:txBody>
                    <a:bodyPr/>
                    <a:lstStyle/>
                    <a:p>
                      <a:pPr algn="ctr" indent="0" marL="0">
                        <a:buNone/>
                      </a:pPr>
                      <a:r>
                        <a:rPr>
                          <a:effectLst/>
                        </a:rPr>
                        <a:t>differenza quadrata</a:t>
                      </a:r>
                      <a:br>
                        <a:rPr>
                          <a:effectLst/>
                        </a:rPr>
                      </a:br>
                      <a:r>
                        <a:rPr>
                          <a:effectLst/>
                        </a:rPr>
                        <a:t> </a:t>
                      </a:r>
                      <a:r>
                        <a:rPr>
                          <a:solidFill>
                            <a:schemeClr val="dk1"/>
                          </a:solidFill>
                        </a:rPr>
                        <a:t>(y reale - y previsto)2</a:t>
                      </a:r>
                      <a:endParaRPr kern="1200" sz="2400">
                        <a:solidFill>
                          <a:schemeClr val="dk1"/>
                        </a:solidFill>
                        <a:latin typeface="+mn-lt"/>
                        <a:ea typeface="+mn-ea"/>
                        <a:cs typeface="+mn-cs"/>
                      </a:endParaRPr>
                    </a:p>
                  </a:txBody>
                  <a:tcPr anchor="ctr" marB="0" marL="9525" marR="9525" marT="9525"/>
                </a:tc>
                <a:tc>
                  <a:txBody>
                    <a:bodyPr/>
                    <a:lstStyle/>
                    <a:p>
                      <a:pPr algn="ctr" fontAlgn="ctr">
                        <a:defRPr b="1">
                          <a:effectLst/>
                        </a:defRPr>
                      </a:pPr>
                      <a:r>
                        <a:t>MSE</a:t>
                      </a:r>
                      <a:endParaRPr b="1" i="0" strike="noStrike" sz="1800" u="none">
                        <a:solidFill>
                          <a:srgbClr val="000000"/>
                        </a:solidFill>
                        <a:effectLst/>
                        <a:latin charset="0" panose="020F0302020204030204" pitchFamily="34" typeface="Calibri Light"/>
                      </a:endParaRPr>
                    </a:p>
                  </a:txBody>
                  <a:tcPr anchor="ctr" marB="0" marL="9525" marR="9525" marT="9525"/>
                </a:tc>
                <a:tc>
                  <a:txBody>
                    <a:bodyPr/>
                    <a:lstStyle/>
                    <a:p>
                      <a:pPr algn="ctr" fontAlgn="ctr">
                        <a:defRPr>
                          <a:effectLst/>
                        </a:defRPr>
                      </a:pPr>
                      <a:r>
                        <a:t>differenza assoluta</a:t>
                      </a:r>
                      <a:br/>
                      <a:r>
                        <a:t> |y previsto - y reale|</a:t>
                      </a:r>
                      <a:endParaRPr b="0" i="0" strike="noStrike" sz="1800" u="none">
                        <a:solidFill>
                          <a:srgbClr val="000000"/>
                        </a:solidFill>
                        <a:effectLst/>
                        <a:latin charset="0" panose="020F0302020204030204" pitchFamily="34" typeface="Calibri Light"/>
                      </a:endParaRPr>
                    </a:p>
                  </a:txBody>
                  <a:tcPr anchor="ctr" marB="0" marL="9525" marR="9525" marT="9525"/>
                </a:tc>
                <a:tc>
                  <a:txBody>
                    <a:bodyPr/>
                    <a:lstStyle/>
                    <a:p>
                      <a:pPr algn="ctr" fontAlgn="ctr">
                        <a:defRPr b="1">
                          <a:effectLst/>
                        </a:defRPr>
                      </a:pPr>
                      <a:r>
                        <a:t>MAE</a:t>
                      </a:r>
                      <a:endParaRPr b="1" i="0" strike="noStrike" sz="1800" u="none">
                        <a:solidFill>
                          <a:srgbClr val="000000"/>
                        </a:solidFill>
                        <a:effectLst/>
                        <a:latin charset="0" panose="020F0302020204030204" pitchFamily="34" typeface="Calibri Light"/>
                      </a:endParaRPr>
                    </a:p>
                  </a:txBody>
                  <a:tcPr anchor="ctr" marB="0" marL="9525" marR="9525" marT="9525"/>
                </a:tc>
                <a:tc>
                  <a:txBody>
                    <a:bodyPr/>
                    <a:lstStyle/>
                    <a:p>
                      <a:pPr algn="ctr" fontAlgn="ctr">
                        <a:defRPr>
                          <a:effectLst/>
                        </a:defRPr>
                      </a:pPr>
                      <a:r>
                        <a:t>media </a:t>
                      </a:r>
                      <a:br/>
                      <a:r>
                        <a:t>effettiva</a:t>
                      </a:r>
                      <a:endParaRPr b="0" i="0" strike="noStrike" sz="1800" u="none">
                        <a:solidFill>
                          <a:srgbClr val="000000"/>
                        </a:solidFill>
                        <a:effectLst/>
                        <a:latin charset="0" panose="020F0302020204030204" pitchFamily="34" typeface="Calibri Light"/>
                      </a:endParaRPr>
                    </a:p>
                  </a:txBody>
                  <a:tcPr anchor="ctr" marB="0" marL="9525" marR="9525" marT="9525"/>
                </a:tc>
                <a:tc>
                  <a:txBody>
                    <a:bodyPr/>
                    <a:lstStyle/>
                    <a:p>
                      <a:pPr algn="ctr" fontAlgn="ctr">
                        <a:defRPr>
                          <a:effectLst/>
                        </a:defRPr>
                      </a:pPr>
                      <a:r>
                        <a:t>SSᵣₑₛ </a:t>
                      </a:r>
                      <a:endParaRPr b="0" i="0" strike="noStrike" sz="1800" u="none">
                        <a:solidFill>
                          <a:srgbClr val="000000"/>
                        </a:solidFill>
                        <a:effectLst/>
                        <a:latin charset="0" panose="020F0302020204030204" pitchFamily="34" typeface="Calibri Light"/>
                      </a:endParaRPr>
                    </a:p>
                  </a:txBody>
                  <a:tcPr anchor="ctr" marB="0" marL="9525" marR="9525" marT="9525"/>
                </a:tc>
                <a:tc>
                  <a:txBody>
                    <a:bodyPr/>
                    <a:lstStyle/>
                    <a:p>
                      <a:pPr algn="ctr" fontAlgn="ctr">
                        <a:defRPr sz="2000">
                          <a:effectLst/>
                          <a:latin typeface="+mj-lt"/>
                        </a:defRPr>
                      </a:pPr>
                      <a:r>
                        <a:t>SSᵣₜₒₜₐₗ</a:t>
                      </a:r>
                      <a:endParaRPr b="0" i="0" strike="noStrike" sz="2000" u="none">
                        <a:solidFill>
                          <a:srgbClr val="000000"/>
                        </a:solidFill>
                        <a:effectLst/>
                        <a:latin typeface="+mj-lt"/>
                      </a:endParaRPr>
                    </a:p>
                  </a:txBody>
                  <a:tcPr anchor="ctr" marB="0" marL="9525" marR="9525" marT="9525"/>
                </a:tc>
                <a:tc>
                  <a:txBody>
                    <a:bodyPr/>
                    <a:lstStyle/>
                    <a:p>
                      <a:pPr algn="ctr" fontAlgn="ctr">
                        <a:defRPr b="1">
                          <a:effectLst/>
                        </a:defRPr>
                      </a:pPr>
                      <a:r>
                        <a:t>R quadrato</a:t>
                      </a:r>
                      <a:endParaRPr b="1" i="0" strike="noStrike" sz="1800" u="none">
                        <a:solidFill>
                          <a:srgbClr val="000000"/>
                        </a:solidFill>
                        <a:effectLst/>
                        <a:latin charset="0" panose="020F0302020204030204" pitchFamily="34" typeface="Calibri Light"/>
                      </a:endParaRPr>
                    </a:p>
                  </a:txBody>
                  <a:tcPr anchor="ctr" marB="0" marL="9525" marR="9525" marT="9525"/>
                </a:tc>
                <a:extLst>
                  <a:ext uri="{0D108BD9-81ED-4DB2-BD59-A6C34878D82A}">
                    <a16:rowId xmlns:a16="http://schemas.microsoft.com/office/drawing/2014/main" val="4188698109"/>
                  </a:ext>
                </a:extLst>
              </a:tr>
              <a:tr h="190500">
                <a:tc>
                  <a:txBody>
                    <a:bodyPr/>
                    <a:lstStyle/>
                    <a:p>
                      <a:pPr algn="ctr" fontAlgn="ctr">
                        <a:defRPr>
                          <a:effectLst/>
                        </a:defRPr>
                      </a:pPr>
                      <a:r>
                        <a:t>1</a:t>
                      </a:r>
                      <a:endParaRPr b="0" i="0" strike="noStrike" sz="1800" u="none">
                        <a:solidFill>
                          <a:srgbClr val="000000"/>
                        </a:solidFill>
                        <a:effectLst/>
                        <a:latin charset="0" panose="020F0502020204030204" pitchFamily="34" typeface="Calibri"/>
                      </a:endParaRPr>
                    </a:p>
                  </a:txBody>
                  <a:tcPr anchor="ctr" marB="0" marL="9525" marR="9525" marT="9525"/>
                </a:tc>
                <a:tc>
                  <a:txBody>
                    <a:bodyPr/>
                    <a:lstStyle/>
                    <a:p>
                      <a:pPr algn="ctr" fontAlgn="ctr">
                        <a:defRPr>
                          <a:effectLst/>
                        </a:defRPr>
                      </a:pPr>
                      <a:r>
                        <a:t>2</a:t>
                      </a:r>
                      <a:endParaRPr b="0" i="0" strike="noStrike" sz="1800" u="none">
                        <a:solidFill>
                          <a:srgbClr val="000000"/>
                        </a:solidFill>
                        <a:effectLst/>
                        <a:latin charset="0" panose="020F0502020204030204" pitchFamily="34" typeface="Calibri"/>
                      </a:endParaRPr>
                    </a:p>
                  </a:txBody>
                  <a:tcPr anchor="ctr" marB="0" marL="9525" marR="9525" marT="9525"/>
                </a:tc>
                <a:tc>
                  <a:txBody>
                    <a:bodyPr/>
                    <a:lstStyle/>
                    <a:p>
                      <a:pPr algn="ctr" fontAlgn="b">
                        <a:defRPr>
                          <a:effectLst/>
                        </a:defRPr>
                      </a:pPr>
                      <a:r>
                        <a:t>1,83</a:t>
                      </a:r>
                      <a:endParaRPr b="0" i="0" strike="noStrike" sz="1800" u="none">
                        <a:solidFill>
                          <a:srgbClr val="000000"/>
                        </a:solidFill>
                        <a:effectLst/>
                        <a:latin charset="0" panose="020F0502020204030204" pitchFamily="34" typeface="Calibri"/>
                      </a:endParaRPr>
                    </a:p>
                  </a:txBody>
                  <a:tcPr anchor="b" marB="0" marL="9525" marR="9525" marT="9525"/>
                </a:tc>
                <a:tc>
                  <a:txBody>
                    <a:bodyPr/>
                    <a:lstStyle/>
                    <a:p>
                      <a:pPr algn="ctr" fontAlgn="ctr">
                        <a:defRPr>
                          <a:effectLst/>
                        </a:defRPr>
                      </a:pPr>
                      <a:r>
                        <a:t>0,03</a:t>
                      </a:r>
                      <a:endParaRPr b="0" i="0" strike="noStrike" sz="1800" u="none">
                        <a:solidFill>
                          <a:srgbClr val="000000"/>
                        </a:solidFill>
                        <a:effectLst/>
                        <a:latin charset="0" panose="020F0502020204030204" pitchFamily="34" typeface="Calibri"/>
                      </a:endParaRPr>
                    </a:p>
                  </a:txBody>
                  <a:tcPr anchor="ctr" marB="0" marL="9525" marR="9525" marT="9525"/>
                </a:tc>
                <a:tc rowSpan="3">
                  <a:txBody>
                    <a:bodyPr/>
                    <a:lstStyle/>
                    <a:p>
                      <a:pPr algn="ctr" fontAlgn="ctr">
                        <a:defRPr b="1">
                          <a:effectLst/>
                        </a:defRPr>
                      </a:pPr>
                      <a:r>
                        <a:t>0,06</a:t>
                      </a:r>
                      <a:endParaRPr b="1" i="0" strike="noStrike" sz="1800" u="none">
                        <a:solidFill>
                          <a:srgbClr val="000000"/>
                        </a:solidFill>
                        <a:effectLst/>
                        <a:latin charset="0" panose="020F0502020204030204" pitchFamily="34" typeface="Calibri"/>
                      </a:endParaRPr>
                    </a:p>
                  </a:txBody>
                  <a:tcPr anchor="ctr" marB="0" marL="9525" marR="9525" marT="9525"/>
                </a:tc>
                <a:tc>
                  <a:txBody>
                    <a:bodyPr/>
                    <a:lstStyle/>
                    <a:p>
                      <a:pPr algn="ctr" fontAlgn="b">
                        <a:defRPr>
                          <a:effectLst/>
                        </a:defRPr>
                      </a:pPr>
                      <a:r>
                        <a:t>0,1667</a:t>
                      </a:r>
                      <a:endParaRPr b="0" i="0" strike="noStrike" sz="1800" u="none">
                        <a:solidFill>
                          <a:srgbClr val="000000"/>
                        </a:solidFill>
                        <a:effectLst/>
                        <a:latin charset="0" panose="020F0502020204030204" pitchFamily="34" typeface="Calibri"/>
                      </a:endParaRPr>
                    </a:p>
                  </a:txBody>
                  <a:tcPr anchor="b" marB="0" marL="9525" marR="9525" marT="9525"/>
                </a:tc>
                <a:tc rowSpan="3">
                  <a:txBody>
                    <a:bodyPr/>
                    <a:lstStyle/>
                    <a:p>
                      <a:pPr algn="ctr" fontAlgn="ctr">
                        <a:defRPr b="1">
                          <a:effectLst/>
                        </a:defRPr>
                      </a:pPr>
                      <a:r>
                        <a:t>0,22</a:t>
                      </a:r>
                      <a:endParaRPr b="1" i="0" strike="noStrike" sz="1800" u="none">
                        <a:solidFill>
                          <a:srgbClr val="000000"/>
                        </a:solidFill>
                        <a:effectLst/>
                        <a:latin charset="0" panose="020F0502020204030204" pitchFamily="34" typeface="Calibri"/>
                      </a:endParaRPr>
                    </a:p>
                  </a:txBody>
                  <a:tcPr anchor="ctr" marB="0" marL="9525" marR="9525" marT="9525"/>
                </a:tc>
                <a:tc rowSpan="3">
                  <a:txBody>
                    <a:bodyPr/>
                    <a:lstStyle/>
                    <a:p>
                      <a:pPr algn="ctr" fontAlgn="ctr">
                        <a:defRPr>
                          <a:effectLst/>
                        </a:defRPr>
                      </a:pPr>
                      <a:r>
                        <a:t>3,33</a:t>
                      </a:r>
                      <a:endParaRPr b="0" i="0" strike="noStrike" sz="1800" u="none">
                        <a:solidFill>
                          <a:srgbClr val="000000"/>
                        </a:solidFill>
                        <a:effectLst/>
                        <a:latin charset="0" panose="020F0502020204030204" pitchFamily="34" typeface="Calibri"/>
                      </a:endParaRPr>
                    </a:p>
                  </a:txBody>
                  <a:tcPr anchor="ctr" marB="0" marL="9525" marR="9525" marT="9525"/>
                </a:tc>
                <a:tc rowSpan="3">
                  <a:txBody>
                    <a:bodyPr/>
                    <a:lstStyle/>
                    <a:p>
                      <a:pPr algn="ctr" fontAlgn="ctr">
                        <a:defRPr>
                          <a:effectLst/>
                        </a:defRPr>
                      </a:pPr>
                      <a:r>
                        <a:t>0,17</a:t>
                      </a:r>
                      <a:endParaRPr b="0" i="0" strike="noStrike" sz="1800" u="none">
                        <a:solidFill>
                          <a:srgbClr val="000000"/>
                        </a:solidFill>
                        <a:effectLst/>
                        <a:latin charset="0" panose="020F0502020204030204" pitchFamily="34" typeface="Calibri"/>
                      </a:endParaRPr>
                    </a:p>
                  </a:txBody>
                  <a:tcPr anchor="ctr" marB="0" marL="9525" marR="9525" marT="9525"/>
                </a:tc>
                <a:tc>
                  <a:txBody>
                    <a:bodyPr/>
                    <a:lstStyle/>
                    <a:p>
                      <a:pPr algn="r" fontAlgn="b">
                        <a:defRPr>
                          <a:effectLst/>
                          <a:latin typeface="+mj-lt"/>
                        </a:defRPr>
                      </a:pPr>
                      <a:r>
                        <a:t>1,77</a:t>
                      </a:r>
                      <a:endParaRPr b="0" i="0" strike="noStrike" sz="1800" u="none">
                        <a:solidFill>
                          <a:srgbClr val="000000"/>
                        </a:solidFill>
                        <a:effectLst/>
                        <a:latin typeface="+mj-lt"/>
                      </a:endParaRPr>
                    </a:p>
                  </a:txBody>
                  <a:tcPr anchor="b" marB="0" marL="9525" marR="9525" marT="9525"/>
                </a:tc>
                <a:tc rowSpan="3">
                  <a:txBody>
                    <a:bodyPr/>
                    <a:lstStyle/>
                    <a:p>
                      <a:pPr algn="ctr" fontAlgn="ctr">
                        <a:defRPr b="1">
                          <a:effectLst/>
                        </a:defRPr>
                      </a:pPr>
                      <a:r>
                        <a:t>0,96</a:t>
                      </a:r>
                    </a:p>
                    <a:p>
                      <a:pPr algn="ctr" fontAlgn="ctr"/>
                      <a:endParaRPr b="1" i="0" strike="noStrike" sz="1800" u="none">
                        <a:solidFill>
                          <a:srgbClr val="000000"/>
                        </a:solidFill>
                        <a:effectLst/>
                        <a:latin charset="0" panose="020F0502020204030204" pitchFamily="34" typeface="Calibri"/>
                      </a:endParaRPr>
                    </a:p>
                  </a:txBody>
                  <a:tcPr anchor="ctr" marB="0" marL="9525" marR="9525" marT="9525"/>
                </a:tc>
                <a:extLst>
                  <a:ext uri="{0D108BD9-81ED-4DB2-BD59-A6C34878D82A}">
                    <a16:rowId xmlns:a16="http://schemas.microsoft.com/office/drawing/2014/main" val="441913127"/>
                  </a:ext>
                </a:extLst>
              </a:tr>
              <a:tr h="190500">
                <a:tc>
                  <a:txBody>
                    <a:bodyPr/>
                    <a:lstStyle/>
                    <a:p>
                      <a:pPr algn="ctr" fontAlgn="ctr">
                        <a:defRPr>
                          <a:effectLst/>
                        </a:defRPr>
                      </a:pPr>
                      <a:r>
                        <a:t>2</a:t>
                      </a:r>
                      <a:endParaRPr b="0" i="0" strike="noStrike" sz="1800" u="none">
                        <a:solidFill>
                          <a:srgbClr val="000000"/>
                        </a:solidFill>
                        <a:effectLst/>
                        <a:latin charset="0" panose="020F0502020204030204" pitchFamily="34" typeface="Calibri"/>
                      </a:endParaRPr>
                    </a:p>
                  </a:txBody>
                  <a:tcPr anchor="ctr" marB="0" marL="9525" marR="9525" marT="9525"/>
                </a:tc>
                <a:tc>
                  <a:txBody>
                    <a:bodyPr/>
                    <a:lstStyle/>
                    <a:p>
                      <a:pPr algn="ctr" fontAlgn="ctr">
                        <a:defRPr>
                          <a:effectLst/>
                        </a:defRPr>
                      </a:pPr>
                      <a:r>
                        <a:t>3</a:t>
                      </a:r>
                      <a:endParaRPr b="0" i="0" strike="noStrike" sz="1800" u="none">
                        <a:solidFill>
                          <a:srgbClr val="000000"/>
                        </a:solidFill>
                        <a:effectLst/>
                        <a:latin charset="0" panose="020F0502020204030204" pitchFamily="34" typeface="Calibri"/>
                      </a:endParaRPr>
                    </a:p>
                  </a:txBody>
                  <a:tcPr anchor="ctr" marB="0" marL="9525" marR="9525" marT="9525"/>
                </a:tc>
                <a:tc>
                  <a:txBody>
                    <a:bodyPr/>
                    <a:lstStyle/>
                    <a:p>
                      <a:pPr algn="ctr" fontAlgn="b">
                        <a:defRPr>
                          <a:effectLst/>
                        </a:defRPr>
                      </a:pPr>
                      <a:r>
                        <a:t>3,33</a:t>
                      </a:r>
                      <a:endParaRPr b="0" i="0" strike="noStrike" sz="1800" u="none">
                        <a:solidFill>
                          <a:srgbClr val="000000"/>
                        </a:solidFill>
                        <a:effectLst/>
                        <a:latin charset="0" panose="020F0502020204030204" pitchFamily="34" typeface="Calibri"/>
                      </a:endParaRPr>
                    </a:p>
                  </a:txBody>
                  <a:tcPr anchor="b" marB="0" marL="9525" marR="9525" marT="9525"/>
                </a:tc>
                <a:tc>
                  <a:txBody>
                    <a:bodyPr/>
                    <a:lstStyle/>
                    <a:p>
                      <a:pPr algn="ctr" fontAlgn="ctr">
                        <a:defRPr>
                          <a:effectLst/>
                        </a:defRPr>
                      </a:pPr>
                      <a:r>
                        <a:t>0,11</a:t>
                      </a:r>
                      <a:endParaRPr b="0" i="0" strike="noStrike" sz="1800" u="none">
                        <a:solidFill>
                          <a:srgbClr val="000000"/>
                        </a:solidFill>
                        <a:effectLst/>
                        <a:latin charset="0" panose="020F0502020204030204" pitchFamily="34" typeface="Calibri"/>
                      </a:endParaRPr>
                    </a:p>
                  </a:txBody>
                  <a:tcPr anchor="ctr" marB="0" marL="9525" marR="9525" marT="9525"/>
                </a:tc>
                <a:tc vMerge="1">
                  <a:txBody>
                    <a:bodyPr/>
                    <a:lstStyle/>
                    <a:p/>
                  </a:txBody>
                  <a:tcPr/>
                </a:tc>
                <a:tc>
                  <a:txBody>
                    <a:bodyPr/>
                    <a:lstStyle/>
                    <a:p>
                      <a:pPr algn="ctr" fontAlgn="b">
                        <a:defRPr>
                          <a:effectLst/>
                        </a:defRPr>
                      </a:pPr>
                      <a:r>
                        <a:t>0,3333</a:t>
                      </a:r>
                      <a:endParaRPr b="0" i="0" strike="noStrike" sz="1800" u="none">
                        <a:solidFill>
                          <a:srgbClr val="000000"/>
                        </a:solidFill>
                        <a:effectLst/>
                        <a:latin charset="0" panose="020F0502020204030204" pitchFamily="34" typeface="Calibri"/>
                      </a:endParaRPr>
                    </a:p>
                  </a:txBody>
                  <a:tcPr anchor="b" marB="0" marL="9525" marR="9525" marT="9525"/>
                </a:tc>
                <a:tc vMerge="1">
                  <a:txBody>
                    <a:bodyPr/>
                    <a:lstStyle/>
                    <a:p/>
                  </a:txBody>
                  <a:tcPr/>
                </a:tc>
                <a:tc vMerge="1">
                  <a:txBody>
                    <a:bodyPr/>
                    <a:lstStyle/>
                    <a:p/>
                  </a:txBody>
                  <a:tcPr/>
                </a:tc>
                <a:tc vMerge="1">
                  <a:txBody>
                    <a:bodyPr/>
                    <a:lstStyle/>
                    <a:p/>
                  </a:txBody>
                  <a:tcPr/>
                </a:tc>
                <a:tc>
                  <a:txBody>
                    <a:bodyPr/>
                    <a:lstStyle/>
                    <a:p>
                      <a:pPr algn="r" fontAlgn="b">
                        <a:defRPr>
                          <a:effectLst/>
                          <a:latin typeface="+mj-lt"/>
                        </a:defRPr>
                      </a:pPr>
                      <a:r>
                        <a:t>0,11</a:t>
                      </a:r>
                      <a:endParaRPr b="0" i="0" strike="noStrike" sz="1800" u="none">
                        <a:solidFill>
                          <a:srgbClr val="000000"/>
                        </a:solidFill>
                        <a:effectLst/>
                        <a:latin typeface="+mj-lt"/>
                      </a:endParaRPr>
                    </a:p>
                  </a:txBody>
                  <a:tcPr anchor="b" marB="0" marL="9525" marR="9525" marT="9525"/>
                </a:tc>
                <a:tc vMerge="1">
                  <a:txBody>
                    <a:bodyPr/>
                    <a:lstStyle/>
                    <a:p/>
                  </a:txBody>
                  <a:tcPr/>
                </a:tc>
                <a:extLst>
                  <a:ext uri="{0D108BD9-81ED-4DB2-BD59-A6C34878D82A}">
                    <a16:rowId xmlns:a16="http://schemas.microsoft.com/office/drawing/2014/main" val="2423063015"/>
                  </a:ext>
                </a:extLst>
              </a:tr>
              <a:tr h="190500">
                <a:tc>
                  <a:txBody>
                    <a:bodyPr/>
                    <a:lstStyle/>
                    <a:p>
                      <a:pPr algn="ctr" fontAlgn="ctr">
                        <a:defRPr>
                          <a:effectLst/>
                        </a:defRPr>
                      </a:pPr>
                      <a:r>
                        <a:t>3</a:t>
                      </a:r>
                      <a:endParaRPr b="0" i="0" strike="noStrike" sz="1800" u="none">
                        <a:solidFill>
                          <a:srgbClr val="000000"/>
                        </a:solidFill>
                        <a:effectLst/>
                        <a:latin charset="0" panose="020F0502020204030204" pitchFamily="34" typeface="Calibri"/>
                      </a:endParaRPr>
                    </a:p>
                  </a:txBody>
                  <a:tcPr anchor="ctr" marB="0" marL="9525" marR="9525" marT="9525"/>
                </a:tc>
                <a:tc>
                  <a:txBody>
                    <a:bodyPr/>
                    <a:lstStyle/>
                    <a:p>
                      <a:pPr algn="ctr" fontAlgn="ctr">
                        <a:defRPr>
                          <a:effectLst/>
                        </a:defRPr>
                      </a:pPr>
                      <a:r>
                        <a:t>5</a:t>
                      </a:r>
                      <a:endParaRPr b="0" i="0" strike="noStrike" sz="1800" u="none">
                        <a:solidFill>
                          <a:srgbClr val="000000"/>
                        </a:solidFill>
                        <a:effectLst/>
                        <a:latin charset="0" panose="020F0502020204030204" pitchFamily="34" typeface="Calibri"/>
                      </a:endParaRPr>
                    </a:p>
                  </a:txBody>
                  <a:tcPr anchor="ctr" marB="0" marL="9525" marR="9525" marT="9525"/>
                </a:tc>
                <a:tc>
                  <a:txBody>
                    <a:bodyPr/>
                    <a:lstStyle/>
                    <a:p>
                      <a:pPr algn="ctr" fontAlgn="b">
                        <a:defRPr>
                          <a:effectLst/>
                        </a:defRPr>
                      </a:pPr>
                      <a:r>
                        <a:t>4,83</a:t>
                      </a:r>
                      <a:endParaRPr b="0" i="0" strike="noStrike" sz="1800" u="none">
                        <a:solidFill>
                          <a:srgbClr val="000000"/>
                        </a:solidFill>
                        <a:effectLst/>
                        <a:latin charset="0" panose="020F0502020204030204" pitchFamily="34" typeface="Calibri"/>
                      </a:endParaRPr>
                    </a:p>
                  </a:txBody>
                  <a:tcPr anchor="b" marB="0" marL="9525" marR="9525" marT="9525"/>
                </a:tc>
                <a:tc>
                  <a:txBody>
                    <a:bodyPr/>
                    <a:lstStyle/>
                    <a:p>
                      <a:pPr algn="ctr" fontAlgn="ctr">
                        <a:defRPr>
                          <a:effectLst/>
                        </a:defRPr>
                      </a:pPr>
                      <a:r>
                        <a:t>0,03</a:t>
                      </a:r>
                      <a:endParaRPr b="0" i="0" strike="noStrike" sz="1800" u="none">
                        <a:solidFill>
                          <a:srgbClr val="000000"/>
                        </a:solidFill>
                        <a:effectLst/>
                        <a:latin charset="0" panose="020F0502020204030204" pitchFamily="34" typeface="Calibri"/>
                      </a:endParaRPr>
                    </a:p>
                  </a:txBody>
                  <a:tcPr anchor="ctr" marB="0" marL="9525" marR="9525" marT="9525"/>
                </a:tc>
                <a:tc vMerge="1">
                  <a:txBody>
                    <a:bodyPr/>
                    <a:lstStyle/>
                    <a:p/>
                  </a:txBody>
                  <a:tcPr/>
                </a:tc>
                <a:tc>
                  <a:txBody>
                    <a:bodyPr/>
                    <a:lstStyle/>
                    <a:p>
                      <a:pPr algn="ctr" fontAlgn="b">
                        <a:defRPr>
                          <a:effectLst/>
                        </a:defRPr>
                      </a:pPr>
                      <a:r>
                        <a:t>0,1667</a:t>
                      </a:r>
                      <a:endParaRPr b="0" i="0" strike="noStrike" sz="1800" u="none">
                        <a:solidFill>
                          <a:srgbClr val="000000"/>
                        </a:solidFill>
                        <a:effectLst/>
                        <a:latin charset="0" panose="020F0502020204030204" pitchFamily="34" typeface="Calibri"/>
                      </a:endParaRPr>
                    </a:p>
                  </a:txBody>
                  <a:tcPr anchor="b" marB="0" marL="9525" marR="9525" marT="9525"/>
                </a:tc>
                <a:tc vMerge="1">
                  <a:txBody>
                    <a:bodyPr/>
                    <a:lstStyle/>
                    <a:p/>
                  </a:txBody>
                  <a:tcPr/>
                </a:tc>
                <a:tc vMerge="1">
                  <a:txBody>
                    <a:bodyPr/>
                    <a:lstStyle/>
                    <a:p/>
                  </a:txBody>
                  <a:tcPr/>
                </a:tc>
                <a:tc vMerge="1">
                  <a:txBody>
                    <a:bodyPr/>
                    <a:lstStyle/>
                    <a:p/>
                  </a:txBody>
                  <a:tcPr/>
                </a:tc>
                <a:tc>
                  <a:txBody>
                    <a:bodyPr/>
                    <a:lstStyle/>
                    <a:p>
                      <a:pPr algn="r" fontAlgn="b">
                        <a:defRPr>
                          <a:effectLst/>
                          <a:latin typeface="+mj-lt"/>
                        </a:defRPr>
                      </a:pPr>
                      <a:r>
                        <a:t>2,79</a:t>
                      </a:r>
                      <a:endParaRPr b="0" i="0" strike="noStrike" sz="1800" u="none">
                        <a:solidFill>
                          <a:srgbClr val="000000"/>
                        </a:solidFill>
                        <a:effectLst/>
                        <a:latin typeface="+mj-lt"/>
                      </a:endParaRPr>
                    </a:p>
                  </a:txBody>
                  <a:tcPr anchor="b" marB="0" marL="9525" marR="9525" marT="9525"/>
                </a:tc>
                <a:tc vMerge="1">
                  <a:txBody>
                    <a:bodyPr/>
                    <a:lstStyle/>
                    <a:p/>
                  </a:txBody>
                  <a:tcPr/>
                </a:tc>
                <a:extLst>
                  <a:ext uri="{0D108BD9-81ED-4DB2-BD59-A6C34878D82A}">
                    <a16:rowId xmlns:a16="http://schemas.microsoft.com/office/drawing/2014/main" val="820767126"/>
                  </a:ext>
                </a:extLst>
              </a:tr>
              <a:tr h="190500">
                <a:tc>
                  <a:txBody>
                    <a:bodyPr/>
                    <a:lstStyle/>
                    <a:p>
                      <a:pPr algn="ctr" fontAlgn="b">
                        <a:defRPr>
                          <a:effectLst/>
                        </a:defRPr>
                      </a:pPr>
                      <a:r>
                        <a:t>Totale</a:t>
                      </a:r>
                      <a:endParaRPr b="0" i="0" strike="noStrike" sz="1800" u="none">
                        <a:solidFill>
                          <a:srgbClr val="000000"/>
                        </a:solidFill>
                        <a:effectLst/>
                        <a:latin charset="0" panose="020F0502020204030204" pitchFamily="34" typeface="Calibri"/>
                      </a:endParaRPr>
                    </a:p>
                  </a:txBody>
                  <a:tcPr anchor="b" marB="0" marL="9525" marR="9525" marT="9525"/>
                </a:tc>
                <a:tc>
                  <a:txBody>
                    <a:bodyPr/>
                    <a:lstStyle/>
                    <a:p>
                      <a:pPr algn="ctr" fontAlgn="ctr">
                        <a:defRPr>
                          <a:effectLst/>
                        </a:defRPr>
                      </a:pPr>
                      <a:r>
                        <a:t>10</a:t>
                      </a:r>
                      <a:endParaRPr b="0" i="0" strike="noStrike" sz="1800" u="none">
                        <a:solidFill>
                          <a:srgbClr val="000000"/>
                        </a:solidFill>
                        <a:effectLst/>
                        <a:latin charset="0" panose="020F0502020204030204" pitchFamily="34" typeface="Calibri"/>
                      </a:endParaRPr>
                    </a:p>
                  </a:txBody>
                  <a:tcPr anchor="ctr" marB="0" marL="9525" marR="9525" marT="9525"/>
                </a:tc>
                <a:tc>
                  <a:txBody>
                    <a:bodyPr/>
                    <a:lstStyle/>
                    <a:p>
                      <a:pPr algn="ctr" fontAlgn="b">
                        <a:defRPr>
                          <a:effectLst/>
                        </a:defRPr>
                      </a:pPr>
                      <a:r>
                        <a:t>Totale</a:t>
                      </a:r>
                      <a:endParaRPr b="0" i="0" strike="noStrike" sz="1800" u="none">
                        <a:solidFill>
                          <a:srgbClr val="000000"/>
                        </a:solidFill>
                        <a:effectLst/>
                        <a:latin charset="0" panose="020F0502020204030204" pitchFamily="34" typeface="Calibri"/>
                      </a:endParaRPr>
                    </a:p>
                  </a:txBody>
                  <a:tcPr anchor="b" marB="0" marL="9525" marR="9525" marT="9525"/>
                </a:tc>
                <a:tc>
                  <a:txBody>
                    <a:bodyPr/>
                    <a:lstStyle/>
                    <a:p>
                      <a:pPr algn="ctr" fontAlgn="ctr">
                        <a:defRPr>
                          <a:effectLst/>
                        </a:defRPr>
                      </a:pPr>
                      <a:r>
                        <a:t>0,17</a:t>
                      </a:r>
                      <a:endParaRPr b="0" i="0" strike="noStrike" sz="1800" u="none">
                        <a:solidFill>
                          <a:srgbClr val="000000"/>
                        </a:solidFill>
                        <a:effectLst/>
                        <a:latin charset="0" panose="020F0502020204030204" pitchFamily="34" typeface="Calibri"/>
                      </a:endParaRPr>
                    </a:p>
                  </a:txBody>
                  <a:tcPr anchor="ctr" marB="0" marL="9525" marR="9525" marT="9525"/>
                </a:tc>
                <a:tc>
                  <a:txBody>
                    <a:bodyPr/>
                    <a:lstStyle/>
                    <a:p>
                      <a:pPr algn="ctr" fontAlgn="ctr">
                        <a:defRPr>
                          <a:effectLst/>
                        </a:defRPr>
                      </a:pPr>
                      <a:r>
                        <a:t>Totale</a:t>
                      </a:r>
                      <a:endParaRPr b="0" i="0" strike="noStrike" sz="1800" u="none">
                        <a:solidFill>
                          <a:srgbClr val="000000"/>
                        </a:solidFill>
                        <a:effectLst/>
                        <a:latin charset="0" panose="020F0502020204030204" pitchFamily="34" typeface="Calibri"/>
                      </a:endParaRPr>
                    </a:p>
                  </a:txBody>
                  <a:tcPr anchor="ctr" marB="0" marL="9525" marR="9525" marT="9525"/>
                </a:tc>
                <a:tc>
                  <a:txBody>
                    <a:bodyPr/>
                    <a:lstStyle/>
                    <a:p>
                      <a:pPr algn="ctr" fontAlgn="b">
                        <a:defRPr>
                          <a:effectLst/>
                        </a:defRPr>
                      </a:pPr>
                      <a:r>
                        <a:t>0,6667</a:t>
                      </a:r>
                      <a:endParaRPr b="0" i="0" strike="noStrike" sz="1800" u="none">
                        <a:solidFill>
                          <a:srgbClr val="000000"/>
                        </a:solidFill>
                        <a:effectLst/>
                        <a:latin charset="0" panose="020F0502020204030204" pitchFamily="34" typeface="Calibri"/>
                      </a:endParaRPr>
                    </a:p>
                  </a:txBody>
                  <a:tcPr anchor="b" marB="0" marL="9525" marR="9525" marT="9525"/>
                </a:tc>
                <a:tc>
                  <a:txBody>
                    <a:bodyPr/>
                    <a:lstStyle/>
                    <a:p>
                      <a:pPr algn="l" fontAlgn="b"/>
                      <a:endParaRPr b="0" i="0" strike="noStrike" sz="1800" u="none">
                        <a:solidFill>
                          <a:srgbClr val="000000"/>
                        </a:solidFill>
                        <a:effectLst/>
                        <a:latin charset="0" panose="020F0502020204030204" pitchFamily="34" typeface="Calibri"/>
                      </a:endParaRPr>
                    </a:p>
                  </a:txBody>
                  <a:tcPr anchor="b" marB="0" marL="9525" marR="9525" marT="9525"/>
                </a:tc>
                <a:tc>
                  <a:txBody>
                    <a:bodyPr/>
                    <a:lstStyle/>
                    <a:p>
                      <a:pPr algn="l" fontAlgn="b"/>
                      <a:endParaRPr b="0" i="0" strike="noStrike" sz="1800" u="none">
                        <a:solidFill>
                          <a:srgbClr val="000000"/>
                        </a:solidFill>
                        <a:effectLst/>
                        <a:latin charset="0" panose="020F0502020204030204" pitchFamily="34" typeface="Calibri"/>
                      </a:endParaRPr>
                    </a:p>
                  </a:txBody>
                  <a:tcPr anchor="b" marB="0" marL="9525" marR="9525" marT="9525"/>
                </a:tc>
                <a:tc>
                  <a:txBody>
                    <a:bodyPr/>
                    <a:lstStyle/>
                    <a:p>
                      <a:pPr algn="l" fontAlgn="b"/>
                      <a:endParaRPr b="0" i="0" strike="noStrike" sz="1800" u="none">
                        <a:solidFill>
                          <a:srgbClr val="000000"/>
                        </a:solidFill>
                        <a:effectLst/>
                        <a:latin charset="0" panose="020F0502020204030204" pitchFamily="34" typeface="Calibri"/>
                      </a:endParaRPr>
                    </a:p>
                  </a:txBody>
                  <a:tcPr anchor="b" marB="0" marL="9525" marR="9525" marT="9525"/>
                </a:tc>
                <a:tc>
                  <a:txBody>
                    <a:bodyPr/>
                    <a:lstStyle/>
                    <a:p>
                      <a:pPr algn="r" fontAlgn="b">
                        <a:defRPr>
                          <a:effectLst/>
                          <a:latin typeface="+mj-lt"/>
                        </a:defRPr>
                      </a:pPr>
                      <a:r>
                        <a:t>4,67</a:t>
                      </a:r>
                      <a:endParaRPr b="0" i="0" strike="noStrike" sz="1800" u="none">
                        <a:solidFill>
                          <a:srgbClr val="000000"/>
                        </a:solidFill>
                        <a:effectLst/>
                        <a:latin typeface="+mj-lt"/>
                      </a:endParaRPr>
                    </a:p>
                  </a:txBody>
                  <a:tcPr anchor="b" marB="0" marL="9525" marR="9525" marT="9525"/>
                </a:tc>
                <a:tc>
                  <a:txBody>
                    <a:bodyPr/>
                    <a:lstStyle/>
                    <a:p>
                      <a:pPr algn="l" fontAlgn="b"/>
                      <a:endParaRPr b="0" i="0" strike="noStrike" sz="1800" u="none">
                        <a:solidFill>
                          <a:srgbClr val="000000"/>
                        </a:solidFill>
                        <a:effectLst/>
                        <a:latin charset="0" panose="020F0502020204030204" pitchFamily="34" typeface="Calibri"/>
                      </a:endParaRPr>
                    </a:p>
                  </a:txBody>
                  <a:tcPr anchor="b" marB="0" marL="9525" marR="9525" marT="9525"/>
                </a:tc>
                <a:extLst>
                  <a:ext uri="{0D108BD9-81ED-4DB2-BD59-A6C34878D82A}">
                    <a16:rowId xmlns:a16="http://schemas.microsoft.com/office/drawing/2014/main" val="547922847"/>
                  </a:ext>
                </a:extLst>
              </a:tr>
            </a:tbl>
          </a:graphicData>
        </a:graphic>
      </p:graphicFrame>
      <p:graphicFrame>
        <p:nvGraphicFramePr>
          <p:cNvPr id="7" name="Chart 6"/>
          <p:cNvGraphicFramePr>
            <a:graphicFrameLocks/>
          </p:cNvGraphicFramePr>
          <p:nvPr>
            <p:extLst>
              <p:ext uri="{D42A27DB-BD31-4B8C-83A1-F6EECF244321}">
                <p14:modId xmlns:p14="http://schemas.microsoft.com/office/powerpoint/2010/main" val="2245937669"/>
              </p:ext>
            </p:extLst>
          </p:nvPr>
        </p:nvGraphicFramePr>
        <p:xfrm>
          <a:off x="859972" y="1338376"/>
          <a:ext cx="4572000" cy="2743200"/>
        </p:xfrm>
        <a:graphic>
          <a:graphicData uri="http://schemas.openxmlformats.org/drawingml/2006/chart">
            <c:chart xmlns:c="http://schemas.openxmlformats.org/drawingml/2006/chart" r:id="rId3"/>
          </a:graphicData>
        </a:graphic>
      </p:graphicFrame>
      <p:sp>
        <p:nvSpPr>
          <p:cNvPr id="6" name="TextBox 5"/>
          <p:cNvSpPr txBox="1"/>
          <p:nvPr/>
        </p:nvSpPr>
        <p:spPr>
          <a:xfrm>
            <a:off x="2982686" y="2425999"/>
            <a:ext cx="718457" cy="369332"/>
          </a:xfrm>
          <a:prstGeom prst="rect">
            <a:avLst/>
          </a:prstGeom>
          <a:noFill/>
        </p:spPr>
        <p:txBody>
          <a:bodyPr wrap="square">
            <a:spAutoFit/>
          </a:bodyPr>
          <a:lstStyle/>
          <a:p>
            <a:r>
              <a:rPr>
                <a:latin typeface="+mj-lt"/>
              </a:rPr>
              <a:t>S</a:t>
            </a:r>
            <a:r>
              <a:t> </a:t>
            </a:r>
            <a:r>
              <a:rPr>
                <a:latin typeface="+mj-lt"/>
              </a:rPr>
              <a:t>reale</a:t>
            </a:r>
            <a:r>
              <a:t> </a:t>
            </a:r>
          </a:p>
        </p:txBody>
      </p:sp>
      <p:sp>
        <p:nvSpPr>
          <p:cNvPr id="10" name="Cloud Callout 9"/>
          <p:cNvSpPr/>
          <p:nvPr/>
        </p:nvSpPr>
        <p:spPr>
          <a:xfrm>
            <a:off x="5617028" y="1243444"/>
            <a:ext cx="6291943" cy="2381499"/>
          </a:xfrm>
          <a:prstGeom prst="cloudCallout">
            <a:avLst>
              <a:gd fmla="val -42000" name="adj1"/>
              <a:gd fmla="val 63893"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pPr>
            <a:r>
              <a:t> Valutiamo l'accuratezza e le prestazioni di un modello di regressione calcolando metriche come MSE, R-squared (R2) e MAE utilizzando i valori previsti e reali di una variabile target.</a:t>
            </a:r>
          </a:p>
        </p:txBody>
      </p:sp>
    </p:spTree>
    <p:extLst>
      <p:ext uri="{BB962C8B-B14F-4D97-AF65-F5344CB8AC3E}">
        <p14:creationId xmlns:p14="http://schemas.microsoft.com/office/powerpoint/2010/main" val="2325215778"/>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no"?><Relationships xmlns="http://schemas.openxmlformats.org/package/2006/relationships"><Relationship Id="rId1" Target="itemProps1.xml" Type="http://schemas.openxmlformats.org/officeDocument/2006/relationships/customXmlProps"/></Relationships>
</file>

<file path=customXml/_rels/item2.xml.rels><?xml version="1.0" encoding="UTF-8" standalone="no"?><Relationships xmlns="http://schemas.openxmlformats.org/package/2006/relationships"><Relationship Id="rId1" Target="itemProps2.xml" Type="http://schemas.openxmlformats.org/officeDocument/2006/relationships/customXmlProps"/></Relationships>
</file>

<file path=customXml/_rels/item3.xml.rels><?xml version="1.0" encoding="UTF-8" standalone="no"?><Relationships xmlns="http://schemas.openxmlformats.org/package/2006/relationships"><Relationship Id="rId1" Target="itemProps3.xml" Type="http://schemas.openxmlformats.org/officeDocument/2006/relationships/customXmlProps"/></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61B92715-EB45-4BF4-8973-9EFA32A057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8116</TotalTime>
  <Words>2820</Words>
  <Application>Microsoft Office PowerPoint</Application>
  <PresentationFormat>Widescreen</PresentationFormat>
  <Paragraphs>290</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Cambria Math</vt:lpstr>
      <vt:lpstr>Motyw pakietu Office</vt:lpstr>
      <vt:lpstr>O3 - Distance learning curricula in Machine Learning  8 - Evaluation of Machine Learning Models</vt:lpstr>
      <vt:lpstr>Evaluation of Machine Learning Models</vt:lpstr>
      <vt:lpstr>Evaluation of Machine Learnig Models</vt:lpstr>
      <vt:lpstr>Evaluation Metrics for Classification</vt:lpstr>
      <vt:lpstr>Evaluation Metrics for Classification</vt:lpstr>
      <vt:lpstr>Evaluation Metrics for Classification</vt:lpstr>
      <vt:lpstr>Evaluation metrics for Classification</vt:lpstr>
      <vt:lpstr>Evaluation Metrics for Regression</vt:lpstr>
      <vt:lpstr>Evaluation Metrics in Regression Models</vt:lpstr>
      <vt:lpstr>Evaluation Metrics for Clustering</vt:lpstr>
      <vt:lpstr>Evaluation Metrics for Clustering</vt:lpstr>
      <vt:lpstr>Evaluation Metrics for Clustering</vt:lpstr>
      <vt:lpstr>Evaluation Metrics for Clustering</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2021-12-08T08:56:03Z</dcterms:created>
  <dc:creator>Grzegorz Zwoliński I25</dc:creator>
  <cp:lastModifiedBy>frane</cp:lastModifiedBy>
  <dcterms:modified xsi:type="dcterms:W3CDTF">2024-02-21T17:44:48Z</dcterms:modified>
  <cp:revision>509</cp:revision>
  <dc:title>Title of the webinar.</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