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e\Desktop\regresij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hr-HR"/>
              <a:t>Covid 19 pacijenata u hrvatskim bolnicama</a:t>
            </a:r>
          </a:p>
        </c:rich>
      </c:tx>
      <c:layout/>
      <c:overlay val="0"/>
      <c:spPr>
        <a:noFill/>
        <a:ln>
          <a:noFill/>
        </a:ln>
        <a:effectLst/>
      </c:sp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hr-HR"/>
                      <a:t>R² = 0,9723</a:t>
                    </a:r>
                    <a:endParaRPr lang="hr-HR" sz="1800"/>
                  </a:p>
                </c:rich>
              </c:tx>
              <c:numFmt formatCode="General" sourceLinked="0"/>
              <c:spPr>
                <a:noFill/>
                <a:ln>
                  <a:noFill/>
                </a:ln>
                <a:effectLst/>
              </c:sp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r-Latn-RS"/>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sr-Latn-RS"/>
          </a:p>
        </c:txPr>
        <c:crossAx val="611188959"/>
        <c:crosses val="max"/>
        <c:crossBetween val="midCat"/>
      </c:valAx>
      <c:spPr>
        <a:noFill/>
        <a:ln>
          <a:noFill/>
        </a:ln>
        <a:effectLst/>
      </c:spPr>
    </c:plotArea>
    <c:plotVisOnly val="1"/>
    <c:dispBlanksAs val="gap"/>
    <c:showDLblsOverMax val="0"/>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defRPr>
                <a:effectLst/>
              </a:defRPr>
            </a:pPr>
            <a:r>
              <a:t>Tečaj sadrži ukupno deset tema te ćemo u ovoj temi reći nešto više o regresiji i njenim primjenama.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smtClean="0">
                <a:solidFill>
                  <a:schemeClr val="tx1"/>
                </a:solidFill>
                <a:effectLst/>
                <a:latin typeface="+mn-lt"/>
                <a:ea typeface="+mn-ea"/>
                <a:cs typeface="+mn-cs"/>
              </a:rPr>
              <a:t>Pogledajte ovaj primjer s podacima o pacijentima zaraženima s Covid-19 koji su završili</a:t>
            </a:r>
            <a:r>
              <a:rPr lang="hr-HR" sz="1200" b="0" i="0" kern="1200" baseline="0" smtClean="0">
                <a:solidFill>
                  <a:schemeClr val="tx1"/>
                </a:solidFill>
                <a:effectLst/>
                <a:latin typeface="+mn-lt"/>
                <a:ea typeface="+mn-ea"/>
                <a:cs typeface="+mn-cs"/>
              </a:rPr>
              <a:t> </a:t>
            </a:r>
            <a:r>
              <a:rPr lang="hr-HR" sz="1200" b="0" i="0" kern="1200" smtClean="0">
                <a:solidFill>
                  <a:schemeClr val="tx1"/>
                </a:solidFill>
                <a:effectLst/>
                <a:latin typeface="+mn-lt"/>
                <a:ea typeface="+mn-ea"/>
                <a:cs typeface="+mn-cs"/>
              </a:rPr>
              <a:t>u bolnici kroz različita vremenska razdoblja. Vaš je cilj izraditi model koji će vam pomoći predvidjeti broj zaraženih pacijenata u budućnosti. Za to možete koristiti jednostavan linearni regresijski model, koji pokušava pronaći pravac koji najbolje odgovara vašim podacima kako bi napravio predviđanja.</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No, što ako su vaši podaci podložni "šumu"? Šum u podacima znači da postoje slučajne varijacije koje otežavaju jasnoću trendova. U tom slučaju, jednostavan linearni regresijski model može "uhvatiti" taj šum umjesto pravog odnosa između vremena i broja Covid-19 pozitivnih pacijenata u bolnici.</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To se naziva preopterećenjem modela i može rezultirati lošim predviđanjima.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Regresija grebena (ili Ridge regresija)  je tehnika koja pomaže u sprječavanju preopterećenja modela dodavanjem kazne zbog previše složenih značajki. Umjesto jednostavnog postavljanja pravca, regresija grebena prilagođava liniju koja je što jednostavnija, ali još uvijek precizna. To se postiže minimiziranjem sume kvadrata koeficijenata značajki u modelu, uz održavanje malih vrijednosti koeficijenata.</a:t>
            </a:r>
          </a:p>
          <a:p>
            <a:pPr>
              <a:defRPr>
                <a:effectLst/>
              </a:defRPr>
            </a:pPr>
            <a:endParaRPr lang="hr-HR" smtClean="0"/>
          </a:p>
          <a:p>
            <a:pPr>
              <a:defRPr>
                <a:effectLst/>
              </a:defRPr>
            </a:pPr>
            <a:r>
              <a:rPr lang="hr-HR" smtClean="0"/>
              <a:t>Možete usporediti ovaj pristup s pakiranjem kovčega. Cilj je staviti što više stvari, ali ne želite pretjerati jer bi vas to moglo koštati dodatne naknade u zračnoj luci. Stoga, pametno pakirate, pokušavajući maksimalno iskoristiti prostor, ali i održavajući kompaktnost.</a:t>
            </a:r>
          </a:p>
          <a:p>
            <a:pPr>
              <a:defRPr>
                <a:effectLst/>
              </a:defRPr>
            </a:pPr>
            <a:endParaRPr lang="hr-HR" smtClean="0"/>
          </a:p>
          <a:p>
            <a:pPr>
              <a:defRPr>
                <a:effectLst/>
              </a:defRPr>
            </a:pPr>
            <a:r>
              <a:rPr lang="hr-HR" smtClean="0"/>
              <a:t>Ukratko, regresija grebena je metoda izgradnje modela koja predviđa rezultate izbjegavajući preopterećenje. To se postiže dodavanjem kazne modelu zbog njegove složenosti. Održavanjem modela što je moguće jednostavnijim, ali i dalje preciznim, regresija grebena poboljšava sposobnost predviđanja novih podataka.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Glavna razlika između Ridge regresije i linearne regresije je u koraku 5. U Ridge regresiji, dodajemo kazneni izraz zbroju kvadrata odstupanja od X kako bismo kontrolirali preopterećenje. Taj kazneni izraz kontrolira Ridge regresijski parametar </a:t>
            </a:r>
            <a:r>
              <a:rPr lang="el-GR" smtClean="0"/>
              <a:t>λ, </a:t>
            </a:r>
            <a:r>
              <a:rPr lang="hr-HR" smtClean="0"/>
              <a:t>koji određuje koliko želimo kazniti složenost modela.</a:t>
            </a:r>
          </a:p>
          <a:p>
            <a:pPr>
              <a:defRPr>
                <a:effectLst/>
              </a:defRPr>
            </a:pPr>
            <a:endParaRPr lang="hr-HR" smtClean="0"/>
          </a:p>
          <a:p>
            <a:pPr>
              <a:defRPr>
                <a:effectLst/>
              </a:defRPr>
            </a:pPr>
            <a:r>
              <a:rPr lang="hr-HR" smtClean="0"/>
              <a:t>Vrijednost lambde u Ridge regresiji je hiperparametar koji korisnik treba odabrati na temelju svog specifičnog slučaja upotrebe. Ona se koristi za kontrolu snage regularizacijskog izraza u jednadžbi Ridge regresije.</a:t>
            </a:r>
          </a:p>
          <a:p>
            <a:pPr>
              <a:defRPr>
                <a:effectLst/>
              </a:defRPr>
            </a:pPr>
            <a:endParaRPr lang="hr-HR" smtClean="0"/>
          </a:p>
          <a:p>
            <a:pPr>
              <a:defRPr>
                <a:effectLst/>
              </a:defRPr>
            </a:pPr>
            <a:r>
              <a:rPr lang="hr-HR" smtClean="0"/>
              <a:t>U ovom primjeru smo proizvoljno odabrali vrijednost lambda = 0,5 za demonstracijske svrhe. U praksi, optimalna vrijednost lambde za određeni skup podataka obično se određuje kroz proces poznat kao hiperparametarsko podešavanje, gdje se ispitaju različite vrijednosti lambde i odabire ona koja daje najbolje performanse na skupu za validaciju.</a:t>
            </a:r>
          </a:p>
          <a:p>
            <a:pPr>
              <a:defRPr>
                <a:effectLst/>
              </a:defRPr>
            </a:pPr>
            <a:endParaRPr lang="hr-HR" smtClean="0"/>
          </a:p>
          <a:p>
            <a:pPr>
              <a:defRPr>
                <a:effectLst/>
              </a:defRPr>
            </a:pPr>
            <a:r>
              <a:rPr lang="hr-HR" smtClean="0"/>
              <a:t>Općenito, veće vrijednosti lambde rezultiraju većom regularizacijom koeficijenata regresije prema nuli, što može pomoći u sprečavanju preopterećenja podacima za treniranje, ali može rezultirati i nedostatkom. Manje vrijednosti lambde rezultiraju manjom regularizacijom i mogu dovesti do bolje izvedbe na podacima za treniranje, ali također mogu rezultirati preopterećenjem. Optimalna vrijednost lambde stoga ovisi o specifičnom skupu podataka i kompromisu između pristranosti i varijance.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Kako biste dovršili ovu jedinicu, proučite i pregledajte </a:t>
            </a:r>
            <a:r>
              <a:rPr/>
              <a:t>sljedeće </a:t>
            </a:r>
            <a:r>
              <a:rPr lang="hr-HR" smtClean="0"/>
              <a:t>online</a:t>
            </a:r>
            <a:r>
              <a:rPr smtClean="0"/>
              <a:t> </a:t>
            </a:r>
            <a:r>
              <a:rPr lang="hr-HR" smtClean="0"/>
              <a:t>izvore</a:t>
            </a:r>
            <a:r>
              <a:rPr smtClean="0"/>
              <a:t>. </a:t>
            </a:r>
            <a:r>
              <a:t>Hvala na pažnji!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Regresija je vrsta algoritma u strojnom učenju koji se koristi za predviđanje kontinuiranih vrijednosti, kao što su brojevi. Možete je zamisliti kao pokušaj crtanja ravne linije kroz skup točaka na grafu. Cilj je pronaći liniju koja najbolje odgovara podacima i može se koristiti za predviđanja.</a:t>
            </a:r>
          </a:p>
          <a:p>
            <a:pPr>
              <a:defRPr>
                <a:effectLst/>
              </a:defRPr>
            </a:pPr>
            <a:endParaRPr lang="hr-HR" smtClean="0"/>
          </a:p>
          <a:p>
            <a:pPr>
              <a:defRPr>
                <a:effectLst/>
              </a:defRPr>
            </a:pPr>
            <a:r>
              <a:rPr lang="hr-HR" smtClean="0"/>
              <a:t>Na primjer, ako želimo predvidjeti cijenu kuće na temelju njezine veličine, koristili bismo regresiju. Analizirali bismo skup podataka o kućama i njihovim cijenama, te stvorili model koji može predvidjeti cijenu nove kuće na temelju njezine veličine.</a:t>
            </a:r>
          </a:p>
          <a:p>
            <a:pPr>
              <a:defRPr>
                <a:effectLst/>
              </a:defRPr>
            </a:pPr>
            <a:endParaRPr lang="hr-HR" smtClean="0"/>
          </a:p>
          <a:p>
            <a:pPr>
              <a:defRPr>
                <a:effectLst/>
              </a:defRPr>
            </a:pPr>
            <a:r>
              <a:rPr lang="hr-HR" smtClean="0"/>
              <a:t>Za stvaranje regresijskog modela, potrebno je obučiti ga pomoću skupa podataka nazvanog skup za obuku. Algoritam prilagođava parametre modela kako bi minimizirao razliku između predviđenih i stvarnih vrijednosti.</a:t>
            </a:r>
          </a:p>
          <a:p>
            <a:pPr>
              <a:defRPr>
                <a:effectLst/>
              </a:defRPr>
            </a:pPr>
            <a:endParaRPr lang="hr-HR" smtClean="0"/>
          </a:p>
          <a:p>
            <a:pPr>
              <a:defRPr>
                <a:effectLst/>
              </a:defRPr>
            </a:pPr>
            <a:r>
              <a:rPr lang="hr-HR" smtClean="0"/>
              <a:t>Regresija je snažan alat u strojnom učenju koji omogućuje precizna predviđanja stvarnih fenomena, od cijena kuća do trendova na tržištu dionica.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Općenito je dobra ideja započeti s jednostavnim i široko korištenim algoritmima za regresijsku analizu, posebno ako ste novi u području strojnog učenja. Neki popularni regresijski algoritmi koji su relativno jednostavni i jednostavni za implementaciju uključuju:</a:t>
            </a:r>
          </a:p>
          <a:p>
            <a:pPr>
              <a:defRPr>
                <a:effectLst/>
              </a:defRPr>
            </a:pPr>
            <a:endParaRPr lang="hr-HR" smtClean="0"/>
          </a:p>
          <a:p>
            <a:pPr>
              <a:defRPr>
                <a:effectLst/>
              </a:defRPr>
            </a:pPr>
            <a:r>
              <a:rPr lang="hr-HR" smtClean="0"/>
              <a:t>Linearnu regresiju: Ova osnovna vrsta regresijske analize uključuje postavljanje ravne linije na skup podatkovnih točaka kako bi se napravila predviđanja.</a:t>
            </a:r>
          </a:p>
          <a:p>
            <a:pPr>
              <a:defRPr>
                <a:effectLst/>
              </a:defRPr>
            </a:pPr>
            <a:endParaRPr lang="hr-HR" smtClean="0"/>
          </a:p>
          <a:p>
            <a:pPr>
              <a:defRPr>
                <a:effectLst/>
              </a:defRPr>
            </a:pPr>
            <a:r>
              <a:rPr lang="hr-HR" smtClean="0"/>
              <a:t>Ridge regresiju: Ova varijanta linearne regresije dodaje kazneni član regresijskoj jednadžbi kako bi se spriječilo preopterećenje i poboljšala generalizabilnost modela.</a:t>
            </a:r>
          </a:p>
          <a:p>
            <a:pPr>
              <a:defRPr>
                <a:effectLst/>
              </a:defRPr>
            </a:pPr>
            <a:endParaRPr lang="hr-HR" smtClean="0"/>
          </a:p>
          <a:p>
            <a:pPr>
              <a:defRPr>
                <a:effectLst/>
              </a:defRPr>
            </a:pPr>
            <a:r>
              <a:rPr lang="hr-HR" smtClean="0"/>
              <a:t>Lasso regresiju: Druga varijanta linearne regresije koja se može koristiti za odabir značajki, jer pomaže u prepoznavanju najvažnijih prediktora u skupu podataka i pojednostavljuje regresijski model.</a:t>
            </a:r>
          </a:p>
          <a:p>
            <a:pPr>
              <a:defRPr>
                <a:effectLst/>
              </a:defRPr>
            </a:pPr>
            <a:endParaRPr lang="hr-HR" smtClean="0"/>
          </a:p>
          <a:p>
            <a:pPr>
              <a:defRPr>
                <a:effectLst/>
              </a:defRPr>
            </a:pPr>
            <a:r>
              <a:rPr lang="hr-HR" smtClean="0"/>
              <a:t>Polinomsku regresiju: Ova vrsta regresijske analize uključuje ugradnju polinomne funkcije u skup podatkovnih točaka, što omogućuje modeliranje složenijih odnosa između varijabli. Međutim, polinomna regresija može biti sklona preopterećenju, što je važno razmotriti prilikom korištenja ovog algoritma.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Linearna regresija je korisna tehnika za analiziranje i predviđanje odnosa između dviju varijabli, a primjenjuje se u različitim područjima poput financija, ekonomije, društvenih znanosti i inženjerstva.</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Cilj linearne regresije je pronaći najbolju linearnu vezu između varijabli X i Y kako bi se moglo predvidjeti vrijednosti Y za određene vrijednosti X.</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Da bismo bolje razumjeli koncept linearne regresije, pogledajmo raspršeni grafikon. Na tom grafikonu prikazane su podatkovne točke koje ilustriraju odnos između X i Y. Plava linija na grafikonu predstavlja najbolju linearnu prilagodbu podacima, što je poznato kao regresijska linija.</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Linearnu regresiju koristimo kako bismo izveli jednadžbu regresijske linije, koja je obično oblika Y = b0 + b1*X, gdje je b0 presjek na osi Y, a b1 nagib linije. Pomoću ove jednadžbe možemo predvidjeti vrijednosti Y za bilo koju zadatu vrijednost X.</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R-kvadrat (R2) je statistička mjera koja nam pokazuje koliko dobro model linearne regresije odgovara podacima.</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Jednostavno rečeno, R2 nam govori koliki udio varijacije u zavisnoj varijabli (Y) može biti objašnjen nezavisnom varijablom (X) u modelu linearne regresije. Visoka vrijednost R2 (blizu 1) znači da model dobro objašnjava varijaciju u zavisnoj varijabli, dok niska vrijednost R2 (blizu 0) znači da model nije dobar u objašnjavanju varijacije.</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Na primjer, ako je vrijednost R2 0,89, to znači da 89% varijacije u zavisnoj varijabli može biti objašnjeno nezavisnom varijablom u modelu linearne regresije. R2 je koristan alat za procjenu performansi modela linearne regresije i za usporedbu različitih modela. Ipak, važno je napomenuti da R2 nije jedina mjera učinkovitosti modela i treba ga koristiti zajedno s drugim metrikama i vizualizacijama kako bi se dobila potpuna procjena modela.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Zamislite da vi i vaš prijatelj analizirate podatke iz ankete. Postoje dva skupa brojeva: X i Y, te trebate utvrditi postoji li veza između njih. Da biste to učinili, slijedite nekoliko koraka.</a:t>
            </a:r>
          </a:p>
          <a:p>
            <a:pPr>
              <a:defRPr>
                <a:effectLst/>
              </a:defRPr>
            </a:pPr>
            <a:endParaRPr lang="hr-HR" smtClean="0"/>
          </a:p>
          <a:p>
            <a:pPr>
              <a:defRPr>
                <a:effectLst/>
              </a:defRPr>
            </a:pPr>
            <a:r>
              <a:rPr lang="hr-HR" smtClean="0"/>
              <a:t>Prvo, izračunajte srednju vrijednost (ili prosjek) za svaki skup brojeva. To činite tako da zbrojite sve brojeve u skupu i podijelite ih s ukupnim brojem brojeva u skupu. Za X, zbrojite 1, 2, 3, 4 i 5, te podijelite s 5. Dobivate 3. Za Y, zbrojite 2, 4, 5, 4 i 5, te podijelite s 5. Dobivate 4.</a:t>
            </a:r>
          </a:p>
          <a:p>
            <a:pPr>
              <a:defRPr>
                <a:effectLst/>
              </a:defRPr>
            </a:pPr>
            <a:endParaRPr lang="hr-HR" smtClean="0"/>
          </a:p>
          <a:p>
            <a:pPr>
              <a:defRPr>
                <a:effectLst/>
              </a:defRPr>
            </a:pPr>
            <a:r>
              <a:rPr lang="hr-HR" smtClean="0"/>
              <a:t>Zatim ćete izračunati odstupanje svake vrijednosti od odgovarajuće srednje vrijednosti. Odstupanje je samo razlika između svake vrijednosti i srednje vrijednosti. Dakle, od srednje vrijednosti X (koja je 3) oduzmite svaki broj u skupu X, a od srednje vrijednosti Y (koja je 4) oduzmite svaki broj u skupu Y. Dobit ćete novi skup brojeva koji pokazuje koliko je svaka vrijednost udaljena od svoje srednje vrijednosti. Za X, odstupanja su -2, -1, 0, 1 i 2. Za Y, odstupanja su -2, 0, 1, 0 i 1.</a:t>
            </a:r>
          </a:p>
          <a:p>
            <a:pPr>
              <a:defRPr>
                <a:effectLst/>
              </a:defRPr>
            </a:pPr>
            <a:endParaRPr lang="hr-HR" smtClean="0"/>
          </a:p>
          <a:p>
            <a:pPr>
              <a:defRPr>
                <a:effectLst/>
              </a:defRPr>
            </a:pPr>
            <a:r>
              <a:rPr lang="hr-HR" smtClean="0"/>
              <a:t>Na kraju, pomnožit ćete svako odstupanje u skupu X s odgovarajućim odstupanjem u skupu Y i zbrojiti sve te proizvode. Dobit ćete jedan broj koji će vam reći kakva je veza između dva skupa brojeva. Ako je zbroj tih proizvoda pozitivan, to znači da X i Y imaju tendenciju kretanja u istom smjeru. Ako je negativan, to znači da postoji obrnuta veza između njih. Ako je blizu nule, to znači da veza između X i Y nije jasna. U ovom slučaju, zbroj proizvoda je 6, što je pozitivan broj, što znači da X i Y imaju tendenciju kretanja u istom smjeru.</a:t>
            </a:r>
          </a:p>
          <a:p>
            <a:pPr>
              <a:defRPr>
                <a:effectLst/>
              </a:defRPr>
            </a:pPr>
            <a:endParaRPr lang="hr-HR" smtClean="0"/>
          </a:p>
          <a:p>
            <a:pPr>
              <a:defRPr>
                <a:effectLst/>
              </a:defRPr>
            </a:pPr>
            <a:r>
              <a:rPr lang="hr-HR" smtClean="0"/>
              <a:t>Dakle, sažeto, analizom srednje vrijednosti, odstupanja i zbroja proizvoda X i Y, možemo dobiti uvid u njihovu međusobnu vezu. To je poput detektivskog rada, gdje sakupljamo tragove i sastavljamo ih kako bismo riješili misterij!</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Sada kada ste izračunali prosječne vrijednosti i odstupanja X i Y, te zbroj njihovih produkata, vrijeme je da poduzmete sljedeće korake kako biste razumjeli odnos između ova dva skupa brojeva.</a:t>
            </a:r>
          </a:p>
          <a:p>
            <a:pPr>
              <a:defRPr>
                <a:effectLst/>
              </a:defRPr>
            </a:pPr>
            <a:endParaRPr lang="hr-HR" smtClean="0"/>
          </a:p>
          <a:p>
            <a:pPr>
              <a:defRPr>
                <a:effectLst/>
              </a:defRPr>
            </a:pPr>
            <a:r>
              <a:rPr lang="hr-HR" smtClean="0"/>
              <a:t>Četvrti korak je izračunavanje zbroja kvadrata odstupanja od X. U ovom koraku, trebate kvadrirati svako odstupanje u X i zatim zbrojiti sve kvadrate. To će vam dati jedan broj koji ukazuje na varijaciju u X. U našem slučaju, zbroj kvadrata odstupanja od X iznosi 10.</a:t>
            </a:r>
          </a:p>
          <a:p>
            <a:pPr>
              <a:defRPr>
                <a:effectLst/>
              </a:defRPr>
            </a:pPr>
            <a:endParaRPr lang="hr-HR" smtClean="0"/>
          </a:p>
          <a:p>
            <a:pPr>
              <a:defRPr>
                <a:effectLst/>
              </a:defRPr>
            </a:pPr>
            <a:r>
              <a:rPr lang="hr-HR" smtClean="0"/>
              <a:t>Peti korak je izračunavanje nagiba regresijskog pravca (b1). Ovo je koeficijent koji najbolje odgovara podacima i može se koristiti za predviđanje vrijednosti Y iz vrijednosti X. Da biste izračunali nagib, trebate podijeliti zbroj produkata odstupanja sa zbrojem kvadrata odstupanja od X. U našem slučaju, nagib iznosi 0,6, što znači da za svako povećanje od 1 u X, Y ima tendenciju povećanja za 0,6.</a:t>
            </a:r>
          </a:p>
          <a:p>
            <a:pPr>
              <a:defRPr>
                <a:effectLst/>
              </a:defRPr>
            </a:pPr>
            <a:endParaRPr lang="hr-HR" smtClean="0"/>
          </a:p>
          <a:p>
            <a:pPr>
              <a:defRPr>
                <a:effectLst/>
              </a:defRPr>
            </a:pPr>
            <a:r>
              <a:rPr lang="hr-HR" smtClean="0"/>
              <a:t>Šesti korak je izračunavanje sjecišta regresijskog pravca (b0). Ovo je točka na kojoj regresijski pravac presijeca os Y. Da biste izračunali navedeno, trebate pomnožiti nagib s prosječnom vrijednošću X i oduzeti taj rezultat od prosječne vrijednosti Y. U našem slučaju, rezultat iznosi 2,2, što znači da kada je X = 0, predviđa se da će Y biti 2,2.</a:t>
            </a:r>
          </a:p>
          <a:p>
            <a:pPr>
              <a:defRPr>
                <a:effectLst/>
              </a:defRPr>
            </a:pPr>
            <a:endParaRPr lang="hr-HR" smtClean="0"/>
          </a:p>
          <a:p>
            <a:pPr>
              <a:defRPr>
                <a:effectLst/>
              </a:defRPr>
            </a:pPr>
            <a:r>
              <a:rPr lang="hr-HR" smtClean="0"/>
              <a:t>Konačno, možete napisati jednadžbu regresijskog pravca, koja ima oblik Y = b0 + b1 * X. U našem slučaju, jednadžba je Y = 2,2 + 0,6 * X. Ova jednadžba omogućuje vam predviđanje odgovarajuće vrijednosti Y za bilo koju zadanu vrijednost X.</a:t>
            </a:r>
          </a:p>
          <a:p>
            <a:pPr>
              <a:defRPr>
                <a:effectLst/>
              </a:defRPr>
            </a:pPr>
            <a:endParaRPr lang="hr-HR" smtClean="0"/>
          </a:p>
          <a:p>
            <a:pPr>
              <a:defRPr>
                <a:effectLst/>
              </a:defRPr>
            </a:pPr>
            <a:r>
              <a:rPr lang="hr-HR" smtClean="0"/>
              <a:t>Dakle, prateći ove korake, vi i vaš prijatelj ste analizirali podatke i razumjeli odnos između ova dva skupa brojeva. To je moćan alat koji se može primijeniti u različitim područjima kako bi se dobio uvid u složene odnose.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Polinomna regresija je varijanta linearne regresije koja može uhvatiti nelinearne veze među varijablama postavljanjem nelinearne regresijske linije. Ovo je korisno kada jednostavna linearna regresija nije dovoljna za modeliranje složenih odnosa. U polinomnoj regresiji, veza između zavisne i nezavisne varijable se izražava kao polinom n-tog stupnja. Na primjer, polinom drugog stupnja naziva se kvadratni model, dok je polinom trećeg stupnja kubični model, i tako dalje.</a:t>
            </a:r>
          </a:p>
          <a:p>
            <a:pPr>
              <a:defRPr>
                <a:effectLst/>
              </a:defRPr>
            </a:pPr>
            <a:endParaRPr lang="hr-HR" smtClean="0"/>
          </a:p>
          <a:p>
            <a:pPr>
              <a:defRPr>
                <a:effectLst/>
              </a:defRPr>
            </a:pPr>
            <a:r>
              <a:rPr lang="hr-HR" smtClean="0"/>
              <a:t>Ključna razlika između polinomne i linearne regresije je što polinomna regresija omogućuje modeliranje nelinearnih veza, dok linearna regresija može modelirati samo linearne veze. Drugim riječima, dok linearna regresija pretpostavlja da je veza između varijabli linearna, polinomna regresija može modelirati kompleksnije, nelinearne odnose.</a:t>
            </a:r>
          </a:p>
          <a:p>
            <a:pPr>
              <a:defRPr>
                <a:effectLst/>
              </a:defRPr>
            </a:pPr>
            <a:endParaRPr lang="hr-HR" smtClean="0"/>
          </a:p>
          <a:p>
            <a:pPr>
              <a:defRPr>
                <a:effectLst/>
              </a:defRPr>
            </a:pPr>
            <a:r>
              <a:rPr lang="hr-HR" smtClean="0"/>
              <a:t>Polinomna regresija je snažan alat koji se koristi za modeliranje složenih veza između varijabli. Često se koristi u područjima strojnog učenja i podatkovne znanosti za predviđanja i razumijevanje složenih skupova podataka.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Koristimo polinomnu regresiju kako bismo pronašli matematičku jednadžbu koja opisuje odnos između dvije varijable, X i Y. Umjesto postavljanja ravne linije kao u jednostavnoj linearnoj regresiji, uklapamo krivulju u podatke. Pomoću opće formule možemo izračunati koeficijente (</a:t>
            </a:r>
            <a:r>
              <a:rPr lang="el-GR" smtClean="0"/>
              <a:t>β0, β1, β2, </a:t>
            </a:r>
            <a:r>
              <a:rPr lang="hr-HR" smtClean="0"/>
              <a:t>itd.) koji najbolje odgovaraju podacima. Ti koeficijenti predstavljaju nagibe krivulje na različitim točkama i mogu se koristiti za predviđanje budućih vrijednosti Y na temelju novih vrijednosti X.</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Imamo skup podataka s vrijednostima X i Y. U trećem koraku izračunali smo zbroj vrijednosti X, zbroj vrijednosti Y, zbroj kvadrata vrijednosti X te zbroj vrijednosti X pomnoženih s Y. U četvrtom koraku koristili smo te vrijednosti za izračun koeficijenata jednadžbe polinomne regresije pomoću formula za </a:t>
            </a:r>
            <a:r>
              <a:rPr lang="el-GR" smtClean="0"/>
              <a:t>β1 </a:t>
            </a:r>
            <a:r>
              <a:rPr lang="hr-HR" smtClean="0"/>
              <a:t>i </a:t>
            </a:r>
            <a:r>
              <a:rPr lang="el-GR" smtClean="0"/>
              <a:t>β0, </a:t>
            </a:r>
            <a:r>
              <a:rPr lang="hr-HR" smtClean="0"/>
              <a:t>koje iznose </a:t>
            </a:r>
            <a:r>
              <a:rPr lang="el-GR" smtClean="0"/>
              <a:t>β0 = (Σ</a:t>
            </a:r>
            <a:r>
              <a:rPr lang="hr-HR" smtClean="0"/>
              <a:t>Yi - </a:t>
            </a:r>
            <a:r>
              <a:rPr lang="el-GR" smtClean="0"/>
              <a:t>β1Σ</a:t>
            </a:r>
            <a:r>
              <a:rPr lang="hr-HR" smtClean="0"/>
              <a:t>Xi)/n. Ti koeficijenti predstavljaju nagib i presretanje krivulje koja najbolje odgovara podacima. Uključivanjem tih koeficijenata u opću formulu, dobivamo polinomnu regresijsku jednadžbu za ove podatke: Y = 1,2 + 0,6X + </a:t>
            </a:r>
            <a:r>
              <a:rPr lang="el-GR" smtClean="0"/>
              <a:t>ε. </a:t>
            </a:r>
            <a:r>
              <a:rPr lang="hr-HR" smtClean="0"/>
              <a:t>Tu dobivenu jednadžbu možemo koristiti za predviđanja budućih vrijednosti Y na temelju novih vrijednosti X.</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ourworldindata.org/grapher/current-covid-patients-hospita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OEU22e20tWw" TargetMode="External"/><Relationship Id="rId3" Type="http://schemas.openxmlformats.org/officeDocument/2006/relationships/hyperlink" Target="https://www.scribbr.com/statistics/simple-linear-regression/" TargetMode="External"/><Relationship Id="rId7" Type="http://schemas.openxmlformats.org/officeDocument/2006/relationships/hyperlink" Target="https://www.youtube.com/watch?v=QptI-vDle8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youtube.com/watch?v=ZkjP5RJLQF4" TargetMode="External"/><Relationship Id="rId5" Type="http://schemas.openxmlformats.org/officeDocument/2006/relationships/hyperlink" Target="https://machinelearningcompass.com/machine_learning_models/ridge_regression" TargetMode="External"/><Relationship Id="rId4" Type="http://schemas.openxmlformats.org/officeDocument/2006/relationships/hyperlink" Target="https://www.statology.org/polynomial-regre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5- </a:t>
            </a:r>
            <a:r>
              <a:rPr/>
              <a:t>Regresija </a:t>
            </a:r>
            <a:r>
              <a:rPr lang="hr-HR" smtClean="0"/>
              <a:t>s primjenama</a:t>
            </a:r>
            <a:endParaRP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Polinomska regresija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Korak 4: Pomoću formula u 2. koraku možemo izračunati koeficijente:</a:t>
            </a:r>
          </a:p>
          <a:p>
            <a:pPr marL="0" indent="0" algn="ctr">
              <a:buNone/>
            </a:pPr>
            <a:endParaRPr sz="2400" b="1">
              <a:latin typeface="+mj-lt"/>
            </a:endParaRPr>
          </a:p>
          <a:p>
            <a:pPr marL="0" indent="0" algn="ctr">
              <a:buNone/>
              <a:defRPr sz="2400">
                <a:latin typeface="+mj-lt"/>
              </a:defRPr>
            </a:pPr>
            <a:r>
              <a:t>β1 = (570 - 1520) / (555 - 15²) = 0.6 </a:t>
            </a:r>
            <a:endParaRPr sz="2400">
              <a:latin typeface="+mj-lt"/>
            </a:endParaRPr>
          </a:p>
          <a:p>
            <a:pPr marL="0" indent="0" algn="ctr">
              <a:buNone/>
              <a:defRPr sz="2400">
                <a:latin typeface="+mj-lt"/>
              </a:defRPr>
            </a:pPr>
            <a:r>
              <a:t>β0 = (20 - 0.615) / 5 = 1.2</a:t>
            </a:r>
          </a:p>
          <a:p>
            <a:pPr marL="0" indent="0" algn="ctr">
              <a:buNone/>
            </a:pPr>
            <a:endParaRPr sz="2400" b="1">
              <a:latin typeface="+mj-lt"/>
            </a:endParaRPr>
          </a:p>
          <a:p>
            <a:pPr marL="0" indent="0" algn="ctr">
              <a:buNone/>
              <a:defRPr sz="2400" b="1">
                <a:latin typeface="+mj-lt"/>
              </a:defRPr>
            </a:pPr>
            <a:r>
              <a:t>Stoga je polinomna regresijska jednadžba </a:t>
            </a:r>
            <a:r>
              <a:rPr/>
              <a:t>za </a:t>
            </a:r>
            <a:r>
              <a:rPr lang="hr-HR" smtClean="0"/>
              <a:t>n</a:t>
            </a:r>
            <a:r>
              <a:rPr smtClean="0"/>
              <a:t>aše </a:t>
            </a:r>
            <a:r>
              <a:t>podatke:</a:t>
            </a:r>
          </a:p>
          <a:p>
            <a:pPr marL="0" indent="0" algn="ctr">
              <a:buNone/>
            </a:pPr>
            <a:endParaRPr sz="2400" b="1">
              <a:latin typeface="+mj-lt"/>
            </a:endParaRPr>
          </a:p>
          <a:p>
            <a:pPr marL="0" indent="0" algn="ctr">
              <a:buNone/>
              <a:defRPr sz="2400" b="1">
                <a:latin typeface="+mj-lt"/>
              </a:defRPr>
            </a:pPr>
            <a:r>
              <a:t>Y = 1.2 + 0.6X + ε</a:t>
            </a:r>
            <a:endParaRPr sz="2400" b="1">
              <a:latin typeface="+mj-lt"/>
            </a:endParaRPr>
          </a:p>
          <a:p>
            <a:pPr marL="0" indent="0" algn="ctr">
              <a:buNone/>
            </a:pPr>
            <a:endParaRPr sz="2400" b="1">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Korak 3: Za naše podatke:</a:t>
            </a:r>
          </a:p>
          <a:p>
            <a:pPr marL="0" indent="0" algn="ctr">
              <a:buNone/>
            </a:pPr>
            <a:endParaRPr sz="2400" b="1">
              <a:latin typeface="+mj-lt"/>
            </a:endParaRPr>
          </a:p>
          <a:p>
            <a:pPr marL="0" indent="0" algn="ctr">
              <a:buNone/>
              <a:defRPr sz="2400">
                <a:latin typeface="+mj-lt"/>
              </a:defRPr>
            </a:pPr>
            <a:r>
              <a:t>X = [1, 2, 3, 4, 5] </a:t>
            </a:r>
            <a:endParaRPr sz="2400">
              <a:latin typeface="+mj-lt"/>
            </a:endParaRPr>
          </a:p>
          <a:p>
            <a:pPr marL="0" indent="0" algn="ctr">
              <a:buNone/>
              <a:defRPr sz="2400">
                <a:latin typeface="+mj-lt"/>
              </a:defRPr>
            </a:pPr>
            <a:r>
              <a:t>Y = [2, 4, 5, 4, 5]</a:t>
            </a:r>
          </a:p>
          <a:p>
            <a:pPr marL="0" indent="0" algn="ctr">
              <a:buNone/>
            </a:pPr>
            <a:endParaRPr sz="2400" b="1">
              <a:latin typeface="+mj-lt"/>
            </a:endParaRPr>
          </a:p>
          <a:p>
            <a:pPr marL="0" indent="0" algn="ctr">
              <a:buNone/>
              <a:defRPr sz="2400">
                <a:latin typeface="+mj-lt"/>
              </a:defRPr>
            </a:pPr>
            <a:r>
              <a:t>n = 5 </a:t>
            </a:r>
            <a:endParaRPr sz="2400">
              <a:latin typeface="+mj-lt"/>
            </a:endParaRPr>
          </a:p>
          <a:p>
            <a:pPr marL="0" indent="0" algn="ctr">
              <a:buNone/>
              <a:defRPr sz="2400">
                <a:latin typeface="+mj-lt"/>
              </a:defRPr>
            </a:pPr>
            <a:r>
              <a:t>ΣXi = 1+2+3+4+5 = 15 </a:t>
            </a:r>
            <a:endParaRPr sz="2400">
              <a:latin typeface="+mj-lt"/>
            </a:endParaRPr>
          </a:p>
          <a:p>
            <a:pPr marL="0" indent="0" algn="ctr">
              <a:buNone/>
              <a:defRPr sz="2400">
                <a:latin typeface="+mj-lt"/>
              </a:defRPr>
            </a:pPr>
            <a:r>
              <a:t>ΣYi = 2+4+5+4+5 = 20 </a:t>
            </a:r>
            <a:endParaRPr sz="2400">
              <a:latin typeface="+mj-lt"/>
            </a:endParaRPr>
          </a:p>
          <a:p>
            <a:pPr marL="0" indent="0" algn="ctr">
              <a:buNone/>
              <a:defRPr sz="2400">
                <a:latin typeface="+mj-lt"/>
              </a:defRPr>
            </a:pPr>
            <a:r>
              <a:t>ΣXi2 = 1+4+9+16+25 =55 </a:t>
            </a:r>
            <a:endParaRPr sz="2400">
              <a:latin typeface="+mj-lt"/>
            </a:endParaRPr>
          </a:p>
          <a:p>
            <a:pPr marL="0" indent="0" algn="ctr">
              <a:buNone/>
              <a:defRPr sz="2400">
                <a:latin typeface="+mj-lt"/>
              </a:defRPr>
            </a:pPr>
            <a:r>
              <a:t>ΣXiYi =2+8+15+16+25= 70</a:t>
            </a:r>
          </a:p>
          <a:p>
            <a:pPr marL="0" indent="0" algn="ctr">
              <a:buNone/>
            </a:pPr>
            <a:endParaRPr sz="2400" b="1">
              <a:latin typeface="+mj-lt"/>
            </a:endParaRPr>
          </a:p>
          <a:p>
            <a:pPr marL="0" indent="0" algn="ctr">
              <a:buNone/>
            </a:pPr>
            <a:endParaRPr sz="240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3910" y="161893"/>
            <a:ext cx="10515600" cy="788601"/>
          </a:xfrm>
        </p:spPr>
        <p:txBody>
          <a:bodyPr/>
          <a:lstStyle/>
          <a:p>
            <a:pPr algn="ctr">
              <a:defRPr b="1"/>
            </a:pPr>
            <a:r>
              <a:t>Preopterećenje</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sz="2400">
              <a:latin typeface="+mj-lt"/>
            </a:endParaRPr>
          </a:p>
        </p:txBody>
      </p:sp>
      <p:sp>
        <p:nvSpPr>
          <p:cNvPr id="9" name="Rectangular Callout 8"/>
          <p:cNvSpPr/>
          <p:nvPr/>
        </p:nvSpPr>
        <p:spPr>
          <a:xfrm>
            <a:off x="90582" y="2518161"/>
            <a:ext cx="3434348" cy="1198550"/>
          </a:xfrm>
          <a:prstGeom prst="wedgeRectCallout">
            <a:avLst>
              <a:gd name="adj1" fmla="val 77270"/>
              <a:gd name="adj2" fmla="val -4839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Što </a:t>
            </a:r>
            <a:r>
              <a:rPr/>
              <a:t>ako </a:t>
            </a:r>
            <a:r>
              <a:rPr lang="hr-HR" smtClean="0"/>
              <a:t>postoji šum u podacima</a:t>
            </a:r>
            <a:r>
              <a:rPr smtClean="0"/>
              <a:t>? </a:t>
            </a:r>
            <a:endParaRPr/>
          </a:p>
        </p:txBody>
      </p:sp>
      <p:sp>
        <p:nvSpPr>
          <p:cNvPr id="19" name="Rectangular Callout 18"/>
          <p:cNvSpPr/>
          <p:nvPr/>
        </p:nvSpPr>
        <p:spPr>
          <a:xfrm>
            <a:off x="9427028" y="1447801"/>
            <a:ext cx="2569029" cy="2698335"/>
          </a:xfrm>
          <a:prstGeom prst="wedgeRectCallout">
            <a:avLst>
              <a:gd name="adj1" fmla="val -107970"/>
              <a:gd name="adj2" fmla="val 5985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Jednostavan model linearne regresije može </a:t>
            </a:r>
            <a:r>
              <a:rPr/>
              <a:t>na </a:t>
            </a:r>
            <a:r>
              <a:rPr smtClean="0"/>
              <a:t>uklopiti </a:t>
            </a:r>
            <a:r>
              <a:rPr lang="hr-HR" smtClean="0"/>
              <a:t>šum (pogrešne podatke)</a:t>
            </a:r>
            <a:r>
              <a:rPr smtClean="0"/>
              <a:t> umjesto</a:t>
            </a:r>
            <a:r>
              <a:rPr lang="hr-HR" smtClean="0"/>
              <a:t> podataka koji su prikladni za model</a:t>
            </a:r>
            <a:r>
              <a:rPr smtClean="0"/>
              <a:t>!</a:t>
            </a:r>
            <a:endParaRPr sz="240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0742" y="6008214"/>
            <a:ext cx="7445829" cy="646331"/>
          </a:xfrm>
          <a:prstGeom prst="rect">
            <a:avLst/>
          </a:prstGeom>
          <a:noFill/>
        </p:spPr>
        <p:txBody>
          <a:bodyPr wrap="square">
            <a:spAutoFit/>
          </a:bodyPr>
          <a:lstStyle/>
          <a:p>
            <a:pPr>
              <a:defRPr>
                <a:latin typeface="+mj-lt"/>
              </a:defRPr>
            </a:pPr>
            <a:r>
              <a:t>Službeni podaci koje u podacima </a:t>
            </a:r>
            <a:r>
              <a:rPr/>
              <a:t>prikuplja </a:t>
            </a:r>
            <a:r>
              <a:rPr lang="hr-HR" smtClean="0"/>
              <a:t>Our World In Data</a:t>
            </a:r>
            <a:r>
              <a:rPr smtClean="0"/>
              <a:t> </a:t>
            </a:r>
            <a:r>
              <a:t>- </a:t>
            </a:r>
            <a:r>
              <a:rPr>
                <a:hlinkClick r:id="rId4"/>
              </a:rPr>
              <a:t>https://ourworldindata.org/grapher/current-covid-patients-hospital</a:t>
            </a:r>
            <a:r>
              <a:t> </a:t>
            </a:r>
            <a:endParaRPr>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defRPr b="1"/>
            </a:pPr>
            <a:r>
              <a:rPr/>
              <a:t>Regresija </a:t>
            </a:r>
            <a:r>
              <a:rPr smtClean="0"/>
              <a:t>grebena</a:t>
            </a:r>
            <a:r>
              <a:rPr lang="hr-HR" smtClean="0"/>
              <a:t> (Ridge regresija)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t>2. korak: Izračunajte odstupanje svake vrijednosti X i Y od njihovih </a:t>
            </a:r>
            <a:r>
              <a:rPr/>
              <a:t>odgovarajućih </a:t>
            </a:r>
            <a:r>
              <a:rPr lang="hr-HR" smtClean="0"/>
              <a:t>sredina</a:t>
            </a:r>
            <a:endParaRPr/>
          </a:p>
          <a:p>
            <a:pPr marL="0" indent="0">
              <a:buNone/>
            </a:pPr>
            <a:endParaRPr sz="2400">
              <a:latin typeface="+mj-lt"/>
            </a:endParaRPr>
          </a:p>
          <a:p>
            <a:pPr marL="0" indent="0" algn="ctr">
              <a:buNone/>
              <a:defRPr sz="2400">
                <a:latin typeface="+mj-lt"/>
              </a:defRPr>
            </a:pPr>
            <a:r>
              <a:rPr lang="hr-HR" smtClean="0"/>
              <a:t>devijacija za </a:t>
            </a:r>
            <a:r>
              <a:rPr smtClean="0"/>
              <a:t>X </a:t>
            </a:r>
            <a:r>
              <a:t>= [1-3, 2-3, 3-3, 4-3, 5-3] = [-2, -1, 0, 1, 2]</a:t>
            </a:r>
          </a:p>
          <a:p>
            <a:pPr marL="0" indent="0" algn="ctr">
              <a:buNone/>
              <a:defRPr sz="2400">
                <a:latin typeface="+mj-lt"/>
              </a:defRPr>
            </a:pPr>
            <a:r>
              <a:rPr lang="hr-HR" smtClean="0"/>
              <a:t>devijacija za </a:t>
            </a:r>
            <a:r>
              <a:rPr smtClean="0"/>
              <a:t>Y </a:t>
            </a:r>
            <a:r>
              <a:t>= [2-4, 4-4, 5-4, 4-4, 5-4] = [-2, 0, 1, 0, 1]</a:t>
            </a:r>
          </a:p>
          <a:p>
            <a:pPr marL="0" indent="0">
              <a:buNone/>
            </a:pPr>
            <a:endParaRPr sz="2400">
              <a:latin typeface="+mj-lt"/>
            </a:endParaRPr>
          </a:p>
          <a:p>
            <a:pPr marL="0" indent="0" algn="ctr">
              <a:buNone/>
              <a:defRPr sz="2400" b="1">
                <a:latin typeface="+mj-lt"/>
              </a:defRPr>
            </a:pPr>
            <a:r>
              <a:t>Korak 3: Izračunajte </a:t>
            </a:r>
            <a:r>
              <a:rPr/>
              <a:t>zbroj </a:t>
            </a:r>
            <a:r>
              <a:rPr lang="hr-HR" smtClean="0"/>
              <a:t>produkata devijacija </a:t>
            </a:r>
            <a:r>
              <a:rPr smtClean="0"/>
              <a:t>od </a:t>
            </a:r>
            <a:r>
              <a:t>X i Y</a:t>
            </a:r>
            <a:endParaRPr sz="2400" b="1">
              <a:latin typeface="+mj-lt"/>
            </a:endParaRPr>
          </a:p>
          <a:p>
            <a:pPr marL="0" indent="0">
              <a:buNone/>
            </a:pPr>
            <a:endParaRPr sz="2400">
              <a:latin typeface="+mj-lt"/>
            </a:endParaRPr>
          </a:p>
          <a:p>
            <a:pPr marL="0" indent="0" algn="ctr">
              <a:buNone/>
              <a:defRPr sz="2400">
                <a:latin typeface="+mj-lt"/>
              </a:defRPr>
            </a:pPr>
            <a:r>
              <a:rPr lang="hr-HR" smtClean="0"/>
              <a:t>Suma produkata devijacija  </a:t>
            </a:r>
            <a:r>
              <a:rPr smtClean="0"/>
              <a:t>= </a:t>
            </a:r>
            <a:r>
              <a:t>(-2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Pretpostavimo da imamo sljedeće podatke: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Korak 1: Izračunajte sredinu X i Y</a:t>
            </a:r>
          </a:p>
          <a:p>
            <a:pPr marL="0" indent="0">
              <a:buFont typeface="Arial" panose="020B0604020202020204" pitchFamily="34" charset="0"/>
              <a:buNone/>
              <a:defRPr sz="2400">
                <a:latin typeface="+mj-lt"/>
              </a:defRPr>
            </a:pPr>
            <a:r>
              <a:t>srednja vrijednost (X) = (1 + 2 + 3 + 4 + 5) / 5 = 3</a:t>
            </a:r>
          </a:p>
          <a:p>
            <a:pPr marL="0" indent="0">
              <a:buFont typeface="Arial" panose="020B0604020202020204" pitchFamily="34" charset="0"/>
              <a:buNone/>
              <a:defRPr sz="2400">
                <a:latin typeface="+mj-lt"/>
              </a:defRPr>
            </a:pPr>
            <a:r>
              <a:t>srednja vrijednost (Y) = (2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defRPr b="1"/>
            </a:pPr>
            <a:r>
              <a:t>Regresija grebena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marL="0" indent="0" algn="ctr">
              <a:buNone/>
              <a:defRPr sz="2400" b="1">
                <a:latin typeface="+mj-lt"/>
              </a:defRPr>
            </a:pPr>
            <a:r>
              <a:t>6. korak: Izračunajte koeficijente regresije grebena</a:t>
            </a:r>
            <a:endParaRPr sz="2400" b="1">
              <a:latin typeface="+mj-lt"/>
            </a:endParaRPr>
          </a:p>
          <a:p>
            <a:pPr marL="0" indent="0" algn="ctr">
              <a:buNone/>
              <a:defRPr sz="2400">
                <a:latin typeface="+mj-lt"/>
              </a:defRPr>
            </a:pPr>
            <a:r>
              <a:t>b1 = (zbroj proizvoda odstupanja  </a:t>
            </a:r>
            <a:r>
              <a:rPr b="1">
                <a:solidFill>
                  <a:srgbClr val="FF0000"/>
                </a:solidFill>
              </a:rPr>
              <a:t>+</a:t>
            </a:r>
            <a:r>
              <a:rPr b="1"/>
              <a:t> </a:t>
            </a:r>
            <a:r>
              <a:rPr b="1">
                <a:solidFill>
                  <a:srgbClr val="FF0000"/>
                </a:solidFill>
              </a:rPr>
              <a:t>λ</a:t>
            </a:r>
            <a:r>
              <a:t>) /</a:t>
            </a:r>
            <a:endParaRPr sz="2400">
              <a:latin typeface="+mj-lt"/>
            </a:endParaRPr>
          </a:p>
          <a:p>
            <a:pPr marL="0" indent="0" algn="ctr">
              <a:buNone/>
              <a:defRPr sz="2400">
                <a:latin typeface="+mj-lt"/>
              </a:defRPr>
            </a:pPr>
            <a:r>
              <a:t> (zbroj kvadrata odstupanja od X</a:t>
            </a:r>
            <a:r>
              <a:rPr b="1">
                <a:solidFill>
                  <a:srgbClr val="FF0000"/>
                </a:solidFill>
              </a:rPr>
              <a:t>+ λ</a:t>
            </a:r>
            <a:r>
              <a:t>)</a:t>
            </a:r>
          </a:p>
          <a:p>
            <a:pPr marL="0" indent="0" algn="ctr">
              <a:buNone/>
              <a:defRPr sz="2400">
                <a:latin typeface="+mj-lt"/>
              </a:defRPr>
            </a:pPr>
            <a:r>
              <a:t>b0 = srednja vrijednost (Y) - b1 * srednja vrijednost (X)</a:t>
            </a:r>
            <a:endParaRPr sz="2400" b="1">
              <a:latin typeface="+mj-lt"/>
            </a:endParaRPr>
          </a:p>
          <a:p>
            <a:pPr marL="0" indent="0" algn="ctr">
              <a:buNone/>
              <a:defRPr sz="2400" b="1">
                <a:latin typeface="+mj-lt"/>
              </a:defRPr>
            </a:pPr>
            <a:r>
              <a:t>Korak 7: Napišite jednadžbu Ridge regresijske linije</a:t>
            </a:r>
            <a:endParaRPr sz="2400" b="1">
              <a:latin typeface="+mj-lt"/>
            </a:endParaRPr>
          </a:p>
          <a:p>
            <a:pPr marL="0" indent="0" algn="ctr">
              <a:buNone/>
              <a:defRPr sz="2400">
                <a:latin typeface="+mj-lt"/>
              </a:defRPr>
            </a:pPr>
            <a:r>
              <a:t>Y = b0 + b1 * X</a:t>
            </a:r>
          </a:p>
          <a:p>
            <a:pPr marL="0" indent="0" algn="ctr">
              <a:buNone/>
              <a:defRPr sz="2400">
                <a:latin typeface="+mj-lt"/>
              </a:defRPr>
            </a:pPr>
            <a:r>
              <a:t>= 1.9286 + 0.5095 * X</a:t>
            </a:r>
            <a:endParaRPr sz="2400" b="1">
              <a:latin typeface="+mj-lt"/>
            </a:endParaRPr>
          </a:p>
          <a:p>
            <a:pPr marL="0" indent="0" algn="ctr">
              <a:buNone/>
              <a:defRPr sz="2400" b="1">
                <a:latin typeface="+mj-lt"/>
              </a:defRPr>
            </a:pPr>
            <a:r>
              <a:t>Dakle, jednadžba Ridge regresijske linije za ove podatke je </a:t>
            </a:r>
            <a:endParaRPr sz="2400" b="1">
              <a:latin typeface="+mj-lt"/>
            </a:endParaRPr>
          </a:p>
          <a:p>
            <a:pPr marL="0" indent="0" algn="ctr">
              <a:buNone/>
              <a:defRPr sz="2400" b="1">
                <a:latin typeface="+mj-lt"/>
              </a:defRPr>
            </a:pPr>
            <a: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Korak 4: Izračunajte zbroj kvadrata odstupanja od X</a:t>
            </a:r>
          </a:p>
          <a:p>
            <a:pPr marL="0" indent="0" algn="ctr">
              <a:buNone/>
            </a:pPr>
            <a:endParaRPr sz="2400" b="1">
              <a:latin typeface="+mj-lt"/>
            </a:endParaRPr>
          </a:p>
          <a:p>
            <a:pPr marL="0" indent="0" algn="ctr">
              <a:buNone/>
              <a:defRPr sz="2400">
                <a:latin typeface="+mj-lt"/>
              </a:defRPr>
            </a:pPr>
            <a:r>
              <a:t>zbroj kvadrata odstupanja od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solidFill>
                  <a:srgbClr val="FF0000"/>
                </a:solidFill>
                <a:latin typeface="+mj-lt"/>
              </a:defRPr>
            </a:pPr>
            <a:r>
              <a:t>5. korak: Odaberite vrijednost za parametar regresije grebena (lambda)</a:t>
            </a:r>
            <a:endParaRPr sz="2400" b="1">
              <a:solidFill>
                <a:srgbClr val="FF0000"/>
              </a:solidFill>
              <a:latin typeface="+mj-lt"/>
            </a:endParaRPr>
          </a:p>
          <a:p>
            <a:pPr marL="0" indent="0" algn="ctr">
              <a:buNone/>
              <a:defRPr b="1">
                <a:latin typeface="+mj-lt"/>
              </a:defRPr>
            </a:pPr>
            <a:r>
              <a:rPr sz="4400">
                <a:solidFill>
                  <a:srgbClr val="FF0000"/>
                </a:solidFill>
              </a:rPr>
              <a:t>λ</a:t>
            </a:r>
            <a:r>
              <a:rPr sz="2400"/>
              <a:t> </a:t>
            </a:r>
            <a:r>
              <a:rPr sz="3600">
                <a:solidFill>
                  <a:srgbClr val="FF0000"/>
                </a:solidFill>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defRPr b="1">
                <a:latin typeface="+mj-lt"/>
              </a:defRPr>
            </a:pPr>
            <a:r>
              <a:t>Pročitajte ovaj uvod u linearnu regresiju</a:t>
            </a:r>
            <a:endParaRPr b="1">
              <a:latin typeface="+mj-lt"/>
            </a:endParaRPr>
          </a:p>
          <a:p>
            <a:pPr algn="just">
              <a:defRPr>
                <a:latin typeface="+mj-lt"/>
                <a:hlinkClick r:id="rId3"/>
              </a:defRPr>
            </a:pPr>
            <a:r>
              <a:t>https://www.scribbr.com/statistics/simple-linear-regression/</a:t>
            </a:r>
            <a:endParaRPr>
              <a:latin typeface="+mj-lt"/>
            </a:endParaRPr>
          </a:p>
          <a:p>
            <a:pPr marL="0" indent="0" algn="just">
              <a:buNone/>
              <a:defRPr b="1">
                <a:latin typeface="+mj-lt"/>
              </a:defRPr>
            </a:pPr>
            <a:r>
              <a:t>Pročitajte ovaj uvod u polinomsku regresiju</a:t>
            </a:r>
            <a:endParaRPr b="1">
              <a:latin typeface="+mj-lt"/>
            </a:endParaRPr>
          </a:p>
          <a:p>
            <a:pPr algn="just">
              <a:defRPr>
                <a:latin typeface="+mj-lt"/>
                <a:hlinkClick r:id="rId4"/>
              </a:defRPr>
            </a:pPr>
            <a:r>
              <a:t>https://www.statology.org/polynomial-regression</a:t>
            </a:r>
            <a:endParaRPr>
              <a:latin typeface="+mj-lt"/>
            </a:endParaRPr>
          </a:p>
          <a:p>
            <a:pPr marL="0" indent="0" algn="just">
              <a:buNone/>
              <a:defRPr b="1">
                <a:latin typeface="+mj-lt"/>
              </a:defRPr>
            </a:pPr>
            <a:r>
              <a:t>Pročitajte ovaj uvod u Ridge regresiju</a:t>
            </a:r>
            <a:endParaRPr>
              <a:latin typeface="+mj-lt"/>
            </a:endParaRPr>
          </a:p>
          <a:p>
            <a:pPr algn="just">
              <a:defRPr>
                <a:latin typeface="+mj-lt"/>
              </a:defRPr>
            </a:pPr>
            <a:r>
              <a:rPr>
                <a:hlinkClick r:id="rId5"/>
              </a:rPr>
              <a:t>https://machinelearningcompass.com/machine_learning_models/ridge_regression</a:t>
            </a:r>
            <a:r>
              <a:t> </a:t>
            </a:r>
          </a:p>
          <a:p>
            <a:pPr marL="0" indent="0" algn="just">
              <a:buNone/>
            </a:pPr>
            <a:endParaRPr b="1">
              <a:latin typeface="+mj-lt"/>
            </a:endParaRPr>
          </a:p>
          <a:p>
            <a:pPr marL="0" indent="0" algn="just">
              <a:buNone/>
              <a:defRPr b="1">
                <a:latin typeface="+mj-lt"/>
              </a:defRPr>
            </a:pPr>
            <a:r>
              <a:t>Pogledajte ovaj video: </a:t>
            </a:r>
          </a:p>
          <a:p>
            <a:pPr algn="just">
              <a:defRPr>
                <a:latin typeface="+mj-lt"/>
                <a:hlinkClick r:id="rId6"/>
              </a:defRPr>
            </a:pPr>
            <a:r>
              <a:t>https://www.youtube.com/watch?v=ZkjP5RJLQF4</a:t>
            </a:r>
            <a:endParaRPr>
              <a:latin typeface="+mj-lt"/>
            </a:endParaRPr>
          </a:p>
          <a:p>
            <a:pPr algn="just">
              <a:defRPr>
                <a:latin typeface="+mj-lt"/>
                <a:hlinkClick r:id="rId7"/>
              </a:defRPr>
            </a:pPr>
            <a:r>
              <a:t>https://www.youtube.com/watch?v=QptI-vDle8Y</a:t>
            </a:r>
            <a:endParaRPr>
              <a:latin typeface="+mj-lt"/>
            </a:endParaRPr>
          </a:p>
          <a:p>
            <a:pPr algn="just">
              <a:defRPr>
                <a:latin typeface="+mj-lt"/>
              </a:defRPr>
            </a:pPr>
            <a:r>
              <a:rPr>
                <a:hlinkClick r:id="rId8"/>
              </a:rPr>
              <a:t>https://www.youtube.com/watch?v=OEU22e20tWw</a:t>
            </a:r>
            <a:r>
              <a:t> </a:t>
            </a:r>
          </a:p>
          <a:p>
            <a:pPr marL="0" indent="0" algn="just">
              <a:buNone/>
            </a:pPr>
            <a:endParaRPr b="1">
              <a:latin typeface="+mj-lt"/>
            </a:endParaRPr>
          </a:p>
          <a:p>
            <a:pPr marL="0" indent="0" algn="just">
              <a:buNone/>
              <a:defRPr b="1">
                <a:latin typeface="+mj-lt"/>
              </a:defRPr>
            </a:pPr>
            <a:r>
              <a:t>Pristupite Oracle član Hub-u i završite </a:t>
            </a:r>
            <a:r>
              <a:rPr/>
              <a:t>petu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a:t>Regresija </a:t>
            </a:r>
            <a:r>
              <a:rPr lang="hr-HR" smtClean="0"/>
              <a:t>s primjenama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7185" y="170815"/>
            <a:ext cx="10515600" cy="937895"/>
          </a:xfrm>
        </p:spPr>
        <p:txBody>
          <a:bodyPr/>
          <a:lstStyle/>
          <a:p>
            <a:pPr algn="ctr">
              <a:defRPr b="1"/>
            </a:pPr>
            <a:r>
              <a:rPr lang="hr-HR" smtClean="0"/>
              <a:t>Regresijska analiza </a:t>
            </a:r>
            <a:r>
              <a:rPr smtClean="0"/>
              <a:t>u </a:t>
            </a:r>
            <a:r>
              <a:t>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244918"/>
            <a:ext cx="12094029" cy="4486275"/>
          </a:xfrm>
        </p:spPr>
        <p:txBody>
          <a:bodyPr vert="horz" lIns="91440" tIns="45720" rIns="91440" bIns="45720" anchor="t">
            <a:noAutofit/>
          </a:bodyPr>
          <a:lstStyle/>
          <a:p>
            <a:pPr>
              <a:defRPr sz="3600">
                <a:latin typeface="+mj-lt"/>
              </a:defRPr>
            </a:pPr>
            <a:r>
              <a:rPr lang="hr-HR" smtClean="0"/>
              <a:t>Služi </a:t>
            </a:r>
            <a:r>
              <a:rPr lang="hr-HR"/>
              <a:t>za predviđanje vrijednosti varijabli, kao što su brojevi.</a:t>
            </a:r>
          </a:p>
          <a:p>
            <a:pPr>
              <a:defRPr sz="3600">
                <a:latin typeface="+mj-lt"/>
              </a:defRPr>
            </a:pPr>
            <a:r>
              <a:rPr lang="hr-HR"/>
              <a:t>Linearna regresija</a:t>
            </a:r>
            <a:r>
              <a:rPr lang="hr-HR"/>
              <a:t>: </a:t>
            </a:r>
            <a:r>
              <a:rPr lang="hr-HR" smtClean="0"/>
              <a:t>najbolja moguća </a:t>
            </a:r>
            <a:r>
              <a:rPr lang="hr-HR"/>
              <a:t>linija koja je nacrtana kroz skup podatkovnih točaka kako bi se predvidjele vrijednosti.</a:t>
            </a:r>
          </a:p>
          <a:p>
            <a:pPr>
              <a:defRPr sz="3600">
                <a:latin typeface="+mj-lt"/>
              </a:defRPr>
            </a:pPr>
            <a:r>
              <a:rPr lang="hr-HR"/>
              <a:t>Primjer: Predviđanje cijena kuća na temelju njihove veličine koristeći regresiju.</a:t>
            </a:r>
          </a:p>
          <a:p>
            <a:pPr>
              <a:defRPr sz="3600">
                <a:latin typeface="+mj-lt"/>
              </a:defRPr>
            </a:pPr>
            <a:r>
              <a:rPr lang="hr-HR"/>
              <a:t>Model se trenira </a:t>
            </a:r>
            <a:r>
              <a:rPr lang="hr-HR"/>
              <a:t>na </a:t>
            </a:r>
            <a:r>
              <a:rPr lang="hr-HR" smtClean="0"/>
              <a:t>podacima </a:t>
            </a:r>
            <a:r>
              <a:rPr lang="hr-HR"/>
              <a:t>za obuku kako bi se smanjila razlika između predviđenih i stvarnih vrijednosti.</a:t>
            </a:r>
          </a:p>
          <a:p>
            <a:pPr>
              <a:defRPr sz="3600">
                <a:latin typeface="+mj-lt"/>
              </a:defRPr>
            </a:pPr>
            <a:r>
              <a:rPr lang="hr-HR"/>
              <a:t>Široko se koristi u stvarnom svijetu, od procjene cijena kuća do praćenja trendova na tržištu dionica.</a:t>
            </a:r>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40765"/>
          </a:xfrm>
        </p:spPr>
        <p:txBody>
          <a:bodyPr/>
          <a:lstStyle/>
          <a:p>
            <a:pPr algn="ctr">
              <a:defRPr b="1"/>
            </a:pPr>
            <a:r>
              <a:t>Jednostavni algoritmi regresije za početak rada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marL="0" indent="0">
              <a:buNone/>
              <a:defRPr sz="3600">
                <a:latin typeface="+mj-lt"/>
              </a:defRPr>
            </a:pPr>
            <a:r>
              <a:t>Započnite s jednostavnim i široko korištenim algoritmima za regresijsku analizu:</a:t>
            </a:r>
            <a:endParaRPr sz="3600">
              <a:latin typeface="+mj-lt"/>
            </a:endParaRPr>
          </a:p>
          <a:p>
            <a:pPr>
              <a:defRPr sz="3600">
                <a:latin typeface="+mj-lt"/>
              </a:defRPr>
            </a:pPr>
            <a:r>
              <a:rPr b="1"/>
              <a:t>Linearna regresija</a:t>
            </a:r>
            <a:r>
              <a:t>: odgovara ravnoj liniji, jednostavna za implementaciju</a:t>
            </a:r>
            <a:endParaRPr sz="3600">
              <a:latin typeface="+mj-lt"/>
            </a:endParaRPr>
          </a:p>
          <a:p>
            <a:pPr>
              <a:defRPr sz="3600">
                <a:latin typeface="+mj-lt"/>
              </a:defRPr>
            </a:pPr>
            <a:r>
              <a:rPr b="1" smtClean="0"/>
              <a:t>Poli</a:t>
            </a:r>
            <a:r>
              <a:rPr lang="hr-HR" b="1" smtClean="0"/>
              <a:t>n</a:t>
            </a:r>
            <a:r>
              <a:rPr b="1" smtClean="0"/>
              <a:t>omna </a:t>
            </a:r>
            <a:r>
              <a:rPr b="1"/>
              <a:t>regresija</a:t>
            </a:r>
            <a:r>
              <a:t>: odgovara polinomskoj funkciji, može biti sklona prekomjernoj ugradnji</a:t>
            </a:r>
            <a:endParaRPr>
              <a:latin typeface="+mj-lt"/>
            </a:endParaRPr>
          </a:p>
          <a:p>
            <a:pPr>
              <a:defRPr sz="3600">
                <a:latin typeface="+mj-lt"/>
              </a:defRPr>
            </a:pPr>
            <a:r>
              <a:rPr lang="hr-HR" b="1"/>
              <a:t>R</a:t>
            </a:r>
            <a:r>
              <a:rPr b="1" smtClean="0"/>
              <a:t>idge </a:t>
            </a:r>
            <a:r>
              <a:rPr b="1"/>
              <a:t>regresija</a:t>
            </a:r>
            <a:r>
              <a:rPr/>
              <a:t>: </a:t>
            </a:r>
            <a:r>
              <a:rPr lang="hr-HR" smtClean="0"/>
              <a:t>"Kažnjava” model koji se previše dobro slijedi podatke za obuku</a:t>
            </a:r>
            <a:endParaRP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4627" y="181867"/>
            <a:ext cx="10515600" cy="812764"/>
          </a:xfrm>
        </p:spPr>
        <p:txBody>
          <a:bodyPr/>
          <a:lstStyle/>
          <a:p>
            <a:pPr algn="ctr">
              <a:defRPr b="1"/>
            </a:pPr>
            <a:r>
              <a:t>Linearna regresija</a:t>
            </a:r>
          </a:p>
        </p:txBody>
      </p:sp>
      <p:sp>
        <p:nvSpPr>
          <p:cNvPr id="5" name="TextBox 4"/>
          <p:cNvSpPr txBox="1"/>
          <p:nvPr/>
        </p:nvSpPr>
        <p:spPr>
          <a:xfrm>
            <a:off x="163286" y="1381564"/>
            <a:ext cx="5181600" cy="5016758"/>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rPr/>
              <a:t>Linearna </a:t>
            </a:r>
            <a:r>
              <a:rPr smtClean="0"/>
              <a:t>regresija</a:t>
            </a:r>
            <a:r>
              <a:rPr lang="hr-HR" smtClean="0"/>
              <a:t> služi za </a:t>
            </a:r>
            <a:r>
              <a:rPr smtClean="0"/>
              <a:t>predviđanje </a:t>
            </a:r>
            <a:r>
              <a:t>budućnosti. </a:t>
            </a:r>
            <a:endParaRPr sz="3200">
              <a:latin typeface="+mj-lt"/>
            </a:endParaRPr>
          </a:p>
          <a:p>
            <a:pPr marL="285750" indent="-285750" algn="just">
              <a:buFont typeface="Arial" panose="020B0604020202020204" pitchFamily="34" charset="0"/>
              <a:buChar char="•"/>
              <a:defRPr sz="3200">
                <a:latin typeface="+mj-lt"/>
              </a:defRPr>
            </a:pPr>
            <a:r>
              <a:t>Uz samo </a:t>
            </a:r>
            <a:r>
              <a:rPr/>
              <a:t>nekoliko </a:t>
            </a:r>
            <a:r>
              <a:rPr lang="hr-HR" smtClean="0"/>
              <a:t>poznatih </a:t>
            </a:r>
            <a:r>
              <a:rPr smtClean="0"/>
              <a:t>podatkovnih </a:t>
            </a:r>
            <a:r>
              <a:t>točaka, linearna regresija može vam pomoći da otkrijete odnos između dvije varijable i napravite točna predviđanja. </a:t>
            </a:r>
            <a:endParaRPr sz="3200">
              <a:latin typeface="+mj-lt"/>
            </a:endParaRPr>
          </a:p>
          <a:p>
            <a:pPr marL="285750" indent="-285750" algn="just">
              <a:buFont typeface="Arial" panose="020B0604020202020204" pitchFamily="34" charset="0"/>
              <a:buChar char="•"/>
              <a:defRPr sz="3200">
                <a:latin typeface="+mj-lt"/>
              </a:defRPr>
            </a:pPr>
            <a:r>
              <a:rPr/>
              <a:t>Pogledajte </a:t>
            </a:r>
            <a:r>
              <a:rPr smtClean="0"/>
              <a:t>linearn</a:t>
            </a:r>
            <a:r>
              <a:rPr lang="hr-HR" smtClean="0"/>
              <a:t>u</a:t>
            </a:r>
            <a:r>
              <a:rPr smtClean="0"/>
              <a:t> regresij</a:t>
            </a:r>
            <a:r>
              <a:rPr lang="hr-HR" smtClean="0"/>
              <a:t>u</a:t>
            </a:r>
            <a:r>
              <a:rPr smtClean="0"/>
              <a:t> </a:t>
            </a:r>
            <a:r>
              <a:t>u akciji</a:t>
            </a:r>
          </a:p>
        </p:txBody>
      </p:sp>
      <p:sp>
        <p:nvSpPr>
          <p:cNvPr id="7" name="Striped Right Arrow 6"/>
          <p:cNvSpPr/>
          <p:nvPr/>
        </p:nvSpPr>
        <p:spPr>
          <a:xfrm>
            <a:off x="4557344" y="5734349"/>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199094" y="1639530"/>
            <a:ext cx="2685351" cy="646331"/>
          </a:xfrm>
          <a:prstGeom prst="rect">
            <a:avLst/>
          </a:prstGeom>
        </p:spPr>
        <p:txBody>
          <a:bodyPr wrap="none">
            <a:spAutoFit/>
          </a:bodyPr>
          <a:lstStyle/>
          <a:p>
            <a:pPr>
              <a:defRPr sz="3600">
                <a:solidFill>
                  <a:srgbClr val="111111"/>
                </a:solidFill>
                <a:latin typeface="+mj-lt"/>
              </a:defRPr>
            </a:pPr>
            <a:r>
              <a:t>Y = b0 + b1*X</a:t>
            </a:r>
            <a:endParaRPr sz="360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defRPr b="1"/>
            </a:pPr>
            <a:r>
              <a:t>Linearna regresija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defRPr sz="2400" b="1">
                <a:latin typeface="+mj-lt"/>
              </a:defRPr>
            </a:pPr>
            <a:r>
              <a:rPr lang="hr-HR" smtClean="0"/>
              <a:t>Korak 2.</a:t>
            </a:r>
            <a:r>
              <a:rPr smtClean="0"/>
              <a:t>: </a:t>
            </a:r>
            <a:r>
              <a:rPr/>
              <a:t>Izračunajte </a:t>
            </a:r>
            <a:r>
              <a:rPr smtClean="0"/>
              <a:t>odstupanje</a:t>
            </a:r>
            <a:r>
              <a:rPr lang="hr-HR" smtClean="0"/>
              <a:t> (devijaciju)</a:t>
            </a:r>
            <a:r>
              <a:rPr smtClean="0"/>
              <a:t> </a:t>
            </a:r>
            <a:r>
              <a:t>svake vrijednosti X i Y od </a:t>
            </a:r>
            <a:r>
              <a:rPr/>
              <a:t>njihovih </a:t>
            </a:r>
            <a:r>
              <a:rPr lang="hr-HR" smtClean="0"/>
              <a:t>srednjih vrijednosti</a:t>
            </a:r>
            <a:endParaRPr/>
          </a:p>
          <a:p>
            <a:pPr marL="0" indent="0">
              <a:buNone/>
            </a:pPr>
            <a:endParaRPr sz="2400">
              <a:latin typeface="+mj-lt"/>
            </a:endParaRPr>
          </a:p>
          <a:p>
            <a:pPr marL="0" indent="0" algn="ctr">
              <a:buNone/>
              <a:defRPr sz="2400">
                <a:latin typeface="+mj-lt"/>
              </a:defRPr>
            </a:pPr>
            <a:r>
              <a:rPr lang="hr-HR" smtClean="0"/>
              <a:t>Devijacije za</a:t>
            </a:r>
            <a:r>
              <a:rPr smtClean="0"/>
              <a:t> </a:t>
            </a:r>
            <a:r>
              <a:t>X = [1-3, 2-3, 3-3, 4-3, 5-3] = [-2, -1, 0, 1, 2]</a:t>
            </a:r>
          </a:p>
          <a:p>
            <a:pPr marL="0" indent="0" algn="ctr">
              <a:buNone/>
              <a:defRPr sz="2400">
                <a:latin typeface="+mj-lt"/>
              </a:defRPr>
            </a:pPr>
            <a:r>
              <a:rPr lang="hr-HR" smtClean="0"/>
              <a:t>Devijacije</a:t>
            </a:r>
            <a:r>
              <a:rPr smtClean="0"/>
              <a:t> </a:t>
            </a:r>
            <a:r>
              <a:t>Y = [2-4, 4-4, 5-4, 4-4, 5-4] = [-2, 0, 1, 0, 1]</a:t>
            </a:r>
          </a:p>
          <a:p>
            <a:pPr marL="0" indent="0">
              <a:buNone/>
            </a:pPr>
            <a:endParaRPr sz="2400">
              <a:latin typeface="+mj-lt"/>
            </a:endParaRPr>
          </a:p>
          <a:p>
            <a:pPr marL="0" indent="0" algn="ctr">
              <a:buNone/>
              <a:defRPr sz="2400" b="1">
                <a:latin typeface="+mj-lt"/>
              </a:defRPr>
            </a:pPr>
            <a:r>
              <a:t>Korak 3: Izračunajte </a:t>
            </a:r>
            <a:r>
              <a:rPr/>
              <a:t>zbroj </a:t>
            </a:r>
            <a:r>
              <a:rPr lang="hr-HR" smtClean="0"/>
              <a:t>produkata</a:t>
            </a:r>
            <a:r>
              <a:rPr smtClean="0"/>
              <a:t> </a:t>
            </a:r>
            <a:r>
              <a:t>odstupanja od X i Y</a:t>
            </a:r>
            <a:endParaRPr sz="2400" b="1">
              <a:latin typeface="+mj-lt"/>
            </a:endParaRPr>
          </a:p>
          <a:p>
            <a:pPr marL="0" indent="0">
              <a:buNone/>
            </a:pPr>
            <a:endParaRPr sz="2400">
              <a:latin typeface="+mj-lt"/>
            </a:endParaRPr>
          </a:p>
          <a:p>
            <a:pPr marL="0" indent="0" algn="ctr">
              <a:buNone/>
              <a:defRPr sz="2400">
                <a:latin typeface="+mj-lt"/>
              </a:defRPr>
            </a:pPr>
            <a:r>
              <a:rPr lang="hr-HR" smtClean="0"/>
              <a:t>Zbroj produkata odstupanja </a:t>
            </a:r>
            <a:r>
              <a:rPr smtClean="0"/>
              <a:t> </a:t>
            </a:r>
            <a:r>
              <a:t>= (-2 * -2) + (-1 * 0) +</a:t>
            </a:r>
            <a:endParaRPr sz="2400">
              <a:latin typeface="+mj-lt"/>
            </a:endParaRPr>
          </a:p>
          <a:p>
            <a:pPr marL="0" indent="0" algn="ctr">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b="1">
                <a:latin typeface="+mj-lt"/>
              </a:defRPr>
            </a:pPr>
            <a:r>
              <a:t>Pretpostavimo da imamo sljedeće podatke:</a:t>
            </a:r>
          </a:p>
          <a:p>
            <a:pPr marL="0" indent="0" algn="ctr">
              <a:buFont typeface="Arial" panose="020B0604020202020204" pitchFamily="34" charset="0"/>
              <a:buNone/>
              <a:defRPr sz="2400">
                <a:latin typeface="+mj-lt"/>
              </a:defRPr>
            </a:pPr>
            <a:r>
              <a:t>X = [1, 2, 3, 4, 5]</a:t>
            </a:r>
          </a:p>
          <a:p>
            <a:pPr marL="0" indent="0" algn="ctr">
              <a:buFont typeface="Arial" panose="020B0604020202020204" pitchFamily="34" charset="0"/>
              <a:buNone/>
              <a:defRPr sz="2400">
                <a:latin typeface="+mj-lt"/>
              </a:defRPr>
            </a:pPr>
            <a:r>
              <a:t>Y = [2, 4, 5, 4, 5]</a:t>
            </a:r>
          </a:p>
          <a:p>
            <a:pPr marL="0" indent="0">
              <a:buFont typeface="Arial" panose="020B0604020202020204" pitchFamily="34" charset="0"/>
              <a:buNone/>
            </a:pPr>
            <a:endParaRPr sz="2400">
              <a:latin typeface="+mj-lt"/>
            </a:endParaRPr>
          </a:p>
          <a:p>
            <a:pPr marL="0" indent="0" algn="ctr">
              <a:buFont typeface="Arial" panose="020B0604020202020204" pitchFamily="34" charset="0"/>
              <a:buNone/>
              <a:defRPr sz="2400" b="1">
                <a:latin typeface="+mj-lt"/>
              </a:defRPr>
            </a:pPr>
            <a:r>
              <a:t>Korak 1: Izračunajte sredinu X i Y</a:t>
            </a:r>
          </a:p>
          <a:p>
            <a:pPr marL="457200" lvl="1" indent="0">
              <a:buFont typeface="Arial" panose="020B0604020202020204" pitchFamily="34" charset="0"/>
              <a:buNone/>
              <a:defRPr sz="2400">
                <a:latin typeface="+mj-lt"/>
              </a:defRPr>
            </a:pPr>
            <a:r>
              <a:t>srednja vrijednost (X) </a:t>
            </a:r>
            <a:r>
              <a:rPr/>
              <a:t>= </a:t>
            </a:r>
            <a:endParaRPr lang="hr-HR" smtClean="0"/>
          </a:p>
          <a:p>
            <a:pPr marL="457200" lvl="1" indent="0">
              <a:buFont typeface="Arial" panose="020B0604020202020204" pitchFamily="34" charset="0"/>
              <a:buNone/>
              <a:defRPr sz="2400">
                <a:latin typeface="+mj-lt"/>
              </a:defRPr>
            </a:pPr>
            <a:r>
              <a:rPr smtClean="0"/>
              <a:t>(</a:t>
            </a:r>
            <a:r>
              <a:t>1 + 2 + 3 + 4 + 5) / 5 = 3</a:t>
            </a:r>
          </a:p>
          <a:p>
            <a:pPr marL="457200" lvl="1" indent="0">
              <a:buFont typeface="Arial" panose="020B0604020202020204" pitchFamily="34" charset="0"/>
              <a:buNone/>
              <a:defRPr sz="2400">
                <a:latin typeface="+mj-lt"/>
              </a:defRPr>
            </a:pPr>
            <a:r>
              <a:t>srednja vrijednost (Y) </a:t>
            </a:r>
            <a:r>
              <a:rPr/>
              <a:t>= </a:t>
            </a:r>
            <a:endParaRPr lang="hr-HR" smtClean="0"/>
          </a:p>
          <a:p>
            <a:pPr marL="457200" lvl="1" indent="0">
              <a:buFont typeface="Arial" panose="020B0604020202020204" pitchFamily="34" charset="0"/>
              <a:buNone/>
              <a:defRPr sz="2400">
                <a:latin typeface="+mj-lt"/>
              </a:defRPr>
            </a:pPr>
            <a:r>
              <a:rPr smtClean="0"/>
              <a:t>(</a:t>
            </a:r>
            <a:r>
              <a:t>2 + 4 + 5 + 4 + 5) / 5 = 4</a:t>
            </a:r>
          </a:p>
          <a:p>
            <a:pPr marL="0" indent="0">
              <a:buFont typeface="Arial" panose="020B0604020202020204" pitchFamily="34" charset="0"/>
              <a:buNone/>
            </a:pPr>
            <a:endParaRPr sz="240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Linearna regresija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marL="0" indent="0" algn="ctr">
              <a:buNone/>
              <a:defRPr sz="2400" b="1">
                <a:latin typeface="+mj-lt"/>
              </a:defRPr>
            </a:pPr>
            <a:r>
              <a:t>Korak 6: </a:t>
            </a:r>
            <a:r>
              <a:rPr/>
              <a:t>Izračunajte </a:t>
            </a:r>
            <a:r>
              <a:rPr lang="hr-HR" smtClean="0"/>
              <a:t>sjecište</a:t>
            </a:r>
            <a:r>
              <a:rPr smtClean="0"/>
              <a:t> regresijsk</a:t>
            </a:r>
            <a:r>
              <a:rPr lang="hr-HR" smtClean="0"/>
              <a:t>og</a:t>
            </a:r>
            <a:r>
              <a:rPr smtClean="0"/>
              <a:t> </a:t>
            </a:r>
            <a:r>
              <a:rPr lang="hr-HR" smtClean="0"/>
              <a:t>pravca</a:t>
            </a:r>
            <a:r>
              <a:rPr smtClean="0"/>
              <a:t> </a:t>
            </a:r>
            <a:r>
              <a:t>(b0)</a:t>
            </a:r>
          </a:p>
          <a:p>
            <a:pPr marL="0" indent="0" algn="ctr">
              <a:buNone/>
              <a:defRPr sz="2400">
                <a:latin typeface="+mj-lt"/>
              </a:defRPr>
            </a:pPr>
            <a:r>
              <a:t>b0 = srednja vrijednost (Y) - b1 * srednja vrijednost (X)</a:t>
            </a:r>
          </a:p>
          <a:p>
            <a:pPr marL="0" indent="0" algn="ctr">
              <a:buNone/>
              <a:defRPr sz="2400">
                <a:latin typeface="+mj-lt"/>
              </a:defRPr>
            </a:pPr>
            <a:r>
              <a:t>= 4 - 0.6 * 3 = 2.2</a:t>
            </a:r>
          </a:p>
          <a:p>
            <a:pPr marL="0" indent="0" algn="ctr">
              <a:buNone/>
            </a:pPr>
            <a:endParaRPr sz="2400" b="1">
              <a:latin typeface="+mj-lt"/>
            </a:endParaRPr>
          </a:p>
          <a:p>
            <a:pPr marL="0" indent="0" algn="ctr">
              <a:buNone/>
              <a:defRPr sz="2400" b="1">
                <a:latin typeface="+mj-lt"/>
              </a:defRPr>
            </a:pPr>
            <a:r>
              <a:t>Korak 7: Napišite </a:t>
            </a:r>
            <a:r>
              <a:rPr/>
              <a:t>jednadžbu </a:t>
            </a:r>
            <a:r>
              <a:rPr lang="hr-HR" smtClean="0"/>
              <a:t>pravca</a:t>
            </a:r>
            <a:endParaRPr/>
          </a:p>
          <a:p>
            <a:pPr marL="0" indent="0" algn="ctr">
              <a:buNone/>
              <a:defRPr sz="2400">
                <a:latin typeface="+mj-lt"/>
              </a:defRPr>
            </a:pPr>
            <a:r>
              <a:t>Y = b0 + b1 * X</a:t>
            </a:r>
          </a:p>
          <a:p>
            <a:pPr marL="0" indent="0" algn="ctr">
              <a:buNone/>
              <a:defRPr sz="2400">
                <a:latin typeface="+mj-lt"/>
              </a:defRPr>
            </a:pPr>
            <a:r>
              <a:t>= 2.2 + 0.6 * X</a:t>
            </a:r>
          </a:p>
          <a:p>
            <a:pPr marL="0" indent="0" algn="ctr">
              <a:buNone/>
              <a:defRPr sz="2400" b="1">
                <a:latin typeface="+mj-lt"/>
              </a:defRPr>
            </a:pPr>
            <a:r>
              <a:rPr smtClean="0"/>
              <a:t>Dakle</a:t>
            </a:r>
            <a:r>
              <a:t>, </a:t>
            </a:r>
            <a:r>
              <a:rPr/>
              <a:t>jednadžba </a:t>
            </a:r>
            <a:r>
              <a:rPr lang="hr-HR" smtClean="0"/>
              <a:t>pravca </a:t>
            </a:r>
            <a:r>
              <a:rPr smtClean="0"/>
              <a:t>za </a:t>
            </a:r>
            <a:r>
              <a:t>ove podatke je </a:t>
            </a:r>
            <a:endParaRPr sz="2400" b="1">
              <a:latin typeface="+mj-lt"/>
            </a:endParaRPr>
          </a:p>
          <a:p>
            <a:pPr marL="0" indent="0" algn="ctr">
              <a:buNone/>
              <a:defRPr sz="2400" b="1">
                <a:latin typeface="+mj-lt"/>
              </a:defRPr>
            </a:pPr>
            <a:r>
              <a:t>Y = 2.2 + 0.6 * X.</a:t>
            </a:r>
            <a:endParaRPr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Korak 4: Izračunajte zbroj kvadrata odstupanja od X</a:t>
            </a:r>
          </a:p>
          <a:p>
            <a:pPr marL="0" indent="0" algn="ctr">
              <a:buNone/>
            </a:pPr>
            <a:endParaRPr sz="2400" b="1">
              <a:latin typeface="+mj-lt"/>
            </a:endParaRPr>
          </a:p>
          <a:p>
            <a:pPr marL="0" indent="0" algn="ctr">
              <a:buNone/>
              <a:defRPr sz="2400">
                <a:latin typeface="+mj-lt"/>
              </a:defRPr>
            </a:pPr>
            <a:r>
              <a:t>zbroj kvadrata </a:t>
            </a:r>
            <a:r>
              <a:rPr/>
              <a:t>odstupanja </a:t>
            </a:r>
            <a:r>
              <a:rPr lang="hr-HR" smtClean="0"/>
              <a:t>za X</a:t>
            </a:r>
            <a:r>
              <a:rPr smtClean="0"/>
              <a:t> </a:t>
            </a:r>
            <a:endParaRPr sz="2400">
              <a:latin typeface="+mj-lt"/>
            </a:endParaRPr>
          </a:p>
          <a:p>
            <a:pPr marL="0" indent="0" algn="ctr">
              <a:buNone/>
              <a:defRPr sz="2400">
                <a:latin typeface="+mj-lt"/>
              </a:defRPr>
            </a:pPr>
            <a:r>
              <a:t>X = (-2)^2 + (-1)^2 + 0^2 + 1^2 + 2^2 = 10</a:t>
            </a:r>
          </a:p>
          <a:p>
            <a:pPr marL="0" indent="0" algn="ctr">
              <a:buNone/>
            </a:pPr>
            <a:endParaRPr sz="2400" b="1">
              <a:latin typeface="+mj-lt"/>
            </a:endParaRPr>
          </a:p>
          <a:p>
            <a:pPr marL="0" indent="0" algn="ctr">
              <a:buNone/>
              <a:defRPr sz="2400" b="1">
                <a:latin typeface="+mj-lt"/>
              </a:defRPr>
            </a:pPr>
            <a:r>
              <a:t>Korak 5: Izračunajte nagib regresijske linije (b1)</a:t>
            </a:r>
          </a:p>
          <a:p>
            <a:pPr marL="0" indent="0" algn="ctr">
              <a:buNone/>
              <a:defRPr sz="2400">
                <a:latin typeface="+mj-lt"/>
              </a:defRPr>
            </a:pPr>
            <a:r>
              <a:t>b1 = </a:t>
            </a:r>
            <a:r>
              <a:rPr/>
              <a:t>zbroj </a:t>
            </a:r>
            <a:r>
              <a:rPr lang="hr-HR" smtClean="0"/>
              <a:t>produkata</a:t>
            </a:r>
            <a:r>
              <a:rPr smtClean="0"/>
              <a:t> </a:t>
            </a:r>
            <a:r>
              <a:t>odstupanja/zbroj kvadrata odstupanja od X</a:t>
            </a:r>
          </a:p>
          <a:p>
            <a:pPr marL="0" indent="0" algn="ctr">
              <a:buNone/>
              <a:defRPr sz="2400">
                <a:latin typeface="+mj-lt"/>
              </a:defRPr>
            </a:pPr>
            <a: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defRPr b="1"/>
            </a:pPr>
            <a:r>
              <a:rPr smtClean="0"/>
              <a:t>Polinom</a:t>
            </a:r>
            <a:r>
              <a:rPr lang="hr-HR" smtClean="0"/>
              <a:t>n</a:t>
            </a:r>
            <a:r>
              <a:rPr smtClean="0"/>
              <a:t>a </a:t>
            </a:r>
            <a:r>
              <a:t>regresija</a:t>
            </a:r>
          </a:p>
        </p:txBody>
      </p:sp>
      <mc:AlternateContent xmlns:mc="http://schemas.openxmlformats.org/markup-compatibility/2006">
        <mc:Choice xmlns:a14="http://schemas.microsoft.com/office/drawing/2010/main" Requires="a14">
          <p:sp>
            <p:nvSpPr>
              <p:cNvPr id="5" name="TextBox 4"/>
              <p:cNvSpPr txBox="1"/>
              <p:nvPr/>
            </p:nvSpPr>
            <p:spPr>
              <a:xfrm>
                <a:off x="163286" y="1381564"/>
                <a:ext cx="5181600" cy="3055837"/>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rPr lang="hr-HR" smtClean="0"/>
                  <a:t>Polinomna regresija je oblik linearne regresije u kojem je odnos između nezavisne varijable x i zavisne varijable y modeliran kao polinom </a:t>
                </a:r>
                <a14:m>
                  <m:oMath xmlns:m="http://schemas.openxmlformats.org/officeDocument/2006/math">
                    <m:sSup>
                      <m:sSupPr>
                        <m:ctrlPr>
                          <a:rPr lang="ar-AE" sz="3200" i="1">
                            <a:latin typeface="Cambria Math" panose="02040503050406030204" pitchFamily="18" charset="0"/>
                          </a:rPr>
                        </m:ctrlPr>
                      </m:sSupPr>
                      <m:e>
                        <m:r>
                          <a:rPr lang="ar-AE" sz="3200" i="1">
                            <a:latin typeface="Cambria Math" panose="02040503050406030204" pitchFamily="18" charset="0"/>
                          </a:rPr>
                          <m:t>𝑛</m:t>
                        </m:r>
                      </m:e>
                      <m:sup>
                        <m:r>
                          <a:rPr lang="ar-AE" sz="3200" i="1">
                            <a:latin typeface="Cambria Math" panose="02040503050406030204" pitchFamily="18" charset="0"/>
                          </a:rPr>
                          <m:t>𝑡</m:t>
                        </m:r>
                        <m:r>
                          <a:rPr lang="ar-AE" sz="3200" b="0" i="1" smtClean="0">
                            <a:latin typeface="Cambria Math" panose="02040503050406030204" pitchFamily="18" charset="0"/>
                          </a:rPr>
                          <m:t>𝑜</m:t>
                        </m:r>
                        <m:r>
                          <a:rPr lang="hr-HR" sz="3200" b="0" i="1" smtClean="0">
                            <a:latin typeface="Cambria Math" panose="02040503050406030204" pitchFamily="18" charset="0"/>
                          </a:rPr>
                          <m:t>𝑔</m:t>
                        </m:r>
                      </m:sup>
                    </m:sSup>
                  </m:oMath>
                </a14:m>
                <a:r>
                  <a:rPr lang="ar-AE"/>
                  <a:t> </a:t>
                </a:r>
                <a:r>
                  <a:rPr lang="hr-HR"/>
                  <a:t>stupnja.</a:t>
                </a:r>
                <a:endParaRPr/>
              </a:p>
            </p:txBody>
          </p:sp>
        </mc:Choice>
        <mc:Fallback>
          <p:sp>
            <p:nvSpPr>
              <p:cNvPr id="5" name="TextBox 4"/>
              <p:cNvSpPr txBox="1">
                <a:spLocks noRot="1" noChangeAspect="1" noMove="1" noResize="1" noEditPoints="1" noAdjustHandles="1" noChangeArrowheads="1" noChangeShapeType="1" noTextEdit="1"/>
              </p:cNvSpPr>
              <p:nvPr/>
            </p:nvSpPr>
            <p:spPr>
              <a:xfrm>
                <a:off x="163286" y="1381564"/>
                <a:ext cx="5181600" cy="3055837"/>
              </a:xfrm>
              <a:prstGeom prst="rect">
                <a:avLst/>
              </a:prstGeom>
              <a:blipFill>
                <a:blip r:embed="rId3"/>
                <a:stretch>
                  <a:fillRect l="-2706" t="-2595" r="-2941" b="-5589"/>
                </a:stretch>
              </a:blipFill>
            </p:spPr>
            <p:txBody>
              <a:bodyPr/>
              <a:lstStyle/>
              <a:p>
                <a:r>
                  <a:rPr lang="en-US">
                    <a:noFill/>
                  </a:rP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81880" y="5793868"/>
            <a:ext cx="6474849" cy="646331"/>
          </a:xfrm>
          <a:prstGeom prst="rect">
            <a:avLst/>
          </a:prstGeom>
        </p:spPr>
        <p:txBody>
          <a:bodyPr wrap="none">
            <a:spAutoFit/>
          </a:bodyPr>
          <a:lstStyle/>
          <a:p>
            <a:pPr>
              <a:defRPr sz="3600">
                <a:solidFill>
                  <a:srgbClr val="111111"/>
                </a:solidFill>
                <a:latin typeface="+mj-lt"/>
              </a:defRPr>
            </a:pPr>
            <a:r>
              <a:t>Y = β0 + β1X + β2X² + … + βhXʰ + ε</a:t>
            </a:r>
            <a:endParaRPr sz="360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Polinomska regresija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defRPr sz="2400" b="1">
                <a:latin typeface="+mj-lt"/>
              </a:defRPr>
            </a:pPr>
            <a:r>
              <a:t>Korak 2: Za izračun koeficijenata polinomske regresijske jednadžbe, moramo koristiti sljedeće formule:</a:t>
            </a:r>
            <a:endParaRPr sz="2400" b="1">
              <a:latin typeface="+mj-lt"/>
            </a:endParaRPr>
          </a:p>
          <a:p>
            <a:pPr marL="0" indent="0" algn="ctr">
              <a:buNone/>
            </a:pPr>
            <a:endParaRPr sz="2400" b="1">
              <a:latin typeface="+mj-lt"/>
            </a:endParaRPr>
          </a:p>
          <a:p>
            <a:pPr marL="0" indent="0" algn="ctr">
              <a:buNone/>
              <a:defRPr sz="2400">
                <a:latin typeface="+mj-lt"/>
              </a:defRPr>
            </a:pPr>
            <a:r>
              <a:t>β1 = (nΣ(XiYi) - ΣXiΣYi)/ (nΣ(Xi2) - (ΣXi)2)</a:t>
            </a:r>
          </a:p>
          <a:p>
            <a:pPr marL="0" indent="0" algn="ctr">
              <a:buNone/>
              <a:defRPr sz="2400">
                <a:latin typeface="+mj-lt"/>
              </a:defRPr>
            </a:pPr>
            <a:r>
              <a:t>β0 = (ΣYi - β1ΣXi)/n</a:t>
            </a:r>
          </a:p>
          <a:p>
            <a:pPr marL="0" indent="0" algn="ctr">
              <a:buNone/>
              <a:defRPr sz="2400">
                <a:latin typeface="+mj-lt"/>
              </a:defRPr>
            </a:pPr>
            <a:r>
              <a:t>gdje je n broj podatkovnih točaka, Xi i Yi su nezavisne i </a:t>
            </a:r>
            <a:r>
              <a:rPr/>
              <a:t>zavisne </a:t>
            </a:r>
            <a:r>
              <a:rPr smtClean="0"/>
              <a:t>varijable.</a:t>
            </a:r>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400" b="1">
                <a:latin typeface="+mj-lt"/>
              </a:defRPr>
            </a:pPr>
            <a:r>
              <a:t>1. korak: Pretpostavimo da imamo iste podatke kao u prethodnom primjeru linearne regresije:</a:t>
            </a:r>
            <a:endParaRPr sz="2400" b="1">
              <a:latin typeface="+mj-lt"/>
            </a:endParaRPr>
          </a:p>
          <a:p>
            <a:pPr marL="0" indent="0" algn="ctr">
              <a:buNone/>
              <a:defRPr sz="2400">
                <a:latin typeface="+mj-lt"/>
              </a:defRPr>
            </a:pPr>
            <a:r>
              <a:t>X = [1, 2, 3, 4, 5]</a:t>
            </a:r>
          </a:p>
          <a:p>
            <a:pPr marL="0" indent="0" algn="ctr">
              <a:buNone/>
              <a:defRPr sz="2400">
                <a:latin typeface="+mj-lt"/>
              </a:defRPr>
            </a:pPr>
            <a:r>
              <a:t>Y = [2, 4, 5, 4, 5]</a:t>
            </a:r>
            <a:endParaRPr sz="2400">
              <a:latin typeface="+mj-lt"/>
            </a:endParaRPr>
          </a:p>
          <a:p>
            <a:pPr marL="0" indent="0" algn="ctr">
              <a:buNone/>
            </a:pPr>
            <a:endParaRPr sz="2400">
              <a:latin typeface="+mj-lt"/>
            </a:endParaRPr>
          </a:p>
          <a:p>
            <a:pPr marL="0" indent="0" algn="ctr">
              <a:buNone/>
              <a:defRPr sz="2400" b="1">
                <a:latin typeface="+mj-lt"/>
              </a:defRPr>
            </a:pPr>
            <a:r>
              <a:t>Opća formula za polinomnu regresiju je:</a:t>
            </a:r>
          </a:p>
          <a:p>
            <a:pPr marL="0" indent="0" algn="ctr">
              <a:buNone/>
              <a:defRPr sz="2400">
                <a:solidFill>
                  <a:srgbClr val="111111"/>
                </a:solidFill>
                <a:latin typeface="+mj-lt"/>
              </a:defRPr>
            </a:pPr>
            <a:r>
              <a:t>Y = β0 + β1X + β2X² + … + βhXʰ + ε</a:t>
            </a:r>
            <a:endParaRPr sz="2400">
              <a:latin typeface="+mj-lt"/>
            </a:endParaRPr>
          </a:p>
          <a:p>
            <a:pPr marL="0" indent="0" algn="ctr">
              <a:buNone/>
            </a:pPr>
            <a:endParaRPr sz="240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4104</TotalTime>
  <Words>3477</Words>
  <Application>Microsoft Office PowerPoint</Application>
  <PresentationFormat>Widescreen</PresentationFormat>
  <Paragraphs>240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5- Regresija s primjenama</vt:lpstr>
      <vt:lpstr>Regresija s primjenama</vt:lpstr>
      <vt:lpstr>Regresijska analiza u strojnom učenju</vt:lpstr>
      <vt:lpstr>Jednostavni algoritmi regresije za početak rada</vt:lpstr>
      <vt:lpstr>Linearna regresija</vt:lpstr>
      <vt:lpstr>Linearna regresija</vt:lpstr>
      <vt:lpstr>Linearna regresija</vt:lpstr>
      <vt:lpstr>Polinomna regresija</vt:lpstr>
      <vt:lpstr>Polinomska regresija</vt:lpstr>
      <vt:lpstr>Polinomska regresija</vt:lpstr>
      <vt:lpstr>Preopterećenje</vt:lpstr>
      <vt:lpstr>Regresija grebena (Ridge regresija)</vt:lpstr>
      <vt:lpstr>Regresija grebena</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312</cp:revision>
  <dcterms:created xsi:type="dcterms:W3CDTF">2021-12-08T08:56:03Z</dcterms:created>
  <dcterms:modified xsi:type="dcterms:W3CDTF">2024-02-21T13:48:20Z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