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5"/>
  </p:notesMasterIdLst>
  <p:sldIdLst>
    <p:sldId id="256" r:id="rId5"/>
    <p:sldId id="257" r:id="rId6"/>
    <p:sldId id="278" r:id="rId7"/>
    <p:sldId id="279" r:id="rId8"/>
    <p:sldId id="281" r:id="rId9"/>
    <p:sldId id="280" r:id="rId10"/>
    <p:sldId id="284" r:id="rId11"/>
    <p:sldId id="282" r:id="rId12"/>
    <p:sldId id="283" r:id="rId13"/>
    <p:sldId id="277" r:id="rId14"/>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e" initials="f" lastIdx="1" clrIdx="0">
    <p:extLst>
      <p:ext uri="{19B8F6BF-5375-455C-9EA6-DF929625EA0E}">
        <p15:presenceInfo xmlns:p15="http://schemas.microsoft.com/office/powerpoint/2012/main" userId="d131dc0004dc0f4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6860" autoAdjust="0"/>
  </p:normalViewPr>
  <p:slideViewPr>
    <p:cSldViewPr snapToGrid="0">
      <p:cViewPr varScale="1">
        <p:scale>
          <a:sx n="85" d="100"/>
          <a:sy n="85" d="100"/>
        </p:scale>
        <p:origin x="151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frane\Documents\Projekti\VUS\EU%20projekti\CodeIn\Intellectual%20outputs\O3%202%20distance%20learning%20curricula%20in%20machine%20learning%20and%20cloud%20computing\PPT%20machine%20learning\Activation%20function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frane\Documents\Projekti\VUS\EU%20projekti\CodeIn\Intellectual%20outputs\O3%202%20distance%20learning%20curricula%20in%20machine%20learning%20and%20cloud%20computing\PPT%20machine%20learning\Activation%20functions.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frane\Documents\Projekti\VUS\EU%20projekti\CodeIn\Intellectual%20outputs\O3%202%20distance%20learning%20curricula%20in%20machine%20learning%20and%20cloud%20computing\PPT%20machine%20learning\Activation%20function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baseline="0">
                <a:solidFill>
                  <a:schemeClr val="tx1">
                    <a:lumMod val="65000"/>
                    <a:lumOff val="35000"/>
                  </a:schemeClr>
                </a:solidFill>
                <a:latin typeface="+mj-lt"/>
                <a:ea typeface="+mn-ea"/>
                <a:cs typeface="+mn-cs"/>
              </a:defRPr>
            </a:pPr>
            <a:r>
              <a:rPr lang="hr-HR"/>
              <a:t>sigmoid f(x)</a:t>
            </a:r>
            <a:endParaRPr lang="hr-HR" sz="1800">
              <a:latin typeface="+mj-lt"/>
            </a:endParaRPr>
          </a:p>
        </c:rich>
      </c:tx>
      <c:layout/>
      <c:overlay val="0"/>
      <c:spPr>
        <a:noFill/>
        <a:ln>
          <a:noFill/>
        </a:ln>
        <a:effectLst/>
      </c:spPr>
    </c:title>
    <c:autoTitleDeleted val="0"/>
    <c:plotArea>
      <c:layout>
        <c:manualLayout>
          <c:layoutTarget val="inner"/>
          <c:xMode val="edge"/>
          <c:yMode val="edge"/>
          <c:x val="3.2617999016071972E-2"/>
          <c:y val="0.23206294962480226"/>
          <c:w val="0.90886599596717033"/>
          <c:h val="0.65405101624695816"/>
        </c:manualLayout>
      </c:layout>
      <c:scatterChart>
        <c:scatterStyle val="lineMarker"/>
        <c:varyColors val="0"/>
        <c:ser>
          <c:idx val="0"/>
          <c:order val="0"/>
          <c:tx>
            <c:strRef>
              <c:f>Sheet1!$B$1</c:f>
              <c:strCache>
                <c:ptCount val="1"/>
                <c:pt idx="0">
                  <c:v>f</c:v>
                </c:pt>
              </c:strCache>
            </c:strRef>
          </c:tx>
          <c:spPr>
            <a:ln w="19050" cap="rnd">
              <a:solidFill>
                <a:schemeClr val="accent1"/>
              </a:solidFill>
              <a:round/>
            </a:ln>
            <a:effectLst/>
          </c:spPr>
          <c:marker>
            <c:symbol val="none"/>
          </c:marker>
          <c:xVal>
            <c:numRef>
              <c:f>Sheet1!$A$2:$A$93</c:f>
              <c:numCache>
                <c:formatCode>General</c:formatCode>
                <c:ptCount val="92"/>
                <c:pt idx="0">
                  <c:v>-8.8000000000000007</c:v>
                </c:pt>
                <c:pt idx="1">
                  <c:v>-8.6</c:v>
                </c:pt>
                <c:pt idx="2">
                  <c:v>-8.4</c:v>
                </c:pt>
                <c:pt idx="3">
                  <c:v>-8.1999999999999993</c:v>
                </c:pt>
                <c:pt idx="4">
                  <c:v>-8</c:v>
                </c:pt>
                <c:pt idx="5">
                  <c:v>-7.8</c:v>
                </c:pt>
                <c:pt idx="6">
                  <c:v>-7.6</c:v>
                </c:pt>
                <c:pt idx="7">
                  <c:v>-7.4</c:v>
                </c:pt>
                <c:pt idx="8">
                  <c:v>-7.2</c:v>
                </c:pt>
                <c:pt idx="9">
                  <c:v>-7</c:v>
                </c:pt>
                <c:pt idx="10">
                  <c:v>-6.8</c:v>
                </c:pt>
                <c:pt idx="11">
                  <c:v>-6.6</c:v>
                </c:pt>
                <c:pt idx="12">
                  <c:v>-6.4</c:v>
                </c:pt>
                <c:pt idx="13">
                  <c:v>-6.2</c:v>
                </c:pt>
                <c:pt idx="14">
                  <c:v>-6</c:v>
                </c:pt>
                <c:pt idx="15">
                  <c:v>-5.8</c:v>
                </c:pt>
                <c:pt idx="16">
                  <c:v>-5.6</c:v>
                </c:pt>
                <c:pt idx="17">
                  <c:v>-5.4</c:v>
                </c:pt>
                <c:pt idx="18">
                  <c:v>-5.2</c:v>
                </c:pt>
                <c:pt idx="19">
                  <c:v>-5</c:v>
                </c:pt>
                <c:pt idx="20">
                  <c:v>-4.8</c:v>
                </c:pt>
                <c:pt idx="21">
                  <c:v>-4.5999999999999996</c:v>
                </c:pt>
                <c:pt idx="22">
                  <c:v>-4.4000000000000004</c:v>
                </c:pt>
                <c:pt idx="23">
                  <c:v>-4.2</c:v>
                </c:pt>
                <c:pt idx="24">
                  <c:v>-4</c:v>
                </c:pt>
                <c:pt idx="25">
                  <c:v>-3.8</c:v>
                </c:pt>
                <c:pt idx="26">
                  <c:v>-3.6</c:v>
                </c:pt>
                <c:pt idx="27">
                  <c:v>-3.4</c:v>
                </c:pt>
                <c:pt idx="28">
                  <c:v>-3.2</c:v>
                </c:pt>
                <c:pt idx="29">
                  <c:v>-3</c:v>
                </c:pt>
                <c:pt idx="30">
                  <c:v>-2.8</c:v>
                </c:pt>
                <c:pt idx="31">
                  <c:v>-2.6</c:v>
                </c:pt>
                <c:pt idx="32">
                  <c:v>-2.4</c:v>
                </c:pt>
                <c:pt idx="33">
                  <c:v>-2.2000000000000002</c:v>
                </c:pt>
                <c:pt idx="34">
                  <c:v>-2</c:v>
                </c:pt>
                <c:pt idx="35">
                  <c:v>-1.8</c:v>
                </c:pt>
                <c:pt idx="36">
                  <c:v>-1.6</c:v>
                </c:pt>
                <c:pt idx="37">
                  <c:v>-1.4</c:v>
                </c:pt>
                <c:pt idx="38">
                  <c:v>-1.2</c:v>
                </c:pt>
                <c:pt idx="39">
                  <c:v>-1</c:v>
                </c:pt>
                <c:pt idx="40">
                  <c:v>-0.8</c:v>
                </c:pt>
                <c:pt idx="41">
                  <c:v>-0.6</c:v>
                </c:pt>
                <c:pt idx="42">
                  <c:v>-0.4</c:v>
                </c:pt>
                <c:pt idx="43">
                  <c:v>-0.2</c:v>
                </c:pt>
                <c:pt idx="44">
                  <c:v>0</c:v>
                </c:pt>
                <c:pt idx="45">
                  <c:v>0.2</c:v>
                </c:pt>
                <c:pt idx="46">
                  <c:v>0.4</c:v>
                </c:pt>
                <c:pt idx="47">
                  <c:v>0.6</c:v>
                </c:pt>
                <c:pt idx="48">
                  <c:v>0.8</c:v>
                </c:pt>
                <c:pt idx="49">
                  <c:v>1</c:v>
                </c:pt>
                <c:pt idx="50">
                  <c:v>1.2</c:v>
                </c:pt>
                <c:pt idx="51">
                  <c:v>1.4</c:v>
                </c:pt>
                <c:pt idx="52">
                  <c:v>1.6</c:v>
                </c:pt>
                <c:pt idx="53">
                  <c:v>1.8</c:v>
                </c:pt>
                <c:pt idx="54">
                  <c:v>2</c:v>
                </c:pt>
                <c:pt idx="55">
                  <c:v>2.2000000000000002</c:v>
                </c:pt>
                <c:pt idx="56">
                  <c:v>2.4</c:v>
                </c:pt>
                <c:pt idx="57">
                  <c:v>2.6</c:v>
                </c:pt>
                <c:pt idx="58">
                  <c:v>2.8</c:v>
                </c:pt>
                <c:pt idx="59">
                  <c:v>3</c:v>
                </c:pt>
                <c:pt idx="60">
                  <c:v>3.2</c:v>
                </c:pt>
                <c:pt idx="61">
                  <c:v>3.4</c:v>
                </c:pt>
                <c:pt idx="62">
                  <c:v>3.6</c:v>
                </c:pt>
                <c:pt idx="63">
                  <c:v>3.8</c:v>
                </c:pt>
                <c:pt idx="64">
                  <c:v>4</c:v>
                </c:pt>
                <c:pt idx="65">
                  <c:v>4.2</c:v>
                </c:pt>
                <c:pt idx="66">
                  <c:v>4.4000000000000004</c:v>
                </c:pt>
                <c:pt idx="67">
                  <c:v>4.5999999999999996</c:v>
                </c:pt>
                <c:pt idx="68">
                  <c:v>4.8</c:v>
                </c:pt>
                <c:pt idx="69">
                  <c:v>5</c:v>
                </c:pt>
                <c:pt idx="70">
                  <c:v>5.2</c:v>
                </c:pt>
                <c:pt idx="71">
                  <c:v>5.4</c:v>
                </c:pt>
                <c:pt idx="72">
                  <c:v>5.6</c:v>
                </c:pt>
                <c:pt idx="73">
                  <c:v>5.8</c:v>
                </c:pt>
                <c:pt idx="74">
                  <c:v>6</c:v>
                </c:pt>
                <c:pt idx="75">
                  <c:v>6.2</c:v>
                </c:pt>
                <c:pt idx="76">
                  <c:v>6.4</c:v>
                </c:pt>
                <c:pt idx="77">
                  <c:v>6.6</c:v>
                </c:pt>
                <c:pt idx="78">
                  <c:v>6.8</c:v>
                </c:pt>
                <c:pt idx="79">
                  <c:v>7</c:v>
                </c:pt>
                <c:pt idx="80">
                  <c:v>7.2</c:v>
                </c:pt>
                <c:pt idx="81">
                  <c:v>7.4</c:v>
                </c:pt>
                <c:pt idx="82">
                  <c:v>7.6</c:v>
                </c:pt>
                <c:pt idx="83">
                  <c:v>7.8</c:v>
                </c:pt>
                <c:pt idx="84">
                  <c:v>8</c:v>
                </c:pt>
                <c:pt idx="85">
                  <c:v>8.1999999999999993</c:v>
                </c:pt>
                <c:pt idx="86">
                  <c:v>8.4</c:v>
                </c:pt>
                <c:pt idx="87">
                  <c:v>8.6</c:v>
                </c:pt>
                <c:pt idx="88">
                  <c:v>8.8000000000000007</c:v>
                </c:pt>
                <c:pt idx="89">
                  <c:v>9</c:v>
                </c:pt>
                <c:pt idx="90">
                  <c:v>9.1999999999999993</c:v>
                </c:pt>
                <c:pt idx="91">
                  <c:v>9.4</c:v>
                </c:pt>
              </c:numCache>
            </c:numRef>
          </c:xVal>
          <c:yVal>
            <c:numRef>
              <c:f>Sheet1!$B$2:$B$93</c:f>
              <c:numCache>
                <c:formatCode>General</c:formatCode>
                <c:ptCount val="92"/>
                <c:pt idx="0">
                  <c:v>1.5071035805975741E-4</c:v>
                </c:pt>
                <c:pt idx="1">
                  <c:v>1.84071904963424E-4</c:v>
                </c:pt>
                <c:pt idx="2">
                  <c:v>2.248167702332953E-4</c:v>
                </c:pt>
                <c:pt idx="3">
                  <c:v>2.7457815610133291E-4</c:v>
                </c:pt>
                <c:pt idx="4">
                  <c:v>3.3535013046647811E-4</c:v>
                </c:pt>
                <c:pt idx="5">
                  <c:v>4.0956716498605043E-4</c:v>
                </c:pt>
                <c:pt idx="6">
                  <c:v>5.0020110707956432E-4</c:v>
                </c:pt>
                <c:pt idx="7">
                  <c:v>6.1087935943440102E-4</c:v>
                </c:pt>
                <c:pt idx="8">
                  <c:v>7.4602883383669699E-4</c:v>
                </c:pt>
                <c:pt idx="9">
                  <c:v>9.1105119440064539E-4</c:v>
                </c:pt>
                <c:pt idx="10">
                  <c:v>1.1125360328603216E-3</c:v>
                </c:pt>
                <c:pt idx="11">
                  <c:v>1.3585199504289591E-3</c:v>
                </c:pt>
                <c:pt idx="12">
                  <c:v>1.6588010801744215E-3</c:v>
                </c:pt>
                <c:pt idx="13">
                  <c:v>2.0253203890498819E-3</c:v>
                </c:pt>
                <c:pt idx="14">
                  <c:v>2.4726231566347743E-3</c:v>
                </c:pt>
                <c:pt idx="15">
                  <c:v>3.0184163247084241E-3</c:v>
                </c:pt>
                <c:pt idx="16">
                  <c:v>3.684239899435989E-3</c:v>
                </c:pt>
                <c:pt idx="17">
                  <c:v>4.4962731609411782E-3</c:v>
                </c:pt>
                <c:pt idx="18">
                  <c:v>5.4862988994504036E-3</c:v>
                </c:pt>
                <c:pt idx="19">
                  <c:v>6.6928509242848554E-3</c:v>
                </c:pt>
                <c:pt idx="20">
                  <c:v>8.1625711531598966E-3</c:v>
                </c:pt>
                <c:pt idx="21">
                  <c:v>9.9518018669043241E-3</c:v>
                </c:pt>
                <c:pt idx="22">
                  <c:v>1.2128434984274237E-2</c:v>
                </c:pt>
                <c:pt idx="23">
                  <c:v>1.4774031693273055E-2</c:v>
                </c:pt>
                <c:pt idx="24">
                  <c:v>1.7986209962091559E-2</c:v>
                </c:pt>
                <c:pt idx="25">
                  <c:v>2.1881270936130476E-2</c:v>
                </c:pt>
                <c:pt idx="26">
                  <c:v>2.6596993576865856E-2</c:v>
                </c:pt>
                <c:pt idx="27">
                  <c:v>3.2295464698450516E-2</c:v>
                </c:pt>
                <c:pt idx="28">
                  <c:v>3.9165722796764356E-2</c:v>
                </c:pt>
                <c:pt idx="29">
                  <c:v>4.7425873177566781E-2</c:v>
                </c:pt>
                <c:pt idx="30">
                  <c:v>5.7324175898868755E-2</c:v>
                </c:pt>
                <c:pt idx="31">
                  <c:v>6.9138420343346815E-2</c:v>
                </c:pt>
                <c:pt idx="32">
                  <c:v>8.317269649392238E-2</c:v>
                </c:pt>
                <c:pt idx="33">
                  <c:v>9.9750489119685135E-2</c:v>
                </c:pt>
                <c:pt idx="34">
                  <c:v>0.11920292202211755</c:v>
                </c:pt>
                <c:pt idx="35">
                  <c:v>0.14185106490048777</c:v>
                </c:pt>
                <c:pt idx="36">
                  <c:v>0.16798161486607552</c:v>
                </c:pt>
                <c:pt idx="37">
                  <c:v>0.19781611144141825</c:v>
                </c:pt>
                <c:pt idx="38">
                  <c:v>0.23147521650098238</c:v>
                </c:pt>
                <c:pt idx="39">
                  <c:v>0.2689414213699951</c:v>
                </c:pt>
                <c:pt idx="40">
                  <c:v>0.31002551887238755</c:v>
                </c:pt>
                <c:pt idx="41">
                  <c:v>0.35434369377420455</c:v>
                </c:pt>
                <c:pt idx="42">
                  <c:v>0.401312339887548</c:v>
                </c:pt>
                <c:pt idx="43">
                  <c:v>0.45016600268752216</c:v>
                </c:pt>
                <c:pt idx="44">
                  <c:v>0.5</c:v>
                </c:pt>
                <c:pt idx="45">
                  <c:v>0.54983399731247795</c:v>
                </c:pt>
                <c:pt idx="46">
                  <c:v>0.598687660112452</c:v>
                </c:pt>
                <c:pt idx="47">
                  <c:v>0.6456563062257954</c:v>
                </c:pt>
                <c:pt idx="48">
                  <c:v>0.6899744811276125</c:v>
                </c:pt>
                <c:pt idx="49">
                  <c:v>0.7310585786300049</c:v>
                </c:pt>
                <c:pt idx="50">
                  <c:v>0.76852478349901754</c:v>
                </c:pt>
                <c:pt idx="51">
                  <c:v>0.80218388855858169</c:v>
                </c:pt>
                <c:pt idx="52">
                  <c:v>0.83201838513392445</c:v>
                </c:pt>
                <c:pt idx="53">
                  <c:v>0.85814893509951229</c:v>
                </c:pt>
                <c:pt idx="54">
                  <c:v>0.88079707797788231</c:v>
                </c:pt>
                <c:pt idx="55">
                  <c:v>0.9002495108803148</c:v>
                </c:pt>
                <c:pt idx="56">
                  <c:v>0.91682730350607766</c:v>
                </c:pt>
                <c:pt idx="57">
                  <c:v>0.93086157965665328</c:v>
                </c:pt>
                <c:pt idx="58">
                  <c:v>0.94267582410113127</c:v>
                </c:pt>
                <c:pt idx="59">
                  <c:v>0.95257412682243336</c:v>
                </c:pt>
                <c:pt idx="60">
                  <c:v>0.96083427720323566</c:v>
                </c:pt>
                <c:pt idx="61">
                  <c:v>0.96770453530154943</c:v>
                </c:pt>
                <c:pt idx="62">
                  <c:v>0.97340300642313404</c:v>
                </c:pt>
                <c:pt idx="63">
                  <c:v>0.97811872906386943</c:v>
                </c:pt>
                <c:pt idx="64">
                  <c:v>0.98201379003790845</c:v>
                </c:pt>
                <c:pt idx="65">
                  <c:v>0.98522596830672693</c:v>
                </c:pt>
                <c:pt idx="66">
                  <c:v>0.98787156501572571</c:v>
                </c:pt>
                <c:pt idx="67">
                  <c:v>0.99004819813309575</c:v>
                </c:pt>
                <c:pt idx="68">
                  <c:v>0.99183742884684012</c:v>
                </c:pt>
                <c:pt idx="69">
                  <c:v>0.99330714907571527</c:v>
                </c:pt>
                <c:pt idx="70">
                  <c:v>0.99451370110054949</c:v>
                </c:pt>
                <c:pt idx="71">
                  <c:v>0.99550372683905886</c:v>
                </c:pt>
                <c:pt idx="72">
                  <c:v>0.99631576010056411</c:v>
                </c:pt>
                <c:pt idx="73">
                  <c:v>0.99698158367529166</c:v>
                </c:pt>
                <c:pt idx="74">
                  <c:v>0.99752737684336534</c:v>
                </c:pt>
                <c:pt idx="75">
                  <c:v>0.9979746796109501</c:v>
                </c:pt>
                <c:pt idx="76">
                  <c:v>0.99834119891982553</c:v>
                </c:pt>
                <c:pt idx="77">
                  <c:v>0.9986414800495711</c:v>
                </c:pt>
                <c:pt idx="78">
                  <c:v>0.99888746396713979</c:v>
                </c:pt>
                <c:pt idx="79">
                  <c:v>0.9990889488055994</c:v>
                </c:pt>
                <c:pt idx="80">
                  <c:v>0.99925397116616332</c:v>
                </c:pt>
                <c:pt idx="81">
                  <c:v>0.99938912064056562</c:v>
                </c:pt>
                <c:pt idx="82">
                  <c:v>0.99949979889292051</c:v>
                </c:pt>
                <c:pt idx="83">
                  <c:v>0.99959043283501392</c:v>
                </c:pt>
                <c:pt idx="84">
                  <c:v>0.99966464986953363</c:v>
                </c:pt>
                <c:pt idx="85">
                  <c:v>0.99972542184389857</c:v>
                </c:pt>
                <c:pt idx="86">
                  <c:v>0.99977518322976666</c:v>
                </c:pt>
                <c:pt idx="87">
                  <c:v>0.99981592809503661</c:v>
                </c:pt>
                <c:pt idx="88">
                  <c:v>0.99984928964194031</c:v>
                </c:pt>
                <c:pt idx="89">
                  <c:v>0.99987660542401369</c:v>
                </c:pt>
                <c:pt idx="90">
                  <c:v>0.99989897080609225</c:v>
                </c:pt>
                <c:pt idx="91">
                  <c:v>0.99991728277714842</c:v>
                </c:pt>
              </c:numCache>
            </c:numRef>
          </c:yVal>
          <c:smooth val="0"/>
          <c:extLst>
            <c:ext xmlns:c16="http://schemas.microsoft.com/office/drawing/2014/chart" uri="{C3380CC4-5D6E-409C-BE32-E72D297353CC}">
              <c16:uniqueId val="{00000000-69EA-4CB5-B4AB-174CF02EA900}"/>
            </c:ext>
          </c:extLst>
        </c:ser>
        <c:dLbls>
          <c:showLegendKey val="0"/>
          <c:showVal val="0"/>
          <c:showCatName val="0"/>
          <c:showSerName val="0"/>
          <c:showPercent val="0"/>
          <c:showBubbleSize val="0"/>
        </c:dLbls>
        <c:axId val="2084052143"/>
        <c:axId val="2084047983"/>
      </c:scatterChart>
      <c:valAx>
        <c:axId val="2084052143"/>
        <c:scaling>
          <c:orientation val="minMax"/>
          <c:max val="5"/>
          <c:min val="-5"/>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j-lt"/>
                <a:ea typeface="+mn-ea"/>
                <a:cs typeface="+mn-cs"/>
              </a:defRPr>
            </a:pPr>
            <a:endParaRPr lang="sr-Latn-RS"/>
          </a:p>
        </c:txPr>
        <c:crossAx val="2084047983"/>
        <c:crosses val="autoZero"/>
        <c:crossBetween val="midCat"/>
        <c:majorUnit val="2"/>
      </c:valAx>
      <c:valAx>
        <c:axId val="2084047983"/>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j-lt"/>
                <a:ea typeface="+mn-ea"/>
                <a:cs typeface="+mn-cs"/>
              </a:defRPr>
            </a:pPr>
            <a:endParaRPr lang="sr-Latn-RS"/>
          </a:p>
        </c:txPr>
        <c:crossAx val="2084052143"/>
        <c:crosses val="autoZero"/>
        <c:crossBetween val="midCat"/>
        <c:majorUnit val="0.25"/>
      </c:valAx>
      <c:spPr>
        <a:noFill/>
        <a:ln>
          <a:noFill/>
        </a:ln>
        <a:effectLst/>
      </c:spPr>
    </c:plotArea>
    <c:plotVisOnly val="1"/>
    <c:dispBlanksAs val="gap"/>
    <c:showDLblsOverMax val="0"/>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00" b="1" i="0" u="none" strike="noStrike" kern="1200" baseline="0">
              <a:solidFill>
                <a:schemeClr val="tx1">
                  <a:lumMod val="65000"/>
                  <a:lumOff val="35000"/>
                </a:schemeClr>
              </a:solidFill>
              <a:latin typeface="+mj-lt"/>
              <a:ea typeface="+mn-ea"/>
              <a:cs typeface="+mn-cs"/>
            </a:defRPr>
          </a:pPr>
          <a:endParaRPr lang="sr-Latn-RS"/>
        </a:p>
      </c:txPr>
    </c:title>
    <c:autoTitleDeleted val="0"/>
    <c:plotArea>
      <c:layout/>
      <c:scatterChart>
        <c:scatterStyle val="smoothMarker"/>
        <c:varyColors val="0"/>
        <c:ser>
          <c:idx val="0"/>
          <c:order val="0"/>
          <c:tx>
            <c:strRef>
              <c:f>Sheet1!$B$1</c:f>
              <c:strCache>
                <c:ptCount val="1"/>
                <c:pt idx="0">
                  <c:v>SIGMOID</c:v>
                </c:pt>
              </c:strCache>
            </c:strRef>
          </c:tx>
          <c:spPr>
            <a:ln w="19050" cap="rnd">
              <a:solidFill>
                <a:schemeClr val="accent1"/>
              </a:solidFill>
              <a:round/>
            </a:ln>
            <a:effectLst/>
          </c:spPr>
          <c:marker>
            <c:symbol val="none"/>
          </c:marker>
          <c:xVal>
            <c:numRef>
              <c:f>Sheet1!$A$2:$A$102</c:f>
              <c:numCache>
                <c:formatCode>General</c:formatCode>
                <c:ptCount val="101"/>
                <c:pt idx="0">
                  <c:v>-5</c:v>
                </c:pt>
                <c:pt idx="1">
                  <c:v>-4.9000000000000004</c:v>
                </c:pt>
                <c:pt idx="2">
                  <c:v>-4.8</c:v>
                </c:pt>
                <c:pt idx="3">
                  <c:v>-4.7</c:v>
                </c:pt>
                <c:pt idx="4">
                  <c:v>-4.5999999999999996</c:v>
                </c:pt>
                <c:pt idx="5">
                  <c:v>-4.5</c:v>
                </c:pt>
                <c:pt idx="6">
                  <c:v>-4.4000000000000004</c:v>
                </c:pt>
                <c:pt idx="7">
                  <c:v>-4.3</c:v>
                </c:pt>
                <c:pt idx="8">
                  <c:v>-4.2</c:v>
                </c:pt>
                <c:pt idx="9">
                  <c:v>-4.0999999999999996</c:v>
                </c:pt>
                <c:pt idx="10">
                  <c:v>-4</c:v>
                </c:pt>
                <c:pt idx="11">
                  <c:v>-3.9</c:v>
                </c:pt>
                <c:pt idx="12">
                  <c:v>-3.8</c:v>
                </c:pt>
                <c:pt idx="13">
                  <c:v>-3.7</c:v>
                </c:pt>
                <c:pt idx="14">
                  <c:v>-3.6</c:v>
                </c:pt>
                <c:pt idx="15">
                  <c:v>-3.5000000000000102</c:v>
                </c:pt>
                <c:pt idx="16">
                  <c:v>-3.4000000000000101</c:v>
                </c:pt>
                <c:pt idx="17">
                  <c:v>-3.30000000000001</c:v>
                </c:pt>
                <c:pt idx="18">
                  <c:v>-3.2000000000000099</c:v>
                </c:pt>
                <c:pt idx="19">
                  <c:v>-3.1000000000000099</c:v>
                </c:pt>
                <c:pt idx="20">
                  <c:v>-3.0000000000000102</c:v>
                </c:pt>
                <c:pt idx="21">
                  <c:v>-2.9000000000000101</c:v>
                </c:pt>
                <c:pt idx="22">
                  <c:v>-2.80000000000001</c:v>
                </c:pt>
                <c:pt idx="23">
                  <c:v>-2.7000000000000099</c:v>
                </c:pt>
                <c:pt idx="24">
                  <c:v>-2.6000000000000099</c:v>
                </c:pt>
                <c:pt idx="25">
                  <c:v>-2.5000000000000102</c:v>
                </c:pt>
                <c:pt idx="26">
                  <c:v>-2.4000000000000101</c:v>
                </c:pt>
                <c:pt idx="27">
                  <c:v>-2.30000000000001</c:v>
                </c:pt>
                <c:pt idx="28">
                  <c:v>-2.2000000000000099</c:v>
                </c:pt>
                <c:pt idx="29">
                  <c:v>-2.1000000000000099</c:v>
                </c:pt>
                <c:pt idx="30">
                  <c:v>-2.0000000000000102</c:v>
                </c:pt>
                <c:pt idx="31">
                  <c:v>-1.9000000000000099</c:v>
                </c:pt>
                <c:pt idx="32">
                  <c:v>-1.80000000000001</c:v>
                </c:pt>
                <c:pt idx="33">
                  <c:v>-1.7000000000000099</c:v>
                </c:pt>
                <c:pt idx="34">
                  <c:v>-1.6000000000000101</c:v>
                </c:pt>
                <c:pt idx="35">
                  <c:v>-1.50000000000001</c:v>
                </c:pt>
                <c:pt idx="36">
                  <c:v>-1.4000000000000099</c:v>
                </c:pt>
                <c:pt idx="37">
                  <c:v>-1.30000000000001</c:v>
                </c:pt>
                <c:pt idx="38">
                  <c:v>-1.2000000000000099</c:v>
                </c:pt>
                <c:pt idx="39">
                  <c:v>-1.1000000000000101</c:v>
                </c:pt>
                <c:pt idx="40">
                  <c:v>-1.00000000000001</c:v>
                </c:pt>
                <c:pt idx="41">
                  <c:v>-0.90000000000001001</c:v>
                </c:pt>
                <c:pt idx="42">
                  <c:v>-0.80000000000001004</c:v>
                </c:pt>
                <c:pt idx="43">
                  <c:v>-0.70000000000002005</c:v>
                </c:pt>
                <c:pt idx="44">
                  <c:v>-0.60000000000001996</c:v>
                </c:pt>
                <c:pt idx="45">
                  <c:v>-0.50000000000001998</c:v>
                </c:pt>
                <c:pt idx="46">
                  <c:v>-0.40000000000002001</c:v>
                </c:pt>
                <c:pt idx="47">
                  <c:v>-0.30000000000001997</c:v>
                </c:pt>
                <c:pt idx="48">
                  <c:v>-0.20000000000002</c:v>
                </c:pt>
                <c:pt idx="49">
                  <c:v>-0.10000000000002</c:v>
                </c:pt>
                <c:pt idx="50">
                  <c:v>-2.0428103653102899E-14</c:v>
                </c:pt>
                <c:pt idx="51">
                  <c:v>9.9999999999980105E-2</c:v>
                </c:pt>
                <c:pt idx="52">
                  <c:v>0.19999999999998</c:v>
                </c:pt>
                <c:pt idx="53">
                  <c:v>0.29999999999998</c:v>
                </c:pt>
                <c:pt idx="54">
                  <c:v>0.39999999999997998</c:v>
                </c:pt>
                <c:pt idx="55">
                  <c:v>0.49999999999998002</c:v>
                </c:pt>
                <c:pt idx="56">
                  <c:v>0.59999999999997999</c:v>
                </c:pt>
                <c:pt idx="57">
                  <c:v>0.69999999999997997</c:v>
                </c:pt>
                <c:pt idx="58">
                  <c:v>0.79999999999997995</c:v>
                </c:pt>
                <c:pt idx="59">
                  <c:v>0.89999999999998004</c:v>
                </c:pt>
                <c:pt idx="60">
                  <c:v>0.99999999999998002</c:v>
                </c:pt>
                <c:pt idx="61">
                  <c:v>1.0999999999999801</c:v>
                </c:pt>
                <c:pt idx="62">
                  <c:v>1.19999999999998</c:v>
                </c:pt>
                <c:pt idx="63">
                  <c:v>1.2999999999999801</c:v>
                </c:pt>
                <c:pt idx="64">
                  <c:v>1.3999999999999799</c:v>
                </c:pt>
                <c:pt idx="65">
                  <c:v>1.49999999999998</c:v>
                </c:pt>
                <c:pt idx="66">
                  <c:v>1.5999999999999801</c:v>
                </c:pt>
                <c:pt idx="67">
                  <c:v>1.69999999999998</c:v>
                </c:pt>
                <c:pt idx="68">
                  <c:v>1.7999999999999801</c:v>
                </c:pt>
                <c:pt idx="69">
                  <c:v>1.8999999999999799</c:v>
                </c:pt>
                <c:pt idx="70">
                  <c:v>1.99999999999998</c:v>
                </c:pt>
                <c:pt idx="71">
                  <c:v>2.0999999999999699</c:v>
                </c:pt>
                <c:pt idx="72">
                  <c:v>2.19999999999997</c:v>
                </c:pt>
                <c:pt idx="73">
                  <c:v>2.2999999999999701</c:v>
                </c:pt>
                <c:pt idx="74">
                  <c:v>2.3999999999999702</c:v>
                </c:pt>
                <c:pt idx="75">
                  <c:v>2.4999999999999698</c:v>
                </c:pt>
                <c:pt idx="76">
                  <c:v>2.5999999999999699</c:v>
                </c:pt>
                <c:pt idx="77">
                  <c:v>2.69999999999997</c:v>
                </c:pt>
                <c:pt idx="78">
                  <c:v>2.7999999999999701</c:v>
                </c:pt>
                <c:pt idx="79">
                  <c:v>2.8999999999999702</c:v>
                </c:pt>
                <c:pt idx="80">
                  <c:v>2.9999999999999698</c:v>
                </c:pt>
                <c:pt idx="81">
                  <c:v>3.0999999999999699</c:v>
                </c:pt>
                <c:pt idx="82">
                  <c:v>3.19999999999997</c:v>
                </c:pt>
                <c:pt idx="83">
                  <c:v>3.2999999999999701</c:v>
                </c:pt>
                <c:pt idx="84">
                  <c:v>3.3999999999999702</c:v>
                </c:pt>
                <c:pt idx="85">
                  <c:v>3.4999999999999698</c:v>
                </c:pt>
                <c:pt idx="86">
                  <c:v>3.5999999999999699</c:v>
                </c:pt>
                <c:pt idx="87">
                  <c:v>3.69999999999997</c:v>
                </c:pt>
                <c:pt idx="88">
                  <c:v>3.7999999999999701</c:v>
                </c:pt>
                <c:pt idx="89">
                  <c:v>3.8999999999999702</c:v>
                </c:pt>
                <c:pt idx="90">
                  <c:v>3.9999999999999698</c:v>
                </c:pt>
                <c:pt idx="91">
                  <c:v>4.0999999999999703</c:v>
                </c:pt>
                <c:pt idx="92">
                  <c:v>4.19999999999997</c:v>
                </c:pt>
                <c:pt idx="93">
                  <c:v>4.2999999999999696</c:v>
                </c:pt>
                <c:pt idx="94">
                  <c:v>4.3999999999999702</c:v>
                </c:pt>
                <c:pt idx="95">
                  <c:v>4.4999999999999698</c:v>
                </c:pt>
                <c:pt idx="96">
                  <c:v>4.5999999999999703</c:v>
                </c:pt>
                <c:pt idx="97">
                  <c:v>4.69999999999997</c:v>
                </c:pt>
                <c:pt idx="98">
                  <c:v>4.7999999999999696</c:v>
                </c:pt>
                <c:pt idx="99">
                  <c:v>4.8999999999999604</c:v>
                </c:pt>
                <c:pt idx="100">
                  <c:v>4.99999999999996</c:v>
                </c:pt>
              </c:numCache>
            </c:numRef>
          </c:xVal>
          <c:yVal>
            <c:numRef>
              <c:f>Sheet1!$B$2:$B$102</c:f>
              <c:numCache>
                <c:formatCode>General</c:formatCode>
                <c:ptCount val="101"/>
                <c:pt idx="0">
                  <c:v>6.6928509242848554E-3</c:v>
                </c:pt>
                <c:pt idx="1">
                  <c:v>7.3915413442819707E-3</c:v>
                </c:pt>
                <c:pt idx="2">
                  <c:v>8.1625711531598966E-3</c:v>
                </c:pt>
                <c:pt idx="3">
                  <c:v>9.0132986528478221E-3</c:v>
                </c:pt>
                <c:pt idx="4">
                  <c:v>9.9518018669043241E-3</c:v>
                </c:pt>
                <c:pt idx="5">
                  <c:v>1.098694263059318E-2</c:v>
                </c:pt>
                <c:pt idx="6">
                  <c:v>1.2128434984274237E-2</c:v>
                </c:pt>
                <c:pt idx="7">
                  <c:v>1.3386917827664779E-2</c:v>
                </c:pt>
                <c:pt idx="8">
                  <c:v>1.4774031693273055E-2</c:v>
                </c:pt>
                <c:pt idx="9">
                  <c:v>1.6302499371440946E-2</c:v>
                </c:pt>
                <c:pt idx="10">
                  <c:v>1.7986209962091559E-2</c:v>
                </c:pt>
                <c:pt idx="11">
                  <c:v>1.984030573407751E-2</c:v>
                </c:pt>
                <c:pt idx="12">
                  <c:v>2.1881270936130476E-2</c:v>
                </c:pt>
                <c:pt idx="13">
                  <c:v>2.4127021417669196E-2</c:v>
                </c:pt>
                <c:pt idx="14">
                  <c:v>2.6596993576865856E-2</c:v>
                </c:pt>
                <c:pt idx="15">
                  <c:v>2.9312230751356028E-2</c:v>
                </c:pt>
                <c:pt idx="16">
                  <c:v>3.2295464698450196E-2</c:v>
                </c:pt>
                <c:pt idx="17">
                  <c:v>3.5571189272635827E-2</c:v>
                </c:pt>
                <c:pt idx="18">
                  <c:v>3.9165722796763981E-2</c:v>
                </c:pt>
                <c:pt idx="19">
                  <c:v>4.3107254941085714E-2</c:v>
                </c:pt>
                <c:pt idx="20">
                  <c:v>4.7425873177566316E-2</c:v>
                </c:pt>
                <c:pt idx="21">
                  <c:v>5.2153563078417231E-2</c:v>
                </c:pt>
                <c:pt idx="22">
                  <c:v>5.73241758988682E-2</c:v>
                </c:pt>
                <c:pt idx="23">
                  <c:v>6.2973356056995902E-2</c:v>
                </c:pt>
                <c:pt idx="24">
                  <c:v>6.9138420343346191E-2</c:v>
                </c:pt>
                <c:pt idx="25">
                  <c:v>7.5858180021242838E-2</c:v>
                </c:pt>
                <c:pt idx="26">
                  <c:v>8.3172696493921602E-2</c:v>
                </c:pt>
                <c:pt idx="27">
                  <c:v>9.11229610148553E-2</c:v>
                </c:pt>
                <c:pt idx="28">
                  <c:v>9.9750489119684246E-2</c:v>
                </c:pt>
                <c:pt idx="29">
                  <c:v>0.109096821195612</c:v>
                </c:pt>
                <c:pt idx="30">
                  <c:v>0.11920292202211646</c:v>
                </c:pt>
                <c:pt idx="31">
                  <c:v>0.13010847436299672</c:v>
                </c:pt>
                <c:pt idx="32">
                  <c:v>0.14185106490048657</c:v>
                </c:pt>
                <c:pt idx="33">
                  <c:v>0.15446526508353342</c:v>
                </c:pt>
                <c:pt idx="34">
                  <c:v>0.1679816148660741</c:v>
                </c:pt>
                <c:pt idx="35">
                  <c:v>0.18242552380635485</c:v>
                </c:pt>
                <c:pt idx="36">
                  <c:v>0.1978161114414167</c:v>
                </c:pt>
                <c:pt idx="37">
                  <c:v>0.2141650169574397</c:v>
                </c:pt>
                <c:pt idx="38">
                  <c:v>0.23147521650098057</c:v>
                </c:pt>
                <c:pt idx="39">
                  <c:v>0.24973989440488048</c:v>
                </c:pt>
                <c:pt idx="40">
                  <c:v>0.26894142136999316</c:v>
                </c:pt>
                <c:pt idx="41">
                  <c:v>0.289050497374994</c:v>
                </c:pt>
                <c:pt idx="42">
                  <c:v>0.31002551887238539</c:v>
                </c:pt>
                <c:pt idx="43">
                  <c:v>0.33181222783182945</c:v>
                </c:pt>
                <c:pt idx="44">
                  <c:v>0.35434369377419994</c:v>
                </c:pt>
                <c:pt idx="45">
                  <c:v>0.37754066879814074</c:v>
                </c:pt>
                <c:pt idx="46">
                  <c:v>0.40131233988754322</c:v>
                </c:pt>
                <c:pt idx="47">
                  <c:v>0.42555748318833608</c:v>
                </c:pt>
                <c:pt idx="48">
                  <c:v>0.45016600268751711</c:v>
                </c:pt>
                <c:pt idx="49">
                  <c:v>0.47502081252105499</c:v>
                </c:pt>
                <c:pt idx="50">
                  <c:v>0.49999999999999489</c:v>
                </c:pt>
                <c:pt idx="51">
                  <c:v>0.52497918747893502</c:v>
                </c:pt>
                <c:pt idx="52">
                  <c:v>0.54983399731247296</c:v>
                </c:pt>
                <c:pt idx="53">
                  <c:v>0.57444251681165415</c:v>
                </c:pt>
                <c:pt idx="54">
                  <c:v>0.59868766011244712</c:v>
                </c:pt>
                <c:pt idx="55">
                  <c:v>0.62245933120184982</c:v>
                </c:pt>
                <c:pt idx="56">
                  <c:v>0.64565630622579084</c:v>
                </c:pt>
                <c:pt idx="57">
                  <c:v>0.66818777216816172</c:v>
                </c:pt>
                <c:pt idx="58">
                  <c:v>0.68997448112760817</c:v>
                </c:pt>
                <c:pt idx="59">
                  <c:v>0.7109495026249999</c:v>
                </c:pt>
                <c:pt idx="60">
                  <c:v>0.73105857863000101</c:v>
                </c:pt>
                <c:pt idx="61">
                  <c:v>0.75026010559511391</c:v>
                </c:pt>
                <c:pt idx="62">
                  <c:v>0.7685247834990141</c:v>
                </c:pt>
                <c:pt idx="63">
                  <c:v>0.78583498304255528</c:v>
                </c:pt>
                <c:pt idx="64">
                  <c:v>0.80218388855857858</c:v>
                </c:pt>
                <c:pt idx="65">
                  <c:v>0.81757447619364065</c:v>
                </c:pt>
                <c:pt idx="66">
                  <c:v>0.83201838513392168</c:v>
                </c:pt>
                <c:pt idx="67">
                  <c:v>0.84553473491646269</c:v>
                </c:pt>
                <c:pt idx="68">
                  <c:v>0.85814893509950985</c:v>
                </c:pt>
                <c:pt idx="69">
                  <c:v>0.8698915256369999</c:v>
                </c:pt>
                <c:pt idx="70">
                  <c:v>0.88079707797788032</c:v>
                </c:pt>
                <c:pt idx="71">
                  <c:v>0.89090317880438408</c:v>
                </c:pt>
                <c:pt idx="72">
                  <c:v>0.90024951088031213</c:v>
                </c:pt>
                <c:pt idx="73">
                  <c:v>0.90887703898514138</c:v>
                </c:pt>
                <c:pt idx="74">
                  <c:v>0.91682730350607544</c:v>
                </c:pt>
                <c:pt idx="75">
                  <c:v>0.92414181997875444</c:v>
                </c:pt>
                <c:pt idx="76">
                  <c:v>0.93086157965665117</c:v>
                </c:pt>
                <c:pt idx="77">
                  <c:v>0.93702664394300184</c:v>
                </c:pt>
                <c:pt idx="78">
                  <c:v>0.94267582410112971</c:v>
                </c:pt>
                <c:pt idx="79">
                  <c:v>0.94784643692158077</c:v>
                </c:pt>
                <c:pt idx="80">
                  <c:v>0.95257412682243192</c:v>
                </c:pt>
                <c:pt idx="81">
                  <c:v>0.95689274505891264</c:v>
                </c:pt>
                <c:pt idx="82">
                  <c:v>0.96083427720323444</c:v>
                </c:pt>
                <c:pt idx="83">
                  <c:v>0.96442881072736286</c:v>
                </c:pt>
                <c:pt idx="84">
                  <c:v>0.96770453530154854</c:v>
                </c:pt>
                <c:pt idx="85">
                  <c:v>0.97068776924864275</c:v>
                </c:pt>
                <c:pt idx="86">
                  <c:v>0.97340300642313349</c:v>
                </c:pt>
                <c:pt idx="87">
                  <c:v>0.97587297858233013</c:v>
                </c:pt>
                <c:pt idx="88">
                  <c:v>0.97811872906386887</c:v>
                </c:pt>
                <c:pt idx="89">
                  <c:v>0.98015969426592187</c:v>
                </c:pt>
                <c:pt idx="90">
                  <c:v>0.98201379003790801</c:v>
                </c:pt>
                <c:pt idx="91">
                  <c:v>0.98369750062855865</c:v>
                </c:pt>
                <c:pt idx="92">
                  <c:v>0.98522596830672649</c:v>
                </c:pt>
                <c:pt idx="93">
                  <c:v>0.98661308217233468</c:v>
                </c:pt>
                <c:pt idx="94">
                  <c:v>0.98787156501572526</c:v>
                </c:pt>
                <c:pt idx="95">
                  <c:v>0.98901305736940648</c:v>
                </c:pt>
                <c:pt idx="96">
                  <c:v>0.9900481981330953</c:v>
                </c:pt>
                <c:pt idx="97">
                  <c:v>0.99098670134715194</c:v>
                </c:pt>
                <c:pt idx="98">
                  <c:v>0.9918374288468399</c:v>
                </c:pt>
                <c:pt idx="99">
                  <c:v>0.99260845865571767</c:v>
                </c:pt>
                <c:pt idx="100">
                  <c:v>0.99330714907571482</c:v>
                </c:pt>
              </c:numCache>
            </c:numRef>
          </c:yVal>
          <c:smooth val="1"/>
          <c:extLst>
            <c:ext xmlns:c16="http://schemas.microsoft.com/office/drawing/2014/chart" uri="{C3380CC4-5D6E-409C-BE32-E72D297353CC}">
              <c16:uniqueId val="{00000000-7104-4E75-AAD8-4A09445D9EC4}"/>
            </c:ext>
          </c:extLst>
        </c:ser>
        <c:dLbls>
          <c:showLegendKey val="0"/>
          <c:showVal val="0"/>
          <c:showCatName val="0"/>
          <c:showSerName val="0"/>
          <c:showPercent val="0"/>
          <c:showBubbleSize val="0"/>
        </c:dLbls>
        <c:axId val="701237408"/>
        <c:axId val="701238240"/>
      </c:scatterChart>
      <c:valAx>
        <c:axId val="701237408"/>
        <c:scaling>
          <c:orientation val="minMax"/>
          <c:max val="5"/>
          <c:min val="-5"/>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r-Latn-RS"/>
          </a:p>
        </c:txPr>
        <c:crossAx val="701238240"/>
        <c:crosses val="autoZero"/>
        <c:crossBetween val="midCat"/>
      </c:valAx>
      <c:valAx>
        <c:axId val="701238240"/>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r-Latn-RS"/>
          </a:p>
        </c:txPr>
        <c:crossAx val="701237408"/>
        <c:crosses val="autoZero"/>
        <c:crossBetween val="midCat"/>
        <c:majorUnit val="0.5"/>
      </c:valAx>
      <c:spPr>
        <a:noFill/>
        <a:ln>
          <a:noFill/>
        </a:ln>
        <a:effectLst/>
      </c:spPr>
    </c:plotArea>
    <c:plotVisOnly val="1"/>
    <c:dispBlanksAs val="gap"/>
    <c:showDLblsOverMax val="0"/>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00" b="1" i="0" u="none" strike="noStrike" kern="1200" baseline="0">
              <a:solidFill>
                <a:schemeClr val="tx1">
                  <a:lumMod val="65000"/>
                  <a:lumOff val="35000"/>
                </a:schemeClr>
              </a:solidFill>
              <a:latin typeface="+mj-lt"/>
              <a:ea typeface="+mn-ea"/>
              <a:cs typeface="+mn-cs"/>
            </a:defRPr>
          </a:pPr>
          <a:endParaRPr lang="sr-Latn-RS"/>
        </a:p>
      </c:txPr>
    </c:title>
    <c:autoTitleDeleted val="0"/>
    <c:plotArea>
      <c:layout/>
      <c:scatterChart>
        <c:scatterStyle val="smoothMarker"/>
        <c:varyColors val="0"/>
        <c:ser>
          <c:idx val="0"/>
          <c:order val="0"/>
          <c:tx>
            <c:strRef>
              <c:f>Sheet1!$D$1</c:f>
              <c:strCache>
                <c:ptCount val="1"/>
                <c:pt idx="0">
                  <c:v>TANH</c:v>
                </c:pt>
              </c:strCache>
            </c:strRef>
          </c:tx>
          <c:spPr>
            <a:ln w="19050" cap="rnd">
              <a:solidFill>
                <a:schemeClr val="accent1"/>
              </a:solidFill>
              <a:round/>
            </a:ln>
            <a:effectLst/>
          </c:spPr>
          <c:marker>
            <c:symbol val="none"/>
          </c:marker>
          <c:xVal>
            <c:numRef>
              <c:f>Sheet1!$C$2:$C$102</c:f>
              <c:numCache>
                <c:formatCode>General</c:formatCode>
                <c:ptCount val="101"/>
                <c:pt idx="0">
                  <c:v>-5</c:v>
                </c:pt>
                <c:pt idx="1">
                  <c:v>-4.9000000000000004</c:v>
                </c:pt>
                <c:pt idx="2">
                  <c:v>-4.8</c:v>
                </c:pt>
                <c:pt idx="3">
                  <c:v>-4.7</c:v>
                </c:pt>
                <c:pt idx="4">
                  <c:v>-4.5999999999999996</c:v>
                </c:pt>
                <c:pt idx="5">
                  <c:v>-4.5</c:v>
                </c:pt>
                <c:pt idx="6">
                  <c:v>-4.4000000000000004</c:v>
                </c:pt>
                <c:pt idx="7">
                  <c:v>-4.3</c:v>
                </c:pt>
                <c:pt idx="8">
                  <c:v>-4.2</c:v>
                </c:pt>
                <c:pt idx="9">
                  <c:v>-4.0999999999999996</c:v>
                </c:pt>
                <c:pt idx="10">
                  <c:v>-4</c:v>
                </c:pt>
                <c:pt idx="11">
                  <c:v>-3.9</c:v>
                </c:pt>
                <c:pt idx="12">
                  <c:v>-3.8</c:v>
                </c:pt>
                <c:pt idx="13">
                  <c:v>-3.7</c:v>
                </c:pt>
                <c:pt idx="14">
                  <c:v>-3.6</c:v>
                </c:pt>
                <c:pt idx="15">
                  <c:v>-3.5000000000000102</c:v>
                </c:pt>
                <c:pt idx="16">
                  <c:v>-3.4000000000000101</c:v>
                </c:pt>
                <c:pt idx="17">
                  <c:v>-3.30000000000001</c:v>
                </c:pt>
                <c:pt idx="18">
                  <c:v>-3.2000000000000099</c:v>
                </c:pt>
                <c:pt idx="19">
                  <c:v>-3.1000000000000099</c:v>
                </c:pt>
                <c:pt idx="20">
                  <c:v>-3.0000000000000102</c:v>
                </c:pt>
                <c:pt idx="21">
                  <c:v>-2.9000000000000101</c:v>
                </c:pt>
                <c:pt idx="22">
                  <c:v>-2.80000000000001</c:v>
                </c:pt>
                <c:pt idx="23">
                  <c:v>-2.7000000000000099</c:v>
                </c:pt>
                <c:pt idx="24">
                  <c:v>-2.6000000000000099</c:v>
                </c:pt>
                <c:pt idx="25">
                  <c:v>-2.5000000000000102</c:v>
                </c:pt>
                <c:pt idx="26">
                  <c:v>-2.4000000000000101</c:v>
                </c:pt>
                <c:pt idx="27">
                  <c:v>-2.30000000000001</c:v>
                </c:pt>
                <c:pt idx="28">
                  <c:v>-2.2000000000000099</c:v>
                </c:pt>
                <c:pt idx="29">
                  <c:v>-2.1000000000000099</c:v>
                </c:pt>
                <c:pt idx="30">
                  <c:v>-2.0000000000000102</c:v>
                </c:pt>
                <c:pt idx="31">
                  <c:v>-1.9000000000000099</c:v>
                </c:pt>
                <c:pt idx="32">
                  <c:v>-1.80000000000001</c:v>
                </c:pt>
                <c:pt idx="33">
                  <c:v>-1.7000000000000099</c:v>
                </c:pt>
                <c:pt idx="34">
                  <c:v>-1.6000000000000101</c:v>
                </c:pt>
                <c:pt idx="35">
                  <c:v>-1.50000000000001</c:v>
                </c:pt>
                <c:pt idx="36">
                  <c:v>-1.4000000000000099</c:v>
                </c:pt>
                <c:pt idx="37">
                  <c:v>-1.30000000000001</c:v>
                </c:pt>
                <c:pt idx="38">
                  <c:v>-1.2000000000000099</c:v>
                </c:pt>
                <c:pt idx="39">
                  <c:v>-1.1000000000000101</c:v>
                </c:pt>
                <c:pt idx="40">
                  <c:v>-1.00000000000001</c:v>
                </c:pt>
                <c:pt idx="41">
                  <c:v>-0.90000000000001001</c:v>
                </c:pt>
                <c:pt idx="42">
                  <c:v>-0.80000000000001004</c:v>
                </c:pt>
                <c:pt idx="43">
                  <c:v>-0.70000000000002005</c:v>
                </c:pt>
                <c:pt idx="44">
                  <c:v>-0.60000000000001996</c:v>
                </c:pt>
                <c:pt idx="45">
                  <c:v>-0.50000000000001998</c:v>
                </c:pt>
                <c:pt idx="46">
                  <c:v>-0.40000000000002001</c:v>
                </c:pt>
                <c:pt idx="47">
                  <c:v>-0.30000000000001997</c:v>
                </c:pt>
                <c:pt idx="48">
                  <c:v>-0.20000000000002</c:v>
                </c:pt>
                <c:pt idx="49">
                  <c:v>-0.10000000000002</c:v>
                </c:pt>
                <c:pt idx="50">
                  <c:v>-2.0428103653102899E-14</c:v>
                </c:pt>
                <c:pt idx="51">
                  <c:v>9.9999999999980105E-2</c:v>
                </c:pt>
                <c:pt idx="52">
                  <c:v>0.19999999999998</c:v>
                </c:pt>
                <c:pt idx="53">
                  <c:v>0.29999999999998</c:v>
                </c:pt>
                <c:pt idx="54">
                  <c:v>0.39999999999997998</c:v>
                </c:pt>
                <c:pt idx="55">
                  <c:v>0.49999999999998002</c:v>
                </c:pt>
                <c:pt idx="56">
                  <c:v>0.59999999999997999</c:v>
                </c:pt>
                <c:pt idx="57">
                  <c:v>0.69999999999997997</c:v>
                </c:pt>
                <c:pt idx="58">
                  <c:v>0.79999999999997995</c:v>
                </c:pt>
                <c:pt idx="59">
                  <c:v>0.89999999999998004</c:v>
                </c:pt>
                <c:pt idx="60">
                  <c:v>0.99999999999998002</c:v>
                </c:pt>
                <c:pt idx="61">
                  <c:v>1.0999999999999801</c:v>
                </c:pt>
                <c:pt idx="62">
                  <c:v>1.19999999999998</c:v>
                </c:pt>
                <c:pt idx="63">
                  <c:v>1.2999999999999801</c:v>
                </c:pt>
                <c:pt idx="64">
                  <c:v>1.3999999999999799</c:v>
                </c:pt>
                <c:pt idx="65">
                  <c:v>1.49999999999998</c:v>
                </c:pt>
                <c:pt idx="66">
                  <c:v>1.5999999999999801</c:v>
                </c:pt>
                <c:pt idx="67">
                  <c:v>1.69999999999998</c:v>
                </c:pt>
                <c:pt idx="68">
                  <c:v>1.7999999999999801</c:v>
                </c:pt>
                <c:pt idx="69">
                  <c:v>1.8999999999999799</c:v>
                </c:pt>
                <c:pt idx="70">
                  <c:v>1.99999999999998</c:v>
                </c:pt>
                <c:pt idx="71">
                  <c:v>2.0999999999999699</c:v>
                </c:pt>
                <c:pt idx="72">
                  <c:v>2.19999999999997</c:v>
                </c:pt>
                <c:pt idx="73">
                  <c:v>2.2999999999999701</c:v>
                </c:pt>
                <c:pt idx="74">
                  <c:v>2.3999999999999702</c:v>
                </c:pt>
                <c:pt idx="75">
                  <c:v>2.4999999999999698</c:v>
                </c:pt>
                <c:pt idx="76">
                  <c:v>2.5999999999999699</c:v>
                </c:pt>
                <c:pt idx="77">
                  <c:v>2.69999999999997</c:v>
                </c:pt>
                <c:pt idx="78">
                  <c:v>2.7999999999999701</c:v>
                </c:pt>
                <c:pt idx="79">
                  <c:v>2.8999999999999702</c:v>
                </c:pt>
                <c:pt idx="80">
                  <c:v>2.9999999999999698</c:v>
                </c:pt>
                <c:pt idx="81">
                  <c:v>3.0999999999999699</c:v>
                </c:pt>
                <c:pt idx="82">
                  <c:v>3.19999999999997</c:v>
                </c:pt>
                <c:pt idx="83">
                  <c:v>3.2999999999999701</c:v>
                </c:pt>
                <c:pt idx="84">
                  <c:v>3.3999999999999702</c:v>
                </c:pt>
                <c:pt idx="85">
                  <c:v>3.4999999999999698</c:v>
                </c:pt>
                <c:pt idx="86">
                  <c:v>3.5999999999999699</c:v>
                </c:pt>
                <c:pt idx="87">
                  <c:v>3.69999999999997</c:v>
                </c:pt>
                <c:pt idx="88">
                  <c:v>3.7999999999999701</c:v>
                </c:pt>
                <c:pt idx="89">
                  <c:v>3.8999999999999702</c:v>
                </c:pt>
                <c:pt idx="90">
                  <c:v>3.9999999999999698</c:v>
                </c:pt>
                <c:pt idx="91">
                  <c:v>4.0999999999999703</c:v>
                </c:pt>
                <c:pt idx="92">
                  <c:v>4.19999999999997</c:v>
                </c:pt>
                <c:pt idx="93">
                  <c:v>4.2999999999999696</c:v>
                </c:pt>
                <c:pt idx="94">
                  <c:v>4.3999999999999702</c:v>
                </c:pt>
                <c:pt idx="95">
                  <c:v>4.4999999999999698</c:v>
                </c:pt>
                <c:pt idx="96">
                  <c:v>4.5999999999999703</c:v>
                </c:pt>
                <c:pt idx="97">
                  <c:v>4.69999999999997</c:v>
                </c:pt>
                <c:pt idx="98">
                  <c:v>4.7999999999999696</c:v>
                </c:pt>
                <c:pt idx="99">
                  <c:v>4.8999999999999604</c:v>
                </c:pt>
                <c:pt idx="100">
                  <c:v>4.99999999999996</c:v>
                </c:pt>
              </c:numCache>
            </c:numRef>
          </c:xVal>
          <c:yVal>
            <c:numRef>
              <c:f>Sheet1!$D$2:$D$102</c:f>
              <c:numCache>
                <c:formatCode>General</c:formatCode>
                <c:ptCount val="101"/>
                <c:pt idx="0">
                  <c:v>-0.999909204262595</c:v>
                </c:pt>
                <c:pt idx="1">
                  <c:v>-0.99988910295055433</c:v>
                </c:pt>
                <c:pt idx="2">
                  <c:v>-0.9998645517007605</c:v>
                </c:pt>
                <c:pt idx="3">
                  <c:v>-0.99983456555429673</c:v>
                </c:pt>
                <c:pt idx="4">
                  <c:v>-0.99979794161218449</c:v>
                </c:pt>
                <c:pt idx="5">
                  <c:v>-0.9997532108480276</c:v>
                </c:pt>
                <c:pt idx="6">
                  <c:v>-0.99969857928388062</c:v>
                </c:pt>
                <c:pt idx="7">
                  <c:v>-0.99963185619007322</c:v>
                </c:pt>
                <c:pt idx="8">
                  <c:v>-0.99955036645953332</c:v>
                </c:pt>
                <c:pt idx="9">
                  <c:v>-0.99945084368779735</c:v>
                </c:pt>
                <c:pt idx="10">
                  <c:v>-0.99932929973906692</c:v>
                </c:pt>
                <c:pt idx="11">
                  <c:v>-0.99918086567002806</c:v>
                </c:pt>
                <c:pt idx="12">
                  <c:v>-0.9989995977858408</c:v>
                </c:pt>
                <c:pt idx="13">
                  <c:v>-0.99877824128113124</c:v>
                </c:pt>
                <c:pt idx="14">
                  <c:v>-0.99850794233232665</c:v>
                </c:pt>
                <c:pt idx="15">
                  <c:v>-0.99817789761119868</c:v>
                </c:pt>
                <c:pt idx="16">
                  <c:v>-0.99777492793427947</c:v>
                </c:pt>
                <c:pt idx="17">
                  <c:v>-0.99728296009914219</c:v>
                </c:pt>
                <c:pt idx="18">
                  <c:v>-0.99668239783965107</c:v>
                </c:pt>
                <c:pt idx="19">
                  <c:v>-0.99594935922190042</c:v>
                </c:pt>
                <c:pt idx="20">
                  <c:v>-0.99505475368673058</c:v>
                </c:pt>
                <c:pt idx="21">
                  <c:v>-0.99396316735058343</c:v>
                </c:pt>
                <c:pt idx="22">
                  <c:v>-0.99263152020112799</c:v>
                </c:pt>
                <c:pt idx="23">
                  <c:v>-0.99100745367811782</c:v>
                </c:pt>
                <c:pt idx="24">
                  <c:v>-0.98902740220109941</c:v>
                </c:pt>
                <c:pt idx="25">
                  <c:v>-0.98661429815143054</c:v>
                </c:pt>
                <c:pt idx="26">
                  <c:v>-0.98367485769368057</c:v>
                </c:pt>
                <c:pt idx="27">
                  <c:v>-0.98009639626619194</c:v>
                </c:pt>
                <c:pt idx="28">
                  <c:v>-0.97574313003145219</c:v>
                </c:pt>
                <c:pt idx="29">
                  <c:v>-0.9704519366134543</c:v>
                </c:pt>
                <c:pt idx="30">
                  <c:v>-0.96402758007581757</c:v>
                </c:pt>
                <c:pt idx="31">
                  <c:v>-0.95623745812773986</c:v>
                </c:pt>
                <c:pt idx="32">
                  <c:v>-0.94680601284626931</c:v>
                </c:pt>
                <c:pt idx="33">
                  <c:v>-0.9354090706031003</c:v>
                </c:pt>
                <c:pt idx="34">
                  <c:v>-0.92166855440647288</c:v>
                </c:pt>
                <c:pt idx="35">
                  <c:v>-0.90514825364486839</c:v>
                </c:pt>
                <c:pt idx="36">
                  <c:v>-0.88535164820226464</c:v>
                </c:pt>
                <c:pt idx="37">
                  <c:v>-0.8617231593133089</c:v>
                </c:pt>
                <c:pt idx="38">
                  <c:v>-0.83365460701215832</c:v>
                </c:pt>
                <c:pt idx="39">
                  <c:v>-0.80049902176063326</c:v>
                </c:pt>
                <c:pt idx="40">
                  <c:v>-0.76159415595576896</c:v>
                </c:pt>
                <c:pt idx="41">
                  <c:v>-0.71629787019902913</c:v>
                </c:pt>
                <c:pt idx="42">
                  <c:v>-0.66403677026785446</c:v>
                </c:pt>
                <c:pt idx="43">
                  <c:v>-0.60436777711717626</c:v>
                </c:pt>
                <c:pt idx="44">
                  <c:v>-0.53704956699804951</c:v>
                </c:pt>
                <c:pt idx="45">
                  <c:v>-0.4621171572600255</c:v>
                </c:pt>
                <c:pt idx="46">
                  <c:v>-0.37994896225524205</c:v>
                </c:pt>
                <c:pt idx="47">
                  <c:v>-0.29131261245160917</c:v>
                </c:pt>
                <c:pt idx="48">
                  <c:v>-0.19737532022492318</c:v>
                </c:pt>
                <c:pt idx="49">
                  <c:v>-9.9667994624975623E-2</c:v>
                </c:pt>
                <c:pt idx="50">
                  <c:v>-2.0428103653102899E-14</c:v>
                </c:pt>
                <c:pt idx="51">
                  <c:v>9.9667994624936126E-2</c:v>
                </c:pt>
                <c:pt idx="52">
                  <c:v>0.19737532022488477</c:v>
                </c:pt>
                <c:pt idx="53">
                  <c:v>0.29131261245157258</c:v>
                </c:pt>
                <c:pt idx="54">
                  <c:v>0.3799489622552078</c:v>
                </c:pt>
                <c:pt idx="55">
                  <c:v>0.46211715725999408</c:v>
                </c:pt>
                <c:pt idx="56">
                  <c:v>0.53704956699802109</c:v>
                </c:pt>
                <c:pt idx="57">
                  <c:v>0.60436777711715084</c:v>
                </c:pt>
                <c:pt idx="58">
                  <c:v>0.66403677026783769</c:v>
                </c:pt>
                <c:pt idx="59">
                  <c:v>0.7162978701990147</c:v>
                </c:pt>
                <c:pt idx="60">
                  <c:v>0.76159415595575664</c:v>
                </c:pt>
                <c:pt idx="61">
                  <c:v>0.8004990217606226</c:v>
                </c:pt>
                <c:pt idx="62">
                  <c:v>0.83365460701214922</c:v>
                </c:pt>
                <c:pt idx="63">
                  <c:v>0.86172315931330135</c:v>
                </c:pt>
                <c:pt idx="64">
                  <c:v>0.8853516482022582</c:v>
                </c:pt>
                <c:pt idx="65">
                  <c:v>0.90514825364486284</c:v>
                </c:pt>
                <c:pt idx="66">
                  <c:v>0.92166855440646833</c:v>
                </c:pt>
                <c:pt idx="67">
                  <c:v>0.93540907060309653</c:v>
                </c:pt>
                <c:pt idx="68">
                  <c:v>0.94680601284626631</c:v>
                </c:pt>
                <c:pt idx="69">
                  <c:v>0.95623745812773731</c:v>
                </c:pt>
                <c:pt idx="70">
                  <c:v>0.96402758007581557</c:v>
                </c:pt>
                <c:pt idx="71">
                  <c:v>0.9704519366134523</c:v>
                </c:pt>
                <c:pt idx="72">
                  <c:v>0.97574313003145008</c:v>
                </c:pt>
                <c:pt idx="73">
                  <c:v>0.98009639626619005</c:v>
                </c:pt>
                <c:pt idx="74">
                  <c:v>0.98367485769367924</c:v>
                </c:pt>
                <c:pt idx="75">
                  <c:v>0.98661429815142943</c:v>
                </c:pt>
                <c:pt idx="76">
                  <c:v>0.98902740220109842</c:v>
                </c:pt>
                <c:pt idx="77">
                  <c:v>0.99100745367811705</c:v>
                </c:pt>
                <c:pt idx="78">
                  <c:v>0.99263152020112766</c:v>
                </c:pt>
                <c:pt idx="79">
                  <c:v>0.99396316735058277</c:v>
                </c:pt>
                <c:pt idx="80">
                  <c:v>0.99505475368673002</c:v>
                </c:pt>
                <c:pt idx="81">
                  <c:v>0.99594935922189987</c:v>
                </c:pt>
                <c:pt idx="82">
                  <c:v>0.99668239783965096</c:v>
                </c:pt>
                <c:pt idx="83">
                  <c:v>0.99728296009914186</c:v>
                </c:pt>
                <c:pt idx="84">
                  <c:v>0.99777492793427935</c:v>
                </c:pt>
                <c:pt idx="85">
                  <c:v>0.99817789761119857</c:v>
                </c:pt>
                <c:pt idx="86">
                  <c:v>0.99850794233232654</c:v>
                </c:pt>
                <c:pt idx="87">
                  <c:v>0.99877824128113113</c:v>
                </c:pt>
                <c:pt idx="88">
                  <c:v>0.9989995977858408</c:v>
                </c:pt>
                <c:pt idx="89">
                  <c:v>0.99918086567002773</c:v>
                </c:pt>
                <c:pt idx="90">
                  <c:v>0.99932929973906692</c:v>
                </c:pt>
                <c:pt idx="91">
                  <c:v>0.99945084368779735</c:v>
                </c:pt>
                <c:pt idx="92">
                  <c:v>0.99955036645953332</c:v>
                </c:pt>
                <c:pt idx="93">
                  <c:v>0.99963185619007322</c:v>
                </c:pt>
                <c:pt idx="94">
                  <c:v>0.99969857928388062</c:v>
                </c:pt>
                <c:pt idx="95">
                  <c:v>0.9997532108480276</c:v>
                </c:pt>
                <c:pt idx="96">
                  <c:v>0.99979794161218449</c:v>
                </c:pt>
                <c:pt idx="97">
                  <c:v>0.99983456555429673</c:v>
                </c:pt>
                <c:pt idx="98">
                  <c:v>0.9998645517007605</c:v>
                </c:pt>
                <c:pt idx="99">
                  <c:v>0.99988910295055433</c:v>
                </c:pt>
                <c:pt idx="100">
                  <c:v>0.999909204262595</c:v>
                </c:pt>
              </c:numCache>
            </c:numRef>
          </c:yVal>
          <c:smooth val="1"/>
          <c:extLst>
            <c:ext xmlns:c16="http://schemas.microsoft.com/office/drawing/2014/chart" uri="{C3380CC4-5D6E-409C-BE32-E72D297353CC}">
              <c16:uniqueId val="{00000000-71EB-4209-849D-0259B0DBB468}"/>
            </c:ext>
          </c:extLst>
        </c:ser>
        <c:dLbls>
          <c:showLegendKey val="0"/>
          <c:showVal val="0"/>
          <c:showCatName val="0"/>
          <c:showSerName val="0"/>
          <c:showPercent val="0"/>
          <c:showBubbleSize val="0"/>
        </c:dLbls>
        <c:axId val="614540464"/>
        <c:axId val="614542960"/>
      </c:scatterChart>
      <c:valAx>
        <c:axId val="614540464"/>
        <c:scaling>
          <c:orientation val="minMax"/>
          <c:max val="3"/>
          <c:min val="-3"/>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r-Latn-RS"/>
          </a:p>
        </c:txPr>
        <c:crossAx val="614542960"/>
        <c:crosses val="autoZero"/>
        <c:crossBetween val="midCat"/>
        <c:majorUnit val="1"/>
      </c:valAx>
      <c:valAx>
        <c:axId val="614542960"/>
        <c:scaling>
          <c:orientation val="minMax"/>
          <c:max val="1"/>
          <c:min val="-1"/>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r-Latn-RS"/>
          </a:p>
        </c:txPr>
        <c:crossAx val="614540464"/>
        <c:crosses val="autoZero"/>
        <c:crossBetween val="midCat"/>
        <c:majorUnit val="0.5"/>
      </c:valAx>
      <c:spPr>
        <a:noFill/>
        <a:ln>
          <a:noFill/>
        </a:ln>
        <a:effectLst/>
      </c:spPr>
    </c:plotArea>
    <c:plotVisOnly val="1"/>
    <c:dispBlanksAs val="gap"/>
    <c:showDLblsOverMax val="0"/>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tx1">
                    <a:lumMod val="65000"/>
                    <a:lumOff val="35000"/>
                  </a:schemeClr>
                </a:solidFill>
                <a:latin typeface="+mj-lt"/>
                <a:ea typeface="+mn-ea"/>
                <a:cs typeface="+mn-cs"/>
              </a:defRPr>
            </a:pPr>
            <a:r>
              <a:rPr lang="hr-HR"/>
              <a:t>RELU (ispravljena linearna jedinica)</a:t>
            </a:r>
            <a:endParaRPr lang="hr-HR" sz="1800" b="1">
              <a:latin typeface="+mj-lt"/>
            </a:endParaRPr>
          </a:p>
        </c:rich>
      </c:tx>
      <c:layout>
        <c:manualLayout>
          <c:xMode val="edge"/>
          <c:yMode val="edge"/>
          <c:x val="0.21826672839717792"/>
          <c:y val="1.8351119214276304E-2"/>
        </c:manualLayout>
      </c:layout>
      <c:overlay val="0"/>
      <c:spPr>
        <a:noFill/>
        <a:ln>
          <a:noFill/>
        </a:ln>
        <a:effectLst/>
      </c:spPr>
    </c:title>
    <c:autoTitleDeleted val="0"/>
    <c:plotArea>
      <c:layout>
        <c:manualLayout>
          <c:layoutTarget val="inner"/>
          <c:xMode val="edge"/>
          <c:yMode val="edge"/>
          <c:x val="6.1957951137260409E-2"/>
          <c:y val="0.20323241754272062"/>
          <c:w val="0.88190678049311411"/>
          <c:h val="0.70045215792541538"/>
        </c:manualLayout>
      </c:layout>
      <c:scatterChart>
        <c:scatterStyle val="smoothMarker"/>
        <c:varyColors val="0"/>
        <c:ser>
          <c:idx val="0"/>
          <c:order val="0"/>
          <c:tx>
            <c:strRef>
              <c:f>Sheet1!$F$1</c:f>
              <c:strCache>
                <c:ptCount val="1"/>
                <c:pt idx="0">
                  <c:v>RELU (Rectified Linear Unit)</c:v>
                </c:pt>
              </c:strCache>
            </c:strRef>
          </c:tx>
          <c:spPr>
            <a:ln w="28575" cap="rnd">
              <a:solidFill>
                <a:schemeClr val="accent1"/>
              </a:solidFill>
              <a:round/>
            </a:ln>
            <a:effectLst/>
          </c:spPr>
          <c:marker>
            <c:symbol val="none"/>
          </c:marker>
          <c:xVal>
            <c:numRef>
              <c:f>Sheet1!$E$2:$E$102</c:f>
              <c:numCache>
                <c:formatCode>General</c:formatCode>
                <c:ptCount val="101"/>
                <c:pt idx="0">
                  <c:v>-5</c:v>
                </c:pt>
                <c:pt idx="1">
                  <c:v>-4.9000000000000004</c:v>
                </c:pt>
                <c:pt idx="2">
                  <c:v>-4.8</c:v>
                </c:pt>
                <c:pt idx="3">
                  <c:v>-4.7</c:v>
                </c:pt>
                <c:pt idx="4">
                  <c:v>-4.5999999999999996</c:v>
                </c:pt>
                <c:pt idx="5">
                  <c:v>-4.5</c:v>
                </c:pt>
                <c:pt idx="6">
                  <c:v>-4.4000000000000004</c:v>
                </c:pt>
                <c:pt idx="7">
                  <c:v>-4.3</c:v>
                </c:pt>
                <c:pt idx="8">
                  <c:v>-4.2</c:v>
                </c:pt>
                <c:pt idx="9">
                  <c:v>-4.0999999999999996</c:v>
                </c:pt>
                <c:pt idx="10">
                  <c:v>-4</c:v>
                </c:pt>
                <c:pt idx="11">
                  <c:v>-3.9</c:v>
                </c:pt>
                <c:pt idx="12">
                  <c:v>-3.8</c:v>
                </c:pt>
                <c:pt idx="13">
                  <c:v>-3.7</c:v>
                </c:pt>
                <c:pt idx="14">
                  <c:v>-3.6</c:v>
                </c:pt>
                <c:pt idx="15">
                  <c:v>-3.5000000000000102</c:v>
                </c:pt>
                <c:pt idx="16">
                  <c:v>-3.4000000000000101</c:v>
                </c:pt>
                <c:pt idx="17">
                  <c:v>-3.30000000000001</c:v>
                </c:pt>
                <c:pt idx="18">
                  <c:v>-3.2000000000000099</c:v>
                </c:pt>
                <c:pt idx="19">
                  <c:v>-3.1000000000000099</c:v>
                </c:pt>
                <c:pt idx="20">
                  <c:v>-3.0000000000000102</c:v>
                </c:pt>
                <c:pt idx="21">
                  <c:v>-2.9000000000000101</c:v>
                </c:pt>
                <c:pt idx="22">
                  <c:v>-2.80000000000001</c:v>
                </c:pt>
                <c:pt idx="23">
                  <c:v>-2.7000000000000099</c:v>
                </c:pt>
                <c:pt idx="24">
                  <c:v>-2.6000000000000099</c:v>
                </c:pt>
                <c:pt idx="25">
                  <c:v>-2.5000000000000102</c:v>
                </c:pt>
                <c:pt idx="26">
                  <c:v>-2.4000000000000101</c:v>
                </c:pt>
                <c:pt idx="27">
                  <c:v>-2.30000000000001</c:v>
                </c:pt>
                <c:pt idx="28">
                  <c:v>-2.2000000000000099</c:v>
                </c:pt>
                <c:pt idx="29">
                  <c:v>-2.1000000000000099</c:v>
                </c:pt>
                <c:pt idx="30">
                  <c:v>-2.0000000000000102</c:v>
                </c:pt>
                <c:pt idx="31">
                  <c:v>-1.9000000000000099</c:v>
                </c:pt>
                <c:pt idx="32">
                  <c:v>-1.80000000000001</c:v>
                </c:pt>
                <c:pt idx="33">
                  <c:v>-1.7000000000000099</c:v>
                </c:pt>
                <c:pt idx="34">
                  <c:v>-1.6000000000000101</c:v>
                </c:pt>
                <c:pt idx="35">
                  <c:v>-1.50000000000001</c:v>
                </c:pt>
                <c:pt idx="36">
                  <c:v>-1.4000000000000099</c:v>
                </c:pt>
                <c:pt idx="37">
                  <c:v>-1.30000000000001</c:v>
                </c:pt>
                <c:pt idx="38">
                  <c:v>-1.2000000000000099</c:v>
                </c:pt>
                <c:pt idx="39">
                  <c:v>-1.1000000000000101</c:v>
                </c:pt>
                <c:pt idx="40">
                  <c:v>-1.00000000000001</c:v>
                </c:pt>
                <c:pt idx="41">
                  <c:v>-0.90000000000001001</c:v>
                </c:pt>
                <c:pt idx="42">
                  <c:v>-0.80000000000001004</c:v>
                </c:pt>
                <c:pt idx="43">
                  <c:v>-0.70000000000002005</c:v>
                </c:pt>
                <c:pt idx="44">
                  <c:v>-0.60000000000001996</c:v>
                </c:pt>
                <c:pt idx="45">
                  <c:v>-0.50000000000001998</c:v>
                </c:pt>
                <c:pt idx="46">
                  <c:v>-0.40000000000002001</c:v>
                </c:pt>
                <c:pt idx="47">
                  <c:v>-0.30000000000001997</c:v>
                </c:pt>
                <c:pt idx="48">
                  <c:v>-0.20000000000002</c:v>
                </c:pt>
                <c:pt idx="49">
                  <c:v>-0.10000000000002</c:v>
                </c:pt>
                <c:pt idx="50">
                  <c:v>-2.0428103653102899E-14</c:v>
                </c:pt>
                <c:pt idx="51">
                  <c:v>9.9999999999980105E-2</c:v>
                </c:pt>
                <c:pt idx="52">
                  <c:v>0.19999999999998</c:v>
                </c:pt>
                <c:pt idx="53">
                  <c:v>0.29999999999998</c:v>
                </c:pt>
                <c:pt idx="54">
                  <c:v>0.39999999999997998</c:v>
                </c:pt>
                <c:pt idx="55">
                  <c:v>0.49999999999998002</c:v>
                </c:pt>
                <c:pt idx="56">
                  <c:v>0.59999999999997999</c:v>
                </c:pt>
                <c:pt idx="57">
                  <c:v>0.69999999999997997</c:v>
                </c:pt>
                <c:pt idx="58">
                  <c:v>0.79999999999997995</c:v>
                </c:pt>
                <c:pt idx="59">
                  <c:v>0.89999999999998004</c:v>
                </c:pt>
                <c:pt idx="60">
                  <c:v>0.99999999999998002</c:v>
                </c:pt>
                <c:pt idx="61">
                  <c:v>1.0999999999999801</c:v>
                </c:pt>
                <c:pt idx="62">
                  <c:v>1.19999999999998</c:v>
                </c:pt>
                <c:pt idx="63">
                  <c:v>1.2999999999999801</c:v>
                </c:pt>
                <c:pt idx="64">
                  <c:v>1.3999999999999799</c:v>
                </c:pt>
                <c:pt idx="65">
                  <c:v>1.49999999999998</c:v>
                </c:pt>
                <c:pt idx="66">
                  <c:v>1.5999999999999801</c:v>
                </c:pt>
                <c:pt idx="67">
                  <c:v>1.69999999999998</c:v>
                </c:pt>
                <c:pt idx="68">
                  <c:v>1.7999999999999801</c:v>
                </c:pt>
                <c:pt idx="69">
                  <c:v>1.8999999999999799</c:v>
                </c:pt>
                <c:pt idx="70">
                  <c:v>1.99999999999998</c:v>
                </c:pt>
                <c:pt idx="71">
                  <c:v>2.0999999999999699</c:v>
                </c:pt>
                <c:pt idx="72">
                  <c:v>2.19999999999997</c:v>
                </c:pt>
                <c:pt idx="73">
                  <c:v>2.2999999999999701</c:v>
                </c:pt>
                <c:pt idx="74">
                  <c:v>2.3999999999999702</c:v>
                </c:pt>
                <c:pt idx="75">
                  <c:v>2.4999999999999698</c:v>
                </c:pt>
                <c:pt idx="76">
                  <c:v>2.5999999999999699</c:v>
                </c:pt>
                <c:pt idx="77">
                  <c:v>2.69999999999997</c:v>
                </c:pt>
                <c:pt idx="78">
                  <c:v>2.7999999999999701</c:v>
                </c:pt>
                <c:pt idx="79">
                  <c:v>2.8999999999999702</c:v>
                </c:pt>
                <c:pt idx="80">
                  <c:v>2.9999999999999698</c:v>
                </c:pt>
                <c:pt idx="81">
                  <c:v>3.0999999999999699</c:v>
                </c:pt>
                <c:pt idx="82">
                  <c:v>3.19999999999997</c:v>
                </c:pt>
                <c:pt idx="83">
                  <c:v>3.2999999999999701</c:v>
                </c:pt>
                <c:pt idx="84">
                  <c:v>3.3999999999999702</c:v>
                </c:pt>
                <c:pt idx="85">
                  <c:v>3.4999999999999698</c:v>
                </c:pt>
                <c:pt idx="86">
                  <c:v>3.5999999999999699</c:v>
                </c:pt>
                <c:pt idx="87">
                  <c:v>3.69999999999997</c:v>
                </c:pt>
                <c:pt idx="88">
                  <c:v>3.7999999999999701</c:v>
                </c:pt>
                <c:pt idx="89">
                  <c:v>3.8999999999999702</c:v>
                </c:pt>
                <c:pt idx="90">
                  <c:v>3.9999999999999698</c:v>
                </c:pt>
                <c:pt idx="91">
                  <c:v>4.0999999999999703</c:v>
                </c:pt>
                <c:pt idx="92">
                  <c:v>4.19999999999997</c:v>
                </c:pt>
                <c:pt idx="93">
                  <c:v>4.2999999999999696</c:v>
                </c:pt>
                <c:pt idx="94">
                  <c:v>4.3999999999999702</c:v>
                </c:pt>
                <c:pt idx="95">
                  <c:v>4.4999999999999698</c:v>
                </c:pt>
                <c:pt idx="96">
                  <c:v>4.5999999999999703</c:v>
                </c:pt>
                <c:pt idx="97">
                  <c:v>4.69999999999997</c:v>
                </c:pt>
                <c:pt idx="98">
                  <c:v>4.7999999999999696</c:v>
                </c:pt>
                <c:pt idx="99">
                  <c:v>4.8999999999999604</c:v>
                </c:pt>
                <c:pt idx="100">
                  <c:v>4.99999999999996</c:v>
                </c:pt>
              </c:numCache>
            </c:numRef>
          </c:xVal>
          <c:yVal>
            <c:numRef>
              <c:f>Sheet1!$F$2:$F$102</c:f>
              <c:numCache>
                <c:formatCode>General</c:formatCode>
                <c:ptCount val="101"/>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9.9999999999980105E-2</c:v>
                </c:pt>
                <c:pt idx="52">
                  <c:v>0.19999999999998</c:v>
                </c:pt>
                <c:pt idx="53">
                  <c:v>0.29999999999998</c:v>
                </c:pt>
                <c:pt idx="54">
                  <c:v>0.39999999999997998</c:v>
                </c:pt>
                <c:pt idx="55">
                  <c:v>0.49999999999998002</c:v>
                </c:pt>
                <c:pt idx="56">
                  <c:v>0.59999999999997999</c:v>
                </c:pt>
                <c:pt idx="57">
                  <c:v>0.69999999999997997</c:v>
                </c:pt>
                <c:pt idx="58">
                  <c:v>0.79999999999997995</c:v>
                </c:pt>
                <c:pt idx="59">
                  <c:v>0.89999999999998004</c:v>
                </c:pt>
                <c:pt idx="60">
                  <c:v>0.99999999999998002</c:v>
                </c:pt>
                <c:pt idx="61">
                  <c:v>1.0999999999999801</c:v>
                </c:pt>
                <c:pt idx="62">
                  <c:v>1.19999999999998</c:v>
                </c:pt>
                <c:pt idx="63">
                  <c:v>1.2999999999999801</c:v>
                </c:pt>
                <c:pt idx="64">
                  <c:v>1.3999999999999799</c:v>
                </c:pt>
                <c:pt idx="65">
                  <c:v>1.49999999999998</c:v>
                </c:pt>
                <c:pt idx="66">
                  <c:v>1.5999999999999801</c:v>
                </c:pt>
                <c:pt idx="67">
                  <c:v>1.69999999999998</c:v>
                </c:pt>
                <c:pt idx="68">
                  <c:v>1.7999999999999801</c:v>
                </c:pt>
                <c:pt idx="69">
                  <c:v>1.8999999999999799</c:v>
                </c:pt>
                <c:pt idx="70">
                  <c:v>1.99999999999998</c:v>
                </c:pt>
                <c:pt idx="71">
                  <c:v>2.0999999999999699</c:v>
                </c:pt>
                <c:pt idx="72">
                  <c:v>2.19999999999997</c:v>
                </c:pt>
                <c:pt idx="73">
                  <c:v>2.2999999999999701</c:v>
                </c:pt>
                <c:pt idx="74">
                  <c:v>2.3999999999999702</c:v>
                </c:pt>
                <c:pt idx="75">
                  <c:v>2.4999999999999698</c:v>
                </c:pt>
                <c:pt idx="76">
                  <c:v>2.5999999999999699</c:v>
                </c:pt>
                <c:pt idx="77">
                  <c:v>2.69999999999997</c:v>
                </c:pt>
                <c:pt idx="78">
                  <c:v>2.7999999999999701</c:v>
                </c:pt>
                <c:pt idx="79">
                  <c:v>2.8999999999999702</c:v>
                </c:pt>
                <c:pt idx="80">
                  <c:v>2.9999999999999698</c:v>
                </c:pt>
                <c:pt idx="81">
                  <c:v>3.0999999999999699</c:v>
                </c:pt>
                <c:pt idx="82">
                  <c:v>3.19999999999997</c:v>
                </c:pt>
                <c:pt idx="83">
                  <c:v>3.2999999999999701</c:v>
                </c:pt>
                <c:pt idx="84">
                  <c:v>3.3999999999999702</c:v>
                </c:pt>
                <c:pt idx="85">
                  <c:v>3.4999999999999698</c:v>
                </c:pt>
                <c:pt idx="86">
                  <c:v>3.5999999999999699</c:v>
                </c:pt>
                <c:pt idx="87">
                  <c:v>3.69999999999997</c:v>
                </c:pt>
                <c:pt idx="88">
                  <c:v>3.7999999999999701</c:v>
                </c:pt>
                <c:pt idx="89">
                  <c:v>3.8999999999999702</c:v>
                </c:pt>
                <c:pt idx="90">
                  <c:v>3.9999999999999698</c:v>
                </c:pt>
                <c:pt idx="91">
                  <c:v>4.0999999999999703</c:v>
                </c:pt>
                <c:pt idx="92">
                  <c:v>4.19999999999997</c:v>
                </c:pt>
                <c:pt idx="93">
                  <c:v>4.2999999999999696</c:v>
                </c:pt>
                <c:pt idx="94">
                  <c:v>4.3999999999999702</c:v>
                </c:pt>
                <c:pt idx="95">
                  <c:v>4.4999999999999698</c:v>
                </c:pt>
                <c:pt idx="96">
                  <c:v>4.5999999999999703</c:v>
                </c:pt>
                <c:pt idx="97">
                  <c:v>4.69999999999997</c:v>
                </c:pt>
                <c:pt idx="98">
                  <c:v>4.7999999999999696</c:v>
                </c:pt>
                <c:pt idx="99">
                  <c:v>4.8999999999999604</c:v>
                </c:pt>
                <c:pt idx="100">
                  <c:v>4.99999999999996</c:v>
                </c:pt>
              </c:numCache>
            </c:numRef>
          </c:yVal>
          <c:smooth val="1"/>
          <c:extLst>
            <c:ext xmlns:c16="http://schemas.microsoft.com/office/drawing/2014/chart" uri="{C3380CC4-5D6E-409C-BE32-E72D297353CC}">
              <c16:uniqueId val="{00000000-D054-4465-BF48-5E270C2BCE73}"/>
            </c:ext>
          </c:extLst>
        </c:ser>
        <c:dLbls>
          <c:showLegendKey val="0"/>
          <c:showVal val="0"/>
          <c:showCatName val="0"/>
          <c:showSerName val="0"/>
          <c:showPercent val="0"/>
          <c:showBubbleSize val="0"/>
        </c:dLbls>
        <c:axId val="616396736"/>
        <c:axId val="616403808"/>
      </c:scatterChart>
      <c:valAx>
        <c:axId val="616396736"/>
        <c:scaling>
          <c:orientation val="minMax"/>
          <c:max val="3"/>
          <c:min val="-3"/>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r-Latn-RS"/>
          </a:p>
        </c:txPr>
        <c:crossAx val="616403808"/>
        <c:crosses val="autoZero"/>
        <c:crossBetween val="midCat"/>
      </c:valAx>
      <c:valAx>
        <c:axId val="616403808"/>
        <c:scaling>
          <c:orientation val="minMax"/>
          <c:max val="3"/>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r-Latn-RS"/>
          </a:p>
        </c:txPr>
        <c:crossAx val="616396736"/>
        <c:crosses val="autoZero"/>
        <c:crossBetween val="midCat"/>
        <c:majorUnit val="1"/>
      </c:valAx>
      <c:spPr>
        <a:noFill/>
        <a:ln>
          <a:noFill/>
        </a:ln>
        <a:effectLst/>
      </c:spPr>
    </c:plotArea>
    <c:plotVisOnly val="1"/>
    <c:dispBlanksAs val="gap"/>
    <c:showDLblsOverMax val="0"/>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21.2.2024.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Dobar dan i dobrodošli na tečaj strojnog učenja. Ovaj je tečaj razvijen kao rezultat Erasmus+ projekta CodeIn. Sve što </a:t>
            </a:r>
            <a:r>
              <a:rPr/>
              <a:t>trebate </a:t>
            </a:r>
            <a:r>
              <a:rPr smtClean="0"/>
              <a:t>je </a:t>
            </a:r>
            <a:r>
              <a:t>pristup internetu i računalo.</a:t>
            </a:r>
          </a:p>
          <a:p>
            <a:pPr>
              <a:lnSpc>
                <a:spcPct val="107000"/>
              </a:lnSpc>
              <a:spcAft>
                <a:spcPts val="800"/>
              </a:spcAft>
            </a:pPr>
            <a:endParaRPr sz="1200" kern="1200">
              <a:solidFill>
                <a:schemeClr val="tx1"/>
              </a:solidFill>
              <a:effectLst/>
              <a:latin typeface="+mn-lt"/>
              <a:ea typeface="+mn-ea"/>
              <a:cs typeface="+mn-cs"/>
            </a:endParaRPr>
          </a:p>
          <a:p>
            <a:pPr>
              <a:lnSpc>
                <a:spcPct val="107000"/>
              </a:lnSpc>
              <a:spcAft>
                <a:spcPts val="800"/>
              </a:spcAft>
              <a:defRPr>
                <a:effectLst/>
              </a:defRPr>
            </a:pPr>
            <a:r>
              <a:t>Tečaj sadrži ukupno deset tema i u ovoj temi reći ćemo nešto više </a:t>
            </a:r>
            <a:r>
              <a:rPr/>
              <a:t>o </a:t>
            </a:r>
            <a:r>
              <a:rPr lang="hr-HR" smtClean="0"/>
              <a:t>dubinskom</a:t>
            </a:r>
            <a:r>
              <a:rPr smtClean="0"/>
              <a:t> učenj</a:t>
            </a:r>
            <a:r>
              <a:rPr lang="hr-HR" smtClean="0"/>
              <a:t>u</a:t>
            </a:r>
            <a:r>
              <a:rPr smtClean="0"/>
              <a:t>.</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mtClean="0"/>
              <a:t>Duboko učenje je grana strojnog učenja koja se oslanja na umjetne neuronske mreže kako bi riješila složene probleme. Neuronske mreže su u osnovi algoritmi sposobni prepoznati obrasce u podacima.</a:t>
            </a:r>
          </a:p>
          <a:p>
            <a:endParaRPr lang="hr-HR" smtClean="0"/>
          </a:p>
          <a:p>
            <a:r>
              <a:rPr lang="hr-HR" smtClean="0"/>
              <a:t>Razlog zbog kojeg je duboko učenje postalo tako popularno jest taj što omogućuje strojevima da uče iz obilja podataka te donose precizne predikcije ili odluke temeljene na tim podacima.</a:t>
            </a:r>
          </a:p>
          <a:p>
            <a:endParaRPr lang="hr-HR" smtClean="0"/>
          </a:p>
          <a:p>
            <a:r>
              <a:rPr lang="hr-HR" smtClean="0"/>
              <a:t>Da bismo shvatili kako duboko učenje funkcionira, možemo koristiti jednostavnu analogiju: zamislite skupinu ljudi koji pokušavaju identificirati različite vrste voća. Pokazujete im slike voća te ih tražite da pogode o kojoj je vrsti voća riječ. Kroz određeno vrijeme, počinju prepoznavati karakteristične značajke svakog voća i mogu davati točne odgovore.</a:t>
            </a:r>
          </a:p>
          <a:p>
            <a:endParaRPr lang="hr-HR" smtClean="0"/>
          </a:p>
          <a:p>
            <a:r>
              <a:rPr lang="hr-HR" smtClean="0"/>
              <a:t>Na isti način, neuronska mreža se trenira na skupu primjera podataka te uči identificirati obrasce ili značajke u tim podacima. Kada je neuronska mreža obučena, sposobna je donositi predikcije ili odluke o novim podacima koje prije nije vidjela.</a:t>
            </a:r>
          </a:p>
          <a:p>
            <a:endParaRPr lang="hr-HR" smtClean="0"/>
          </a:p>
          <a:p>
            <a:r>
              <a:rPr lang="hr-HR" smtClean="0"/>
              <a:t>Duboko učenje ima mnoge primjene, uključujući prepoznavanje slika, obradu prirodnog jezika te prepoznavanje govora. To je uzbudljivo područje koje se i dalje razvija te ima ogroman potencijal za revolucioniranje načina na koji rješavamo složene probleme.</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256581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mtClean="0"/>
              <a:t>Neuronske mreže su algoritmi oblikovani prema strukturi ljudskog mozga. Sastoje se od međusobno povezanih čvorova ili "neurona" koji obrađuju i prenose informacije. Ovi algoritmi se koriste u strojnom učenju i dubokom učenju kako bi učili iz podataka te donosili predviđanja ili odluke. Podešavanjem jačine veza između neurona, neuronske mreže se mogu prilagoditi i poboljšati svoje performanse tijekom vremena. U osnovi, omogućuju strojevima prepoznavanje uzoraka i donošenje odluka na temelju podataka, slično kao što ljudi uče iz iskustva.</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33407920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smtClean="0"/>
          </a:p>
          <a:p>
            <a:r>
              <a:rPr lang="hr-HR" smtClean="0"/>
              <a:t>Zamislite malo biće nazvano Linearna jedinica u čarobnom svijetu neuronskih mreža.</a:t>
            </a:r>
          </a:p>
          <a:p>
            <a:endParaRPr lang="hr-HR" smtClean="0"/>
          </a:p>
          <a:p>
            <a:r>
              <a:rPr lang="hr-HR" smtClean="0"/>
              <a:t>Ima jedan ulaz (šećeri) s težinom (w) i posebnim prijateljem koji se zove pristranost (b). Izlaz (kalorije) izračunava se jednostavnom formulom: y = w * x + b, što podsjeća na jednadžbu linije.</a:t>
            </a:r>
          </a:p>
          <a:p>
            <a:endParaRPr lang="hr-HR" smtClean="0"/>
          </a:p>
          <a:p>
            <a:r>
              <a:rPr lang="hr-HR" smtClean="0"/>
              <a:t>To je jednostavan, ali moćan način na koji neuron stvara svoj izlaz i uči iz svojih veza!</a:t>
            </a:r>
          </a:p>
          <a:p>
            <a:endParaRPr lang="hr-HR" smtClean="0"/>
          </a:p>
          <a:p>
            <a:r>
              <a:rPr lang="hr-HR" smtClean="0"/>
              <a:t>Pogledajmo kako to funkcionira u primjeru iz stvarnog svijeta s skupom podataka kao što je 80 Žitarica iz https://www.kaggle.com/datasets/crawford/80-cereals.</a:t>
            </a:r>
          </a:p>
          <a:p>
            <a:endParaRPr lang="hr-HR" smtClean="0"/>
          </a:p>
          <a:p>
            <a:r>
              <a:rPr lang="hr-HR" smtClean="0"/>
              <a:t>Zamislite treniranje modela jednog neurona s "šećerima" kao ulazom i "kalorijama" kao izlazom.</a:t>
            </a:r>
          </a:p>
          <a:p>
            <a:endParaRPr lang="hr-HR" smtClean="0"/>
          </a:p>
          <a:p>
            <a:r>
              <a:rPr lang="hr-HR" smtClean="0"/>
              <a:t>Nakon nekog treninga, možda ćemo otkriti da je pristranost b = 90, a težina w = 2,5.</a:t>
            </a:r>
          </a:p>
          <a:p>
            <a:endParaRPr lang="hr-HR" smtClean="0"/>
          </a:p>
          <a:p>
            <a:r>
              <a:rPr lang="hr-HR" smtClean="0"/>
              <a:t>Dakle, ako nas zanimaju žitarice s 5 grama šećera po obroku, možemo procijeniti njezin kalorijski sadržaj pomoću naše formule: kalorije = 2,5 * 5 + 90 = 102,5, baš kao što očekujemo.</a:t>
            </a:r>
          </a:p>
          <a:p>
            <a:endParaRPr lang="hr-HR" smtClean="0"/>
          </a:p>
          <a:p>
            <a:r>
              <a:rPr lang="hr-HR" smtClean="0"/>
              <a:t>Nevjerojatno je kako ova jednostavna linearna jedinica može napraviti predviđanja na temelju naučenih težina i pristranosti! To se može koristiti za regresijske probleme gdje je cilj predvidjeti kontinuirane vrijednosti.</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23414243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mtClean="0"/>
              <a:t>Zamislite mrežu međusobno povezanih moždanih stanica, koje svaka donosi odluke temeljene na informacijama iz okoline. Ova mreža poznata je kao neuronska mreža, a jedan od njenih osnovnih građevnih blokova je perceptron.</a:t>
            </a:r>
          </a:p>
          <a:p>
            <a:endParaRPr lang="hr-HR" smtClean="0"/>
          </a:p>
          <a:p>
            <a:r>
              <a:rPr lang="hr-HR" smtClean="0"/>
              <a:t>Perceptron se sastoji od ulaznih neurona koji primaju informacije, težina koje množe ulaze, i izlaznog neurona koji donosi odluku na temelju ponderiranog zbroja ulaza. Ovaj zbroj prolazi kroz sigmoidnu funkciju kako bi se generirao izlaz sličan vjerojatnosti. Ako je vjerojatnost odluke iznad određenog praga, izlazni neuron "vatri", inače ostaje "tihi". Kombinacijom perceptrona možemo stvoriti složenije neuronske mreže sposobne učiti iz podataka i donositi odluke, slično kao i logistička regresija. Dublje ćemo istražiti perceptrone i otkriti njihovu fascinantnu strukturu!</a:t>
            </a:r>
          </a:p>
          <a:p>
            <a:endParaRPr lang="hr-HR" smtClean="0"/>
          </a:p>
          <a:p>
            <a:r>
              <a:rPr lang="hr-HR" smtClean="0"/>
              <a:t>U perceptronu, izlaz se računa množenjem svakog ulaza (x1, x2, ..., xn) s odgovarajućom težinom (w1, w2, ..., wn), a zatim zbrajanjem tih ponderiranih ulaza. Ovaj ponderirani zbroj prolazi kroz aktivacijsku funkciju (označenu s f), uvodeći nelinearnost u izlaz. Na kraju, dodaje se izraz pristranosti (b) ponderiranom zbroju prije nego što prođe kroz funkciju aktivacije. Konačni rezultat ovog procesa je izlaz perceptrona, koji se koristi za donošenje odluka ili predviđanja.</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17220059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mtClean="0"/>
              <a:t>Zamislite da ste mornar i planirate svoje sljedeće jedrenje. Želite znati hoće li vremenski uvjeti biti prikladni za jedrenje ili ne. Odlučili ste koristiti perceptron kako bi vam pomogao u ovom zadatku.</a:t>
            </a:r>
          </a:p>
          <a:p>
            <a:endParaRPr lang="hr-HR" smtClean="0"/>
          </a:p>
          <a:p>
            <a:r>
              <a:rPr lang="hr-HR" smtClean="0"/>
              <a:t>Pretpostavljamo da imamo sljedeće ulaze:</a:t>
            </a:r>
          </a:p>
          <a:p>
            <a:endParaRPr lang="hr-HR" smtClean="0"/>
          </a:p>
          <a:p>
            <a:r>
              <a:rPr lang="hr-HR" smtClean="0"/>
              <a:t>Brzina vjetra (u čvorovima)</a:t>
            </a:r>
          </a:p>
          <a:p>
            <a:r>
              <a:rPr lang="hr-HR" smtClean="0"/>
              <a:t>Visina vala (u metrima)</a:t>
            </a:r>
          </a:p>
          <a:p>
            <a:r>
              <a:rPr lang="hr-HR" smtClean="0"/>
              <a:t>Pokrivenost oblaka (u postocima)</a:t>
            </a:r>
          </a:p>
          <a:p>
            <a:r>
              <a:rPr lang="hr-HR" smtClean="0"/>
              <a:t>Imamo trenirani perceptron s sljedećim težinama i pristranostima:</a:t>
            </a:r>
          </a:p>
          <a:p>
            <a:endParaRPr lang="hr-HR" smtClean="0"/>
          </a:p>
          <a:p>
            <a:r>
              <a:rPr lang="hr-HR" smtClean="0"/>
              <a:t>Težina 1 (za brzinu vjetra): 0.6</a:t>
            </a:r>
          </a:p>
          <a:p>
            <a:r>
              <a:rPr lang="hr-HR" smtClean="0"/>
              <a:t>Težina 2 (za visinu vala): -0.4</a:t>
            </a:r>
          </a:p>
          <a:p>
            <a:r>
              <a:rPr lang="hr-HR" smtClean="0"/>
              <a:t>Težina 3 (za pokrivenost oblaka): 0.2</a:t>
            </a:r>
          </a:p>
          <a:p>
            <a:r>
              <a:rPr lang="hr-HR" smtClean="0"/>
              <a:t>Pomak: -0.3</a:t>
            </a:r>
          </a:p>
          <a:p>
            <a:r>
              <a:rPr lang="hr-HR" smtClean="0"/>
              <a:t>Uz pomoć perceptronskog modela s sigmoidnom aktivacijskom funkcijom, lako možemo predvidjeti dobro vrijeme za plovidbu na temelju ulaznog skupa podataka, što ga čini vrijednim alatom za donošenje odluka za jedriličare. Samo s nekoliko ulaznih vrijednosti, model može proizvesti izlaz koji predstavlja vjerojatnost dobrog vremena za jedrenje.</a:t>
            </a:r>
          </a:p>
          <a:p>
            <a:endParaRPr lang="hr-HR" smtClean="0"/>
          </a:p>
          <a:p>
            <a:r>
              <a:rPr lang="hr-HR" smtClean="0"/>
              <a:t>Snaga strojnog učenja i neuronskih mreža, poput perceptrona s sigmoidnom aktivacijskom funkcijom, u predviđanju i donošenju odluka temeljenih na podacima doista je inspirativna!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21026782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mtClean="0"/>
              <a:t>Sada zamislite mrežu međusobno povezanih moždanih stanica koje zajedno rade na donošenju odluka.</a:t>
            </a:r>
          </a:p>
          <a:p>
            <a:endParaRPr lang="hr-HR" smtClean="0"/>
          </a:p>
          <a:p>
            <a:r>
              <a:rPr lang="hr-HR" smtClean="0"/>
              <a:t>Ova mreža naziva se višeslojni perceptron ili MLP. To je kao tim specijaliziranih neurona koji rade zajedno kako bi riješili problem.</a:t>
            </a:r>
          </a:p>
          <a:p>
            <a:endParaRPr lang="hr-HR" smtClean="0"/>
          </a:p>
          <a:p>
            <a:r>
              <a:rPr lang="hr-HR" smtClean="0"/>
              <a:t>MLP ima ulazni sloj koji prima informacije, jedan ili više skrivenih slojeva koji obrađuju informacije i izlazni sloj koji daje predviđanje ili odluku.</a:t>
            </a:r>
          </a:p>
          <a:p>
            <a:endParaRPr lang="hr-HR" smtClean="0"/>
          </a:p>
          <a:p>
            <a:r>
              <a:rPr lang="hr-HR" smtClean="0"/>
              <a:t>U MLP-u ulazni sloj prima samo neobrađene podatke, dok skriveni slojevi podižu težak teret s funkcijama aktivacije koje dodaju nelinearnost. To je poput tima superheroja, gdje ulazni sloj postavlja pozornicu, a skriveni slojevi s njihovim funkcijama aktivacije izvode čaroliju kako bi otkrili skrivene uzorke u podacima. Te aktivacijske funkcije MLP-ove čine moćnim učenicima i omogućavaju im rukovanje složenim zadacima poput prepoznavanja slika, obrade govora i još mnogo toga!</a:t>
            </a:r>
          </a:p>
          <a:p>
            <a:endParaRPr lang="hr-HR" smtClean="0"/>
          </a:p>
          <a:p>
            <a:r>
              <a:rPr lang="hr-HR" smtClean="0"/>
              <a:t>MLP je treniran pomoću procesa nazvanog backpropagation, gdje prilagođava težinu između neurona kako bi poboljšao točnost tijekom vremena. To je kao tim neurona koji rade zajedno kako bi se uhvatili u koštac sa zadatkom i dobili bolje s iskustvom.</a:t>
            </a:r>
          </a:p>
          <a:p>
            <a:endParaRPr lang="hr-HR" smtClean="0"/>
          </a:p>
          <a:p>
            <a:r>
              <a:rPr lang="hr-HR" smtClean="0"/>
              <a:t>MLP-ovi se naširoko koriste za razne zadatke, od prepoznavanja slika do predviđanja cijena dionica, a čine temelj mnogih naprednih neuronskih mreža koje se koriste u strojnom učenju i umjetnoj inteligenciji.</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smtClean="0"/>
          </a:p>
        </p:txBody>
      </p:sp>
    </p:spTree>
    <p:extLst>
      <p:ext uri="{BB962C8B-B14F-4D97-AF65-F5344CB8AC3E}">
        <p14:creationId xmlns:p14="http://schemas.microsoft.com/office/powerpoint/2010/main" val="13026456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mtClean="0"/>
              <a:t>Aktivacijske funkcije su poput "tajnog umaka" neuronskih mreža! Oni određuju kako se ulaz pretvara u izlaz. Pogledajmo tri najčešća:</a:t>
            </a:r>
          </a:p>
          <a:p>
            <a:endParaRPr lang="hr-HR" smtClean="0"/>
          </a:p>
          <a:p>
            <a:r>
              <a:rPr lang="hr-HR" smtClean="0"/>
              <a:t>Sigmoid je poput glatke krivulje koja uzima bilo koji ulaz i škilje ga na vrijednost vjerojatnosti između 0 i 1. Odlično je za zadatke u kojima želimo predvidjeti pripada li nešto jednoj od dvije kategorije, poput neželjene pošte ili ne neželjene pošte. No, pazite na ekstremne ulaz koji mogu učiniti da izgubi svoj utjecaj zbog nestajanja gradijenata!</a:t>
            </a:r>
          </a:p>
          <a:p>
            <a:endParaRPr lang="hr-HR" smtClean="0"/>
          </a:p>
          <a:p>
            <a:r>
              <a:rPr lang="hr-HR" smtClean="0"/>
              <a:t>Tanh ili tanges hiperbolna</a:t>
            </a:r>
            <a:r>
              <a:rPr lang="hr-HR" baseline="0" smtClean="0"/>
              <a:t> </a:t>
            </a:r>
            <a:r>
              <a:rPr lang="hr-HR" smtClean="0"/>
              <a:t>funkcija, je zvonolika krivulja koja može primiti bilo koji unos i smjestiti ga u vrijednost između -1 i 1. To je slično sigmoidu, ali je centriran oko 0. To je korisno kada imamo simetrične podatke koji mogu imati i pozitivne i negativne vrijednosti.</a:t>
            </a:r>
          </a:p>
          <a:p>
            <a:endParaRPr lang="hr-HR" smtClean="0"/>
          </a:p>
          <a:p>
            <a:r>
              <a:rPr lang="hr-HR" smtClean="0"/>
              <a:t>Ispravljena linearna jedinica ili funkcija ReLU je aktivacijska funkcija „izvrši ili umri"! To je kao prekidač svjetla koji samo omogućuje da pozitivni ulazi prolaze nepromijenjeni, ali postavlja negativne unose na 0. Vrlo je učinkovit i sprječava probleme gradijenta, ali budite oprezni, nije ograničen i može uzrokovati neke "mrtve" neurone s izlazom od 0.</a:t>
            </a:r>
            <a:endParaRPr lang="hr-H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smtClean="0"/>
          </a:p>
        </p:txBody>
      </p:sp>
    </p:spTree>
    <p:extLst>
      <p:ext uri="{BB962C8B-B14F-4D97-AF65-F5344CB8AC3E}">
        <p14:creationId xmlns:p14="http://schemas.microsoft.com/office/powerpoint/2010/main" val="23899011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rPr lang="hr-HR" smtClean="0"/>
              <a:t>Dubinsko učenje </a:t>
            </a:r>
            <a:r>
              <a:rPr smtClean="0"/>
              <a:t>je </a:t>
            </a:r>
            <a:r>
              <a:t>brzo rastuće područje koje je revolucioniralo način na koji pristupamo problemima u strojnom učenju. </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effectLst/>
              </a:defRPr>
            </a:pPr>
            <a:r>
              <a:rPr smtClean="0"/>
              <a:t>Kako </a:t>
            </a:r>
            <a:r>
              <a:t>biste dovršili </a:t>
            </a:r>
            <a:r>
              <a:rPr/>
              <a:t>ovu </a:t>
            </a:r>
            <a:r>
              <a:rPr lang="hr-HR" smtClean="0"/>
              <a:t>nastavnu </a:t>
            </a:r>
            <a:r>
              <a:rPr smtClean="0"/>
              <a:t>jedinicu</a:t>
            </a:r>
            <a:r>
              <a:t>, proučite i pregledajte </a:t>
            </a:r>
            <a:r>
              <a:rPr/>
              <a:t>sljedeće </a:t>
            </a:r>
            <a:r>
              <a:rPr lang="hr-HR" smtClean="0"/>
              <a:t>online izvore</a:t>
            </a:r>
            <a:r>
              <a:rPr smtClean="0"/>
              <a:t>. </a:t>
            </a:r>
            <a:endParaRPr/>
          </a:p>
          <a:p>
            <a:endParaRPr sz="1200" kern="1200">
              <a:solidFill>
                <a:schemeClr val="tx1"/>
              </a:solidFill>
              <a:effectLst/>
              <a:latin typeface="+mn-lt"/>
              <a:ea typeface="+mn-ea"/>
              <a:cs typeface="+mn-cs"/>
            </a:endParaRPr>
          </a:p>
          <a:p>
            <a:pPr>
              <a:defRPr>
                <a:effectLst/>
              </a:defRPr>
            </a:pPr>
            <a:r>
              <a:t>Hvala na pažnji!</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smtClean="0"/>
          </a:p>
        </p:txBody>
      </p:sp>
    </p:spTree>
    <p:extLst>
      <p:ext uri="{BB962C8B-B14F-4D97-AF65-F5344CB8AC3E}">
        <p14:creationId xmlns:p14="http://schemas.microsoft.com/office/powerpoint/2010/main" val="1718706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kaggle.com/code/ryanholbrook/a-single-neuron"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www.youtube.com/watch?v=QDX-1M5Nj7s" TargetMode="External"/><Relationship Id="rId5" Type="http://schemas.openxmlformats.org/officeDocument/2006/relationships/hyperlink" Target="https://www.simplilearn.com/tutorials/deep-learning-tutorial/multilayer-perceptron" TargetMode="External"/><Relationship Id="rId4" Type="http://schemas.openxmlformats.org/officeDocument/2006/relationships/hyperlink" Target="https://www.simplilearn.com/tutorials/deep-learning-tutorial/perceptron"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Kurikulumi za učenje na daljinu u servisu Machine Learning</a:t>
            </a:r>
            <a:br>
              <a:rPr b="1"/>
            </a:br>
            <a:r>
              <a:rPr b="1"/>
              <a:t/>
            </a:r>
            <a:br>
              <a:rPr b="1"/>
            </a:br>
            <a:r>
              <a:t>7 - Uvod u dubinsko učenje</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60"/>
            <a:ext cx="10515600" cy="1054630"/>
          </a:xfrm>
        </p:spPr>
        <p:txBody>
          <a:bodyPr/>
          <a:lstStyle/>
          <a:p>
            <a:pPr algn="ctr">
              <a:defRPr b="1"/>
            </a:pPr>
            <a:r>
              <a:rPr lang="hr-HR"/>
              <a:t>Pregledajte slijedeće online izvore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1025868" cy="5057775"/>
          </a:xfrm>
        </p:spPr>
        <p:txBody>
          <a:bodyPr>
            <a:normAutofit fontScale="92500" lnSpcReduction="10000"/>
          </a:bodyPr>
          <a:lstStyle/>
          <a:p>
            <a:pPr marL="0" indent="0" algn="just">
              <a:buNone/>
              <a:defRPr b="1">
                <a:latin typeface="+mj-lt"/>
              </a:defRPr>
            </a:pPr>
            <a:r>
              <a:t>Saznajte više o linearnim jedinicama, građevnim blokovima dubokog učenja.</a:t>
            </a:r>
            <a:endParaRPr b="1">
              <a:latin typeface="+mj-lt"/>
            </a:endParaRPr>
          </a:p>
          <a:p>
            <a:pPr algn="just">
              <a:defRPr>
                <a:latin typeface="+mj-lt"/>
                <a:hlinkClick r:id="rId3"/>
              </a:defRPr>
            </a:pPr>
            <a:r>
              <a:t>https://www.kaggle.com/code/ryanholbrook/a-single-neuron</a:t>
            </a:r>
            <a:endParaRPr>
              <a:latin typeface="+mj-lt"/>
            </a:endParaRPr>
          </a:p>
          <a:p>
            <a:pPr marL="0" indent="0" algn="just">
              <a:buNone/>
              <a:defRPr b="1">
                <a:latin typeface="+mj-lt"/>
              </a:defRPr>
            </a:pPr>
            <a:r>
              <a:t>Pročitajte ovaj uvod u jednoslojne neuronske mreže </a:t>
            </a:r>
            <a:endParaRPr b="1">
              <a:latin typeface="+mj-lt"/>
            </a:endParaRPr>
          </a:p>
          <a:p>
            <a:pPr algn="just">
              <a:defRPr>
                <a:latin typeface="+mj-lt"/>
                <a:hlinkClick r:id="rId4"/>
              </a:defRPr>
            </a:pPr>
            <a:r>
              <a:t>https://www.simplilearn.com/tutorials/deep-learning-tutorial/perceptron</a:t>
            </a:r>
            <a:endParaRPr>
              <a:latin typeface="+mj-lt"/>
            </a:endParaRPr>
          </a:p>
          <a:p>
            <a:pPr marL="0" indent="0" algn="just">
              <a:buNone/>
              <a:defRPr b="1">
                <a:latin typeface="+mj-lt"/>
              </a:defRPr>
            </a:pPr>
            <a:r>
              <a:t>Pročitajte ovaj uvod u višeslojnu neuronsku mrežu</a:t>
            </a:r>
            <a:endParaRPr>
              <a:latin typeface="+mj-lt"/>
            </a:endParaRPr>
          </a:p>
          <a:p>
            <a:pPr algn="just">
              <a:defRPr>
                <a:latin typeface="+mj-lt"/>
                <a:hlinkClick r:id="rId5"/>
              </a:defRPr>
            </a:pPr>
            <a:r>
              <a:t>https://www.simplilearn.com/tutorials/deep-learning-tutorial/multilayer-perceptron</a:t>
            </a:r>
            <a:endParaRPr b="1">
              <a:latin typeface="+mj-lt"/>
            </a:endParaRPr>
          </a:p>
          <a:p>
            <a:pPr marL="0" indent="0" algn="just">
              <a:buNone/>
              <a:defRPr b="1">
                <a:latin typeface="+mj-lt"/>
              </a:defRPr>
            </a:pPr>
            <a:r>
              <a:t>Pogledajte ovaj MIT Uvod u Deep Learning video: </a:t>
            </a:r>
          </a:p>
          <a:p>
            <a:pPr algn="just">
              <a:defRPr>
                <a:latin typeface="+mj-lt"/>
              </a:defRPr>
            </a:pPr>
            <a:r>
              <a:rPr>
                <a:hlinkClick r:id="rId6"/>
              </a:rPr>
              <a:t>https://www.youtube.com/watch?v=QDX-1M5Nj7s</a:t>
            </a:r>
            <a:r>
              <a:t> </a:t>
            </a:r>
            <a:endParaRPr b="1">
              <a:latin typeface="+mj-lt"/>
            </a:endParaRPr>
          </a:p>
          <a:p>
            <a:pPr marL="0" indent="0" algn="just">
              <a:buNone/>
              <a:defRPr b="1">
                <a:latin typeface="+mj-lt"/>
              </a:defRPr>
            </a:pPr>
            <a:r>
              <a:t>Pristupite Oracle član Hub-u i dovršite </a:t>
            </a:r>
            <a:r>
              <a:rPr/>
              <a:t>sedmu </a:t>
            </a:r>
            <a:r>
              <a:rPr lang="hr-HR" smtClean="0"/>
              <a:t>nastavnu jedinicu</a:t>
            </a:r>
            <a:r>
              <a:rPr smtClean="0"/>
              <a:t>:</a:t>
            </a:r>
            <a:endParaRPr/>
          </a:p>
          <a:p>
            <a:pPr algn="just">
              <a:defRPr>
                <a:latin typeface="+mj-lt"/>
              </a:defRPr>
            </a:pPr>
            <a:r>
              <a:t>academy.oracle.com</a:t>
            </a: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Uvod u dubinsko učenje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Ovaj je tečaj razvijen kao rezultat Erasmus+ projekta CodeIn (</a:t>
            </a:r>
            <a:r>
              <a:rPr i="1"/>
              <a:t>Cloud cOmputing for Digital Education INnovation</a:t>
            </a:r>
            <a:r>
              <a:t>)</a:t>
            </a:r>
          </a:p>
          <a:p>
            <a:pPr lvl="0">
              <a:defRPr sz="3600">
                <a:latin typeface="+mj-lt"/>
              </a:defRPr>
            </a:pPr>
            <a:r>
              <a:t>Sadrži ukupno deset nastavnih tema</a:t>
            </a:r>
            <a:endParaRPr sz="3600">
              <a:latin typeface="+mj-lt"/>
            </a:endParaRPr>
          </a:p>
          <a:p>
            <a:pPr lvl="0">
              <a:defRPr sz="3600">
                <a:latin typeface="+mj-lt"/>
              </a:defRPr>
            </a:pPr>
            <a:r>
              <a:t>Sve što </a:t>
            </a:r>
            <a:r>
              <a:rPr/>
              <a:t>trebate </a:t>
            </a:r>
            <a:r>
              <a:rPr smtClean="0"/>
              <a:t>je</a:t>
            </a:r>
            <a:r>
              <a:rPr lang="hr-HR" smtClean="0"/>
              <a:t> pristup</a:t>
            </a:r>
            <a:r>
              <a:rPr smtClean="0"/>
              <a:t> internet</a:t>
            </a:r>
            <a:r>
              <a:rPr lang="hr-HR" smtClean="0"/>
              <a:t>u.</a:t>
            </a:r>
            <a:r>
              <a:rPr smtClean="0"/>
              <a:t> </a:t>
            </a:r>
            <a:endParaRPr/>
          </a:p>
          <a:p>
            <a:pPr lvl="0">
              <a:defRPr sz="3600">
                <a:latin typeface="+mj-lt"/>
              </a:defRPr>
            </a:pPr>
            <a:r>
              <a:t>Očekuje se da ćete potrošiti ukupno 150 sati na stjecanje predviđenih ishoda učenja. </a:t>
            </a:r>
          </a:p>
          <a:p>
            <a:pPr lvl="0"/>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90941"/>
            <a:ext cx="10515600" cy="1325563"/>
          </a:xfrm>
        </p:spPr>
        <p:txBody>
          <a:bodyPr/>
          <a:lstStyle/>
          <a:p>
            <a:pPr algn="ctr">
              <a:defRPr b="1"/>
            </a:pPr>
            <a:r>
              <a:t>Uvod u dubinsko učenje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 y="1690687"/>
            <a:ext cx="8741229" cy="4486275"/>
          </a:xfrm>
        </p:spPr>
        <p:txBody>
          <a:bodyPr>
            <a:noAutofit/>
          </a:bodyPr>
          <a:lstStyle/>
          <a:p>
            <a:pPr>
              <a:defRPr sz="3600">
                <a:latin typeface="+mj-lt"/>
              </a:defRPr>
            </a:pPr>
            <a:r>
              <a:rPr lang="hr-HR" smtClean="0"/>
              <a:t>Dubinsko učenje (</a:t>
            </a:r>
            <a:r>
              <a:rPr smtClean="0"/>
              <a:t>Deep Learning</a:t>
            </a:r>
            <a:r>
              <a:rPr lang="hr-HR" smtClean="0"/>
              <a:t>)</a:t>
            </a:r>
            <a:r>
              <a:rPr smtClean="0"/>
              <a:t> </a:t>
            </a:r>
            <a:r>
              <a:t>koristi umjetne neuronske mreže za učenje iz velikih količina podataka i izradu točnih predviđanja.</a:t>
            </a:r>
          </a:p>
          <a:p>
            <a:pPr>
              <a:defRPr sz="3600">
                <a:latin typeface="+mj-lt"/>
              </a:defRPr>
            </a:pPr>
            <a:r>
              <a:t>Neuronske mreže prepoznaju obrasce u podacima, baš kao što ljudi uče iz iskustva.</a:t>
            </a:r>
          </a:p>
          <a:p>
            <a:pPr>
              <a:defRPr sz="3600">
                <a:latin typeface="+mj-lt"/>
              </a:defRPr>
            </a:pPr>
            <a:r>
              <a:rPr lang="hr-HR" smtClean="0"/>
              <a:t>Dubinsko učenje </a:t>
            </a:r>
            <a:r>
              <a:rPr smtClean="0"/>
              <a:t>ima </a:t>
            </a:r>
            <a:r>
              <a:rPr lang="hr-HR" smtClean="0"/>
              <a:t>puno</a:t>
            </a:r>
            <a:r>
              <a:rPr smtClean="0"/>
              <a:t> </a:t>
            </a:r>
            <a:r>
              <a:rPr lang="hr-HR" smtClean="0"/>
              <a:t>primjena</a:t>
            </a:r>
            <a:r>
              <a:rPr smtClean="0"/>
              <a:t>, </a:t>
            </a:r>
            <a:r>
              <a:t>uključujući prepoznavanje slika, obradu prirodnog jezika i prepoznavanje govora.</a:t>
            </a:r>
          </a:p>
        </p:txBody>
      </p:sp>
      <p:pic>
        <p:nvPicPr>
          <p:cNvPr id="7" name="Picture 6"/>
          <p:cNvPicPr>
            <a:picLocks noChangeAspect="1"/>
          </p:cNvPicPr>
          <p:nvPr/>
        </p:nvPicPr>
        <p:blipFill>
          <a:blip r:embed="rId3"/>
          <a:stretch>
            <a:fillRect/>
          </a:stretch>
        </p:blipFill>
        <p:spPr>
          <a:xfrm>
            <a:off x="9013371" y="1690687"/>
            <a:ext cx="2958522" cy="1972964"/>
          </a:xfrm>
          <a:prstGeom prst="rect">
            <a:avLst/>
          </a:prstGeom>
        </p:spPr>
      </p:pic>
      <p:pic>
        <p:nvPicPr>
          <p:cNvPr id="1028" name="Picture 4" descr="Free ChatGPT Stock Photo"/>
          <p:cNvPicPr>
            <a:picLocks noChangeAspect="1" noChangeArrowheads="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8430749" y="4038588"/>
            <a:ext cx="2923051" cy="18641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1407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Neuronske mreže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0" y="1782578"/>
            <a:ext cx="8805333" cy="4486275"/>
          </a:xfrm>
        </p:spPr>
        <p:txBody>
          <a:bodyPr>
            <a:noAutofit/>
          </a:bodyPr>
          <a:lstStyle/>
          <a:p>
            <a:pPr>
              <a:defRPr sz="3600">
                <a:latin typeface="+mj-lt"/>
              </a:defRPr>
            </a:pPr>
            <a:r>
              <a:rPr sz="3200"/>
              <a:t>Neuronske mreže modeliraju se prema ljudskom mozgu i sastoje se od međusobno povezanih neurona koji obrađuju i prenose informacije.</a:t>
            </a:r>
          </a:p>
          <a:p>
            <a:pPr>
              <a:defRPr sz="3600">
                <a:latin typeface="+mj-lt"/>
              </a:defRPr>
            </a:pPr>
            <a:r>
              <a:rPr sz="3200"/>
              <a:t>Neuronske mreže uče iz podataka i donose predviđanja ili odluke na temelju tih podataka.</a:t>
            </a:r>
          </a:p>
          <a:p>
            <a:pPr>
              <a:defRPr sz="3600">
                <a:latin typeface="+mj-lt"/>
              </a:defRPr>
            </a:pPr>
            <a:r>
              <a:rPr sz="3200"/>
              <a:t>Prilagodbom jačina veza između neurona, neuronske mreže mogu se prilagoditi i poboljšati svoje performanse tijekom vremena.</a:t>
            </a:r>
          </a:p>
        </p:txBody>
      </p:sp>
      <p:pic>
        <p:nvPicPr>
          <p:cNvPr id="2050" name="Picture 2" descr="Illustration of synapse and neuron on a blue background.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65030" y="1782578"/>
            <a:ext cx="3335794" cy="187502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Neurons cells concept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60449" y="4252286"/>
            <a:ext cx="3355215" cy="18859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71811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7080" y="102462"/>
            <a:ext cx="10515600" cy="908504"/>
          </a:xfrm>
        </p:spPr>
        <p:txBody>
          <a:bodyPr/>
          <a:lstStyle/>
          <a:p>
            <a:pPr algn="ctr">
              <a:defRPr b="1"/>
            </a:pPr>
            <a:r>
              <a:t>Jednostavni neuron - linearna jedinica </a:t>
            </a:r>
          </a:p>
        </p:txBody>
      </p:sp>
      <p:sp>
        <p:nvSpPr>
          <p:cNvPr id="4" name="Oval 3"/>
          <p:cNvSpPr/>
          <p:nvPr/>
        </p:nvSpPr>
        <p:spPr>
          <a:xfrm>
            <a:off x="2572763" y="2249049"/>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9" name="Straight Arrow Connector 8"/>
          <p:cNvCxnSpPr/>
          <p:nvPr/>
        </p:nvCxnSpPr>
        <p:spPr>
          <a:xfrm>
            <a:off x="1867988" y="2618381"/>
            <a:ext cx="701040" cy="116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262743" y="2187847"/>
            <a:ext cx="1420572" cy="369332"/>
          </a:xfrm>
          <a:prstGeom prst="rect">
            <a:avLst/>
          </a:prstGeom>
          <a:noFill/>
        </p:spPr>
        <p:txBody>
          <a:bodyPr wrap="square">
            <a:spAutoFit/>
          </a:bodyPr>
          <a:lstStyle/>
          <a:p>
            <a:pPr>
              <a:defRPr>
                <a:latin typeface="+mj-lt"/>
              </a:defRPr>
            </a:pPr>
            <a:r>
              <a:rPr b="1"/>
              <a:t>X1</a:t>
            </a:r>
            <a:r>
              <a:t> (</a:t>
            </a:r>
            <a:r>
              <a:rPr b="1"/>
              <a:t>šećeri</a:t>
            </a:r>
            <a:r>
              <a:t>)</a:t>
            </a:r>
            <a:endParaRPr>
              <a:latin typeface="+mj-lt"/>
            </a:endParaRPr>
          </a:p>
        </p:txBody>
      </p:sp>
      <p:sp>
        <p:nvSpPr>
          <p:cNvPr id="17" name="TextBox 16"/>
          <p:cNvSpPr txBox="1"/>
          <p:nvPr/>
        </p:nvSpPr>
        <p:spPr>
          <a:xfrm>
            <a:off x="2486680" y="2409944"/>
            <a:ext cx="936261" cy="369332"/>
          </a:xfrm>
          <a:prstGeom prst="rect">
            <a:avLst/>
          </a:prstGeom>
          <a:noFill/>
        </p:spPr>
        <p:txBody>
          <a:bodyPr wrap="square">
            <a:spAutoFit/>
          </a:bodyPr>
          <a:lstStyle/>
          <a:p>
            <a:pPr>
              <a:defRPr>
                <a:solidFill>
                  <a:schemeClr val="bg1"/>
                </a:solidFill>
                <a:latin typeface="+mj-lt"/>
              </a:defRPr>
            </a:pPr>
            <a:r>
              <a:t>w1 (</a:t>
            </a:r>
            <a:r>
              <a:rPr b="1"/>
              <a:t>2,5)</a:t>
            </a:r>
            <a:endParaRPr b="1">
              <a:solidFill>
                <a:schemeClr val="bg1"/>
              </a:solidFill>
              <a:latin typeface="+mj-lt"/>
            </a:endParaRPr>
          </a:p>
        </p:txBody>
      </p:sp>
      <p:sp>
        <p:nvSpPr>
          <p:cNvPr id="21" name="Oval 20"/>
          <p:cNvSpPr/>
          <p:nvPr/>
        </p:nvSpPr>
        <p:spPr>
          <a:xfrm>
            <a:off x="3962859" y="2237381"/>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pPr>
            <a:r>
              <a:t>Σ</a:t>
            </a:r>
          </a:p>
        </p:txBody>
      </p:sp>
      <p:cxnSp>
        <p:nvCxnSpPr>
          <p:cNvPr id="30" name="Straight Arrow Connector 29"/>
          <p:cNvCxnSpPr/>
          <p:nvPr/>
        </p:nvCxnSpPr>
        <p:spPr>
          <a:xfrm flipV="1">
            <a:off x="4757047" y="2664960"/>
            <a:ext cx="1064647" cy="8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4948868" y="2966291"/>
            <a:ext cx="576946" cy="400110"/>
          </a:xfrm>
          <a:prstGeom prst="rect">
            <a:avLst/>
          </a:prstGeom>
          <a:noFill/>
        </p:spPr>
        <p:txBody>
          <a:bodyPr wrap="square">
            <a:spAutoFit/>
          </a:bodyPr>
          <a:lstStyle/>
          <a:p>
            <a:pPr>
              <a:defRPr sz="2000">
                <a:solidFill>
                  <a:schemeClr val="bg1"/>
                </a:solidFill>
                <a:latin typeface="+mj-lt"/>
              </a:defRPr>
            </a:pPr>
            <a:r>
              <a:t>f(x)</a:t>
            </a:r>
            <a:endParaRPr sz="2000">
              <a:solidFill>
                <a:schemeClr val="bg1"/>
              </a:solidFill>
              <a:latin typeface="+mj-lt"/>
            </a:endParaRPr>
          </a:p>
        </p:txBody>
      </p:sp>
      <p:sp>
        <p:nvSpPr>
          <p:cNvPr id="41" name="TextBox 40"/>
          <p:cNvSpPr txBox="1"/>
          <p:nvPr/>
        </p:nvSpPr>
        <p:spPr>
          <a:xfrm>
            <a:off x="3801839" y="1479961"/>
            <a:ext cx="1543041" cy="707886"/>
          </a:xfrm>
          <a:prstGeom prst="rect">
            <a:avLst/>
          </a:prstGeom>
          <a:noFill/>
        </p:spPr>
        <p:txBody>
          <a:bodyPr wrap="square">
            <a:spAutoFit/>
          </a:bodyPr>
          <a:lstStyle/>
          <a:p>
            <a:pPr algn="ctr">
              <a:defRPr sz="2000">
                <a:latin typeface="+mj-lt"/>
              </a:defRPr>
            </a:pPr>
            <a:r>
              <a:t>Funkcija zbrajanja</a:t>
            </a:r>
            <a:endParaRPr sz="2000">
              <a:latin typeface="+mj-lt"/>
            </a:endParaRPr>
          </a:p>
        </p:txBody>
      </p:sp>
      <p:cxnSp>
        <p:nvCxnSpPr>
          <p:cNvPr id="36" name="Straight Arrow Connector 35"/>
          <p:cNvCxnSpPr>
            <a:stCxn id="4" idx="6"/>
            <a:endCxn id="21" idx="2"/>
          </p:cNvCxnSpPr>
          <p:nvPr/>
        </p:nvCxnSpPr>
        <p:spPr>
          <a:xfrm flipV="1">
            <a:off x="3367420" y="2618381"/>
            <a:ext cx="595439" cy="116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flipV="1">
            <a:off x="4391957" y="2999381"/>
            <a:ext cx="1" cy="8990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3962859" y="3740191"/>
            <a:ext cx="2813590" cy="400110"/>
          </a:xfrm>
          <a:prstGeom prst="rect">
            <a:avLst/>
          </a:prstGeom>
          <a:noFill/>
        </p:spPr>
        <p:txBody>
          <a:bodyPr wrap="square">
            <a:spAutoFit/>
          </a:bodyPr>
          <a:lstStyle/>
          <a:p>
            <a:pPr>
              <a:defRPr sz="2000">
                <a:latin typeface="+mj-lt"/>
              </a:defRPr>
            </a:pPr>
            <a:r>
              <a:rPr/>
              <a:t>b </a:t>
            </a:r>
            <a:r>
              <a:rPr smtClean="0"/>
              <a:t>(</a:t>
            </a:r>
            <a:r>
              <a:rPr lang="hr-HR" smtClean="0"/>
              <a:t>pristranost, bias</a:t>
            </a:r>
            <a:r>
              <a:rPr smtClean="0"/>
              <a:t>) </a:t>
            </a:r>
            <a:r>
              <a:t>= </a:t>
            </a:r>
            <a:r>
              <a:rPr b="1"/>
              <a:t>90</a:t>
            </a:r>
            <a:endParaRPr sz="2000">
              <a:latin typeface="+mj-lt"/>
            </a:endParaRPr>
          </a:p>
        </p:txBody>
      </p:sp>
      <p:sp>
        <p:nvSpPr>
          <p:cNvPr id="20" name="TextBox 19"/>
          <p:cNvSpPr txBox="1"/>
          <p:nvPr/>
        </p:nvSpPr>
        <p:spPr>
          <a:xfrm>
            <a:off x="4770491" y="2259456"/>
            <a:ext cx="2384149" cy="400110"/>
          </a:xfrm>
          <a:prstGeom prst="rect">
            <a:avLst/>
          </a:prstGeom>
          <a:noFill/>
        </p:spPr>
        <p:txBody>
          <a:bodyPr wrap="square">
            <a:spAutoFit/>
          </a:bodyPr>
          <a:lstStyle/>
          <a:p>
            <a:pPr>
              <a:defRPr sz="2000" b="1">
                <a:latin typeface="+mj-lt"/>
              </a:defRPr>
            </a:pPr>
            <a:r>
              <a:t>Izlaz (kalorije)</a:t>
            </a:r>
            <a:endParaRPr sz="2000" b="1">
              <a:latin typeface="+mj-lt"/>
            </a:endParaRPr>
          </a:p>
        </p:txBody>
      </p:sp>
      <p:graphicFrame>
        <p:nvGraphicFramePr>
          <p:cNvPr id="6" name="Table 5"/>
          <p:cNvGraphicFramePr>
            <a:graphicFrameLocks noGrp="1"/>
          </p:cNvGraphicFramePr>
          <p:nvPr>
            <p:extLst>
              <p:ext uri="{D42A27DB-BD31-4B8C-83A1-F6EECF244321}">
                <p14:modId xmlns:p14="http://schemas.microsoft.com/office/powerpoint/2010/main" val="4060062558"/>
              </p:ext>
            </p:extLst>
          </p:nvPr>
        </p:nvGraphicFramePr>
        <p:xfrm>
          <a:off x="6946365" y="1479961"/>
          <a:ext cx="4995264" cy="4484917"/>
        </p:xfrm>
        <a:graphic>
          <a:graphicData uri="http://schemas.openxmlformats.org/drawingml/2006/table">
            <a:tbl>
              <a:tblPr/>
              <a:tblGrid>
                <a:gridCol w="2305507">
                  <a:extLst>
                    <a:ext uri="{9D8B030D-6E8A-4147-A177-3AD203B41FA5}">
                      <a16:colId xmlns:a16="http://schemas.microsoft.com/office/drawing/2014/main" val="2162869549"/>
                    </a:ext>
                  </a:extLst>
                </a:gridCol>
                <a:gridCol w="978094">
                  <a:extLst>
                    <a:ext uri="{9D8B030D-6E8A-4147-A177-3AD203B41FA5}">
                      <a16:colId xmlns:a16="http://schemas.microsoft.com/office/drawing/2014/main" val="831527904"/>
                    </a:ext>
                  </a:extLst>
                </a:gridCol>
                <a:gridCol w="611308">
                  <a:extLst>
                    <a:ext uri="{9D8B030D-6E8A-4147-A177-3AD203B41FA5}">
                      <a16:colId xmlns:a16="http://schemas.microsoft.com/office/drawing/2014/main" val="2583135015"/>
                    </a:ext>
                  </a:extLst>
                </a:gridCol>
                <a:gridCol w="1100355">
                  <a:extLst>
                    <a:ext uri="{9D8B030D-6E8A-4147-A177-3AD203B41FA5}">
                      <a16:colId xmlns:a16="http://schemas.microsoft.com/office/drawing/2014/main" val="3029426305"/>
                    </a:ext>
                  </a:extLst>
                </a:gridCol>
              </a:tblGrid>
              <a:tr h="802855">
                <a:tc>
                  <a:txBody>
                    <a:bodyPr/>
                    <a:lstStyle/>
                    <a:p>
                      <a:pPr algn="ctr" fontAlgn="ctr">
                        <a:defRPr b="1">
                          <a:solidFill>
                            <a:srgbClr val="000000"/>
                          </a:solidFill>
                          <a:effectLst/>
                          <a:latin typeface="+mj-lt"/>
                        </a:defRPr>
                      </a:pPr>
                      <a:r>
                        <a:t>naziv</a:t>
                      </a:r>
                      <a:endParaRPr sz="1800" b="1" i="0" u="none" strike="noStrike">
                        <a:solidFill>
                          <a:srgbClr val="000000"/>
                        </a:solidFill>
                        <a:effectLst/>
                        <a:latin typeface="+mj-lt"/>
                      </a:endParaRPr>
                    </a:p>
                  </a:txBody>
                  <a:tcPr marL="9525" marR="9525" marT="9525" marB="0" anchor="ctr">
                    <a:lnL>
                      <a:noFill/>
                    </a:lnL>
                    <a:lnR>
                      <a:noFill/>
                    </a:lnR>
                    <a:lnT>
                      <a:noFill/>
                    </a:lnT>
                    <a:lnB>
                      <a:noFill/>
                    </a:lnB>
                  </a:tcPr>
                </a:tc>
                <a:tc>
                  <a:txBody>
                    <a:bodyPr/>
                    <a:lstStyle/>
                    <a:p>
                      <a:pPr algn="ctr" fontAlgn="ctr">
                        <a:defRPr b="1">
                          <a:solidFill>
                            <a:srgbClr val="000000"/>
                          </a:solidFill>
                          <a:effectLst/>
                          <a:latin typeface="+mj-lt"/>
                        </a:defRPr>
                      </a:pPr>
                      <a:r>
                        <a:t>izmjerene kalorije</a:t>
                      </a:r>
                      <a:endParaRPr sz="1800" b="1" i="0" u="none" strike="noStrike">
                        <a:solidFill>
                          <a:srgbClr val="000000"/>
                        </a:solidFill>
                        <a:effectLst/>
                        <a:latin typeface="+mj-lt"/>
                      </a:endParaRPr>
                    </a:p>
                  </a:txBody>
                  <a:tcPr marL="9525" marR="9525" marT="9525" marB="0" anchor="ctr">
                    <a:lnL>
                      <a:noFill/>
                    </a:lnL>
                    <a:lnR>
                      <a:noFill/>
                    </a:lnR>
                    <a:lnT>
                      <a:noFill/>
                    </a:lnT>
                    <a:lnB>
                      <a:noFill/>
                    </a:lnB>
                  </a:tcPr>
                </a:tc>
                <a:tc>
                  <a:txBody>
                    <a:bodyPr/>
                    <a:lstStyle/>
                    <a:p>
                      <a:pPr algn="ctr" fontAlgn="ctr">
                        <a:defRPr b="1">
                          <a:solidFill>
                            <a:srgbClr val="000000"/>
                          </a:solidFill>
                          <a:effectLst/>
                          <a:latin typeface="+mj-lt"/>
                        </a:defRPr>
                      </a:pPr>
                      <a:r>
                        <a:t>šećeri</a:t>
                      </a:r>
                    </a:p>
                  </a:txBody>
                  <a:tcPr marL="9525" marR="9525" marT="9525" marB="0" anchor="ctr">
                    <a:lnL>
                      <a:noFill/>
                    </a:lnL>
                    <a:lnR>
                      <a:noFill/>
                    </a:lnR>
                    <a:lnT>
                      <a:noFill/>
                    </a:lnT>
                    <a:lnB>
                      <a:noFill/>
                    </a:lnB>
                  </a:tcPr>
                </a:tc>
                <a:tc>
                  <a:txBody>
                    <a:bodyPr/>
                    <a:lstStyle/>
                    <a:p>
                      <a:pPr algn="ctr" fontAlgn="ctr">
                        <a:defRPr b="1">
                          <a:solidFill>
                            <a:srgbClr val="000000"/>
                          </a:solidFill>
                          <a:effectLst/>
                          <a:latin typeface="+mj-lt"/>
                        </a:defRPr>
                      </a:pPr>
                      <a:r>
                        <a:t>predviđene kalorije</a:t>
                      </a:r>
                    </a:p>
                  </a:txBody>
                  <a:tcPr marL="9525" marR="9525" marT="9525" marB="0" anchor="ctr">
                    <a:lnL>
                      <a:noFill/>
                    </a:lnL>
                    <a:lnR>
                      <a:noFill/>
                    </a:lnR>
                    <a:lnT>
                      <a:noFill/>
                    </a:lnT>
                    <a:lnB>
                      <a:noFill/>
                    </a:lnB>
                  </a:tcPr>
                </a:tc>
                <a:extLst>
                  <a:ext uri="{0D108BD9-81ED-4DB2-BD59-A6C34878D82A}">
                    <a16:rowId xmlns:a16="http://schemas.microsoft.com/office/drawing/2014/main" val="4018723585"/>
                  </a:ext>
                </a:extLst>
              </a:tr>
              <a:tr h="409118">
                <a:tc>
                  <a:txBody>
                    <a:bodyPr/>
                    <a:lstStyle/>
                    <a:p>
                      <a:pPr algn="ctr" fontAlgn="b">
                        <a:defRPr>
                          <a:solidFill>
                            <a:srgbClr val="000000"/>
                          </a:solidFill>
                          <a:effectLst/>
                          <a:latin typeface="+mj-lt"/>
                        </a:defRPr>
                      </a:pPr>
                      <a:r>
                        <a:rPr lang="hr-HR" smtClean="0"/>
                        <a:t>Bademi</a:t>
                      </a:r>
                      <a:endParaRPr sz="1800" b="0" i="0" u="none" strike="noStrike">
                        <a:solidFill>
                          <a:srgbClr val="000000"/>
                        </a:solidFill>
                        <a:effectLst/>
                        <a:latin typeface="+mj-lt"/>
                      </a:endParaRP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110</a:t>
                      </a: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8</a:t>
                      </a: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110</a:t>
                      </a:r>
                    </a:p>
                  </a:txBody>
                  <a:tcPr marL="9525" marR="9525" marT="9525" marB="0" anchor="b">
                    <a:lnL>
                      <a:noFill/>
                    </a:lnL>
                    <a:lnR>
                      <a:noFill/>
                    </a:lnR>
                    <a:lnT>
                      <a:noFill/>
                    </a:lnT>
                    <a:lnB>
                      <a:noFill/>
                    </a:lnB>
                  </a:tcPr>
                </a:tc>
                <a:extLst>
                  <a:ext uri="{0D108BD9-81ED-4DB2-BD59-A6C34878D82A}">
                    <a16:rowId xmlns:a16="http://schemas.microsoft.com/office/drawing/2014/main" val="3989498826"/>
                  </a:ext>
                </a:extLst>
              </a:tr>
              <a:tr h="409118">
                <a:tc>
                  <a:txBody>
                    <a:bodyPr/>
                    <a:lstStyle/>
                    <a:p>
                      <a:pPr algn="ctr" fontAlgn="b">
                        <a:defRPr>
                          <a:solidFill>
                            <a:srgbClr val="000000"/>
                          </a:solidFill>
                          <a:effectLst/>
                          <a:latin typeface="+mj-lt"/>
                        </a:defRPr>
                      </a:pPr>
                      <a:r>
                        <a:rPr lang="hr-HR" smtClean="0"/>
                        <a:t>Lješnjaci</a:t>
                      </a:r>
                      <a:endParaRPr sz="1800" b="0" i="0" u="none" strike="noStrike">
                        <a:solidFill>
                          <a:srgbClr val="000000"/>
                        </a:solidFill>
                        <a:effectLst/>
                        <a:latin typeface="+mj-lt"/>
                      </a:endParaRP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120</a:t>
                      </a: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12</a:t>
                      </a: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120</a:t>
                      </a:r>
                    </a:p>
                  </a:txBody>
                  <a:tcPr marL="9525" marR="9525" marT="9525" marB="0" anchor="b">
                    <a:lnL>
                      <a:noFill/>
                    </a:lnL>
                    <a:lnR>
                      <a:noFill/>
                    </a:lnR>
                    <a:lnT>
                      <a:noFill/>
                    </a:lnT>
                    <a:lnB>
                      <a:noFill/>
                    </a:lnB>
                  </a:tcPr>
                </a:tc>
                <a:extLst>
                  <a:ext uri="{0D108BD9-81ED-4DB2-BD59-A6C34878D82A}">
                    <a16:rowId xmlns:a16="http://schemas.microsoft.com/office/drawing/2014/main" val="654320618"/>
                  </a:ext>
                </a:extLst>
              </a:tr>
              <a:tr h="409118">
                <a:tc>
                  <a:txBody>
                    <a:bodyPr/>
                    <a:lstStyle/>
                    <a:p>
                      <a:pPr algn="ctr" fontAlgn="b">
                        <a:defRPr>
                          <a:solidFill>
                            <a:srgbClr val="000000"/>
                          </a:solidFill>
                          <a:effectLst/>
                          <a:latin typeface="+mj-lt"/>
                        </a:defRPr>
                      </a:pPr>
                      <a:r>
                        <a:rPr lang="hr-HR" smtClean="0"/>
                        <a:t>Jabuka</a:t>
                      </a:r>
                      <a:endParaRPr sz="1800" b="0" i="0" u="none" strike="noStrike">
                        <a:solidFill>
                          <a:srgbClr val="000000"/>
                        </a:solidFill>
                        <a:effectLst/>
                        <a:latin typeface="+mj-lt"/>
                      </a:endParaRP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110</a:t>
                      </a: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7</a:t>
                      </a: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107,5</a:t>
                      </a:r>
                    </a:p>
                  </a:txBody>
                  <a:tcPr marL="9525" marR="9525" marT="9525" marB="0" anchor="b">
                    <a:lnL>
                      <a:noFill/>
                    </a:lnL>
                    <a:lnR>
                      <a:noFill/>
                    </a:lnR>
                    <a:lnT>
                      <a:noFill/>
                    </a:lnT>
                    <a:lnB>
                      <a:noFill/>
                    </a:lnB>
                  </a:tcPr>
                </a:tc>
                <a:extLst>
                  <a:ext uri="{0D108BD9-81ED-4DB2-BD59-A6C34878D82A}">
                    <a16:rowId xmlns:a16="http://schemas.microsoft.com/office/drawing/2014/main" val="3723954449"/>
                  </a:ext>
                </a:extLst>
              </a:tr>
              <a:tr h="409118">
                <a:tc>
                  <a:txBody>
                    <a:bodyPr/>
                    <a:lstStyle/>
                    <a:p>
                      <a:pPr algn="ctr" fontAlgn="b">
                        <a:defRPr>
                          <a:solidFill>
                            <a:srgbClr val="000000"/>
                          </a:solidFill>
                          <a:effectLst/>
                          <a:latin typeface="+mj-lt"/>
                        </a:defRPr>
                      </a:pPr>
                      <a:r>
                        <a:t>Rakija od zobi</a:t>
                      </a: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110</a:t>
                      </a: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7</a:t>
                      </a: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107,5</a:t>
                      </a:r>
                    </a:p>
                  </a:txBody>
                  <a:tcPr marL="9525" marR="9525" marT="9525" marB="0" anchor="b">
                    <a:lnL>
                      <a:noFill/>
                    </a:lnL>
                    <a:lnR>
                      <a:noFill/>
                    </a:lnR>
                    <a:lnT>
                      <a:noFill/>
                    </a:lnT>
                    <a:lnB>
                      <a:noFill/>
                    </a:lnB>
                  </a:tcPr>
                </a:tc>
                <a:extLst>
                  <a:ext uri="{0D108BD9-81ED-4DB2-BD59-A6C34878D82A}">
                    <a16:rowId xmlns:a16="http://schemas.microsoft.com/office/drawing/2014/main" val="3366861476"/>
                  </a:ext>
                </a:extLst>
              </a:tr>
              <a:tr h="409118">
                <a:tc>
                  <a:txBody>
                    <a:bodyPr/>
                    <a:lstStyle/>
                    <a:p>
                      <a:pPr algn="ctr" fontAlgn="b">
                        <a:defRPr>
                          <a:solidFill>
                            <a:srgbClr val="000000"/>
                          </a:solidFill>
                          <a:effectLst/>
                          <a:latin typeface="+mj-lt"/>
                        </a:defRPr>
                      </a:pPr>
                      <a:r>
                        <a:rPr lang="hr-HR" smtClean="0"/>
                        <a:t>Žitarice</a:t>
                      </a:r>
                      <a:endParaRPr sz="1800" b="0" i="0" u="none" strike="noStrike">
                        <a:solidFill>
                          <a:srgbClr val="000000"/>
                        </a:solidFill>
                        <a:effectLst/>
                        <a:latin typeface="+mj-lt"/>
                      </a:endParaRP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100</a:t>
                      </a: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5</a:t>
                      </a: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102,5</a:t>
                      </a:r>
                    </a:p>
                  </a:txBody>
                  <a:tcPr marL="9525" marR="9525" marT="9525" marB="0" anchor="b">
                    <a:lnL>
                      <a:noFill/>
                    </a:lnL>
                    <a:lnR>
                      <a:noFill/>
                    </a:lnR>
                    <a:lnT>
                      <a:noFill/>
                    </a:lnT>
                    <a:lnB>
                      <a:noFill/>
                    </a:lnB>
                  </a:tcPr>
                </a:tc>
                <a:extLst>
                  <a:ext uri="{0D108BD9-81ED-4DB2-BD59-A6C34878D82A}">
                    <a16:rowId xmlns:a16="http://schemas.microsoft.com/office/drawing/2014/main" val="3146171388"/>
                  </a:ext>
                </a:extLst>
              </a:tr>
              <a:tr h="409118">
                <a:tc>
                  <a:txBody>
                    <a:bodyPr/>
                    <a:lstStyle/>
                    <a:p>
                      <a:pPr algn="ctr" fontAlgn="b">
                        <a:defRPr>
                          <a:solidFill>
                            <a:srgbClr val="000000"/>
                          </a:solidFill>
                          <a:effectLst/>
                          <a:latin typeface="+mj-lt"/>
                        </a:defRPr>
                      </a:pPr>
                      <a:r>
                        <a:t>Voćni brend</a:t>
                      </a: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120</a:t>
                      </a: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12</a:t>
                      </a: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120</a:t>
                      </a:r>
                    </a:p>
                  </a:txBody>
                  <a:tcPr marL="9525" marR="9525" marT="9525" marB="0" anchor="b">
                    <a:lnL>
                      <a:noFill/>
                    </a:lnL>
                    <a:lnR>
                      <a:noFill/>
                    </a:lnR>
                    <a:lnT>
                      <a:noFill/>
                    </a:lnT>
                    <a:lnB>
                      <a:noFill/>
                    </a:lnB>
                  </a:tcPr>
                </a:tc>
                <a:extLst>
                  <a:ext uri="{0D108BD9-81ED-4DB2-BD59-A6C34878D82A}">
                    <a16:rowId xmlns:a16="http://schemas.microsoft.com/office/drawing/2014/main" val="2445645583"/>
                  </a:ext>
                </a:extLst>
              </a:tr>
              <a:tr h="409118">
                <a:tc>
                  <a:txBody>
                    <a:bodyPr/>
                    <a:lstStyle/>
                    <a:p>
                      <a:pPr algn="ctr" fontAlgn="b">
                        <a:defRPr>
                          <a:solidFill>
                            <a:srgbClr val="000000"/>
                          </a:solidFill>
                          <a:effectLst/>
                          <a:latin typeface="+mj-lt"/>
                        </a:defRPr>
                      </a:pPr>
                      <a:r>
                        <a:rPr lang="hr-HR" smtClean="0"/>
                        <a:t>Pivo</a:t>
                      </a:r>
                      <a:endParaRPr sz="1800" b="0" i="0" u="none" strike="noStrike">
                        <a:solidFill>
                          <a:srgbClr val="000000"/>
                        </a:solidFill>
                        <a:effectLst/>
                        <a:latin typeface="+mj-lt"/>
                      </a:endParaRP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110</a:t>
                      </a: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9</a:t>
                      </a: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112,5</a:t>
                      </a:r>
                    </a:p>
                  </a:txBody>
                  <a:tcPr marL="9525" marR="9525" marT="9525" marB="0" anchor="b">
                    <a:lnL>
                      <a:noFill/>
                    </a:lnL>
                    <a:lnR>
                      <a:noFill/>
                    </a:lnR>
                    <a:lnT>
                      <a:noFill/>
                    </a:lnT>
                    <a:lnB>
                      <a:noFill/>
                    </a:lnB>
                  </a:tcPr>
                </a:tc>
                <a:extLst>
                  <a:ext uri="{0D108BD9-81ED-4DB2-BD59-A6C34878D82A}">
                    <a16:rowId xmlns:a16="http://schemas.microsoft.com/office/drawing/2014/main" val="3967958327"/>
                  </a:ext>
                </a:extLst>
              </a:tr>
              <a:tr h="409118">
                <a:tc>
                  <a:txBody>
                    <a:bodyPr/>
                    <a:lstStyle/>
                    <a:p>
                      <a:pPr algn="ctr" fontAlgn="b">
                        <a:defRPr>
                          <a:solidFill>
                            <a:srgbClr val="000000"/>
                          </a:solidFill>
                          <a:effectLst/>
                          <a:latin typeface="+mj-lt"/>
                        </a:defRPr>
                      </a:pPr>
                      <a:r>
                        <a:t>Pahuljice od grožđa</a:t>
                      </a:r>
                      <a:endParaRPr sz="1800" b="0" i="0" u="none" strike="noStrike">
                        <a:solidFill>
                          <a:srgbClr val="000000"/>
                        </a:solidFill>
                        <a:effectLst/>
                        <a:latin typeface="+mj-lt"/>
                      </a:endParaRP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100</a:t>
                      </a: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5</a:t>
                      </a: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102,5</a:t>
                      </a:r>
                    </a:p>
                  </a:txBody>
                  <a:tcPr marL="9525" marR="9525" marT="9525" marB="0" anchor="b">
                    <a:lnL>
                      <a:noFill/>
                    </a:lnL>
                    <a:lnR>
                      <a:noFill/>
                    </a:lnR>
                    <a:lnT>
                      <a:noFill/>
                    </a:lnT>
                    <a:lnB>
                      <a:noFill/>
                    </a:lnB>
                  </a:tcPr>
                </a:tc>
                <a:extLst>
                  <a:ext uri="{0D108BD9-81ED-4DB2-BD59-A6C34878D82A}">
                    <a16:rowId xmlns:a16="http://schemas.microsoft.com/office/drawing/2014/main" val="1802310079"/>
                  </a:ext>
                </a:extLst>
              </a:tr>
              <a:tr h="409118">
                <a:tc>
                  <a:txBody>
                    <a:bodyPr/>
                    <a:lstStyle/>
                    <a:p>
                      <a:pPr algn="ctr" fontAlgn="b">
                        <a:defRPr>
                          <a:solidFill>
                            <a:srgbClr val="000000"/>
                          </a:solidFill>
                          <a:effectLst/>
                          <a:latin typeface="+mj-lt"/>
                        </a:defRPr>
                      </a:pPr>
                      <a:r>
                        <a:rPr lang="hr-HR" smtClean="0"/>
                        <a:t>Sok</a:t>
                      </a:r>
                      <a:r>
                        <a:rPr lang="hr-HR" baseline="0" smtClean="0"/>
                        <a:t> od jagoda</a:t>
                      </a:r>
                      <a:endParaRP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120</a:t>
                      </a: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11</a:t>
                      </a:r>
                    </a:p>
                  </a:txBody>
                  <a:tcPr marL="9525" marR="9525" marT="9525" marB="0" anchor="b">
                    <a:lnL>
                      <a:noFill/>
                    </a:lnL>
                    <a:lnR>
                      <a:noFill/>
                    </a:lnR>
                    <a:lnT>
                      <a:noFill/>
                    </a:lnT>
                    <a:lnB>
                      <a:noFill/>
                    </a:lnB>
                  </a:tcPr>
                </a:tc>
                <a:tc>
                  <a:txBody>
                    <a:bodyPr/>
                    <a:lstStyle/>
                    <a:p>
                      <a:pPr algn="ctr" fontAlgn="b">
                        <a:defRPr>
                          <a:solidFill>
                            <a:srgbClr val="000000"/>
                          </a:solidFill>
                          <a:effectLst/>
                          <a:latin typeface="+mj-lt"/>
                        </a:defRPr>
                      </a:pPr>
                      <a:r>
                        <a:t>117,5</a:t>
                      </a:r>
                    </a:p>
                  </a:txBody>
                  <a:tcPr marL="9525" marR="9525" marT="9525" marB="0" anchor="b">
                    <a:lnL>
                      <a:noFill/>
                    </a:lnL>
                    <a:lnR>
                      <a:noFill/>
                    </a:lnR>
                    <a:lnT>
                      <a:noFill/>
                    </a:lnT>
                    <a:lnB>
                      <a:noFill/>
                    </a:lnB>
                  </a:tcPr>
                </a:tc>
                <a:extLst>
                  <a:ext uri="{0D108BD9-81ED-4DB2-BD59-A6C34878D82A}">
                    <a16:rowId xmlns:a16="http://schemas.microsoft.com/office/drawing/2014/main" val="3711795063"/>
                  </a:ext>
                </a:extLst>
              </a:tr>
            </a:tbl>
          </a:graphicData>
        </a:graphic>
      </p:graphicFrame>
      <p:sp>
        <p:nvSpPr>
          <p:cNvPr id="7" name="Cloud Callout 6"/>
          <p:cNvSpPr/>
          <p:nvPr/>
        </p:nvSpPr>
        <p:spPr>
          <a:xfrm>
            <a:off x="0" y="4925863"/>
            <a:ext cx="6683829" cy="1540252"/>
          </a:xfrm>
          <a:prstGeom prst="cloudCallout">
            <a:avLst>
              <a:gd name="adj1" fmla="val 53170"/>
              <a:gd name="adj2" fmla="val -124823"/>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Podaci preuzeti iz:</a:t>
            </a:r>
          </a:p>
          <a:p>
            <a:pPr algn="ctr"/>
            <a:r>
              <a:t>https://www.kaggle.com/datasets/crawford/80-cereals</a:t>
            </a:r>
          </a:p>
        </p:txBody>
      </p:sp>
      <p:sp>
        <p:nvSpPr>
          <p:cNvPr id="3" name="Rectangle 2"/>
          <p:cNvSpPr/>
          <p:nvPr/>
        </p:nvSpPr>
        <p:spPr>
          <a:xfrm>
            <a:off x="481214" y="3246073"/>
            <a:ext cx="2779928" cy="461665"/>
          </a:xfrm>
          <a:prstGeom prst="rect">
            <a:avLst/>
          </a:prstGeom>
        </p:spPr>
        <p:txBody>
          <a:bodyPr wrap="none">
            <a:spAutoFit/>
          </a:bodyPr>
          <a:lstStyle/>
          <a:p>
            <a:pPr>
              <a:defRPr sz="2400"/>
            </a:pPr>
            <a:r>
              <a:t>Izlaz = w1 * x1 + b</a:t>
            </a:r>
            <a:endParaRPr sz="2400"/>
          </a:p>
        </p:txBody>
      </p:sp>
      <p:sp>
        <p:nvSpPr>
          <p:cNvPr id="5" name="Rectangular Callout 4"/>
          <p:cNvSpPr/>
          <p:nvPr/>
        </p:nvSpPr>
        <p:spPr>
          <a:xfrm>
            <a:off x="676989" y="3956157"/>
            <a:ext cx="2521456" cy="803785"/>
          </a:xfrm>
          <a:prstGeom prst="wedgeRectCallout">
            <a:avLst>
              <a:gd name="adj1" fmla="val -15221"/>
              <a:gd name="adj2" fmla="val -9189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Slično linearnoj regresiji!</a:t>
            </a:r>
          </a:p>
        </p:txBody>
      </p:sp>
    </p:spTree>
    <p:extLst>
      <p:ext uri="{BB962C8B-B14F-4D97-AF65-F5344CB8AC3E}">
        <p14:creationId xmlns:p14="http://schemas.microsoft.com/office/powerpoint/2010/main" val="2207405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51114" y="112938"/>
            <a:ext cx="10515600" cy="908504"/>
          </a:xfrm>
        </p:spPr>
        <p:txBody>
          <a:bodyPr/>
          <a:lstStyle/>
          <a:p>
            <a:pPr algn="ctr">
              <a:defRPr b="1"/>
            </a:pPr>
            <a:r>
              <a:t>Jednoslojna mreža - Perceptron</a:t>
            </a:r>
          </a:p>
        </p:txBody>
      </p:sp>
      <p:sp>
        <p:nvSpPr>
          <p:cNvPr id="4" name="Oval 3"/>
          <p:cNvSpPr/>
          <p:nvPr/>
        </p:nvSpPr>
        <p:spPr>
          <a:xfrm>
            <a:off x="1600196" y="1133817"/>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Oval 4"/>
          <p:cNvSpPr/>
          <p:nvPr/>
        </p:nvSpPr>
        <p:spPr>
          <a:xfrm>
            <a:off x="1600196" y="2008192"/>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Oval 5"/>
          <p:cNvSpPr/>
          <p:nvPr/>
        </p:nvSpPr>
        <p:spPr>
          <a:xfrm>
            <a:off x="1600196" y="2912153"/>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Oval 6"/>
          <p:cNvSpPr/>
          <p:nvPr/>
        </p:nvSpPr>
        <p:spPr>
          <a:xfrm>
            <a:off x="1600195" y="4108910"/>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9" name="Straight Arrow Connector 8"/>
          <p:cNvCxnSpPr/>
          <p:nvPr/>
        </p:nvCxnSpPr>
        <p:spPr>
          <a:xfrm>
            <a:off x="511629" y="1514817"/>
            <a:ext cx="10885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511629" y="2389192"/>
            <a:ext cx="10885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511629" y="3293153"/>
            <a:ext cx="10885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511629" y="4469841"/>
            <a:ext cx="10885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96683" y="1021442"/>
            <a:ext cx="576946" cy="369332"/>
          </a:xfrm>
          <a:prstGeom prst="rect">
            <a:avLst/>
          </a:prstGeom>
          <a:noFill/>
        </p:spPr>
        <p:txBody>
          <a:bodyPr wrap="square">
            <a:spAutoFit/>
          </a:bodyPr>
          <a:lstStyle/>
          <a:p>
            <a:pPr>
              <a:defRPr>
                <a:latin typeface="+mj-lt"/>
              </a:defRPr>
            </a:pPr>
            <a:r>
              <a:t>x1</a:t>
            </a:r>
            <a:endParaRPr>
              <a:latin typeface="+mj-lt"/>
            </a:endParaRPr>
          </a:p>
        </p:txBody>
      </p:sp>
      <p:sp>
        <p:nvSpPr>
          <p:cNvPr id="14" name="TextBox 13"/>
          <p:cNvSpPr txBox="1"/>
          <p:nvPr/>
        </p:nvSpPr>
        <p:spPr>
          <a:xfrm>
            <a:off x="696683" y="1972631"/>
            <a:ext cx="576946" cy="369332"/>
          </a:xfrm>
          <a:prstGeom prst="rect">
            <a:avLst/>
          </a:prstGeom>
          <a:noFill/>
        </p:spPr>
        <p:txBody>
          <a:bodyPr wrap="square">
            <a:spAutoFit/>
          </a:bodyPr>
          <a:lstStyle/>
          <a:p>
            <a:pPr>
              <a:defRPr>
                <a:latin typeface="+mj-lt"/>
              </a:defRPr>
            </a:pPr>
            <a:r>
              <a:t>x2</a:t>
            </a:r>
            <a:endParaRPr>
              <a:latin typeface="+mj-lt"/>
            </a:endParaRPr>
          </a:p>
        </p:txBody>
      </p:sp>
      <p:sp>
        <p:nvSpPr>
          <p:cNvPr id="15" name="TextBox 14"/>
          <p:cNvSpPr txBox="1"/>
          <p:nvPr/>
        </p:nvSpPr>
        <p:spPr>
          <a:xfrm>
            <a:off x="691239" y="2864924"/>
            <a:ext cx="576946" cy="369332"/>
          </a:xfrm>
          <a:prstGeom prst="rect">
            <a:avLst/>
          </a:prstGeom>
          <a:noFill/>
        </p:spPr>
        <p:txBody>
          <a:bodyPr wrap="square">
            <a:spAutoFit/>
          </a:bodyPr>
          <a:lstStyle/>
          <a:p>
            <a:pPr>
              <a:defRPr>
                <a:latin typeface="+mj-lt"/>
              </a:defRPr>
            </a:pPr>
            <a:r>
              <a:t>x3</a:t>
            </a:r>
            <a:endParaRPr>
              <a:latin typeface="+mj-lt"/>
            </a:endParaRPr>
          </a:p>
        </p:txBody>
      </p:sp>
      <p:sp>
        <p:nvSpPr>
          <p:cNvPr id="16" name="TextBox 15"/>
          <p:cNvSpPr txBox="1"/>
          <p:nvPr/>
        </p:nvSpPr>
        <p:spPr>
          <a:xfrm>
            <a:off x="691239" y="4013661"/>
            <a:ext cx="576946" cy="369332"/>
          </a:xfrm>
          <a:prstGeom prst="rect">
            <a:avLst/>
          </a:prstGeom>
          <a:noFill/>
        </p:spPr>
        <p:txBody>
          <a:bodyPr wrap="square">
            <a:spAutoFit/>
          </a:bodyPr>
          <a:lstStyle/>
          <a:p>
            <a:pPr>
              <a:defRPr>
                <a:latin typeface="+mj-lt"/>
              </a:defRPr>
            </a:pPr>
            <a:r>
              <a:t>xn</a:t>
            </a:r>
            <a:endParaRPr>
              <a:latin typeface="+mj-lt"/>
            </a:endParaRPr>
          </a:p>
        </p:txBody>
      </p:sp>
      <p:sp>
        <p:nvSpPr>
          <p:cNvPr id="17" name="TextBox 16"/>
          <p:cNvSpPr txBox="1"/>
          <p:nvPr/>
        </p:nvSpPr>
        <p:spPr>
          <a:xfrm>
            <a:off x="1817906" y="1321469"/>
            <a:ext cx="576946" cy="369332"/>
          </a:xfrm>
          <a:prstGeom prst="rect">
            <a:avLst/>
          </a:prstGeom>
          <a:noFill/>
        </p:spPr>
        <p:txBody>
          <a:bodyPr wrap="square">
            <a:spAutoFit/>
          </a:bodyPr>
          <a:lstStyle/>
          <a:p>
            <a:pPr>
              <a:defRPr>
                <a:solidFill>
                  <a:schemeClr val="bg1"/>
                </a:solidFill>
                <a:latin typeface="+mj-lt"/>
              </a:defRPr>
            </a:pPr>
            <a:r>
              <a:t>w1</a:t>
            </a:r>
            <a:endParaRPr>
              <a:solidFill>
                <a:schemeClr val="bg1"/>
              </a:solidFill>
              <a:latin typeface="+mj-lt"/>
            </a:endParaRPr>
          </a:p>
        </p:txBody>
      </p:sp>
      <p:sp>
        <p:nvSpPr>
          <p:cNvPr id="18" name="TextBox 17"/>
          <p:cNvSpPr txBox="1"/>
          <p:nvPr/>
        </p:nvSpPr>
        <p:spPr>
          <a:xfrm>
            <a:off x="1758028" y="2161846"/>
            <a:ext cx="576946" cy="369332"/>
          </a:xfrm>
          <a:prstGeom prst="rect">
            <a:avLst/>
          </a:prstGeom>
          <a:noFill/>
        </p:spPr>
        <p:txBody>
          <a:bodyPr wrap="square">
            <a:spAutoFit/>
          </a:bodyPr>
          <a:lstStyle/>
          <a:p>
            <a:pPr>
              <a:defRPr>
                <a:solidFill>
                  <a:schemeClr val="bg1"/>
                </a:solidFill>
                <a:latin typeface="+mj-lt"/>
              </a:defRPr>
            </a:pPr>
            <a:r>
              <a:t>w2</a:t>
            </a:r>
            <a:endParaRPr>
              <a:solidFill>
                <a:schemeClr val="bg1"/>
              </a:solidFill>
              <a:latin typeface="+mj-lt"/>
            </a:endParaRPr>
          </a:p>
        </p:txBody>
      </p:sp>
      <p:sp>
        <p:nvSpPr>
          <p:cNvPr id="19" name="TextBox 18"/>
          <p:cNvSpPr txBox="1"/>
          <p:nvPr/>
        </p:nvSpPr>
        <p:spPr>
          <a:xfrm>
            <a:off x="1758028" y="3079455"/>
            <a:ext cx="576946" cy="369332"/>
          </a:xfrm>
          <a:prstGeom prst="rect">
            <a:avLst/>
          </a:prstGeom>
          <a:noFill/>
        </p:spPr>
        <p:txBody>
          <a:bodyPr wrap="square">
            <a:spAutoFit/>
          </a:bodyPr>
          <a:lstStyle/>
          <a:p>
            <a:pPr>
              <a:defRPr>
                <a:solidFill>
                  <a:schemeClr val="bg1"/>
                </a:solidFill>
                <a:latin typeface="+mj-lt"/>
              </a:defRPr>
            </a:pPr>
            <a:r>
              <a:t>w3</a:t>
            </a:r>
            <a:endParaRPr>
              <a:solidFill>
                <a:schemeClr val="bg1"/>
              </a:solidFill>
              <a:latin typeface="+mj-lt"/>
            </a:endParaRPr>
          </a:p>
        </p:txBody>
      </p:sp>
      <p:sp>
        <p:nvSpPr>
          <p:cNvPr id="20" name="TextBox 19"/>
          <p:cNvSpPr txBox="1"/>
          <p:nvPr/>
        </p:nvSpPr>
        <p:spPr>
          <a:xfrm>
            <a:off x="1785241" y="4250895"/>
            <a:ext cx="576946" cy="369332"/>
          </a:xfrm>
          <a:prstGeom prst="rect">
            <a:avLst/>
          </a:prstGeom>
          <a:noFill/>
        </p:spPr>
        <p:txBody>
          <a:bodyPr wrap="square">
            <a:spAutoFit/>
          </a:bodyPr>
          <a:lstStyle/>
          <a:p>
            <a:pPr>
              <a:defRPr>
                <a:solidFill>
                  <a:schemeClr val="bg1"/>
                </a:solidFill>
                <a:latin typeface="+mj-lt"/>
              </a:defRPr>
            </a:pPr>
            <a:r>
              <a:t>wn</a:t>
            </a:r>
            <a:endParaRPr>
              <a:solidFill>
                <a:schemeClr val="bg1"/>
              </a:solidFill>
              <a:latin typeface="+mj-lt"/>
            </a:endParaRPr>
          </a:p>
        </p:txBody>
      </p:sp>
      <p:sp>
        <p:nvSpPr>
          <p:cNvPr id="21" name="Oval 20"/>
          <p:cNvSpPr/>
          <p:nvPr/>
        </p:nvSpPr>
        <p:spPr>
          <a:xfrm>
            <a:off x="3265710" y="2589836"/>
            <a:ext cx="794657" cy="7620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defRPr>
            </a:pPr>
            <a:r>
              <a:t>Σ</a:t>
            </a:r>
            <a:endParaRPr>
              <a:solidFill>
                <a:schemeClr val="tx1"/>
              </a:solidFill>
            </a:endParaRPr>
          </a:p>
        </p:txBody>
      </p:sp>
      <p:cxnSp>
        <p:nvCxnSpPr>
          <p:cNvPr id="22" name="Straight Arrow Connector 21"/>
          <p:cNvCxnSpPr/>
          <p:nvPr/>
        </p:nvCxnSpPr>
        <p:spPr>
          <a:xfrm>
            <a:off x="2334974" y="1514817"/>
            <a:ext cx="1202883" cy="10163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endCxn id="21" idx="1"/>
          </p:cNvCxnSpPr>
          <p:nvPr/>
        </p:nvCxnSpPr>
        <p:spPr>
          <a:xfrm>
            <a:off x="2296882" y="2365437"/>
            <a:ext cx="1085203" cy="3359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endCxn id="21" idx="2"/>
          </p:cNvCxnSpPr>
          <p:nvPr/>
        </p:nvCxnSpPr>
        <p:spPr>
          <a:xfrm flipV="1">
            <a:off x="2296882" y="2970836"/>
            <a:ext cx="968828" cy="3223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endCxn id="21" idx="3"/>
          </p:cNvCxnSpPr>
          <p:nvPr/>
        </p:nvCxnSpPr>
        <p:spPr>
          <a:xfrm flipV="1">
            <a:off x="2293519" y="3240244"/>
            <a:ext cx="1088566" cy="12622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endCxn id="32" idx="1"/>
          </p:cNvCxnSpPr>
          <p:nvPr/>
        </p:nvCxnSpPr>
        <p:spPr>
          <a:xfrm flipV="1">
            <a:off x="4060367" y="2940457"/>
            <a:ext cx="3627913" cy="303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Rounded Rectangle 31"/>
          <p:cNvSpPr/>
          <p:nvPr/>
        </p:nvSpPr>
        <p:spPr>
          <a:xfrm>
            <a:off x="7688280" y="2615253"/>
            <a:ext cx="957943" cy="650408"/>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3" name="TextBox 32"/>
          <p:cNvSpPr txBox="1"/>
          <p:nvPr/>
        </p:nvSpPr>
        <p:spPr>
          <a:xfrm>
            <a:off x="7862228" y="2748482"/>
            <a:ext cx="606858" cy="461665"/>
          </a:xfrm>
          <a:prstGeom prst="rect">
            <a:avLst/>
          </a:prstGeom>
          <a:noFill/>
        </p:spPr>
        <p:txBody>
          <a:bodyPr wrap="square">
            <a:spAutoFit/>
          </a:bodyPr>
          <a:lstStyle/>
          <a:p>
            <a:pPr>
              <a:defRPr sz="2400">
                <a:latin typeface="+mj-lt"/>
              </a:defRPr>
            </a:pPr>
            <a:r>
              <a:t>f(x)</a:t>
            </a:r>
            <a:endParaRPr sz="2400">
              <a:latin typeface="+mj-lt"/>
            </a:endParaRPr>
          </a:p>
        </p:txBody>
      </p:sp>
      <p:cxnSp>
        <p:nvCxnSpPr>
          <p:cNvPr id="34" name="Straight Arrow Connector 33"/>
          <p:cNvCxnSpPr/>
          <p:nvPr/>
        </p:nvCxnSpPr>
        <p:spPr>
          <a:xfrm>
            <a:off x="8641708" y="2961918"/>
            <a:ext cx="58783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endCxn id="21" idx="4"/>
          </p:cNvCxnSpPr>
          <p:nvPr/>
        </p:nvCxnSpPr>
        <p:spPr>
          <a:xfrm flipV="1">
            <a:off x="3663038" y="3351836"/>
            <a:ext cx="1" cy="8990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3403856" y="4262184"/>
            <a:ext cx="1081058" cy="400110"/>
          </a:xfrm>
          <a:prstGeom prst="rect">
            <a:avLst/>
          </a:prstGeom>
          <a:noFill/>
        </p:spPr>
        <p:txBody>
          <a:bodyPr wrap="square">
            <a:spAutoFit/>
          </a:bodyPr>
          <a:lstStyle/>
          <a:p>
            <a:pPr>
              <a:defRPr sz="2000">
                <a:latin typeface="+mj-lt"/>
              </a:defRPr>
            </a:pPr>
            <a:r>
              <a:t>b (bias)</a:t>
            </a:r>
            <a:endParaRPr sz="2000">
              <a:latin typeface="+mj-lt"/>
            </a:endParaRPr>
          </a:p>
        </p:txBody>
      </p:sp>
      <p:sp>
        <p:nvSpPr>
          <p:cNvPr id="40" name="TextBox 39"/>
          <p:cNvSpPr txBox="1"/>
          <p:nvPr/>
        </p:nvSpPr>
        <p:spPr>
          <a:xfrm>
            <a:off x="7395730" y="1932169"/>
            <a:ext cx="1543041" cy="707886"/>
          </a:xfrm>
          <a:prstGeom prst="rect">
            <a:avLst/>
          </a:prstGeom>
          <a:noFill/>
        </p:spPr>
        <p:txBody>
          <a:bodyPr wrap="square">
            <a:spAutoFit/>
          </a:bodyPr>
          <a:lstStyle/>
          <a:p>
            <a:pPr algn="ctr">
              <a:defRPr sz="2000">
                <a:latin typeface="+mj-lt"/>
              </a:defRPr>
            </a:pPr>
            <a:r>
              <a:t>Aktivacijska funkcija</a:t>
            </a:r>
            <a:endParaRPr sz="2000">
              <a:latin typeface="+mj-lt"/>
            </a:endParaRPr>
          </a:p>
        </p:txBody>
      </p:sp>
      <p:sp>
        <p:nvSpPr>
          <p:cNvPr id="41" name="TextBox 40"/>
          <p:cNvSpPr txBox="1"/>
          <p:nvPr/>
        </p:nvSpPr>
        <p:spPr>
          <a:xfrm>
            <a:off x="3219123" y="1894538"/>
            <a:ext cx="1543041" cy="707886"/>
          </a:xfrm>
          <a:prstGeom prst="rect">
            <a:avLst/>
          </a:prstGeom>
          <a:noFill/>
        </p:spPr>
        <p:txBody>
          <a:bodyPr wrap="square">
            <a:spAutoFit/>
          </a:bodyPr>
          <a:lstStyle/>
          <a:p>
            <a:pPr algn="ctr">
              <a:defRPr sz="2000">
                <a:latin typeface="+mj-lt"/>
              </a:defRPr>
            </a:pPr>
            <a:r>
              <a:t>Funkcija zbrajanja</a:t>
            </a:r>
            <a:endParaRPr sz="2000">
              <a:latin typeface="+mj-lt"/>
            </a:endParaRPr>
          </a:p>
        </p:txBody>
      </p:sp>
      <p:sp>
        <p:nvSpPr>
          <p:cNvPr id="42" name="Rectangle 41"/>
          <p:cNvSpPr/>
          <p:nvPr/>
        </p:nvSpPr>
        <p:spPr>
          <a:xfrm>
            <a:off x="4078771" y="2963926"/>
            <a:ext cx="3504486" cy="369332"/>
          </a:xfrm>
          <a:prstGeom prst="rect">
            <a:avLst/>
          </a:prstGeom>
        </p:spPr>
        <p:txBody>
          <a:bodyPr wrap="none">
            <a:spAutoFit/>
          </a:bodyPr>
          <a:lstStyle/>
          <a:p>
            <a:pPr>
              <a:defRPr>
                <a:latin typeface="+mj-lt"/>
              </a:defRPr>
            </a:pPr>
            <a:r>
              <a:t>w1 * x1 + w2 * x2 + ... + wn * xn + b</a:t>
            </a:r>
            <a:endParaRPr>
              <a:latin typeface="+mj-lt"/>
            </a:endParaRPr>
          </a:p>
        </p:txBody>
      </p:sp>
      <p:sp>
        <p:nvSpPr>
          <p:cNvPr id="44" name="Rectangle 43"/>
          <p:cNvSpPr/>
          <p:nvPr/>
        </p:nvSpPr>
        <p:spPr>
          <a:xfrm>
            <a:off x="9229541" y="2786170"/>
            <a:ext cx="856325" cy="369332"/>
          </a:xfrm>
          <a:prstGeom prst="rect">
            <a:avLst/>
          </a:prstGeom>
        </p:spPr>
        <p:txBody>
          <a:bodyPr wrap="none">
            <a:spAutoFit/>
          </a:bodyPr>
          <a:lstStyle/>
          <a:p>
            <a:pPr>
              <a:defRPr b="1">
                <a:latin typeface="+mj-lt"/>
              </a:defRPr>
            </a:pPr>
            <a:r>
              <a:t>Izlaz</a:t>
            </a:r>
            <a:endParaRPr b="1">
              <a:latin typeface="+mj-lt"/>
            </a:endParaRPr>
          </a:p>
        </p:txBody>
      </p:sp>
      <p:sp>
        <p:nvSpPr>
          <p:cNvPr id="46" name="Rectangle 45"/>
          <p:cNvSpPr/>
          <p:nvPr/>
        </p:nvSpPr>
        <p:spPr>
          <a:xfrm>
            <a:off x="4892985" y="3674153"/>
            <a:ext cx="7092378" cy="523220"/>
          </a:xfrm>
          <a:prstGeom prst="rect">
            <a:avLst/>
          </a:prstGeom>
        </p:spPr>
        <p:txBody>
          <a:bodyPr wrap="square">
            <a:spAutoFit/>
          </a:bodyPr>
          <a:lstStyle/>
          <a:p>
            <a:pPr>
              <a:defRPr sz="2800">
                <a:latin typeface="+mj-lt"/>
              </a:defRPr>
            </a:pPr>
            <a:r>
              <a:t>Output = f(w1 * x1 + w2 * x2 + ... + wn * xn + b)</a:t>
            </a:r>
            <a:endParaRPr sz="2800">
              <a:latin typeface="+mj-lt"/>
            </a:endParaRPr>
          </a:p>
        </p:txBody>
      </p:sp>
      <p:sp>
        <p:nvSpPr>
          <p:cNvPr id="48" name="Rectangle 47"/>
          <p:cNvSpPr/>
          <p:nvPr/>
        </p:nvSpPr>
        <p:spPr>
          <a:xfrm>
            <a:off x="921709" y="5542242"/>
            <a:ext cx="3656770" cy="830997"/>
          </a:xfrm>
          <a:prstGeom prst="rect">
            <a:avLst/>
          </a:prstGeom>
        </p:spPr>
        <p:txBody>
          <a:bodyPr wrap="none">
            <a:spAutoFit/>
          </a:bodyPr>
          <a:lstStyle/>
          <a:p>
            <a:pPr>
              <a:defRPr sz="2400"/>
            </a:pPr>
            <a:r>
              <a:t>Aktivacijska funkcija</a:t>
            </a:r>
            <a:endParaRPr sz="2400"/>
          </a:p>
          <a:p>
            <a:pPr>
              <a:defRPr sz="2400">
                <a:latin typeface="+mj-lt"/>
              </a:defRPr>
            </a:pPr>
            <a:r>
              <a:t>sigmoid f(x) = 1 / (1 + e^(-x))</a:t>
            </a:r>
          </a:p>
        </p:txBody>
      </p:sp>
      <p:sp>
        <p:nvSpPr>
          <p:cNvPr id="52" name="Rectangle 51"/>
          <p:cNvSpPr/>
          <p:nvPr/>
        </p:nvSpPr>
        <p:spPr>
          <a:xfrm>
            <a:off x="5373650" y="1505425"/>
            <a:ext cx="1537922" cy="369332"/>
          </a:xfrm>
          <a:prstGeom prst="rect">
            <a:avLst/>
          </a:prstGeom>
        </p:spPr>
        <p:txBody>
          <a:bodyPr wrap="none">
            <a:spAutoFit/>
          </a:bodyPr>
          <a:lstStyle/>
          <a:p>
            <a:pPr>
              <a:defRPr b="1">
                <a:latin typeface="+mj-lt"/>
              </a:defRPr>
            </a:pPr>
            <a:r>
              <a:t>Izlazni neuron</a:t>
            </a:r>
            <a:endParaRPr b="1">
              <a:latin typeface="+mj-lt"/>
            </a:endParaRPr>
          </a:p>
        </p:txBody>
      </p:sp>
      <p:graphicFrame>
        <p:nvGraphicFramePr>
          <p:cNvPr id="53" name="Chart 52"/>
          <p:cNvGraphicFramePr>
            <a:graphicFrameLocks/>
          </p:cNvGraphicFramePr>
          <p:nvPr>
            <p:extLst>
              <p:ext uri="{D42A27DB-BD31-4B8C-83A1-F6EECF244321}">
                <p14:modId xmlns:p14="http://schemas.microsoft.com/office/powerpoint/2010/main" val="4119689218"/>
              </p:ext>
            </p:extLst>
          </p:nvPr>
        </p:nvGraphicFramePr>
        <p:xfrm>
          <a:off x="4762164" y="4197373"/>
          <a:ext cx="4077534" cy="2555186"/>
        </p:xfrm>
        <a:graphic>
          <a:graphicData uri="http://schemas.openxmlformats.org/drawingml/2006/chart">
            <c:chart xmlns:c="http://schemas.openxmlformats.org/drawingml/2006/chart" xmlns:r="http://schemas.openxmlformats.org/officeDocument/2006/relationships" r:id="rId3"/>
          </a:graphicData>
        </a:graphic>
      </p:graphicFrame>
      <p:sp>
        <p:nvSpPr>
          <p:cNvPr id="39" name="Rectangular Callout 38"/>
          <p:cNvSpPr/>
          <p:nvPr/>
        </p:nvSpPr>
        <p:spPr>
          <a:xfrm>
            <a:off x="9463907" y="4770460"/>
            <a:ext cx="2521456" cy="803785"/>
          </a:xfrm>
          <a:prstGeom prst="wedgeRectCallout">
            <a:avLst>
              <a:gd name="adj1" fmla="val -70050"/>
              <a:gd name="adj2" fmla="val 4083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Poput logističke regresije.</a:t>
            </a:r>
          </a:p>
        </p:txBody>
      </p:sp>
      <p:cxnSp>
        <p:nvCxnSpPr>
          <p:cNvPr id="8" name="Straight Connector 7"/>
          <p:cNvCxnSpPr/>
          <p:nvPr/>
        </p:nvCxnSpPr>
        <p:spPr>
          <a:xfrm>
            <a:off x="3180224" y="1321469"/>
            <a:ext cx="5657497"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3180224" y="3528723"/>
            <a:ext cx="5645216"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a:off x="3167943" y="1300460"/>
            <a:ext cx="32773" cy="2228263"/>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H="1">
            <a:off x="8804948" y="1300460"/>
            <a:ext cx="32773" cy="2228263"/>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664029" y="4955421"/>
            <a:ext cx="1460977" cy="369332"/>
          </a:xfrm>
          <a:prstGeom prst="rect">
            <a:avLst/>
          </a:prstGeom>
        </p:spPr>
        <p:txBody>
          <a:bodyPr wrap="none">
            <a:spAutoFit/>
          </a:bodyPr>
          <a:lstStyle/>
          <a:p>
            <a:pPr>
              <a:defRPr b="1">
                <a:latin typeface="+mj-lt"/>
              </a:defRPr>
            </a:pPr>
            <a:r>
              <a:t>Ulazni neuroni</a:t>
            </a:r>
            <a:endParaRPr b="1">
              <a:latin typeface="+mj-lt"/>
            </a:endParaRPr>
          </a:p>
        </p:txBody>
      </p:sp>
    </p:spTree>
    <p:extLst>
      <p:ext uri="{BB962C8B-B14F-4D97-AF65-F5344CB8AC3E}">
        <p14:creationId xmlns:p14="http://schemas.microsoft.com/office/powerpoint/2010/main" val="538337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51114" y="112938"/>
            <a:ext cx="10515600" cy="908504"/>
          </a:xfrm>
        </p:spPr>
        <p:txBody>
          <a:bodyPr/>
          <a:lstStyle/>
          <a:p>
            <a:pPr algn="ctr">
              <a:defRPr b="1"/>
            </a:pPr>
            <a:r>
              <a:t>Perceptron - primjer</a:t>
            </a:r>
          </a:p>
        </p:txBody>
      </p:sp>
      <p:sp>
        <p:nvSpPr>
          <p:cNvPr id="4" name="Oval 3"/>
          <p:cNvSpPr/>
          <p:nvPr/>
        </p:nvSpPr>
        <p:spPr>
          <a:xfrm>
            <a:off x="1600196" y="1133817"/>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Oval 4"/>
          <p:cNvSpPr/>
          <p:nvPr/>
        </p:nvSpPr>
        <p:spPr>
          <a:xfrm>
            <a:off x="1600196" y="2008192"/>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Oval 5"/>
          <p:cNvSpPr/>
          <p:nvPr/>
        </p:nvSpPr>
        <p:spPr>
          <a:xfrm>
            <a:off x="1600196" y="2912153"/>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9" name="Straight Arrow Connector 8"/>
          <p:cNvCxnSpPr/>
          <p:nvPr/>
        </p:nvCxnSpPr>
        <p:spPr>
          <a:xfrm>
            <a:off x="511629" y="1514817"/>
            <a:ext cx="10885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511629" y="2389192"/>
            <a:ext cx="10885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511629" y="3293153"/>
            <a:ext cx="10885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86770" y="618745"/>
            <a:ext cx="1373162" cy="923330"/>
          </a:xfrm>
          <a:prstGeom prst="rect">
            <a:avLst/>
          </a:prstGeom>
          <a:noFill/>
        </p:spPr>
        <p:txBody>
          <a:bodyPr wrap="square">
            <a:spAutoFit/>
          </a:bodyPr>
          <a:lstStyle/>
          <a:p>
            <a:pPr algn="ctr">
              <a:defRPr>
                <a:latin typeface="+mj-lt"/>
              </a:defRPr>
            </a:pPr>
            <a:r>
              <a:t>x1 = brzina vjetra (čvorovi)</a:t>
            </a:r>
            <a:endParaRPr>
              <a:latin typeface="+mj-lt"/>
            </a:endParaRPr>
          </a:p>
        </p:txBody>
      </p:sp>
      <p:sp>
        <p:nvSpPr>
          <p:cNvPr id="17" name="TextBox 16"/>
          <p:cNvSpPr txBox="1"/>
          <p:nvPr/>
        </p:nvSpPr>
        <p:spPr>
          <a:xfrm>
            <a:off x="1719668" y="1312889"/>
            <a:ext cx="781389" cy="369332"/>
          </a:xfrm>
          <a:prstGeom prst="rect">
            <a:avLst/>
          </a:prstGeom>
          <a:noFill/>
        </p:spPr>
        <p:txBody>
          <a:bodyPr wrap="square">
            <a:spAutoFit/>
          </a:bodyPr>
          <a:lstStyle/>
          <a:p>
            <a:pPr>
              <a:defRPr>
                <a:solidFill>
                  <a:schemeClr val="bg1"/>
                </a:solidFill>
                <a:latin typeface="+mj-lt"/>
              </a:defRPr>
            </a:pPr>
            <a:r>
              <a:t>0,6</a:t>
            </a:r>
            <a:endParaRPr>
              <a:solidFill>
                <a:schemeClr val="bg1"/>
              </a:solidFill>
              <a:latin typeface="+mj-lt"/>
            </a:endParaRPr>
          </a:p>
        </p:txBody>
      </p:sp>
      <p:sp>
        <p:nvSpPr>
          <p:cNvPr id="18" name="TextBox 17"/>
          <p:cNvSpPr txBox="1"/>
          <p:nvPr/>
        </p:nvSpPr>
        <p:spPr>
          <a:xfrm>
            <a:off x="1758028" y="2161846"/>
            <a:ext cx="726316" cy="369332"/>
          </a:xfrm>
          <a:prstGeom prst="rect">
            <a:avLst/>
          </a:prstGeom>
          <a:noFill/>
        </p:spPr>
        <p:txBody>
          <a:bodyPr wrap="square">
            <a:spAutoFit/>
          </a:bodyPr>
          <a:lstStyle/>
          <a:p>
            <a:pPr>
              <a:defRPr>
                <a:solidFill>
                  <a:schemeClr val="bg1"/>
                </a:solidFill>
                <a:latin typeface="+mj-lt"/>
              </a:defRPr>
            </a:pPr>
            <a:r>
              <a:t>-0,4</a:t>
            </a:r>
            <a:endParaRPr>
              <a:solidFill>
                <a:schemeClr val="bg1"/>
              </a:solidFill>
              <a:latin typeface="+mj-lt"/>
            </a:endParaRPr>
          </a:p>
        </p:txBody>
      </p:sp>
      <p:sp>
        <p:nvSpPr>
          <p:cNvPr id="19" name="TextBox 18"/>
          <p:cNvSpPr txBox="1"/>
          <p:nvPr/>
        </p:nvSpPr>
        <p:spPr>
          <a:xfrm>
            <a:off x="1641011" y="3090511"/>
            <a:ext cx="713024" cy="369332"/>
          </a:xfrm>
          <a:prstGeom prst="rect">
            <a:avLst/>
          </a:prstGeom>
          <a:noFill/>
        </p:spPr>
        <p:txBody>
          <a:bodyPr wrap="square">
            <a:spAutoFit/>
          </a:bodyPr>
          <a:lstStyle/>
          <a:p>
            <a:pPr>
              <a:defRPr>
                <a:solidFill>
                  <a:schemeClr val="bg1"/>
                </a:solidFill>
                <a:latin typeface="+mj-lt"/>
              </a:defRPr>
            </a:pPr>
            <a:r>
              <a:t>-0,2</a:t>
            </a:r>
            <a:endParaRPr>
              <a:solidFill>
                <a:schemeClr val="bg1"/>
              </a:solidFill>
              <a:latin typeface="+mj-lt"/>
            </a:endParaRPr>
          </a:p>
        </p:txBody>
      </p:sp>
      <p:sp>
        <p:nvSpPr>
          <p:cNvPr id="21" name="Oval 20"/>
          <p:cNvSpPr/>
          <p:nvPr/>
        </p:nvSpPr>
        <p:spPr>
          <a:xfrm>
            <a:off x="3265710" y="2589836"/>
            <a:ext cx="794657" cy="7620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defRPr>
            </a:pPr>
            <a:r>
              <a:t>Σ</a:t>
            </a:r>
            <a:endParaRPr>
              <a:solidFill>
                <a:schemeClr val="tx1"/>
              </a:solidFill>
            </a:endParaRPr>
          </a:p>
        </p:txBody>
      </p:sp>
      <p:cxnSp>
        <p:nvCxnSpPr>
          <p:cNvPr id="22" name="Straight Arrow Connector 21"/>
          <p:cNvCxnSpPr/>
          <p:nvPr/>
        </p:nvCxnSpPr>
        <p:spPr>
          <a:xfrm>
            <a:off x="2334974" y="1514817"/>
            <a:ext cx="1202883" cy="10163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endCxn id="21" idx="1"/>
          </p:cNvCxnSpPr>
          <p:nvPr/>
        </p:nvCxnSpPr>
        <p:spPr>
          <a:xfrm>
            <a:off x="2296882" y="2365437"/>
            <a:ext cx="1085203" cy="3359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endCxn id="21" idx="2"/>
          </p:cNvCxnSpPr>
          <p:nvPr/>
        </p:nvCxnSpPr>
        <p:spPr>
          <a:xfrm flipV="1">
            <a:off x="2296882" y="2970836"/>
            <a:ext cx="968828" cy="3223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endCxn id="32" idx="1"/>
          </p:cNvCxnSpPr>
          <p:nvPr/>
        </p:nvCxnSpPr>
        <p:spPr>
          <a:xfrm flipV="1">
            <a:off x="4060367" y="2940457"/>
            <a:ext cx="3627913" cy="303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Rounded Rectangle 31"/>
          <p:cNvSpPr/>
          <p:nvPr/>
        </p:nvSpPr>
        <p:spPr>
          <a:xfrm>
            <a:off x="7688280" y="2615253"/>
            <a:ext cx="957943" cy="650408"/>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3" name="TextBox 32"/>
          <p:cNvSpPr txBox="1"/>
          <p:nvPr/>
        </p:nvSpPr>
        <p:spPr>
          <a:xfrm>
            <a:off x="7862228" y="2748482"/>
            <a:ext cx="606858" cy="461665"/>
          </a:xfrm>
          <a:prstGeom prst="rect">
            <a:avLst/>
          </a:prstGeom>
          <a:noFill/>
        </p:spPr>
        <p:txBody>
          <a:bodyPr wrap="square">
            <a:spAutoFit/>
          </a:bodyPr>
          <a:lstStyle/>
          <a:p>
            <a:pPr>
              <a:defRPr sz="2400">
                <a:latin typeface="+mj-lt"/>
              </a:defRPr>
            </a:pPr>
            <a:r>
              <a:t>f(x)</a:t>
            </a:r>
            <a:endParaRPr sz="2400">
              <a:latin typeface="+mj-lt"/>
            </a:endParaRPr>
          </a:p>
        </p:txBody>
      </p:sp>
      <p:cxnSp>
        <p:nvCxnSpPr>
          <p:cNvPr id="34" name="Straight Arrow Connector 33"/>
          <p:cNvCxnSpPr/>
          <p:nvPr/>
        </p:nvCxnSpPr>
        <p:spPr>
          <a:xfrm>
            <a:off x="8641708" y="2961918"/>
            <a:ext cx="58783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endCxn id="21" idx="4"/>
          </p:cNvCxnSpPr>
          <p:nvPr/>
        </p:nvCxnSpPr>
        <p:spPr>
          <a:xfrm flipV="1">
            <a:off x="3663037" y="3351836"/>
            <a:ext cx="2" cy="3576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3331024" y="3720249"/>
            <a:ext cx="1081058" cy="400110"/>
          </a:xfrm>
          <a:prstGeom prst="rect">
            <a:avLst/>
          </a:prstGeom>
          <a:noFill/>
        </p:spPr>
        <p:txBody>
          <a:bodyPr wrap="square">
            <a:spAutoFit/>
          </a:bodyPr>
          <a:lstStyle/>
          <a:p>
            <a:pPr>
              <a:defRPr sz="2000">
                <a:latin typeface="+mj-lt"/>
              </a:defRPr>
            </a:pPr>
            <a:r>
              <a:t>b (-0,3)</a:t>
            </a:r>
            <a:endParaRPr sz="2000">
              <a:latin typeface="+mj-lt"/>
            </a:endParaRPr>
          </a:p>
        </p:txBody>
      </p:sp>
      <p:sp>
        <p:nvSpPr>
          <p:cNvPr id="40" name="TextBox 39"/>
          <p:cNvSpPr txBox="1"/>
          <p:nvPr/>
        </p:nvSpPr>
        <p:spPr>
          <a:xfrm>
            <a:off x="7319530" y="1907791"/>
            <a:ext cx="2053070" cy="707886"/>
          </a:xfrm>
          <a:prstGeom prst="rect">
            <a:avLst/>
          </a:prstGeom>
          <a:noFill/>
        </p:spPr>
        <p:txBody>
          <a:bodyPr wrap="square">
            <a:spAutoFit/>
          </a:bodyPr>
          <a:lstStyle/>
          <a:p>
            <a:pPr algn="ctr">
              <a:defRPr sz="2000">
                <a:latin typeface="+mj-lt"/>
              </a:defRPr>
            </a:pPr>
            <a:r>
              <a:t>Funkcija aktivacije Sigmoida</a:t>
            </a:r>
            <a:endParaRPr sz="2000">
              <a:latin typeface="+mj-lt"/>
            </a:endParaRPr>
          </a:p>
        </p:txBody>
      </p:sp>
      <p:sp>
        <p:nvSpPr>
          <p:cNvPr id="41" name="TextBox 40"/>
          <p:cNvSpPr txBox="1"/>
          <p:nvPr/>
        </p:nvSpPr>
        <p:spPr>
          <a:xfrm>
            <a:off x="3219123" y="1894538"/>
            <a:ext cx="1543041" cy="707886"/>
          </a:xfrm>
          <a:prstGeom prst="rect">
            <a:avLst/>
          </a:prstGeom>
          <a:noFill/>
        </p:spPr>
        <p:txBody>
          <a:bodyPr wrap="square">
            <a:spAutoFit/>
          </a:bodyPr>
          <a:lstStyle/>
          <a:p>
            <a:pPr algn="ctr">
              <a:defRPr sz="2000">
                <a:latin typeface="+mj-lt"/>
              </a:defRPr>
            </a:pPr>
            <a:r>
              <a:t>Funkcija zbrajanja</a:t>
            </a:r>
            <a:endParaRPr sz="2000">
              <a:latin typeface="+mj-lt"/>
            </a:endParaRPr>
          </a:p>
        </p:txBody>
      </p:sp>
      <p:sp>
        <p:nvSpPr>
          <p:cNvPr id="42" name="Rectangle 41"/>
          <p:cNvSpPr/>
          <p:nvPr/>
        </p:nvSpPr>
        <p:spPr>
          <a:xfrm>
            <a:off x="4078771" y="2963926"/>
            <a:ext cx="3116559" cy="369332"/>
          </a:xfrm>
          <a:prstGeom prst="rect">
            <a:avLst/>
          </a:prstGeom>
        </p:spPr>
        <p:txBody>
          <a:bodyPr wrap="none">
            <a:spAutoFit/>
          </a:bodyPr>
          <a:lstStyle/>
          <a:p>
            <a:pPr>
              <a:defRPr>
                <a:latin typeface="+mj-lt"/>
              </a:defRPr>
            </a:pPr>
            <a:r>
              <a:t>0,6 * x1 - 0,4 * x2 + 0,2*x3 - 0,3</a:t>
            </a:r>
            <a:endParaRPr>
              <a:latin typeface="+mj-lt"/>
            </a:endParaRPr>
          </a:p>
        </p:txBody>
      </p:sp>
      <p:sp>
        <p:nvSpPr>
          <p:cNvPr id="44" name="Rectangle 43"/>
          <p:cNvSpPr/>
          <p:nvPr/>
        </p:nvSpPr>
        <p:spPr>
          <a:xfrm>
            <a:off x="9402163" y="2701428"/>
            <a:ext cx="1697260" cy="923330"/>
          </a:xfrm>
          <a:prstGeom prst="rect">
            <a:avLst/>
          </a:prstGeom>
        </p:spPr>
        <p:txBody>
          <a:bodyPr wrap="none">
            <a:spAutoFit/>
          </a:bodyPr>
          <a:lstStyle/>
          <a:p>
            <a:pPr algn="ctr">
              <a:defRPr>
                <a:latin typeface="+mj-lt"/>
              </a:defRPr>
            </a:pPr>
            <a:r>
              <a:t>Za jedrenje (&amp;gt;0,5) </a:t>
            </a:r>
          </a:p>
          <a:p>
            <a:pPr algn="ctr">
              <a:defRPr>
                <a:latin typeface="+mj-lt"/>
              </a:defRPr>
            </a:pPr>
            <a:r>
              <a:t>ili </a:t>
            </a:r>
          </a:p>
          <a:p>
            <a:pPr algn="ctr">
              <a:defRPr>
                <a:latin typeface="+mj-lt"/>
              </a:defRPr>
            </a:pPr>
            <a:r>
              <a:t>ne jedriti (&amp;lt;0,5)</a:t>
            </a:r>
            <a:endParaRPr>
              <a:latin typeface="+mj-lt"/>
            </a:endParaRPr>
          </a:p>
        </p:txBody>
      </p:sp>
      <p:sp>
        <p:nvSpPr>
          <p:cNvPr id="50" name="TextBox 49"/>
          <p:cNvSpPr txBox="1"/>
          <p:nvPr/>
        </p:nvSpPr>
        <p:spPr>
          <a:xfrm>
            <a:off x="155822" y="1532380"/>
            <a:ext cx="1594361" cy="923330"/>
          </a:xfrm>
          <a:prstGeom prst="rect">
            <a:avLst/>
          </a:prstGeom>
          <a:noFill/>
        </p:spPr>
        <p:txBody>
          <a:bodyPr wrap="square">
            <a:spAutoFit/>
          </a:bodyPr>
          <a:lstStyle/>
          <a:p>
            <a:pPr algn="ctr">
              <a:defRPr>
                <a:latin typeface="+mj-lt"/>
              </a:defRPr>
            </a:pPr>
            <a:r>
              <a:t>x2 = visina vala (u metrima)</a:t>
            </a:r>
            <a:endParaRPr>
              <a:latin typeface="+mj-lt"/>
            </a:endParaRPr>
          </a:p>
        </p:txBody>
      </p:sp>
      <p:sp>
        <p:nvSpPr>
          <p:cNvPr id="51" name="TextBox 50"/>
          <p:cNvSpPr txBox="1"/>
          <p:nvPr/>
        </p:nvSpPr>
        <p:spPr>
          <a:xfrm>
            <a:off x="74553" y="2625384"/>
            <a:ext cx="1647692" cy="646331"/>
          </a:xfrm>
          <a:prstGeom prst="rect">
            <a:avLst/>
          </a:prstGeom>
          <a:noFill/>
        </p:spPr>
        <p:txBody>
          <a:bodyPr wrap="square">
            <a:spAutoFit/>
          </a:bodyPr>
          <a:lstStyle/>
          <a:p>
            <a:pPr algn="ctr">
              <a:defRPr>
                <a:latin typeface="+mj-lt"/>
              </a:defRPr>
            </a:pPr>
            <a:r>
              <a:t>x3= Oblak</a:t>
            </a:r>
            <a:endParaRPr>
              <a:latin typeface="+mj-lt"/>
            </a:endParaRPr>
          </a:p>
          <a:p>
            <a:pPr algn="ctr">
              <a:defRPr>
                <a:latin typeface="+mj-lt"/>
              </a:defRPr>
            </a:pPr>
            <a:r>
              <a:t>(u %)</a:t>
            </a:r>
            <a:endParaRPr>
              <a:latin typeface="+mj-lt"/>
            </a:endParaRPr>
          </a:p>
        </p:txBody>
      </p:sp>
      <p:graphicFrame>
        <p:nvGraphicFramePr>
          <p:cNvPr id="3" name="Table 2"/>
          <p:cNvGraphicFramePr>
            <a:graphicFrameLocks noGrp="1"/>
          </p:cNvGraphicFramePr>
          <p:nvPr>
            <p:extLst>
              <p:ext uri="{D42A27DB-BD31-4B8C-83A1-F6EECF244321}">
                <p14:modId xmlns:p14="http://schemas.microsoft.com/office/powerpoint/2010/main" val="2291782939"/>
              </p:ext>
            </p:extLst>
          </p:nvPr>
        </p:nvGraphicFramePr>
        <p:xfrm>
          <a:off x="5753098" y="4081605"/>
          <a:ext cx="5513615" cy="2047055"/>
        </p:xfrm>
        <a:graphic>
          <a:graphicData uri="http://schemas.openxmlformats.org/drawingml/2006/table">
            <a:tbl>
              <a:tblPr>
                <a:tableStyleId>{5C22544A-7EE6-4342-B048-85BDC9FD1C3A}</a:tableStyleId>
              </a:tblPr>
              <a:tblGrid>
                <a:gridCol w="943907">
                  <a:extLst>
                    <a:ext uri="{9D8B030D-6E8A-4147-A177-3AD203B41FA5}">
                      <a16:colId xmlns:a16="http://schemas.microsoft.com/office/drawing/2014/main" val="354688003"/>
                    </a:ext>
                  </a:extLst>
                </a:gridCol>
                <a:gridCol w="1003838">
                  <a:extLst>
                    <a:ext uri="{9D8B030D-6E8A-4147-A177-3AD203B41FA5}">
                      <a16:colId xmlns:a16="http://schemas.microsoft.com/office/drawing/2014/main" val="553219714"/>
                    </a:ext>
                  </a:extLst>
                </a:gridCol>
                <a:gridCol w="1048785">
                  <a:extLst>
                    <a:ext uri="{9D8B030D-6E8A-4147-A177-3AD203B41FA5}">
                      <a16:colId xmlns:a16="http://schemas.microsoft.com/office/drawing/2014/main" val="1630260818"/>
                    </a:ext>
                  </a:extLst>
                </a:gridCol>
                <a:gridCol w="764115">
                  <a:extLst>
                    <a:ext uri="{9D8B030D-6E8A-4147-A177-3AD203B41FA5}">
                      <a16:colId xmlns:a16="http://schemas.microsoft.com/office/drawing/2014/main" val="1549726065"/>
                    </a:ext>
                  </a:extLst>
                </a:gridCol>
                <a:gridCol w="913942">
                  <a:extLst>
                    <a:ext uri="{9D8B030D-6E8A-4147-A177-3AD203B41FA5}">
                      <a16:colId xmlns:a16="http://schemas.microsoft.com/office/drawing/2014/main" val="3945128605"/>
                    </a:ext>
                  </a:extLst>
                </a:gridCol>
                <a:gridCol w="839028">
                  <a:extLst>
                    <a:ext uri="{9D8B030D-6E8A-4147-A177-3AD203B41FA5}">
                      <a16:colId xmlns:a16="http://schemas.microsoft.com/office/drawing/2014/main" val="2295245390"/>
                    </a:ext>
                  </a:extLst>
                </a:gridCol>
              </a:tblGrid>
              <a:tr h="767645">
                <a:tc>
                  <a:txBody>
                    <a:bodyPr/>
                    <a:lstStyle/>
                    <a:p>
                      <a:pPr algn="ctr" fontAlgn="ctr">
                        <a:defRPr sz="1600" b="1">
                          <a:effectLst/>
                          <a:latin typeface="+mj-lt"/>
                        </a:defRPr>
                      </a:pPr>
                      <a:r>
                        <a:t>Brzina vjetra (čvorovi)</a:t>
                      </a:r>
                      <a:endParaRPr sz="1600" b="1" i="0" u="none" strike="noStrike">
                        <a:solidFill>
                          <a:srgbClr val="000000"/>
                        </a:solidFill>
                        <a:effectLst/>
                        <a:latin typeface="+mj-lt"/>
                      </a:endParaRPr>
                    </a:p>
                  </a:txBody>
                  <a:tcPr marL="9525" marR="9525" marT="9525" marB="0" anchor="ctr"/>
                </a:tc>
                <a:tc>
                  <a:txBody>
                    <a:bodyPr/>
                    <a:lstStyle/>
                    <a:p>
                      <a:pPr algn="ctr" fontAlgn="ctr">
                        <a:defRPr sz="1600" b="1">
                          <a:effectLst/>
                          <a:latin typeface="+mj-lt"/>
                        </a:defRPr>
                      </a:pPr>
                      <a:r>
                        <a:t>Visina vala (u metrima)</a:t>
                      </a:r>
                      <a:endParaRPr sz="1600" b="1" i="0" u="none" strike="noStrike">
                        <a:solidFill>
                          <a:srgbClr val="000000"/>
                        </a:solidFill>
                        <a:effectLst/>
                        <a:latin typeface="+mj-lt"/>
                      </a:endParaRPr>
                    </a:p>
                  </a:txBody>
                  <a:tcPr marL="9525" marR="9525" marT="9525" marB="0" anchor="ctr"/>
                </a:tc>
                <a:tc>
                  <a:txBody>
                    <a:bodyPr/>
                    <a:lstStyle/>
                    <a:p>
                      <a:pPr algn="ctr" fontAlgn="ctr">
                        <a:defRPr sz="1600" b="1">
                          <a:effectLst/>
                          <a:latin typeface="+mj-lt"/>
                        </a:defRPr>
                      </a:pPr>
                      <a:r>
                        <a:t>Pokriće oblaka (%)</a:t>
                      </a:r>
                      <a:endParaRPr sz="1600" b="1" i="0" u="none" strike="noStrike">
                        <a:solidFill>
                          <a:srgbClr val="000000"/>
                        </a:solidFill>
                        <a:effectLst/>
                        <a:latin typeface="+mj-lt"/>
                      </a:endParaRPr>
                    </a:p>
                  </a:txBody>
                  <a:tcPr marL="9525" marR="9525" marT="9525" marB="0" anchor="ctr"/>
                </a:tc>
                <a:tc>
                  <a:txBody>
                    <a:bodyPr/>
                    <a:lstStyle/>
                    <a:p>
                      <a:pPr algn="ctr" fontAlgn="ctr">
                        <a:defRPr sz="1600" b="1">
                          <a:effectLst/>
                          <a:latin typeface="+mj-lt"/>
                        </a:defRPr>
                      </a:pPr>
                      <a:r>
                        <a:t>Zbroj</a:t>
                      </a:r>
                      <a:endParaRPr sz="1600" b="1" i="0" u="none" strike="noStrike">
                        <a:solidFill>
                          <a:srgbClr val="000000"/>
                        </a:solidFill>
                        <a:effectLst/>
                        <a:latin typeface="+mj-lt"/>
                      </a:endParaRPr>
                    </a:p>
                  </a:txBody>
                  <a:tcPr marL="9525" marR="9525" marT="9525" marB="0" anchor="ctr"/>
                </a:tc>
                <a:tc>
                  <a:txBody>
                    <a:bodyPr/>
                    <a:lstStyle/>
                    <a:p>
                      <a:pPr algn="ctr" fontAlgn="ctr">
                        <a:defRPr sz="1600" b="1">
                          <a:effectLst/>
                          <a:latin typeface="+mj-lt"/>
                        </a:defRPr>
                      </a:pPr>
                      <a:r>
                        <a:t>Vrijeme jedrenja (izlaz)</a:t>
                      </a:r>
                      <a:endParaRPr sz="1600" b="1" i="0" u="none" strike="noStrike">
                        <a:solidFill>
                          <a:srgbClr val="000000"/>
                        </a:solidFill>
                        <a:effectLst/>
                        <a:latin typeface="+mj-lt"/>
                      </a:endParaRPr>
                    </a:p>
                  </a:txBody>
                  <a:tcPr marL="9525" marR="9525" marT="9525" marB="0" anchor="ctr"/>
                </a:tc>
                <a:tc>
                  <a:txBody>
                    <a:bodyPr/>
                    <a:lstStyle/>
                    <a:p>
                      <a:pPr algn="l" fontAlgn="ctr">
                        <a:defRPr sz="1600" b="1">
                          <a:effectLst/>
                          <a:latin typeface="+mj-lt"/>
                        </a:defRPr>
                      </a:pPr>
                      <a:r>
                        <a:t>Odluka</a:t>
                      </a:r>
                      <a:endParaRPr sz="1600" b="1"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469118650"/>
                  </a:ext>
                </a:extLst>
              </a:tr>
              <a:tr h="255882">
                <a:tc>
                  <a:txBody>
                    <a:bodyPr/>
                    <a:lstStyle/>
                    <a:p>
                      <a:pPr algn="ctr" fontAlgn="b">
                        <a:defRPr sz="1600">
                          <a:solidFill>
                            <a:srgbClr val="00B050"/>
                          </a:solidFill>
                          <a:effectLst/>
                          <a:latin typeface="+mj-lt"/>
                        </a:defRPr>
                      </a:pPr>
                      <a:r>
                        <a:t>12,00</a:t>
                      </a:r>
                      <a:endParaRPr sz="1600" b="0" i="0" u="none" strike="noStrike">
                        <a:solidFill>
                          <a:srgbClr val="00B050"/>
                        </a:solidFill>
                        <a:effectLst/>
                        <a:latin typeface="+mj-lt"/>
                      </a:endParaRPr>
                    </a:p>
                  </a:txBody>
                  <a:tcPr marL="9525" marR="9525" marT="9525" marB="0" anchor="b"/>
                </a:tc>
                <a:tc>
                  <a:txBody>
                    <a:bodyPr/>
                    <a:lstStyle/>
                    <a:p>
                      <a:pPr algn="ctr" fontAlgn="b">
                        <a:defRPr sz="1600">
                          <a:solidFill>
                            <a:srgbClr val="00B050"/>
                          </a:solidFill>
                          <a:effectLst/>
                          <a:latin typeface="+mj-lt"/>
                        </a:defRPr>
                      </a:pPr>
                      <a:r>
                        <a:t>0,80</a:t>
                      </a:r>
                      <a:endParaRPr sz="1600" b="0" i="0" u="none" strike="noStrike">
                        <a:solidFill>
                          <a:srgbClr val="00B050"/>
                        </a:solidFill>
                        <a:effectLst/>
                        <a:latin typeface="+mj-lt"/>
                      </a:endParaRPr>
                    </a:p>
                  </a:txBody>
                  <a:tcPr marL="9525" marR="9525" marT="9525" marB="0" anchor="b"/>
                </a:tc>
                <a:tc>
                  <a:txBody>
                    <a:bodyPr/>
                    <a:lstStyle/>
                    <a:p>
                      <a:pPr algn="ctr" fontAlgn="b">
                        <a:defRPr sz="1600">
                          <a:solidFill>
                            <a:srgbClr val="00B050"/>
                          </a:solidFill>
                          <a:effectLst/>
                          <a:latin typeface="+mj-lt"/>
                        </a:defRPr>
                      </a:pPr>
                      <a:r>
                        <a:t>10,00</a:t>
                      </a:r>
                      <a:endParaRPr sz="1600" b="0" i="0" u="none" strike="noStrike">
                        <a:solidFill>
                          <a:srgbClr val="00B050"/>
                        </a:solidFill>
                        <a:effectLst/>
                        <a:latin typeface="+mj-lt"/>
                      </a:endParaRPr>
                    </a:p>
                  </a:txBody>
                  <a:tcPr marL="9525" marR="9525" marT="9525" marB="0" anchor="b"/>
                </a:tc>
                <a:tc>
                  <a:txBody>
                    <a:bodyPr/>
                    <a:lstStyle/>
                    <a:p>
                      <a:pPr algn="ctr" fontAlgn="b">
                        <a:defRPr sz="1600">
                          <a:solidFill>
                            <a:srgbClr val="00B050"/>
                          </a:solidFill>
                          <a:effectLst/>
                          <a:latin typeface="+mj-lt"/>
                        </a:defRPr>
                      </a:pPr>
                      <a:r>
                        <a:t>4,58</a:t>
                      </a:r>
                      <a:endParaRPr sz="1600" b="0" i="0" u="none" strike="noStrike">
                        <a:solidFill>
                          <a:srgbClr val="00B050"/>
                        </a:solidFill>
                        <a:effectLst/>
                        <a:latin typeface="+mj-lt"/>
                      </a:endParaRPr>
                    </a:p>
                  </a:txBody>
                  <a:tcPr marL="9525" marR="9525" marT="9525" marB="0" anchor="b"/>
                </a:tc>
                <a:tc>
                  <a:txBody>
                    <a:bodyPr/>
                    <a:lstStyle/>
                    <a:p>
                      <a:pPr algn="ctr" fontAlgn="b">
                        <a:defRPr sz="1600">
                          <a:solidFill>
                            <a:srgbClr val="00B050"/>
                          </a:solidFill>
                          <a:effectLst/>
                          <a:latin typeface="+mj-lt"/>
                        </a:defRPr>
                      </a:pPr>
                      <a:r>
                        <a:t>0,99</a:t>
                      </a:r>
                      <a:endParaRPr sz="1600" b="0" i="0" u="none" strike="noStrike">
                        <a:solidFill>
                          <a:srgbClr val="00B050"/>
                        </a:solidFill>
                        <a:effectLst/>
                        <a:latin typeface="+mj-lt"/>
                      </a:endParaRPr>
                    </a:p>
                  </a:txBody>
                  <a:tcPr marL="9525" marR="9525" marT="9525" marB="0" anchor="b"/>
                </a:tc>
                <a:tc>
                  <a:txBody>
                    <a:bodyPr/>
                    <a:lstStyle/>
                    <a:p>
                      <a:pPr algn="l" fontAlgn="b">
                        <a:defRPr sz="1600">
                          <a:solidFill>
                            <a:srgbClr val="00B050"/>
                          </a:solidFill>
                          <a:effectLst/>
                          <a:latin typeface="+mj-lt"/>
                        </a:defRPr>
                      </a:pPr>
                      <a:r>
                        <a:t>Plovimo</a:t>
                      </a:r>
                      <a:endParaRPr sz="1600" b="0" i="0" u="none" strike="noStrike">
                        <a:solidFill>
                          <a:srgbClr val="00B050"/>
                        </a:solidFill>
                        <a:effectLst/>
                        <a:latin typeface="+mj-lt"/>
                      </a:endParaRPr>
                    </a:p>
                  </a:txBody>
                  <a:tcPr marL="9525" marR="9525" marT="9525" marB="0" anchor="b"/>
                </a:tc>
                <a:extLst>
                  <a:ext uri="{0D108BD9-81ED-4DB2-BD59-A6C34878D82A}">
                    <a16:rowId xmlns:a16="http://schemas.microsoft.com/office/drawing/2014/main" val="987710068"/>
                  </a:ext>
                </a:extLst>
              </a:tr>
              <a:tr h="255882">
                <a:tc>
                  <a:txBody>
                    <a:bodyPr/>
                    <a:lstStyle/>
                    <a:p>
                      <a:pPr algn="ctr" fontAlgn="b">
                        <a:defRPr sz="1600">
                          <a:solidFill>
                            <a:srgbClr val="00B050"/>
                          </a:solidFill>
                          <a:effectLst/>
                          <a:latin typeface="+mj-lt"/>
                        </a:defRPr>
                      </a:pPr>
                      <a:r>
                        <a:t>6,00</a:t>
                      </a:r>
                      <a:endParaRPr sz="1600" b="0" i="0" u="none" strike="noStrike">
                        <a:solidFill>
                          <a:srgbClr val="00B050"/>
                        </a:solidFill>
                        <a:effectLst/>
                        <a:latin typeface="+mj-lt"/>
                      </a:endParaRPr>
                    </a:p>
                  </a:txBody>
                  <a:tcPr marL="9525" marR="9525" marT="9525" marB="0" anchor="b"/>
                </a:tc>
                <a:tc>
                  <a:txBody>
                    <a:bodyPr/>
                    <a:lstStyle/>
                    <a:p>
                      <a:pPr algn="ctr" fontAlgn="b">
                        <a:defRPr sz="1600">
                          <a:solidFill>
                            <a:srgbClr val="00B050"/>
                          </a:solidFill>
                          <a:effectLst/>
                          <a:latin typeface="+mj-lt"/>
                        </a:defRPr>
                      </a:pPr>
                      <a:r>
                        <a:t>0,30</a:t>
                      </a:r>
                      <a:endParaRPr sz="1600" b="0" i="0" u="none" strike="noStrike">
                        <a:solidFill>
                          <a:srgbClr val="00B050"/>
                        </a:solidFill>
                        <a:effectLst/>
                        <a:latin typeface="+mj-lt"/>
                      </a:endParaRPr>
                    </a:p>
                  </a:txBody>
                  <a:tcPr marL="9525" marR="9525" marT="9525" marB="0" anchor="b"/>
                </a:tc>
                <a:tc>
                  <a:txBody>
                    <a:bodyPr/>
                    <a:lstStyle/>
                    <a:p>
                      <a:pPr algn="ctr" fontAlgn="b">
                        <a:defRPr sz="1600">
                          <a:solidFill>
                            <a:srgbClr val="00B050"/>
                          </a:solidFill>
                          <a:effectLst/>
                          <a:latin typeface="+mj-lt"/>
                        </a:defRPr>
                      </a:pPr>
                      <a:r>
                        <a:t>10,00</a:t>
                      </a:r>
                      <a:endParaRPr sz="1600" b="0" i="0" u="none" strike="noStrike">
                        <a:solidFill>
                          <a:srgbClr val="00B050"/>
                        </a:solidFill>
                        <a:effectLst/>
                        <a:latin typeface="+mj-lt"/>
                      </a:endParaRPr>
                    </a:p>
                  </a:txBody>
                  <a:tcPr marL="9525" marR="9525" marT="9525" marB="0" anchor="b"/>
                </a:tc>
                <a:tc>
                  <a:txBody>
                    <a:bodyPr/>
                    <a:lstStyle/>
                    <a:p>
                      <a:pPr algn="ctr" fontAlgn="b">
                        <a:defRPr sz="1600">
                          <a:solidFill>
                            <a:srgbClr val="00B050"/>
                          </a:solidFill>
                          <a:effectLst/>
                          <a:latin typeface="+mj-lt"/>
                        </a:defRPr>
                      </a:pPr>
                      <a:r>
                        <a:t>1,18</a:t>
                      </a:r>
                      <a:endParaRPr sz="1600" b="0" i="0" u="none" strike="noStrike">
                        <a:solidFill>
                          <a:srgbClr val="00B050"/>
                        </a:solidFill>
                        <a:effectLst/>
                        <a:latin typeface="+mj-lt"/>
                      </a:endParaRPr>
                    </a:p>
                  </a:txBody>
                  <a:tcPr marL="9525" marR="9525" marT="9525" marB="0" anchor="b"/>
                </a:tc>
                <a:tc>
                  <a:txBody>
                    <a:bodyPr/>
                    <a:lstStyle/>
                    <a:p>
                      <a:pPr algn="ctr" fontAlgn="b">
                        <a:defRPr sz="1600">
                          <a:solidFill>
                            <a:srgbClr val="00B050"/>
                          </a:solidFill>
                          <a:effectLst/>
                          <a:latin typeface="+mj-lt"/>
                        </a:defRPr>
                      </a:pPr>
                      <a:r>
                        <a:t>0,76</a:t>
                      </a:r>
                      <a:endParaRPr sz="1600" b="0" i="0" u="none" strike="noStrike">
                        <a:solidFill>
                          <a:srgbClr val="00B050"/>
                        </a:solidFill>
                        <a:effectLst/>
                        <a:latin typeface="+mj-lt"/>
                      </a:endParaRPr>
                    </a:p>
                  </a:txBody>
                  <a:tcPr marL="9525" marR="9525" marT="9525" marB="0" anchor="b"/>
                </a:tc>
                <a:tc>
                  <a:txBody>
                    <a:bodyPr/>
                    <a:lstStyle/>
                    <a:p>
                      <a:pPr algn="l" fontAlgn="b">
                        <a:defRPr sz="1600">
                          <a:solidFill>
                            <a:srgbClr val="00B050"/>
                          </a:solidFill>
                          <a:effectLst/>
                          <a:latin typeface="+mj-lt"/>
                        </a:defRPr>
                      </a:pPr>
                      <a:r>
                        <a:t>Plovimo</a:t>
                      </a:r>
                      <a:endParaRPr sz="1600" b="0" i="0" u="none" strike="noStrike">
                        <a:solidFill>
                          <a:srgbClr val="00B050"/>
                        </a:solidFill>
                        <a:effectLst/>
                        <a:latin typeface="+mj-lt"/>
                      </a:endParaRPr>
                    </a:p>
                  </a:txBody>
                  <a:tcPr marL="9525" marR="9525" marT="9525" marB="0" anchor="b"/>
                </a:tc>
                <a:extLst>
                  <a:ext uri="{0D108BD9-81ED-4DB2-BD59-A6C34878D82A}">
                    <a16:rowId xmlns:a16="http://schemas.microsoft.com/office/drawing/2014/main" val="3187792149"/>
                  </a:ext>
                </a:extLst>
              </a:tr>
              <a:tr h="255882">
                <a:tc>
                  <a:txBody>
                    <a:bodyPr/>
                    <a:lstStyle/>
                    <a:p>
                      <a:pPr algn="ctr" fontAlgn="b">
                        <a:defRPr sz="1600">
                          <a:solidFill>
                            <a:srgbClr val="00B050"/>
                          </a:solidFill>
                          <a:effectLst/>
                          <a:latin typeface="+mj-lt"/>
                        </a:defRPr>
                      </a:pPr>
                      <a:r>
                        <a:t>18,00</a:t>
                      </a:r>
                      <a:endParaRPr sz="1600" b="0" i="0" u="none" strike="noStrike">
                        <a:solidFill>
                          <a:srgbClr val="00B050"/>
                        </a:solidFill>
                        <a:effectLst/>
                        <a:latin typeface="+mj-lt"/>
                      </a:endParaRPr>
                    </a:p>
                  </a:txBody>
                  <a:tcPr marL="9525" marR="9525" marT="9525" marB="0" anchor="b"/>
                </a:tc>
                <a:tc>
                  <a:txBody>
                    <a:bodyPr/>
                    <a:lstStyle/>
                    <a:p>
                      <a:pPr algn="ctr" fontAlgn="b">
                        <a:defRPr sz="1600">
                          <a:solidFill>
                            <a:srgbClr val="00B050"/>
                          </a:solidFill>
                          <a:effectLst/>
                          <a:latin typeface="+mj-lt"/>
                        </a:defRPr>
                      </a:pPr>
                      <a:r>
                        <a:t>1,00</a:t>
                      </a:r>
                      <a:endParaRPr sz="1600" b="0" i="0" u="none" strike="noStrike">
                        <a:solidFill>
                          <a:srgbClr val="00B050"/>
                        </a:solidFill>
                        <a:effectLst/>
                        <a:latin typeface="+mj-lt"/>
                      </a:endParaRPr>
                    </a:p>
                  </a:txBody>
                  <a:tcPr marL="9525" marR="9525" marT="9525" marB="0" anchor="b"/>
                </a:tc>
                <a:tc>
                  <a:txBody>
                    <a:bodyPr/>
                    <a:lstStyle/>
                    <a:p>
                      <a:pPr algn="ctr" fontAlgn="b">
                        <a:defRPr sz="1600">
                          <a:solidFill>
                            <a:srgbClr val="00B050"/>
                          </a:solidFill>
                          <a:effectLst/>
                          <a:latin typeface="+mj-lt"/>
                        </a:defRPr>
                      </a:pPr>
                      <a:r>
                        <a:t>30,00</a:t>
                      </a:r>
                      <a:endParaRPr sz="1600" b="0" i="0" u="none" strike="noStrike">
                        <a:solidFill>
                          <a:srgbClr val="00B050"/>
                        </a:solidFill>
                        <a:effectLst/>
                        <a:latin typeface="+mj-lt"/>
                      </a:endParaRPr>
                    </a:p>
                  </a:txBody>
                  <a:tcPr marL="9525" marR="9525" marT="9525" marB="0" anchor="b"/>
                </a:tc>
                <a:tc>
                  <a:txBody>
                    <a:bodyPr/>
                    <a:lstStyle/>
                    <a:p>
                      <a:pPr algn="ctr" fontAlgn="b">
                        <a:defRPr sz="1600">
                          <a:solidFill>
                            <a:srgbClr val="00B050"/>
                          </a:solidFill>
                          <a:effectLst/>
                          <a:latin typeface="+mj-lt"/>
                        </a:defRPr>
                      </a:pPr>
                      <a:r>
                        <a:t>4,10</a:t>
                      </a:r>
                      <a:endParaRPr sz="1600" b="0" i="0" u="none" strike="noStrike">
                        <a:solidFill>
                          <a:srgbClr val="00B050"/>
                        </a:solidFill>
                        <a:effectLst/>
                        <a:latin typeface="+mj-lt"/>
                      </a:endParaRPr>
                    </a:p>
                  </a:txBody>
                  <a:tcPr marL="9525" marR="9525" marT="9525" marB="0" anchor="b"/>
                </a:tc>
                <a:tc>
                  <a:txBody>
                    <a:bodyPr/>
                    <a:lstStyle/>
                    <a:p>
                      <a:pPr algn="ctr" fontAlgn="b">
                        <a:defRPr sz="1600">
                          <a:solidFill>
                            <a:srgbClr val="00B050"/>
                          </a:solidFill>
                          <a:effectLst/>
                          <a:latin typeface="+mj-lt"/>
                        </a:defRPr>
                      </a:pPr>
                      <a:r>
                        <a:t>0,98</a:t>
                      </a:r>
                      <a:endParaRPr sz="1600" b="0" i="0" u="none" strike="noStrike">
                        <a:solidFill>
                          <a:srgbClr val="00B050"/>
                        </a:solidFill>
                        <a:effectLst/>
                        <a:latin typeface="+mj-lt"/>
                      </a:endParaRPr>
                    </a:p>
                  </a:txBody>
                  <a:tcPr marL="9525" marR="9525" marT="9525" marB="0" anchor="b"/>
                </a:tc>
                <a:tc>
                  <a:txBody>
                    <a:bodyPr/>
                    <a:lstStyle/>
                    <a:p>
                      <a:pPr algn="l" fontAlgn="b">
                        <a:defRPr sz="1600">
                          <a:solidFill>
                            <a:srgbClr val="00B050"/>
                          </a:solidFill>
                          <a:effectLst/>
                          <a:latin typeface="+mj-lt"/>
                        </a:defRPr>
                      </a:pPr>
                      <a:r>
                        <a:t>Plovimo</a:t>
                      </a:r>
                      <a:endParaRPr sz="1600" b="0" i="0" u="none" strike="noStrike">
                        <a:solidFill>
                          <a:srgbClr val="00B050"/>
                        </a:solidFill>
                        <a:effectLst/>
                        <a:latin typeface="+mj-lt"/>
                      </a:endParaRPr>
                    </a:p>
                  </a:txBody>
                  <a:tcPr marL="9525" marR="9525" marT="9525" marB="0" anchor="b"/>
                </a:tc>
                <a:extLst>
                  <a:ext uri="{0D108BD9-81ED-4DB2-BD59-A6C34878D82A}">
                    <a16:rowId xmlns:a16="http://schemas.microsoft.com/office/drawing/2014/main" val="2480875891"/>
                  </a:ext>
                </a:extLst>
              </a:tr>
              <a:tr h="255882">
                <a:tc>
                  <a:txBody>
                    <a:bodyPr/>
                    <a:lstStyle/>
                    <a:p>
                      <a:pPr algn="ctr" fontAlgn="b">
                        <a:defRPr sz="1600">
                          <a:solidFill>
                            <a:srgbClr val="FF0000"/>
                          </a:solidFill>
                          <a:effectLst/>
                          <a:latin typeface="+mj-lt"/>
                        </a:defRPr>
                      </a:pPr>
                      <a:r>
                        <a:t>8,00</a:t>
                      </a:r>
                      <a:endParaRPr sz="1600" b="0" i="0" u="none" strike="noStrike">
                        <a:solidFill>
                          <a:srgbClr val="FF0000"/>
                        </a:solidFill>
                        <a:effectLst/>
                        <a:latin typeface="+mj-lt"/>
                      </a:endParaRPr>
                    </a:p>
                  </a:txBody>
                  <a:tcPr marL="9525" marR="9525" marT="9525" marB="0" anchor="b"/>
                </a:tc>
                <a:tc>
                  <a:txBody>
                    <a:bodyPr/>
                    <a:lstStyle/>
                    <a:p>
                      <a:pPr algn="ctr" fontAlgn="b">
                        <a:defRPr sz="1600">
                          <a:solidFill>
                            <a:srgbClr val="FF0000"/>
                          </a:solidFill>
                          <a:effectLst/>
                          <a:latin typeface="+mj-lt"/>
                        </a:defRPr>
                      </a:pPr>
                      <a:r>
                        <a:t>2,00</a:t>
                      </a:r>
                      <a:endParaRPr sz="1600" b="0" i="0" u="none" strike="noStrike">
                        <a:solidFill>
                          <a:srgbClr val="FF0000"/>
                        </a:solidFill>
                        <a:effectLst/>
                        <a:latin typeface="+mj-lt"/>
                      </a:endParaRPr>
                    </a:p>
                  </a:txBody>
                  <a:tcPr marL="9525" marR="9525" marT="9525" marB="0" anchor="b"/>
                </a:tc>
                <a:tc>
                  <a:txBody>
                    <a:bodyPr/>
                    <a:lstStyle/>
                    <a:p>
                      <a:pPr algn="ctr" fontAlgn="b">
                        <a:defRPr sz="1600">
                          <a:solidFill>
                            <a:srgbClr val="FF0000"/>
                          </a:solidFill>
                          <a:effectLst/>
                          <a:latin typeface="+mj-lt"/>
                        </a:defRPr>
                      </a:pPr>
                      <a:r>
                        <a:t>20,00</a:t>
                      </a:r>
                      <a:endParaRPr sz="1600" b="0" i="0" u="none" strike="noStrike">
                        <a:solidFill>
                          <a:srgbClr val="FF0000"/>
                        </a:solidFill>
                        <a:effectLst/>
                        <a:latin typeface="+mj-lt"/>
                      </a:endParaRPr>
                    </a:p>
                  </a:txBody>
                  <a:tcPr marL="9525" marR="9525" marT="9525" marB="0" anchor="b"/>
                </a:tc>
                <a:tc>
                  <a:txBody>
                    <a:bodyPr/>
                    <a:lstStyle/>
                    <a:p>
                      <a:pPr algn="ctr" fontAlgn="b">
                        <a:defRPr sz="1600">
                          <a:solidFill>
                            <a:srgbClr val="FF0000"/>
                          </a:solidFill>
                          <a:effectLst/>
                          <a:latin typeface="+mj-lt"/>
                        </a:defRPr>
                      </a:pPr>
                      <a:r>
                        <a:t>-0,30</a:t>
                      </a:r>
                      <a:endParaRPr sz="1600" b="0" i="0" u="none" strike="noStrike">
                        <a:solidFill>
                          <a:srgbClr val="FF0000"/>
                        </a:solidFill>
                        <a:effectLst/>
                        <a:latin typeface="+mj-lt"/>
                      </a:endParaRPr>
                    </a:p>
                  </a:txBody>
                  <a:tcPr marL="9525" marR="9525" marT="9525" marB="0" anchor="b"/>
                </a:tc>
                <a:tc>
                  <a:txBody>
                    <a:bodyPr/>
                    <a:lstStyle/>
                    <a:p>
                      <a:pPr algn="ctr" fontAlgn="b">
                        <a:defRPr sz="1600">
                          <a:solidFill>
                            <a:srgbClr val="FF0000"/>
                          </a:solidFill>
                          <a:effectLst/>
                          <a:latin typeface="+mj-lt"/>
                        </a:defRPr>
                      </a:pPr>
                      <a:r>
                        <a:t>0,43</a:t>
                      </a:r>
                      <a:endParaRPr sz="1600" b="0" i="0" u="none" strike="noStrike">
                        <a:solidFill>
                          <a:srgbClr val="FF0000"/>
                        </a:solidFill>
                        <a:effectLst/>
                        <a:latin typeface="+mj-lt"/>
                      </a:endParaRPr>
                    </a:p>
                  </a:txBody>
                  <a:tcPr marL="9525" marR="9525" marT="9525" marB="0" anchor="b"/>
                </a:tc>
                <a:tc>
                  <a:txBody>
                    <a:bodyPr/>
                    <a:lstStyle/>
                    <a:p>
                      <a:pPr algn="l" fontAlgn="b">
                        <a:defRPr sz="1600">
                          <a:solidFill>
                            <a:srgbClr val="FF0000"/>
                          </a:solidFill>
                          <a:effectLst/>
                          <a:latin typeface="+mj-lt"/>
                        </a:defRPr>
                      </a:pPr>
                      <a:r>
                        <a:t>Ne jedri</a:t>
                      </a:r>
                      <a:endParaRPr sz="1600" b="0" i="0" u="none" strike="noStrike">
                        <a:solidFill>
                          <a:srgbClr val="FF0000"/>
                        </a:solidFill>
                        <a:effectLst/>
                        <a:latin typeface="+mj-lt"/>
                      </a:endParaRPr>
                    </a:p>
                  </a:txBody>
                  <a:tcPr marL="9525" marR="9525" marT="9525" marB="0" anchor="b"/>
                </a:tc>
                <a:extLst>
                  <a:ext uri="{0D108BD9-81ED-4DB2-BD59-A6C34878D82A}">
                    <a16:rowId xmlns:a16="http://schemas.microsoft.com/office/drawing/2014/main" val="3771980659"/>
                  </a:ext>
                </a:extLst>
              </a:tr>
              <a:tr h="255882">
                <a:tc>
                  <a:txBody>
                    <a:bodyPr/>
                    <a:lstStyle/>
                    <a:p>
                      <a:pPr algn="ctr" fontAlgn="b">
                        <a:defRPr sz="1600">
                          <a:solidFill>
                            <a:srgbClr val="FF0000"/>
                          </a:solidFill>
                          <a:effectLst/>
                          <a:latin typeface="+mj-lt"/>
                        </a:defRPr>
                      </a:pPr>
                      <a:r>
                        <a:t>10,00</a:t>
                      </a:r>
                      <a:endParaRPr sz="1600" b="0" i="0" u="none" strike="noStrike">
                        <a:solidFill>
                          <a:srgbClr val="FF0000"/>
                        </a:solidFill>
                        <a:effectLst/>
                        <a:latin typeface="+mj-lt"/>
                      </a:endParaRPr>
                    </a:p>
                  </a:txBody>
                  <a:tcPr marL="9525" marR="9525" marT="9525" marB="0" anchor="b"/>
                </a:tc>
                <a:tc>
                  <a:txBody>
                    <a:bodyPr/>
                    <a:lstStyle/>
                    <a:p>
                      <a:pPr algn="ctr" fontAlgn="b">
                        <a:defRPr sz="1600">
                          <a:solidFill>
                            <a:srgbClr val="FF0000"/>
                          </a:solidFill>
                          <a:effectLst/>
                          <a:latin typeface="+mj-lt"/>
                        </a:defRPr>
                      </a:pPr>
                      <a:r>
                        <a:t>0,70</a:t>
                      </a:r>
                      <a:endParaRPr sz="1600" b="0" i="0" u="none" strike="noStrike">
                        <a:solidFill>
                          <a:srgbClr val="FF0000"/>
                        </a:solidFill>
                        <a:effectLst/>
                        <a:latin typeface="+mj-lt"/>
                      </a:endParaRPr>
                    </a:p>
                  </a:txBody>
                  <a:tcPr marL="9525" marR="9525" marT="9525" marB="0" anchor="b"/>
                </a:tc>
                <a:tc>
                  <a:txBody>
                    <a:bodyPr/>
                    <a:lstStyle/>
                    <a:p>
                      <a:pPr algn="ctr" fontAlgn="b">
                        <a:defRPr sz="1600">
                          <a:solidFill>
                            <a:srgbClr val="FF0000"/>
                          </a:solidFill>
                          <a:effectLst/>
                          <a:latin typeface="+mj-lt"/>
                        </a:defRPr>
                      </a:pPr>
                      <a:r>
                        <a:t>50,00</a:t>
                      </a:r>
                      <a:endParaRPr sz="1600" b="0" i="0" u="none" strike="noStrike">
                        <a:solidFill>
                          <a:srgbClr val="FF0000"/>
                        </a:solidFill>
                        <a:effectLst/>
                        <a:latin typeface="+mj-lt"/>
                      </a:endParaRPr>
                    </a:p>
                  </a:txBody>
                  <a:tcPr marL="9525" marR="9525" marT="9525" marB="0" anchor="b"/>
                </a:tc>
                <a:tc>
                  <a:txBody>
                    <a:bodyPr/>
                    <a:lstStyle/>
                    <a:p>
                      <a:pPr algn="ctr" fontAlgn="b">
                        <a:defRPr sz="1600">
                          <a:solidFill>
                            <a:srgbClr val="FF0000"/>
                          </a:solidFill>
                          <a:effectLst/>
                          <a:latin typeface="+mj-lt"/>
                        </a:defRPr>
                      </a:pPr>
                      <a:r>
                        <a:t>-4,58</a:t>
                      </a:r>
                      <a:endParaRPr sz="1600" b="0" i="0" u="none" strike="noStrike">
                        <a:solidFill>
                          <a:srgbClr val="FF0000"/>
                        </a:solidFill>
                        <a:effectLst/>
                        <a:latin typeface="+mj-lt"/>
                      </a:endParaRPr>
                    </a:p>
                  </a:txBody>
                  <a:tcPr marL="9525" marR="9525" marT="9525" marB="0" anchor="b"/>
                </a:tc>
                <a:tc>
                  <a:txBody>
                    <a:bodyPr/>
                    <a:lstStyle/>
                    <a:p>
                      <a:pPr algn="ctr" fontAlgn="b">
                        <a:defRPr sz="1600">
                          <a:solidFill>
                            <a:srgbClr val="FF0000"/>
                          </a:solidFill>
                          <a:effectLst/>
                          <a:latin typeface="+mj-lt"/>
                        </a:defRPr>
                      </a:pPr>
                      <a:r>
                        <a:t>0,01</a:t>
                      </a:r>
                      <a:endParaRPr sz="1600" b="0" i="0" u="none" strike="noStrike">
                        <a:solidFill>
                          <a:srgbClr val="FF0000"/>
                        </a:solidFill>
                        <a:effectLst/>
                        <a:latin typeface="+mj-lt"/>
                      </a:endParaRPr>
                    </a:p>
                  </a:txBody>
                  <a:tcPr marL="9525" marR="9525" marT="9525" marB="0" anchor="b"/>
                </a:tc>
                <a:tc>
                  <a:txBody>
                    <a:bodyPr/>
                    <a:lstStyle/>
                    <a:p>
                      <a:pPr algn="l" fontAlgn="b">
                        <a:defRPr sz="1600">
                          <a:solidFill>
                            <a:srgbClr val="FF0000"/>
                          </a:solidFill>
                          <a:effectLst/>
                          <a:latin typeface="+mj-lt"/>
                        </a:defRPr>
                      </a:pPr>
                      <a:r>
                        <a:t>Ne jedri</a:t>
                      </a:r>
                      <a:endParaRPr sz="1600" b="0" i="0" u="none" strike="noStrike">
                        <a:solidFill>
                          <a:srgbClr val="FF0000"/>
                        </a:solidFill>
                        <a:effectLst/>
                        <a:latin typeface="+mj-lt"/>
                      </a:endParaRPr>
                    </a:p>
                  </a:txBody>
                  <a:tcPr marL="9525" marR="9525" marT="9525" marB="0" anchor="b"/>
                </a:tc>
                <a:extLst>
                  <a:ext uri="{0D108BD9-81ED-4DB2-BD59-A6C34878D82A}">
                    <a16:rowId xmlns:a16="http://schemas.microsoft.com/office/drawing/2014/main" val="306272613"/>
                  </a:ext>
                </a:extLst>
              </a:tr>
            </a:tbl>
          </a:graphicData>
        </a:graphic>
      </p:graphicFrame>
      <p:pic>
        <p:nvPicPr>
          <p:cNvPr id="1026" name="Picture 2" descr="Sailing crew on sailboat during regatta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1114" y="4096491"/>
            <a:ext cx="4009833" cy="26732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10678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Oval 22"/>
          <p:cNvSpPr/>
          <p:nvPr/>
        </p:nvSpPr>
        <p:spPr>
          <a:xfrm>
            <a:off x="4484910" y="2069988"/>
            <a:ext cx="794657" cy="7620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511629" y="158298"/>
            <a:ext cx="10515600" cy="897618"/>
          </a:xfrm>
        </p:spPr>
        <p:txBody>
          <a:bodyPr/>
          <a:lstStyle/>
          <a:p>
            <a:pPr algn="ctr">
              <a:defRPr b="1"/>
            </a:pPr>
            <a:r>
              <a:rPr/>
              <a:t>Višeslojna </a:t>
            </a:r>
            <a:r>
              <a:rPr lang="hr-HR" smtClean="0"/>
              <a:t>p</a:t>
            </a:r>
            <a:r>
              <a:rPr smtClean="0"/>
              <a:t>erceptron </a:t>
            </a:r>
            <a:r>
              <a:t>mreža</a:t>
            </a:r>
          </a:p>
        </p:txBody>
      </p:sp>
      <p:sp>
        <p:nvSpPr>
          <p:cNvPr id="7" name="Oval 6"/>
          <p:cNvSpPr/>
          <p:nvPr/>
        </p:nvSpPr>
        <p:spPr>
          <a:xfrm>
            <a:off x="2438396" y="2069988"/>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Oval 7"/>
          <p:cNvSpPr/>
          <p:nvPr/>
        </p:nvSpPr>
        <p:spPr>
          <a:xfrm>
            <a:off x="2438396" y="3191912"/>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Oval 8"/>
          <p:cNvSpPr/>
          <p:nvPr/>
        </p:nvSpPr>
        <p:spPr>
          <a:xfrm>
            <a:off x="2438396" y="4349585"/>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11" name="Straight Arrow Connector 10"/>
          <p:cNvCxnSpPr/>
          <p:nvPr/>
        </p:nvCxnSpPr>
        <p:spPr>
          <a:xfrm>
            <a:off x="1349829" y="2450988"/>
            <a:ext cx="10885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1349829" y="3572912"/>
            <a:ext cx="10885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1349829" y="4730585"/>
            <a:ext cx="10885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514845" y="2263724"/>
            <a:ext cx="367394" cy="400110"/>
          </a:xfrm>
          <a:prstGeom prst="rect">
            <a:avLst/>
          </a:prstGeom>
          <a:noFill/>
        </p:spPr>
        <p:txBody>
          <a:bodyPr wrap="square">
            <a:spAutoFit/>
          </a:bodyPr>
          <a:lstStyle/>
          <a:p>
            <a:pPr>
              <a:defRPr sz="2000" b="1">
                <a:solidFill>
                  <a:schemeClr val="bg1"/>
                </a:solidFill>
                <a:latin typeface="+mj-lt"/>
              </a:defRPr>
            </a:pPr>
            <a:r>
              <a:t>z</a:t>
            </a:r>
            <a:endParaRPr sz="2000" b="1">
              <a:solidFill>
                <a:schemeClr val="bg1"/>
              </a:solidFill>
              <a:latin typeface="+mj-lt"/>
            </a:endParaRPr>
          </a:p>
        </p:txBody>
      </p:sp>
      <p:sp>
        <p:nvSpPr>
          <p:cNvPr id="16" name="TextBox 15"/>
          <p:cNvSpPr txBox="1"/>
          <p:nvPr/>
        </p:nvSpPr>
        <p:spPr>
          <a:xfrm>
            <a:off x="1534883" y="3156351"/>
            <a:ext cx="576946" cy="369332"/>
          </a:xfrm>
          <a:prstGeom prst="rect">
            <a:avLst/>
          </a:prstGeom>
          <a:noFill/>
        </p:spPr>
        <p:txBody>
          <a:bodyPr wrap="square">
            <a:spAutoFit/>
          </a:bodyPr>
          <a:lstStyle/>
          <a:p>
            <a:pPr>
              <a:defRPr>
                <a:latin typeface="+mj-lt"/>
              </a:defRPr>
            </a:pPr>
            <a:r>
              <a:t>x2</a:t>
            </a:r>
            <a:endParaRPr>
              <a:latin typeface="+mj-lt"/>
            </a:endParaRPr>
          </a:p>
        </p:txBody>
      </p:sp>
      <p:sp>
        <p:nvSpPr>
          <p:cNvPr id="17" name="TextBox 16"/>
          <p:cNvSpPr txBox="1"/>
          <p:nvPr/>
        </p:nvSpPr>
        <p:spPr>
          <a:xfrm>
            <a:off x="1534883" y="4278274"/>
            <a:ext cx="576946" cy="369332"/>
          </a:xfrm>
          <a:prstGeom prst="rect">
            <a:avLst/>
          </a:prstGeom>
          <a:noFill/>
        </p:spPr>
        <p:txBody>
          <a:bodyPr wrap="square">
            <a:spAutoFit/>
          </a:bodyPr>
          <a:lstStyle/>
          <a:p>
            <a:pPr>
              <a:defRPr>
                <a:latin typeface="+mj-lt"/>
              </a:defRPr>
            </a:pPr>
            <a:r>
              <a:t>x3</a:t>
            </a:r>
            <a:endParaRPr>
              <a:latin typeface="+mj-lt"/>
            </a:endParaRPr>
          </a:p>
        </p:txBody>
      </p:sp>
      <p:cxnSp>
        <p:nvCxnSpPr>
          <p:cNvPr id="6" name="Straight Connector 5"/>
          <p:cNvCxnSpPr>
            <a:stCxn id="23" idx="0"/>
            <a:endCxn id="23" idx="4"/>
          </p:cNvCxnSpPr>
          <p:nvPr/>
        </p:nvCxnSpPr>
        <p:spPr>
          <a:xfrm>
            <a:off x="4882239" y="2069988"/>
            <a:ext cx="0" cy="76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endCxn id="23" idx="2"/>
          </p:cNvCxnSpPr>
          <p:nvPr/>
        </p:nvCxnSpPr>
        <p:spPr>
          <a:xfrm flipV="1">
            <a:off x="3233053" y="2450988"/>
            <a:ext cx="1251857" cy="22795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endCxn id="23" idx="2"/>
          </p:cNvCxnSpPr>
          <p:nvPr/>
        </p:nvCxnSpPr>
        <p:spPr>
          <a:xfrm flipV="1">
            <a:off x="3235771" y="2450988"/>
            <a:ext cx="1249139" cy="11219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endCxn id="23" idx="2"/>
          </p:cNvCxnSpPr>
          <p:nvPr/>
        </p:nvCxnSpPr>
        <p:spPr>
          <a:xfrm flipV="1">
            <a:off x="3203118" y="2450988"/>
            <a:ext cx="1281792" cy="612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1538956" y="2069616"/>
            <a:ext cx="576946" cy="369332"/>
          </a:xfrm>
          <a:prstGeom prst="rect">
            <a:avLst/>
          </a:prstGeom>
          <a:noFill/>
        </p:spPr>
        <p:txBody>
          <a:bodyPr wrap="square">
            <a:spAutoFit/>
          </a:bodyPr>
          <a:lstStyle/>
          <a:p>
            <a:pPr>
              <a:defRPr>
                <a:latin typeface="+mj-lt"/>
              </a:defRPr>
            </a:pPr>
            <a:r>
              <a:t>x1</a:t>
            </a:r>
            <a:endParaRPr>
              <a:latin typeface="+mj-lt"/>
            </a:endParaRPr>
          </a:p>
        </p:txBody>
      </p:sp>
      <p:sp>
        <p:nvSpPr>
          <p:cNvPr id="35" name="TextBox 34"/>
          <p:cNvSpPr txBox="1"/>
          <p:nvPr/>
        </p:nvSpPr>
        <p:spPr>
          <a:xfrm>
            <a:off x="4882238" y="2263724"/>
            <a:ext cx="367394" cy="400110"/>
          </a:xfrm>
          <a:prstGeom prst="rect">
            <a:avLst/>
          </a:prstGeom>
          <a:noFill/>
        </p:spPr>
        <p:txBody>
          <a:bodyPr wrap="square">
            <a:spAutoFit/>
          </a:bodyPr>
          <a:lstStyle/>
          <a:p>
            <a:pPr>
              <a:defRPr sz="2000" b="1">
                <a:solidFill>
                  <a:schemeClr val="bg1"/>
                </a:solidFill>
                <a:latin typeface="+mj-lt"/>
              </a:defRPr>
            </a:pPr>
            <a:r>
              <a:t>a</a:t>
            </a:r>
            <a:endParaRPr sz="2000" b="1">
              <a:solidFill>
                <a:schemeClr val="bg1"/>
              </a:solidFill>
              <a:latin typeface="+mj-lt"/>
            </a:endParaRPr>
          </a:p>
        </p:txBody>
      </p:sp>
      <p:sp>
        <p:nvSpPr>
          <p:cNvPr id="36" name="Oval 35"/>
          <p:cNvSpPr/>
          <p:nvPr/>
        </p:nvSpPr>
        <p:spPr>
          <a:xfrm>
            <a:off x="4454975" y="3201500"/>
            <a:ext cx="794657" cy="7620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7" name="TextBox 36"/>
          <p:cNvSpPr txBox="1"/>
          <p:nvPr/>
        </p:nvSpPr>
        <p:spPr>
          <a:xfrm>
            <a:off x="4484910" y="3395236"/>
            <a:ext cx="367394" cy="400110"/>
          </a:xfrm>
          <a:prstGeom prst="rect">
            <a:avLst/>
          </a:prstGeom>
          <a:noFill/>
        </p:spPr>
        <p:txBody>
          <a:bodyPr wrap="square">
            <a:spAutoFit/>
          </a:bodyPr>
          <a:lstStyle/>
          <a:p>
            <a:pPr>
              <a:defRPr sz="2000" b="1">
                <a:solidFill>
                  <a:schemeClr val="bg1"/>
                </a:solidFill>
                <a:latin typeface="+mj-lt"/>
              </a:defRPr>
            </a:pPr>
            <a:r>
              <a:t>z</a:t>
            </a:r>
            <a:endParaRPr sz="2000" b="1">
              <a:solidFill>
                <a:schemeClr val="bg1"/>
              </a:solidFill>
              <a:latin typeface="+mj-lt"/>
            </a:endParaRPr>
          </a:p>
        </p:txBody>
      </p:sp>
      <p:cxnSp>
        <p:nvCxnSpPr>
          <p:cNvPr id="38" name="Straight Connector 37"/>
          <p:cNvCxnSpPr>
            <a:stCxn id="36" idx="0"/>
            <a:endCxn id="36" idx="4"/>
          </p:cNvCxnSpPr>
          <p:nvPr/>
        </p:nvCxnSpPr>
        <p:spPr>
          <a:xfrm>
            <a:off x="4852304" y="3201500"/>
            <a:ext cx="0" cy="76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4852303" y="3395236"/>
            <a:ext cx="367394" cy="400110"/>
          </a:xfrm>
          <a:prstGeom prst="rect">
            <a:avLst/>
          </a:prstGeom>
          <a:noFill/>
        </p:spPr>
        <p:txBody>
          <a:bodyPr wrap="square">
            <a:spAutoFit/>
          </a:bodyPr>
          <a:lstStyle/>
          <a:p>
            <a:pPr>
              <a:defRPr sz="2000" b="1">
                <a:solidFill>
                  <a:schemeClr val="bg1"/>
                </a:solidFill>
                <a:latin typeface="+mj-lt"/>
              </a:defRPr>
            </a:pPr>
            <a:r>
              <a:t>a</a:t>
            </a:r>
            <a:endParaRPr sz="2000" b="1">
              <a:solidFill>
                <a:schemeClr val="bg1"/>
              </a:solidFill>
              <a:latin typeface="+mj-lt"/>
            </a:endParaRPr>
          </a:p>
        </p:txBody>
      </p:sp>
      <p:sp>
        <p:nvSpPr>
          <p:cNvPr id="40" name="Oval 39"/>
          <p:cNvSpPr/>
          <p:nvPr/>
        </p:nvSpPr>
        <p:spPr>
          <a:xfrm>
            <a:off x="4419592" y="4356921"/>
            <a:ext cx="794657" cy="7620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1" name="TextBox 40"/>
          <p:cNvSpPr txBox="1"/>
          <p:nvPr/>
        </p:nvSpPr>
        <p:spPr>
          <a:xfrm>
            <a:off x="4449527" y="4550657"/>
            <a:ext cx="367394" cy="400110"/>
          </a:xfrm>
          <a:prstGeom prst="rect">
            <a:avLst/>
          </a:prstGeom>
          <a:noFill/>
        </p:spPr>
        <p:txBody>
          <a:bodyPr wrap="square">
            <a:spAutoFit/>
          </a:bodyPr>
          <a:lstStyle/>
          <a:p>
            <a:pPr>
              <a:defRPr sz="2000" b="1">
                <a:solidFill>
                  <a:schemeClr val="bg1"/>
                </a:solidFill>
                <a:latin typeface="+mj-lt"/>
              </a:defRPr>
            </a:pPr>
            <a:r>
              <a:t>z</a:t>
            </a:r>
            <a:endParaRPr sz="2000" b="1">
              <a:solidFill>
                <a:schemeClr val="bg1"/>
              </a:solidFill>
              <a:latin typeface="+mj-lt"/>
            </a:endParaRPr>
          </a:p>
        </p:txBody>
      </p:sp>
      <p:cxnSp>
        <p:nvCxnSpPr>
          <p:cNvPr id="42" name="Straight Connector 41"/>
          <p:cNvCxnSpPr>
            <a:stCxn id="40" idx="0"/>
            <a:endCxn id="40" idx="4"/>
          </p:cNvCxnSpPr>
          <p:nvPr/>
        </p:nvCxnSpPr>
        <p:spPr>
          <a:xfrm>
            <a:off x="4816921" y="4356921"/>
            <a:ext cx="0" cy="76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4816920" y="4550657"/>
            <a:ext cx="367394" cy="400110"/>
          </a:xfrm>
          <a:prstGeom prst="rect">
            <a:avLst/>
          </a:prstGeom>
          <a:noFill/>
        </p:spPr>
        <p:txBody>
          <a:bodyPr wrap="square">
            <a:spAutoFit/>
          </a:bodyPr>
          <a:lstStyle/>
          <a:p>
            <a:pPr>
              <a:defRPr sz="2000" b="1">
                <a:solidFill>
                  <a:schemeClr val="bg1"/>
                </a:solidFill>
                <a:latin typeface="+mj-lt"/>
              </a:defRPr>
            </a:pPr>
            <a:r>
              <a:t>a</a:t>
            </a:r>
            <a:endParaRPr sz="2000" b="1">
              <a:solidFill>
                <a:schemeClr val="bg1"/>
              </a:solidFill>
              <a:latin typeface="+mj-lt"/>
            </a:endParaRPr>
          </a:p>
        </p:txBody>
      </p:sp>
      <p:cxnSp>
        <p:nvCxnSpPr>
          <p:cNvPr id="44" name="Straight Arrow Connector 43"/>
          <p:cNvCxnSpPr>
            <a:stCxn id="7" idx="6"/>
            <a:endCxn id="36" idx="2"/>
          </p:cNvCxnSpPr>
          <p:nvPr/>
        </p:nvCxnSpPr>
        <p:spPr>
          <a:xfrm>
            <a:off x="3233053" y="2450988"/>
            <a:ext cx="1221922" cy="11315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stCxn id="7" idx="6"/>
            <a:endCxn id="41" idx="1"/>
          </p:cNvCxnSpPr>
          <p:nvPr/>
        </p:nvCxnSpPr>
        <p:spPr>
          <a:xfrm>
            <a:off x="3233053" y="2450988"/>
            <a:ext cx="1216474" cy="22997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8" idx="6"/>
            <a:endCxn id="37" idx="1"/>
          </p:cNvCxnSpPr>
          <p:nvPr/>
        </p:nvCxnSpPr>
        <p:spPr>
          <a:xfrm>
            <a:off x="3233053" y="3572912"/>
            <a:ext cx="1251857" cy="223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stCxn id="8" idx="6"/>
            <a:endCxn id="40" idx="2"/>
          </p:cNvCxnSpPr>
          <p:nvPr/>
        </p:nvCxnSpPr>
        <p:spPr>
          <a:xfrm>
            <a:off x="3233053" y="3572912"/>
            <a:ext cx="1186539" cy="11650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a:stCxn id="9" idx="6"/>
            <a:endCxn id="37" idx="1"/>
          </p:cNvCxnSpPr>
          <p:nvPr/>
        </p:nvCxnSpPr>
        <p:spPr>
          <a:xfrm flipV="1">
            <a:off x="3233053" y="3595291"/>
            <a:ext cx="1251857" cy="11352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a:stCxn id="9" idx="6"/>
            <a:endCxn id="41" idx="1"/>
          </p:cNvCxnSpPr>
          <p:nvPr/>
        </p:nvCxnSpPr>
        <p:spPr>
          <a:xfrm>
            <a:off x="3233053" y="4730585"/>
            <a:ext cx="1216474" cy="201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2" name="Oval 71"/>
          <p:cNvSpPr/>
          <p:nvPr/>
        </p:nvSpPr>
        <p:spPr>
          <a:xfrm>
            <a:off x="6324592" y="3191912"/>
            <a:ext cx="794657" cy="7620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3" name="TextBox 72"/>
          <p:cNvSpPr txBox="1"/>
          <p:nvPr/>
        </p:nvSpPr>
        <p:spPr>
          <a:xfrm>
            <a:off x="6354527" y="3385648"/>
            <a:ext cx="367394" cy="400110"/>
          </a:xfrm>
          <a:prstGeom prst="rect">
            <a:avLst/>
          </a:prstGeom>
          <a:noFill/>
        </p:spPr>
        <p:txBody>
          <a:bodyPr wrap="square">
            <a:spAutoFit/>
          </a:bodyPr>
          <a:lstStyle/>
          <a:p>
            <a:pPr>
              <a:defRPr sz="2000" b="1">
                <a:solidFill>
                  <a:schemeClr val="bg1"/>
                </a:solidFill>
                <a:latin typeface="+mj-lt"/>
              </a:defRPr>
            </a:pPr>
            <a:r>
              <a:t>z</a:t>
            </a:r>
            <a:endParaRPr sz="2000" b="1">
              <a:solidFill>
                <a:schemeClr val="bg1"/>
              </a:solidFill>
              <a:latin typeface="+mj-lt"/>
            </a:endParaRPr>
          </a:p>
        </p:txBody>
      </p:sp>
      <p:cxnSp>
        <p:nvCxnSpPr>
          <p:cNvPr id="74" name="Straight Connector 73"/>
          <p:cNvCxnSpPr>
            <a:stCxn id="72" idx="0"/>
            <a:endCxn id="72" idx="4"/>
          </p:cNvCxnSpPr>
          <p:nvPr/>
        </p:nvCxnSpPr>
        <p:spPr>
          <a:xfrm>
            <a:off x="6721921" y="3191912"/>
            <a:ext cx="0" cy="76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6721920" y="3385648"/>
            <a:ext cx="367394" cy="400110"/>
          </a:xfrm>
          <a:prstGeom prst="rect">
            <a:avLst/>
          </a:prstGeom>
          <a:noFill/>
        </p:spPr>
        <p:txBody>
          <a:bodyPr wrap="square">
            <a:spAutoFit/>
          </a:bodyPr>
          <a:lstStyle/>
          <a:p>
            <a:pPr>
              <a:defRPr sz="2000" b="1">
                <a:solidFill>
                  <a:schemeClr val="bg1"/>
                </a:solidFill>
                <a:latin typeface="+mj-lt"/>
              </a:defRPr>
            </a:pPr>
            <a:r>
              <a:t>a</a:t>
            </a:r>
            <a:endParaRPr sz="2000" b="1">
              <a:solidFill>
                <a:schemeClr val="bg1"/>
              </a:solidFill>
              <a:latin typeface="+mj-lt"/>
            </a:endParaRPr>
          </a:p>
        </p:txBody>
      </p:sp>
      <p:cxnSp>
        <p:nvCxnSpPr>
          <p:cNvPr id="76" name="Straight Arrow Connector 75"/>
          <p:cNvCxnSpPr>
            <a:endCxn id="73" idx="1"/>
          </p:cNvCxnSpPr>
          <p:nvPr/>
        </p:nvCxnSpPr>
        <p:spPr>
          <a:xfrm>
            <a:off x="5279567" y="2462639"/>
            <a:ext cx="1074960" cy="11230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a:endCxn id="73" idx="1"/>
          </p:cNvCxnSpPr>
          <p:nvPr/>
        </p:nvCxnSpPr>
        <p:spPr>
          <a:xfrm flipV="1">
            <a:off x="5207440" y="3585703"/>
            <a:ext cx="1147087" cy="151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flipV="1">
            <a:off x="5216960" y="3582500"/>
            <a:ext cx="1107632" cy="12037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p:nvPr/>
        </p:nvCxnSpPr>
        <p:spPr>
          <a:xfrm flipV="1">
            <a:off x="7124684" y="3585703"/>
            <a:ext cx="1147087" cy="151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3" name="Rectangle 82"/>
          <p:cNvSpPr/>
          <p:nvPr/>
        </p:nvSpPr>
        <p:spPr>
          <a:xfrm>
            <a:off x="2076261" y="5378225"/>
            <a:ext cx="1156792" cy="369332"/>
          </a:xfrm>
          <a:prstGeom prst="rect">
            <a:avLst/>
          </a:prstGeom>
        </p:spPr>
        <p:txBody>
          <a:bodyPr wrap="none">
            <a:spAutoFit/>
          </a:bodyPr>
          <a:lstStyle/>
          <a:p>
            <a:pPr>
              <a:defRPr b="1">
                <a:latin typeface="+mj-lt"/>
              </a:defRPr>
            </a:pPr>
            <a:r>
              <a:t>Ulazni sloj</a:t>
            </a:r>
            <a:endParaRPr b="1">
              <a:latin typeface="+mj-lt"/>
            </a:endParaRPr>
          </a:p>
        </p:txBody>
      </p:sp>
      <p:sp>
        <p:nvSpPr>
          <p:cNvPr id="84" name="Rectangle 83"/>
          <p:cNvSpPr/>
          <p:nvPr/>
        </p:nvSpPr>
        <p:spPr>
          <a:xfrm>
            <a:off x="6057764" y="5357148"/>
            <a:ext cx="1321900" cy="369332"/>
          </a:xfrm>
          <a:prstGeom prst="rect">
            <a:avLst/>
          </a:prstGeom>
        </p:spPr>
        <p:txBody>
          <a:bodyPr wrap="none">
            <a:spAutoFit/>
          </a:bodyPr>
          <a:lstStyle/>
          <a:p>
            <a:pPr>
              <a:defRPr b="1">
                <a:latin typeface="+mj-lt"/>
              </a:defRPr>
            </a:pPr>
            <a:r>
              <a:t>Izlazni sloj</a:t>
            </a:r>
            <a:endParaRPr b="1">
              <a:latin typeface="+mj-lt"/>
            </a:endParaRPr>
          </a:p>
        </p:txBody>
      </p:sp>
      <p:sp>
        <p:nvSpPr>
          <p:cNvPr id="85" name="Rectangle 84"/>
          <p:cNvSpPr/>
          <p:nvPr/>
        </p:nvSpPr>
        <p:spPr>
          <a:xfrm>
            <a:off x="4152764" y="5378225"/>
            <a:ext cx="1328312" cy="369332"/>
          </a:xfrm>
          <a:prstGeom prst="rect">
            <a:avLst/>
          </a:prstGeom>
        </p:spPr>
        <p:txBody>
          <a:bodyPr wrap="none">
            <a:spAutoFit/>
          </a:bodyPr>
          <a:lstStyle/>
          <a:p>
            <a:pPr>
              <a:defRPr b="1">
                <a:latin typeface="+mj-lt"/>
              </a:defRPr>
            </a:pPr>
            <a:r>
              <a:t>Skriveni sloj</a:t>
            </a:r>
            <a:endParaRPr b="1">
              <a:latin typeface="+mj-lt"/>
            </a:endParaRPr>
          </a:p>
        </p:txBody>
      </p:sp>
      <p:sp>
        <p:nvSpPr>
          <p:cNvPr id="79" name="Rectangle 78"/>
          <p:cNvSpPr/>
          <p:nvPr/>
        </p:nvSpPr>
        <p:spPr>
          <a:xfrm>
            <a:off x="5854517" y="1518013"/>
            <a:ext cx="6340197" cy="523220"/>
          </a:xfrm>
          <a:prstGeom prst="rect">
            <a:avLst/>
          </a:prstGeom>
        </p:spPr>
        <p:txBody>
          <a:bodyPr wrap="none">
            <a:spAutoFit/>
          </a:bodyPr>
          <a:lstStyle/>
          <a:p>
            <a:pPr marL="457200" indent="-457200">
              <a:buFont typeface="Wingdings" panose="05000000000000000000" pitchFamily="2" charset="2"/>
              <a:buChar char="ü"/>
              <a:defRPr sz="2800"/>
            </a:pPr>
            <a:r>
              <a:t>z = w1 * x1 + w2 * x2 + ... + wn * xn + b</a:t>
            </a:r>
            <a:endParaRPr sz="2800"/>
          </a:p>
        </p:txBody>
      </p:sp>
      <p:sp>
        <p:nvSpPr>
          <p:cNvPr id="87" name="Rectangle 86"/>
          <p:cNvSpPr/>
          <p:nvPr/>
        </p:nvSpPr>
        <p:spPr>
          <a:xfrm>
            <a:off x="7034904" y="2338776"/>
            <a:ext cx="5159810" cy="523220"/>
          </a:xfrm>
          <a:prstGeom prst="rect">
            <a:avLst/>
          </a:prstGeom>
        </p:spPr>
        <p:txBody>
          <a:bodyPr wrap="none">
            <a:spAutoFit/>
          </a:bodyPr>
          <a:lstStyle/>
          <a:p>
            <a:pPr>
              <a:defRPr sz="2800"/>
            </a:pPr>
            <a:r>
              <a:t>a = Aktivacijska funkcija je sigmoid?</a:t>
            </a:r>
            <a:endParaRPr sz="2800"/>
          </a:p>
        </p:txBody>
      </p:sp>
      <p:sp>
        <p:nvSpPr>
          <p:cNvPr id="3" name="Rectangular Callout 2"/>
          <p:cNvSpPr/>
          <p:nvPr/>
        </p:nvSpPr>
        <p:spPr>
          <a:xfrm>
            <a:off x="8730343" y="3385648"/>
            <a:ext cx="2884714" cy="2052699"/>
          </a:xfrm>
          <a:prstGeom prst="wedgeRectCallout">
            <a:avLst>
              <a:gd name="adj1" fmla="val -19227"/>
              <a:gd name="adj2" fmla="val -71669"/>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a:solidFill>
                  <a:srgbClr val="FF0000"/>
                </a:solidFill>
                <a:latin typeface="+mj-lt"/>
              </a:defRPr>
            </a:pPr>
            <a:r>
              <a:t>Sigmoidna funkcija </a:t>
            </a:r>
            <a:endParaRPr sz="2000">
              <a:solidFill>
                <a:srgbClr val="FF0000"/>
              </a:solidFill>
              <a:latin typeface="+mj-lt"/>
            </a:endParaRPr>
          </a:p>
          <a:p>
            <a:pPr algn="ctr">
              <a:defRPr sz="2000">
                <a:solidFill>
                  <a:srgbClr val="FF0000"/>
                </a:solidFill>
                <a:latin typeface="+mj-lt"/>
              </a:defRPr>
            </a:pPr>
            <a:r>
              <a:t>f(x) = 1 / (1 + e^(-x))</a:t>
            </a:r>
          </a:p>
          <a:p>
            <a:pPr algn="ctr">
              <a:defRPr sz="2000">
                <a:solidFill>
                  <a:srgbClr val="FF0000"/>
                </a:solidFill>
                <a:latin typeface="+mj-lt"/>
              </a:defRPr>
            </a:pPr>
            <a:r>
              <a:t>Obično se koristi, ali postoje i druge opcije! </a:t>
            </a:r>
            <a:endParaRPr sz="2000">
              <a:solidFill>
                <a:srgbClr val="FF0000"/>
              </a:solidFill>
              <a:latin typeface="+mj-lt"/>
            </a:endParaRPr>
          </a:p>
        </p:txBody>
      </p:sp>
      <p:sp>
        <p:nvSpPr>
          <p:cNvPr id="47" name="TextBox 46"/>
          <p:cNvSpPr txBox="1"/>
          <p:nvPr/>
        </p:nvSpPr>
        <p:spPr>
          <a:xfrm>
            <a:off x="2590797" y="2277973"/>
            <a:ext cx="620489" cy="369332"/>
          </a:xfrm>
          <a:prstGeom prst="rect">
            <a:avLst/>
          </a:prstGeom>
          <a:noFill/>
        </p:spPr>
        <p:txBody>
          <a:bodyPr wrap="square">
            <a:spAutoFit/>
          </a:bodyPr>
          <a:lstStyle/>
          <a:p>
            <a:pPr>
              <a:defRPr>
                <a:latin typeface="+mj-lt"/>
              </a:defRPr>
            </a:pPr>
            <a:r>
              <a:t>w1</a:t>
            </a:r>
            <a:endParaRPr>
              <a:latin typeface="+mj-lt"/>
            </a:endParaRPr>
          </a:p>
        </p:txBody>
      </p:sp>
      <p:sp>
        <p:nvSpPr>
          <p:cNvPr id="50" name="TextBox 49"/>
          <p:cNvSpPr txBox="1"/>
          <p:nvPr/>
        </p:nvSpPr>
        <p:spPr>
          <a:xfrm>
            <a:off x="2579899" y="3374258"/>
            <a:ext cx="620489" cy="369332"/>
          </a:xfrm>
          <a:prstGeom prst="rect">
            <a:avLst/>
          </a:prstGeom>
          <a:noFill/>
        </p:spPr>
        <p:txBody>
          <a:bodyPr wrap="square">
            <a:spAutoFit/>
          </a:bodyPr>
          <a:lstStyle/>
          <a:p>
            <a:pPr>
              <a:defRPr>
                <a:latin typeface="+mj-lt"/>
              </a:defRPr>
            </a:pPr>
            <a:r>
              <a:t>w2</a:t>
            </a:r>
            <a:endParaRPr>
              <a:latin typeface="+mj-lt"/>
            </a:endParaRPr>
          </a:p>
        </p:txBody>
      </p:sp>
      <p:sp>
        <p:nvSpPr>
          <p:cNvPr id="52" name="TextBox 51"/>
          <p:cNvSpPr txBox="1"/>
          <p:nvPr/>
        </p:nvSpPr>
        <p:spPr>
          <a:xfrm>
            <a:off x="2569051" y="4545919"/>
            <a:ext cx="620489" cy="369332"/>
          </a:xfrm>
          <a:prstGeom prst="rect">
            <a:avLst/>
          </a:prstGeom>
          <a:noFill/>
        </p:spPr>
        <p:txBody>
          <a:bodyPr wrap="square">
            <a:spAutoFit/>
          </a:bodyPr>
          <a:lstStyle/>
          <a:p>
            <a:pPr>
              <a:defRPr>
                <a:latin typeface="+mj-lt"/>
              </a:defRPr>
            </a:pPr>
            <a:r>
              <a:t>w3</a:t>
            </a:r>
            <a:endParaRPr>
              <a:latin typeface="+mj-lt"/>
            </a:endParaRPr>
          </a:p>
        </p:txBody>
      </p:sp>
    </p:spTree>
    <p:extLst>
      <p:ext uri="{BB962C8B-B14F-4D97-AF65-F5344CB8AC3E}">
        <p14:creationId xmlns:p14="http://schemas.microsoft.com/office/powerpoint/2010/main" val="22396754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199" y="170714"/>
            <a:ext cx="10515600" cy="916371"/>
          </a:xfrm>
        </p:spPr>
        <p:txBody>
          <a:bodyPr/>
          <a:lstStyle/>
          <a:p>
            <a:pPr algn="ctr">
              <a:defRPr b="1"/>
            </a:pPr>
            <a:r>
              <a:t>Funkcije aktivacije</a:t>
            </a:r>
          </a:p>
        </p:txBody>
      </p:sp>
      <p:graphicFrame>
        <p:nvGraphicFramePr>
          <p:cNvPr id="5" name="Chart 4"/>
          <p:cNvGraphicFramePr>
            <a:graphicFrameLocks/>
          </p:cNvGraphicFramePr>
          <p:nvPr>
            <p:extLst>
              <p:ext uri="{D42A27DB-BD31-4B8C-83A1-F6EECF244321}">
                <p14:modId xmlns:p14="http://schemas.microsoft.com/office/powerpoint/2010/main" val="2509838084"/>
              </p:ext>
            </p:extLst>
          </p:nvPr>
        </p:nvGraphicFramePr>
        <p:xfrm>
          <a:off x="141512" y="1338941"/>
          <a:ext cx="3124201" cy="298268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a:graphicFrameLocks/>
          </p:cNvGraphicFramePr>
          <p:nvPr>
            <p:extLst>
              <p:ext uri="{D42A27DB-BD31-4B8C-83A1-F6EECF244321}">
                <p14:modId xmlns:p14="http://schemas.microsoft.com/office/powerpoint/2010/main" val="3131207623"/>
              </p:ext>
            </p:extLst>
          </p:nvPr>
        </p:nvGraphicFramePr>
        <p:xfrm>
          <a:off x="4555671" y="1469572"/>
          <a:ext cx="3080657" cy="282824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hart 6"/>
          <p:cNvGraphicFramePr>
            <a:graphicFrameLocks/>
          </p:cNvGraphicFramePr>
          <p:nvPr>
            <p:extLst>
              <p:ext uri="{D42A27DB-BD31-4B8C-83A1-F6EECF244321}">
                <p14:modId xmlns:p14="http://schemas.microsoft.com/office/powerpoint/2010/main" val="1989733572"/>
              </p:ext>
            </p:extLst>
          </p:nvPr>
        </p:nvGraphicFramePr>
        <p:xfrm>
          <a:off x="8262257" y="1338941"/>
          <a:ext cx="3004457" cy="3058887"/>
        </p:xfrm>
        <a:graphic>
          <a:graphicData uri="http://schemas.openxmlformats.org/drawingml/2006/chart">
            <c:chart xmlns:c="http://schemas.openxmlformats.org/drawingml/2006/chart" xmlns:r="http://schemas.openxmlformats.org/officeDocument/2006/relationships" r:id="rId5"/>
          </a:graphicData>
        </a:graphic>
      </p:graphicFrame>
      <p:sp>
        <p:nvSpPr>
          <p:cNvPr id="8" name="Rectangle 7"/>
          <p:cNvSpPr/>
          <p:nvPr/>
        </p:nvSpPr>
        <p:spPr>
          <a:xfrm>
            <a:off x="0" y="4556780"/>
            <a:ext cx="3516086" cy="2308324"/>
          </a:xfrm>
          <a:prstGeom prst="rect">
            <a:avLst/>
          </a:prstGeom>
        </p:spPr>
        <p:txBody>
          <a:bodyPr wrap="square">
            <a:spAutoFit/>
          </a:bodyPr>
          <a:lstStyle/>
          <a:p>
            <a:pPr algn="just">
              <a:defRPr>
                <a:latin typeface="+mj-lt"/>
              </a:defRPr>
            </a:pPr>
            <a:r>
              <a:rPr lang="hr-HR"/>
              <a:t>Krivulja u obliku slova S koja se proteže od 0 do 1 koristi se za mapiranje svih ulaza na vjerojatnosnu vrijednost, što je korisno za binarnu klasifikaciju. Iako je glatka i ograničena, može imati problema s nestajućim gradijentima kod ekstremnih ulaznih vrijednosti.</a:t>
            </a:r>
            <a:endParaRPr/>
          </a:p>
        </p:txBody>
      </p:sp>
      <p:sp>
        <p:nvSpPr>
          <p:cNvPr id="9" name="Rectangle 8"/>
          <p:cNvSpPr/>
          <p:nvPr/>
        </p:nvSpPr>
        <p:spPr>
          <a:xfrm>
            <a:off x="3838222" y="4549676"/>
            <a:ext cx="3798106" cy="2308324"/>
          </a:xfrm>
          <a:prstGeom prst="rect">
            <a:avLst/>
          </a:prstGeom>
        </p:spPr>
        <p:txBody>
          <a:bodyPr wrap="square">
            <a:spAutoFit/>
          </a:bodyPr>
          <a:lstStyle/>
          <a:p>
            <a:pPr algn="just">
              <a:defRPr>
                <a:latin typeface="+mj-lt"/>
              </a:defRPr>
            </a:pPr>
            <a:r>
              <a:rPr lang="hr-HR" smtClean="0"/>
              <a:t>Tanh </a:t>
            </a:r>
            <a:r>
              <a:rPr lang="hr-HR"/>
              <a:t>funkcija je krivulja koja se kreće u rasponu od -1 do 1. Slična je sigmoidnoj funkciji, ali je centrirana oko 0, što je čini korisnom za simetrične podatke. Također je glatka i omeđena, ali i dalje može imati problema s nestajućim gradijentima za ekstremne ulazne vrijednosti.</a:t>
            </a:r>
            <a:endParaRPr/>
          </a:p>
        </p:txBody>
      </p:sp>
      <p:sp>
        <p:nvSpPr>
          <p:cNvPr id="10" name="Rectangle 9"/>
          <p:cNvSpPr/>
          <p:nvPr/>
        </p:nvSpPr>
        <p:spPr>
          <a:xfrm>
            <a:off x="7815136" y="4397828"/>
            <a:ext cx="4184954" cy="2308324"/>
          </a:xfrm>
          <a:prstGeom prst="rect">
            <a:avLst/>
          </a:prstGeom>
        </p:spPr>
        <p:txBody>
          <a:bodyPr wrap="square">
            <a:spAutoFit/>
          </a:bodyPr>
          <a:lstStyle/>
          <a:p>
            <a:pPr algn="just">
              <a:defRPr>
                <a:latin typeface="+mj-lt"/>
              </a:defRPr>
            </a:pPr>
            <a:r>
              <a:rPr lang="hr-HR" smtClean="0"/>
              <a:t>Linearna </a:t>
            </a:r>
            <a:r>
              <a:rPr lang="hr-HR"/>
              <a:t>funkcija po dijelovima s početkom u 0 za negativne vrijednosti ulaza, a za pozitivne vrijednosti koristi ulazni x.</a:t>
            </a:r>
          </a:p>
          <a:p>
            <a:pPr algn="just">
              <a:defRPr>
                <a:latin typeface="+mj-lt"/>
              </a:defRPr>
            </a:pPr>
            <a:r>
              <a:rPr lang="hr-HR"/>
              <a:t>Ova funkcija je efikasna i jednostavna te sprečava nestanak gradijenata.</a:t>
            </a:r>
          </a:p>
          <a:p>
            <a:pPr algn="just">
              <a:defRPr>
                <a:latin typeface="+mj-lt"/>
              </a:defRPr>
            </a:pPr>
            <a:r>
              <a:rPr lang="hr-HR"/>
              <a:t>Nema ograničenja, no može rezultirati "mrtvim" neuronima s izlazom vrijednosti 0.</a:t>
            </a:r>
            <a:endParaRPr/>
          </a:p>
        </p:txBody>
      </p:sp>
      <p:sp>
        <p:nvSpPr>
          <p:cNvPr id="11" name="Rectangle 10"/>
          <p:cNvSpPr/>
          <p:nvPr/>
        </p:nvSpPr>
        <p:spPr>
          <a:xfrm>
            <a:off x="1644587" y="3211676"/>
            <a:ext cx="2050561" cy="369332"/>
          </a:xfrm>
          <a:prstGeom prst="rect">
            <a:avLst/>
          </a:prstGeom>
        </p:spPr>
        <p:txBody>
          <a:bodyPr wrap="none">
            <a:spAutoFit/>
          </a:bodyPr>
          <a:lstStyle/>
          <a:p>
            <a:r>
              <a:t>f(x) = 1 / (1 + e^(-x))</a:t>
            </a:r>
          </a:p>
        </p:txBody>
      </p:sp>
      <p:sp>
        <p:nvSpPr>
          <p:cNvPr id="12" name="Rectangle 11"/>
          <p:cNvSpPr/>
          <p:nvPr/>
        </p:nvSpPr>
        <p:spPr>
          <a:xfrm>
            <a:off x="6095999" y="3657990"/>
            <a:ext cx="1385700" cy="369332"/>
          </a:xfrm>
          <a:prstGeom prst="rect">
            <a:avLst/>
          </a:prstGeom>
        </p:spPr>
        <p:txBody>
          <a:bodyPr wrap="none">
            <a:spAutoFit/>
          </a:bodyPr>
          <a:lstStyle/>
          <a:p>
            <a:r>
              <a:t>f(x) = tanh(x)</a:t>
            </a:r>
          </a:p>
        </p:txBody>
      </p:sp>
      <p:sp>
        <p:nvSpPr>
          <p:cNvPr id="13" name="Rectangle 12"/>
          <p:cNvSpPr/>
          <p:nvPr/>
        </p:nvSpPr>
        <p:spPr>
          <a:xfrm>
            <a:off x="8518623" y="3211674"/>
            <a:ext cx="833883" cy="646331"/>
          </a:xfrm>
          <a:prstGeom prst="rect">
            <a:avLst/>
          </a:prstGeom>
        </p:spPr>
        <p:txBody>
          <a:bodyPr wrap="none">
            <a:spAutoFit/>
          </a:bodyPr>
          <a:lstStyle/>
          <a:p>
            <a:r>
              <a:t>f(x) = 0</a:t>
            </a:r>
          </a:p>
          <a:p>
            <a:r>
              <a:t>x&lt;0</a:t>
            </a:r>
          </a:p>
        </p:txBody>
      </p:sp>
      <p:sp>
        <p:nvSpPr>
          <p:cNvPr id="14" name="Rectangle 13"/>
          <p:cNvSpPr/>
          <p:nvPr/>
        </p:nvSpPr>
        <p:spPr>
          <a:xfrm>
            <a:off x="10347423" y="3201177"/>
            <a:ext cx="816249" cy="646331"/>
          </a:xfrm>
          <a:prstGeom prst="rect">
            <a:avLst/>
          </a:prstGeom>
        </p:spPr>
        <p:txBody>
          <a:bodyPr wrap="none">
            <a:spAutoFit/>
          </a:bodyPr>
          <a:lstStyle/>
          <a:p>
            <a:r>
              <a:t>f(x) = x</a:t>
            </a:r>
          </a:p>
          <a:p>
            <a:r>
              <a:t>x&gt;=0</a:t>
            </a:r>
          </a:p>
        </p:txBody>
      </p:sp>
    </p:spTree>
    <p:extLst>
      <p:ext uri="{BB962C8B-B14F-4D97-AF65-F5344CB8AC3E}">
        <p14:creationId xmlns:p14="http://schemas.microsoft.com/office/powerpoint/2010/main" val="831779242"/>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2.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3.xml><?xml version="1.0" encoding="utf-8"?>
<ds:datastoreItem xmlns:ds="http://schemas.openxmlformats.org/officeDocument/2006/customXml" ds:itemID="{6DB3DCCE-CBFA-42C0-9EEB-53A585A6CD5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6004</TotalTime>
  <Words>2177</Words>
  <Application>Microsoft Office PowerPoint</Application>
  <PresentationFormat>Widescreen</PresentationFormat>
  <Paragraphs>273</Paragraphs>
  <Slides>10</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Wingdings</vt:lpstr>
      <vt:lpstr>Motyw pakietu Office</vt:lpstr>
      <vt:lpstr>O3 - Kurikulumi za učenje na daljinu u servisu Machine Learning  7 - Uvod u dubinsko učenje</vt:lpstr>
      <vt:lpstr>Uvod u dubinsko učenje</vt:lpstr>
      <vt:lpstr>Uvod u dubinsko učenje</vt:lpstr>
      <vt:lpstr>Neuronske mreže</vt:lpstr>
      <vt:lpstr>Jednostavni neuron - linearna jedinica </vt:lpstr>
      <vt:lpstr>Jednoslojna mreža - Perceptron</vt:lpstr>
      <vt:lpstr>Perceptron - primjer</vt:lpstr>
      <vt:lpstr>Višeslojna perceptron mreža</vt:lpstr>
      <vt:lpstr>Funkcije aktivacije</vt:lpstr>
      <vt:lpstr>Pregledajte slijedeće online izvore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450</cp:revision>
  <dcterms:created xsi:type="dcterms:W3CDTF">2021-12-08T08:56:03Z</dcterms:created>
  <dcterms:modified xsi:type="dcterms:W3CDTF">2024-02-21T19:35:23Z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