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6" r:id="rId5"/>
    <p:sldId id="257" r:id="rId6"/>
    <p:sldId id="278" r:id="rId7"/>
    <p:sldId id="279" r:id="rId8"/>
    <p:sldId id="280" r:id="rId9"/>
    <p:sldId id="281" r:id="rId10"/>
    <p:sldId id="282" r:id="rId11"/>
    <p:sldId id="283" r:id="rId12"/>
    <p:sldId id="286" r:id="rId13"/>
    <p:sldId id="287" r:id="rId14"/>
    <p:sldId id="284" r:id="rId15"/>
    <p:sldId id="290" r:id="rId16"/>
    <p:sldId id="293" r:id="rId17"/>
    <p:sldId id="285" r:id="rId18"/>
    <p:sldId id="294" r:id="rId19"/>
    <p:sldId id="277" r:id="rId20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e" initials="f" lastIdx="1" clrIdx="0">
    <p:extLst>
      <p:ext uri="{19B8F6BF-5375-455C-9EA6-DF929625EA0E}">
        <p15:presenceInfo xmlns:p15="http://schemas.microsoft.com/office/powerpoint/2012/main" userId="d131dc0004dc0f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704B1F-DEB9-323E-B567-DCA14F360B8A}" v="2" dt="2023-07-12T06:58:12.1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6450" autoAdjust="0"/>
  </p:normalViewPr>
  <p:slideViewPr>
    <p:cSldViewPr snapToGrid="0">
      <p:cViewPr varScale="1">
        <p:scale>
          <a:sx n="84" d="100"/>
          <a:sy n="84" d="100"/>
        </p:scale>
        <p:origin x="15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NA KARDUM GOLEŠ" userId="S::ivanakg@vus.hr::ea8c4a9e-a789-4ae1-a51f-92c8f5786e31" providerId="AD" clId="Web-{02704B1F-DEB9-323E-B567-DCA14F360B8A}"/>
    <pc:docChg chg="">
      <pc:chgData name="IVANA KARDUM GOLEŠ" userId="S::ivanakg@vus.hr::ea8c4a9e-a789-4ae1-a51f-92c8f5786e31" providerId="AD" clId="Web-{02704B1F-DEB9-323E-B567-DCA14F360B8A}" dt="2023-07-12T06:58:12.119" v="1"/>
      <pc:docMkLst>
        <pc:docMk/>
      </pc:docMkLst>
      <pc:sldChg chg="delCm">
        <pc:chgData name="IVANA KARDUM GOLEŠ" userId="S::ivanakg@vus.hr::ea8c4a9e-a789-4ae1-a51f-92c8f5786e31" providerId="AD" clId="Web-{02704B1F-DEB9-323E-B567-DCA14F360B8A}" dt="2023-07-12T06:58:02.134" v="0"/>
        <pc:sldMkLst>
          <pc:docMk/>
          <pc:sldMk cId="1349354338" sldId="282"/>
        </pc:sldMkLst>
      </pc:sldChg>
      <pc:sldChg chg="delCm">
        <pc:chgData name="IVANA KARDUM GOLEŠ" userId="S::ivanakg@vus.hr::ea8c4a9e-a789-4ae1-a51f-92c8f5786e31" providerId="AD" clId="Web-{02704B1F-DEB9-323E-B567-DCA14F360B8A}" dt="2023-07-12T06:58:12.119" v="1"/>
        <pc:sldMkLst>
          <pc:docMk/>
          <pc:sldMk cId="2101662179" sldId="283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02766829814854"/>
          <c:y val="5.7697540384771491E-2"/>
          <c:w val="0.8399975838639282"/>
          <c:h val="0.82107443786021594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probabilty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Sheet1!$C$2:$C$62</c:f>
              <c:numCache>
                <c:formatCode>General</c:formatCode>
                <c:ptCount val="61"/>
                <c:pt idx="0">
                  <c:v>2000</c:v>
                </c:pt>
                <c:pt idx="1">
                  <c:v>2100</c:v>
                </c:pt>
                <c:pt idx="2">
                  <c:v>2200</c:v>
                </c:pt>
                <c:pt idx="3">
                  <c:v>2300</c:v>
                </c:pt>
                <c:pt idx="4">
                  <c:v>2400</c:v>
                </c:pt>
                <c:pt idx="5">
                  <c:v>2500</c:v>
                </c:pt>
                <c:pt idx="6">
                  <c:v>2600</c:v>
                </c:pt>
                <c:pt idx="7">
                  <c:v>2700</c:v>
                </c:pt>
                <c:pt idx="8">
                  <c:v>2800</c:v>
                </c:pt>
                <c:pt idx="9">
                  <c:v>2900</c:v>
                </c:pt>
                <c:pt idx="10">
                  <c:v>3000</c:v>
                </c:pt>
                <c:pt idx="11">
                  <c:v>3100</c:v>
                </c:pt>
                <c:pt idx="12">
                  <c:v>3200</c:v>
                </c:pt>
                <c:pt idx="13">
                  <c:v>3300</c:v>
                </c:pt>
                <c:pt idx="14">
                  <c:v>3400</c:v>
                </c:pt>
                <c:pt idx="15">
                  <c:v>3500</c:v>
                </c:pt>
                <c:pt idx="16">
                  <c:v>3600</c:v>
                </c:pt>
                <c:pt idx="17">
                  <c:v>3700</c:v>
                </c:pt>
                <c:pt idx="18">
                  <c:v>3800</c:v>
                </c:pt>
                <c:pt idx="19">
                  <c:v>3900</c:v>
                </c:pt>
                <c:pt idx="20">
                  <c:v>4000</c:v>
                </c:pt>
                <c:pt idx="21">
                  <c:v>4100</c:v>
                </c:pt>
                <c:pt idx="22">
                  <c:v>4200</c:v>
                </c:pt>
                <c:pt idx="23">
                  <c:v>4300</c:v>
                </c:pt>
                <c:pt idx="24">
                  <c:v>4400</c:v>
                </c:pt>
                <c:pt idx="25">
                  <c:v>4500</c:v>
                </c:pt>
                <c:pt idx="26">
                  <c:v>4600</c:v>
                </c:pt>
                <c:pt idx="27">
                  <c:v>4700</c:v>
                </c:pt>
                <c:pt idx="28">
                  <c:v>4800</c:v>
                </c:pt>
                <c:pt idx="29">
                  <c:v>4900</c:v>
                </c:pt>
                <c:pt idx="30">
                  <c:v>5000</c:v>
                </c:pt>
                <c:pt idx="31">
                  <c:v>5100</c:v>
                </c:pt>
                <c:pt idx="32">
                  <c:v>5200</c:v>
                </c:pt>
                <c:pt idx="33">
                  <c:v>5300</c:v>
                </c:pt>
                <c:pt idx="34">
                  <c:v>5400</c:v>
                </c:pt>
                <c:pt idx="35">
                  <c:v>5500</c:v>
                </c:pt>
                <c:pt idx="36">
                  <c:v>5600</c:v>
                </c:pt>
                <c:pt idx="37">
                  <c:v>5700</c:v>
                </c:pt>
                <c:pt idx="38">
                  <c:v>5800</c:v>
                </c:pt>
                <c:pt idx="39">
                  <c:v>5900</c:v>
                </c:pt>
                <c:pt idx="40">
                  <c:v>6000</c:v>
                </c:pt>
                <c:pt idx="41">
                  <c:v>6100</c:v>
                </c:pt>
                <c:pt idx="42">
                  <c:v>6200</c:v>
                </c:pt>
                <c:pt idx="43">
                  <c:v>6300</c:v>
                </c:pt>
                <c:pt idx="44">
                  <c:v>6400</c:v>
                </c:pt>
                <c:pt idx="45">
                  <c:v>6500</c:v>
                </c:pt>
                <c:pt idx="46">
                  <c:v>6600</c:v>
                </c:pt>
                <c:pt idx="47">
                  <c:v>6700</c:v>
                </c:pt>
                <c:pt idx="48">
                  <c:v>6800</c:v>
                </c:pt>
                <c:pt idx="49">
                  <c:v>6900</c:v>
                </c:pt>
                <c:pt idx="50">
                  <c:v>7000</c:v>
                </c:pt>
                <c:pt idx="51">
                  <c:v>7100</c:v>
                </c:pt>
                <c:pt idx="52">
                  <c:v>7200</c:v>
                </c:pt>
                <c:pt idx="53">
                  <c:v>7300</c:v>
                </c:pt>
                <c:pt idx="54">
                  <c:v>7400</c:v>
                </c:pt>
                <c:pt idx="55">
                  <c:v>7500</c:v>
                </c:pt>
                <c:pt idx="56">
                  <c:v>7600</c:v>
                </c:pt>
                <c:pt idx="57">
                  <c:v>7700</c:v>
                </c:pt>
                <c:pt idx="58">
                  <c:v>7800</c:v>
                </c:pt>
                <c:pt idx="59">
                  <c:v>7900</c:v>
                </c:pt>
                <c:pt idx="60">
                  <c:v>8000</c:v>
                </c:pt>
              </c:numCache>
            </c:numRef>
          </c:cat>
          <c:val>
            <c:numRef>
              <c:f>Sheet1!$B$2:$B$62</c:f>
              <c:numCache>
                <c:formatCode>General</c:formatCode>
                <c:ptCount val="61"/>
                <c:pt idx="0">
                  <c:v>4.7425873177566781E-2</c:v>
                </c:pt>
                <c:pt idx="1">
                  <c:v>5.2153563078417738E-2</c:v>
                </c:pt>
                <c:pt idx="2">
                  <c:v>5.7324175898868755E-2</c:v>
                </c:pt>
                <c:pt idx="3">
                  <c:v>6.2973356056996513E-2</c:v>
                </c:pt>
                <c:pt idx="4">
                  <c:v>6.9138420343346815E-2</c:v>
                </c:pt>
                <c:pt idx="5">
                  <c:v>7.5858180021243546E-2</c:v>
                </c:pt>
                <c:pt idx="6">
                  <c:v>8.317269649392238E-2</c:v>
                </c:pt>
                <c:pt idx="7">
                  <c:v>9.112296101485616E-2</c:v>
                </c:pt>
                <c:pt idx="8">
                  <c:v>9.9750489119685176E-2</c:v>
                </c:pt>
                <c:pt idx="9">
                  <c:v>0.10909682119561293</c:v>
                </c:pt>
                <c:pt idx="10">
                  <c:v>0.11920292202211755</c:v>
                </c:pt>
                <c:pt idx="11">
                  <c:v>0.13010847436299786</c:v>
                </c:pt>
                <c:pt idx="12">
                  <c:v>0.14185106490048782</c:v>
                </c:pt>
                <c:pt idx="13">
                  <c:v>0.15446526508353475</c:v>
                </c:pt>
                <c:pt idx="14">
                  <c:v>0.16798161486607552</c:v>
                </c:pt>
                <c:pt idx="15">
                  <c:v>0.18242552380635635</c:v>
                </c:pt>
                <c:pt idx="16">
                  <c:v>0.19781611144141825</c:v>
                </c:pt>
                <c:pt idx="17">
                  <c:v>0.21416501695744142</c:v>
                </c:pt>
                <c:pt idx="18">
                  <c:v>0.23147521650098238</c:v>
                </c:pt>
                <c:pt idx="19">
                  <c:v>0.24973989440488234</c:v>
                </c:pt>
                <c:pt idx="20">
                  <c:v>0.2689414213699951</c:v>
                </c:pt>
                <c:pt idx="21">
                  <c:v>0.28905049737499594</c:v>
                </c:pt>
                <c:pt idx="22">
                  <c:v>0.31002551887238755</c:v>
                </c:pt>
                <c:pt idx="23">
                  <c:v>0.33181222783183384</c:v>
                </c:pt>
                <c:pt idx="24">
                  <c:v>0.35434369377420466</c:v>
                </c:pt>
                <c:pt idx="25">
                  <c:v>0.37754066879814541</c:v>
                </c:pt>
                <c:pt idx="26">
                  <c:v>0.40131233988754816</c:v>
                </c:pt>
                <c:pt idx="27">
                  <c:v>0.42555748318834108</c:v>
                </c:pt>
                <c:pt idx="28">
                  <c:v>0.45016600268752205</c:v>
                </c:pt>
                <c:pt idx="29">
                  <c:v>0.4750208125210601</c:v>
                </c:pt>
                <c:pt idx="30">
                  <c:v>0.5</c:v>
                </c:pt>
                <c:pt idx="31">
                  <c:v>0.52497918747894012</c:v>
                </c:pt>
                <c:pt idx="32">
                  <c:v>0.54983399731247795</c:v>
                </c:pt>
                <c:pt idx="33">
                  <c:v>0.57444251681165892</c:v>
                </c:pt>
                <c:pt idx="34">
                  <c:v>0.59868766011245211</c:v>
                </c:pt>
                <c:pt idx="35">
                  <c:v>0.62245933120185459</c:v>
                </c:pt>
                <c:pt idx="36">
                  <c:v>0.64565630622579562</c:v>
                </c:pt>
                <c:pt idx="37">
                  <c:v>0.66818777216816616</c:v>
                </c:pt>
                <c:pt idx="38">
                  <c:v>0.6899744811276125</c:v>
                </c:pt>
                <c:pt idx="39">
                  <c:v>0.710949502625004</c:v>
                </c:pt>
                <c:pt idx="40">
                  <c:v>0.7310585786300049</c:v>
                </c:pt>
                <c:pt idx="41">
                  <c:v>0.75026010559511769</c:v>
                </c:pt>
                <c:pt idx="42">
                  <c:v>0.76852478349901776</c:v>
                </c:pt>
                <c:pt idx="43">
                  <c:v>0.78583498304255861</c:v>
                </c:pt>
                <c:pt idx="44">
                  <c:v>0.8021838885585818</c:v>
                </c:pt>
                <c:pt idx="45">
                  <c:v>0.81757447619364365</c:v>
                </c:pt>
                <c:pt idx="46">
                  <c:v>0.83201838513392457</c:v>
                </c:pt>
                <c:pt idx="47">
                  <c:v>0.84553473491646525</c:v>
                </c:pt>
                <c:pt idx="48">
                  <c:v>0.85814893509951229</c:v>
                </c:pt>
                <c:pt idx="49">
                  <c:v>0.86989152563700212</c:v>
                </c:pt>
                <c:pt idx="50">
                  <c:v>0.88079707797788231</c:v>
                </c:pt>
                <c:pt idx="51">
                  <c:v>0.89090317880438707</c:v>
                </c:pt>
                <c:pt idx="52">
                  <c:v>0.9002495108803148</c:v>
                </c:pt>
                <c:pt idx="53">
                  <c:v>0.90887703898514383</c:v>
                </c:pt>
                <c:pt idx="54">
                  <c:v>0.91682730350607766</c:v>
                </c:pt>
                <c:pt idx="55">
                  <c:v>0.92414181997875655</c:v>
                </c:pt>
                <c:pt idx="56">
                  <c:v>0.93086157965665328</c:v>
                </c:pt>
                <c:pt idx="57">
                  <c:v>0.9370266439430035</c:v>
                </c:pt>
                <c:pt idx="58">
                  <c:v>0.94267582410113127</c:v>
                </c:pt>
                <c:pt idx="59">
                  <c:v>0.94784643692158232</c:v>
                </c:pt>
                <c:pt idx="60">
                  <c:v>0.95257412682243336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A8B-47BD-951A-EF080855B0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3506095"/>
        <c:axId val="953501103"/>
      </c:lineChart>
      <c:catAx>
        <c:axId val="9535060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953501103"/>
        <c:crosses val="autoZero"/>
        <c:auto val="1"/>
        <c:lblAlgn val="ctr"/>
        <c:lblOffset val="100"/>
        <c:noMultiLvlLbl val="0"/>
      </c:catAx>
      <c:valAx>
        <c:axId val="953501103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9535060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/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16.3.2024.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Dobré popoludnie a vitajte na strojovom učení. Tento kurz bol vypracovaný ako výsledok projektu Erasmus+ CodeIn. Všetko, čo sa musíte naučiť, je prístup na internet a počítač.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Kurz obsahuje celkom desať tém a v tejto téme povieme niečo viac o klasifikácii a jej aplikáciách.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Naive Bayes je spôsob, ako kategorizovať veci (ako ľudia, dokumenty atď.) na základe ich vlastností. Je založený na jednoduchom matematickom vzorci a vytvára predpoklady o tom, ako charakteristiky súvisia s kategóriou.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t>Ak chcete používať Naive Bayes, musíte vedieť, aké skupiny chcete vytvoriť a aké vlastnosti má každá položka. Potom sa algoritmus pozrie na veľa položiek, ktoré sú už označené, a použije tieto informácie na zistenie, ako kategorizovať nové položky.</a:t>
            </a:r>
          </a:p>
          <a:p>
            <a:endParaRPr/>
          </a:p>
          <a:p>
            <a:r>
              <a:t>Stručne povedané, Naive Bayes berie veci, o ktorých viete, učí sa ich zoskupovať a používa tieto znalosti na kategorizáciu nových vecí, o ktorých ešte neviete.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031238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Tu sú kroky na implementáciu algoritmu Naive Bayes: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Definovanie tried: Prvým krokom je definovanie tried, do ktorých chcete klasifikovať údaje. Napríklad, ak sa snažíte klasifikovať ovocie, triedy by mohli byť "Apple", "Banana", "Oranžová" atď.</a:t>
            </a:r>
          </a:p>
          <a:p>
            <a:pPr>
              <a:defRPr>
                <a:effectLst/>
              </a:defRPr>
            </a:pPr>
            <a:r>
              <a:t>Definovanie funkcií: Ďalej budete musieť definovať funkcie, ktoré budete používať na vytváranie predikcií. Napríklad v našom príklade klasifikácie ovocia môžu byť vlastnosti farba, veľkosť a tvar ovocia.</a:t>
            </a:r>
          </a:p>
          <a:p>
            <a:pPr>
              <a:defRPr>
                <a:effectLst/>
              </a:defRPr>
            </a:pPr>
            <a:r>
              <a:t>Spočítajte počet výskytov každej funkcie v každej triede: Pre každú triedu spočítajte počet výskytov každej funkcie. Napríklad spočítajte počet červených jabĺk, žltých banánov atď.</a:t>
            </a:r>
          </a:p>
          <a:p>
            <a:pPr>
              <a:defRPr>
                <a:effectLst/>
              </a:defRPr>
            </a:pPr>
            <a:r>
              <a:t>Vypočítajte predchádzajúce pravdepodobnosti: Predchádzajúce pravdepodobnosti sa vypočítajú na základe počtu inštancií každej triedy v tréningovej množine dát. Napríklad predchádzajúca pravdepodobnosť "Apple" je počet jabĺk v súbore údajov vydelený celkovým počtom plodov v súbore údajov.</a:t>
            </a:r>
          </a:p>
          <a:p>
            <a:pPr>
              <a:defRPr>
                <a:effectLst/>
              </a:defRPr>
            </a:pPr>
            <a:r>
              <a:t>Vypočítajte pravdepodobnosti: pravdepodobnosti sa vypočítajú na základe počtu výskytov každej funkcie v každej triede. Napríklad pravdepodobnosť "červenej" vzhľadom na "Apple" je počet červených jabĺk vydelený celkovým počtom jabĺk v súbore údajov.</a:t>
            </a:r>
          </a:p>
          <a:p>
            <a:pPr>
              <a:defRPr>
                <a:effectLst/>
              </a:defRPr>
            </a:pPr>
            <a:r>
              <a:t>Vypočítajte posteriors: Posteriors sú vypočítané vynásobením predchádzajúcich pravdepodobností a podobností. Napríklad zadná časť "Apple" s označením "Red" je výsledkom predchádzajúcej pravdepodobnosti "Apple" a pravdepodobnosti "Red" s označením "Apple".</a:t>
            </a:r>
          </a:p>
          <a:p>
            <a:pPr>
              <a:defRPr>
                <a:effectLst/>
              </a:defRPr>
            </a:pPr>
            <a:r>
              <a:t>Vyberte maximálnu zadnú hodnotu: Posledným krokom je vybrať triedu s maximálnou zadnou hodnotou ako predpovedanú triedu pre novú položku. Inými slovami, trieda s najvyššou pravdepodobnosťou, že bude správnou triedou, je vybraná ako predpoveď.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108185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Dajme to všetko dohromady. Máte košík s 20 kúskami ovocia, z ktorých 10 sú jablká a 10 sú pomaranče. Jablká sú rozdelené do dvoch farieb: červená (6 jabĺk) a zelená (4 jablká). Jablká sa tiež dodávajú v dvoch textúrach: hladké (8 jabĺk) a hrubé (2 jablká). Pomaranče prichádzajú v dvoch textúrach: hladké (2 pomaranče) a hrubé (8 pomarančov), a tiež prichádzajú v dvoch farbách: červená (2 pomaranče) a oranžová (8 pomarančov).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Teraz máte nový kus ovocia a chcete zistiť, či je to jablko alebo pomaranč. Ovocie je červené a má hladkú textúru.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Tu sú kroky na výpočet predchádzajúcich pravdepodobností, pravdepodobností a posterov pre tento scenár: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Predchádzajúce pravdepodobnosti sú počiatočné pravdepodobnosti, že ovocie je jablko alebo pomaranč pred zvážením akýchkoľvek nových informácií.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Pravdepodobnosť jablka je 0,5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Pravdepodobnosť pomaranča je 0,5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Podobnosti sú pravdepodobnosťou ovocia s červenou farbou a hladkou textúrou, pretože ide o jablko alebo pomaranč.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Pravdepodobnosť, že je jablko a má červenú farbu, je 0,6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Pravdepodobnosť, že je jablko a má hladkú textúru, je 0,8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Pravdepodobnosť oranžovej a červenej farby je 0,2.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Pravdepodobnosť pomaranča a hladkej textúry je 0,2.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Posteriórne pravdepodobnosti sa vypočítajú vydelením spoločných pravdepodobností menovateľom. Tým získame pravdepodobnosť, že ovocie je buď jablko alebo pomaranč, vzhľadom na nové informácie, že má červenú farbu a hladkú textúru.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Prvá časť výrazu (0,5 x 0,6 x 0,8) predstavuje spoločnú pravdepodobnosť, že ovocie je jablko, má červenú farbu a hladkú textúru. Druhá časť výrazu (0,5 x 0,2 x 0,2) predstavuje pravdepodobnosť, že ovocie je oranžová, červená farba a má hladkú textúru. Pridaním dvoch spoločných pravdepodobností získame menovateľ zadných pravdepodobností, čo predstavuje celkovú pravdepodobnosť, že ovocie má červenú farbu a hladkú textúru.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Po zvážení nových informácií sú posteri konečnou pravdepodobnosťou ovocia jablko alebo pomaranč.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Zadná pravdepodobnosť červeného a hladkého jablka je 0,952.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Zadná pravdepodobnosť červenej a hladkej oranžovej je 0,048.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Preto je nový kus ovocia pravdepodobne jablko s pravdepodobnosťou 0,952 alebo 95,2%.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427311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Tu je príklad rozhodovacieho stromu pre údaje o prežití cestujúcich Titanic, ktorý je určený pre začiatočníkov. Je pomerne ľahké interpretovať údaje z rozhodovacieho stromu. To je jedna z ich silných stránok.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Je dôležité mať na pamäti, že tento rozhodovací strom je stále zjednodušeným znázornením zložitých interakcií medzi rôznymi faktormi, ktoré prispeli k prežitiu cestujúcich na Titanicu. 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Okrem toho tento rozhodovací strom zohľadňuje len tri premenné (vek, pohlavie a trieda cestujúcich) a nezohľadňuje iné faktory, ako je cena lístka a umiestnenie na lodi, ktoré by mohli mať vplyv aj na prežitie cestujúcich.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0381683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Rozhodovací strom je v podstate jednoduchý a intuitívny spôsob, ako robiť predpovede rozdelením problému na menšie a menšie otázky, až kým sa nedosiahne konečná odpoveď. Cieľom vytvorenia rozhodovacieho stromu je vytvoriť model, ktorý presne rozdelí dáta na základe funkcií a vykoná presné predpovede. </a:t>
            </a:r>
          </a:p>
          <a:p>
            <a:endParaRPr/>
          </a:p>
          <a:p>
            <a:r>
              <a:t>V materiáloch Oracle Academy, ktoré sú súčasťou tohto kurzu, môžete nájsť a použiť podrobnejšie príklady použitia algoritmu ID3.</a:t>
            </a:r>
          </a:p>
          <a:p>
            <a:endParaRPr/>
          </a:p>
          <a:p>
            <a:r>
              <a:t>Algoritmus ID3 sa začína jedným uzlom, ktorý predstavuje celú množinu dát, a rekurzívne rozdelí množinu dát na podmnožiny na základe hodnôt vybraného atribútu, kým všetky inštancie v podmnožine nepatria do rovnakej triedy alebo kým sa nesplní kritérium zastavenia. V každom uzle algoritmus vyberie atribút, ktorý má najvyšší prírastok informácií, a vytvorí vetvu pre každú možnú hodnotu atribútu. Algoritmus pokračuje, kým nevytvorí rozhodovací strom, ktorý plne klasifikuje tréningové dáta.</a:t>
            </a:r>
          </a:p>
          <a:p>
            <a:endParaRPr/>
          </a:p>
          <a:p>
            <a:r>
              <a:t>Zatiaľ čo algoritmus ID3 je populárny a široko používaný algoritmus konštrukcie rozhodovacieho stromu, má určité obmedzenia, ako je jeho tendencia nadmerne prispôsobovať sa hlučným údajom a jeho neschopnosť zvládnuť priebežne hodnotené atribúty. Na riešenie týchto obmedzení a zlepšenie presnosti a robustnosti rozhodovacích stromov bolo vyvinutých niekoľko variácií a rozšírení algoritmu ID3, ako sú C4.5 a CART.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8551878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Ak chcete dokončiť túto jednotku, preštudujte a skontrolujte nasledujúce online zdroje. Ďakujem za pozornosť!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Klasifikácia je typ vzdelávania pod dohľadom, pri ktorom je cieľom predpovedať označenie triedy alebo kategóriu údajového bodu na základe súboru vlastností alebo nezávislých premenných. V tomto type učenia sú údaje označené štítkom, čo znamená, že každému údajovému bodu je priradená určitá návesť triedy.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t>Klasifikácia sa používa v mnohých aplikáciách v reálnom svete, ako je analýza sentimentu, filtrovanie spamu, klasifikácia obrázkov a lekárska diagnostika. Úspech klasifikácie závisí od kvality tréningových dát a výberu použitého algoritmu.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6581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Existuje mnoho rôznych klasifikačných algoritmov, z ktorých si môžete vybrať, od jednoduchých lineárnych modelov až po komplexné skupinové metódy. Pre začiatočníkov je často najlepšie začať s jednoduchými a široko používanými algoritmami, ako je logistická regresia, rozhodovacie stromy, k-najbližší susedia (k-NN) a Naive Bayes. Tieto algoritmy sú relatívne ľahko pochopiteľné a implementovateľné, takže sú ideálne na začatie problémov s klasifikáciou. Boli široko testované a používané v rôznych doménach a preukázali dobrý výkon pri mnohých problémoch. 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85619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Logistická regresia je štatistická metóda používaná pri binárnych klasifikačných problémoch, kde je cieľom predpovedať binárny výsledok (napr. áno/nie, pravda/nepravda). Pomáha určiť vzťah medzi množinou nezávislých premenných a binárne závislou premennou.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Nezávislé premenné sa používajú na predpovedanie pravdepodobnosti, že závislá premenná bude 0 alebo 1. Táto pravdepodobnosť sa potom transformuje na binárny výsledok pomocou prahovej hodnoty, zvyčajne nastavenej na 0,5. Ak je pravdepodobnosť väčšia ako 0,5, výsledok sa predpokladá ako 1 (áno, pravda) a ak je menšia ako 0,5, výsledok sa predpokladá ako 0 (nie, nepravda).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Model logistickej regresie je trénovaný v označenej množine dát, aby sa naučil vzťah medzi nezávislými premennými a závislou premennou. Počas tréningovej fázy sa model naučí koeficienty pre každú nezávislú premennú, ktoré sa používajú na výpočet pravdepodobnosti závislej premennej 1 alebo 0.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Stručne povedané, logistická regresia je jednoduchá, ale výkonná metóda pre problémy s binárnou klasifikáciou a je široko používaná v mnohých aplikáciách v reálnom svete, ako je predpovedanie odlivu zákazníkov, zlyhanie úveru a diagnostika chorôb.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047991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Povedzme, že máme súbor údajov 100 zákazníkov a chceme predpovedať, či si kúpia určitý produkt na základe svojho platu. </a:t>
            </a:r>
          </a:p>
          <a:p>
            <a:endParaRPr/>
          </a:p>
          <a:p>
            <a:r>
              <a:t>Plat môžeme použiť ako nezávislú premennú na predpovedanie, či zákazník produkt kúpi alebo nie. </a:t>
            </a:r>
          </a:p>
          <a:p>
            <a:endParaRPr/>
          </a:p>
          <a:p>
            <a:r>
              <a:t>Model logistickej regresie sa naučí koeficientu platu, ktorý sa použije na výpočet pravdepodobnosti nákupu produktu zákazníkom.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34558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V tomto príklade os x predstavuje plat zákazníkov a os y predstavuje pravdepodobnosť, že zákazník produkt kúpi. Krivka znázorňuje, ako sa pravdepodobnosť, že zákazník zakúpi produkt, mení pri zvyšovaní platu.</a:t>
            </a:r>
          </a:p>
          <a:p>
            <a:pPr>
              <a:defRPr>
                <a:effectLst/>
              </a:defRPr>
            </a:pPr>
            <a:r>
              <a:t>Pri nízkych platoch je pravdepodobnosť, že zákazník kúpi produkt, nízka, ale ako sa zvyšuje plat, zvyšuje sa aj pravdepodobnosť. V určitom okamihu sa pravdepodobnosť vypne a blíži sa 1, keď sa plat naďalej zvyšuje. Krivka sleduje vzor tvaru S, ktorý je typický pre logistické regresné krivky.</a:t>
            </a:r>
          </a:p>
          <a:p>
            <a:pPr>
              <a:defRPr>
                <a:effectLst/>
              </a:defRPr>
            </a:pPr>
            <a:r>
              <a:t>Táto logistická regresná krivka bola vytvorená na základe koeficientov získaných logistickým regresným modelom. Skutočné koeficienty a tvar krivky môžu byť v reálnej množine dát odlišné, ale všeobecný vzor krivky zostane rovnaký, čo ukazuje vzťah medzi nezávislou premennou (plat) a závislou premennou (kúpený produkt).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801299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Tu je prehľad na vysokej úrovni o krokoch zapojených do procesu učenia logistickej regresie.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Proces učenia v logistickej regresii zahŕňa nájdenie najlepších parametrov (váh), ktoré možno použiť na presné predpovede. Algoritmus začína počiatočným odhadom týchto parametrov a potom ich iteratívne upraví na základe tréningových dát.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865830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K-Nearest Neighbors (KNN) je jednoduchý algoritmus strojového učenia, ktorý sa používa na klasifikáciu a regresné problémy. V KNN je novému dátovému bodu priradená trieda alebo hodnota na základe jeho "k" najbližších susedov v tréningovej množine dát.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t>KNN je jednoduchý a efektívny algoritmus, ktorý môže byť použitý pre rôzne problémy, ale má určité obmedzenia. Napríklad môže byť výpočtovo drahé, keď je tréningová množina dát veľká, a môže byť citlivé na výber "k". Napriek týmto obmedzeniam je KNN dobrým algoritmom, s ktorým môžete začať pri mnohých problémoch, najmä pri malých množinách dát alebo keď potrebujete rýchle riešenie.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483659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Predstavte si, že ste v miestnosti plnej trojuholníkov a štvorcov a práve ste sa stretli s novým tvarom. Nie ste si istí, či je to trojuholník alebo štvorec.</a:t>
            </a:r>
          </a:p>
          <a:p>
            <a:endParaRPr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t>KNN je algoritmus strojového učenia, ktorý vám pomôže nájsť najbližšie tvary v dátach. Najprv musíte vybrať počet najbližších susedov "k". V tomto príklade pre prerušovaný čiarový kruh je hodnota k 3 a pre kruh s pevnou čiarou je hodnota k 5.</a:t>
            </a:r>
            <a:endParaRPr sz="1200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t>Ďalej zmeriame vzdialenosť medzi novým tvarom a všetkými ostatnými tvarmi v množine dát. Ak je počet najbližších susedov nastavený na 3, reprezentovaný prerušovaným čiarovým kruhom, nový tvar bude klasifikovaný ako modrý štvorec. Je to preto, že vo vnútornom kruhu sú 2 modré štvorce a len 1 červený trojuholník. Ak je však počet najbližších susedov nastavený na 5, reprezentovaný prerušovaným čiarovým kruhom, nový tvar bude klasifikovaný ako červený trojuholník. Je to preto, že vo vonkajšom kruhu sú 3 červené trojuholníky a 2 modré štvorce.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246953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dnuggets.com/2016/09/decision-trees-disastrous-overview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bm.com/topics/logistic-regression" TargetMode="External"/><Relationship Id="rId7" Type="http://schemas.openxmlformats.org/officeDocument/2006/relationships/hyperlink" Target="https://towardsdatascience.com/decision-trees-for-classification-id3-algorithm-explained-89df76e72df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owardsdatascience.com/naive-bayes-classifier-81d512f50a7c" TargetMode="External"/><Relationship Id="rId5" Type="http://schemas.openxmlformats.org/officeDocument/2006/relationships/hyperlink" Target="https://www.ibm.com/topics/knn" TargetMode="External"/><Relationship Id="rId4" Type="http://schemas.openxmlformats.org/officeDocument/2006/relationships/hyperlink" Target="https://towardsdatascience.com/introduction-to-logistic-regression-66248243c14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osnovy dištančného vzdelávania v strojovom učení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4 - klasifikácia a aplikácie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k-Najbližší susedia (k-NN)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57" y="1447800"/>
            <a:ext cx="7489372" cy="3385457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Tu je, ako k-NN funguje:</a:t>
            </a:r>
          </a:p>
          <a:p>
            <a:pPr lvl="1">
              <a:defRPr sz="3200">
                <a:latin typeface="+mj-lt"/>
              </a:defRPr>
            </a:pPr>
            <a:r>
              <a:t>Vyberte počet najbližších susedov "k"</a:t>
            </a:r>
          </a:p>
          <a:p>
            <a:pPr lvl="1">
              <a:defRPr sz="3200">
                <a:latin typeface="+mj-lt"/>
              </a:defRPr>
            </a:pPr>
            <a:r>
              <a:t>Vypočítajte vzdialenosť medzi novým dátovým bodom a všetkými dátovými bodmi v tréningovej množine dát.</a:t>
            </a:r>
          </a:p>
          <a:p>
            <a:pPr lvl="1">
              <a:defRPr sz="3200">
                <a:latin typeface="+mj-lt"/>
              </a:defRPr>
            </a:pPr>
            <a:r>
              <a:t>Vyberte údajové body "k", ktoré sú najbližšie k novému dátovému bodu.</a:t>
            </a:r>
          </a:p>
          <a:p>
            <a:pPr lvl="1">
              <a:defRPr sz="3200">
                <a:latin typeface="+mj-lt"/>
              </a:defRPr>
            </a:pPr>
            <a:r>
              <a:t>Novému údajovému bodu sa priradí trieda, ktorá je najbežnejšia medzi najbližšími susedmi "k". </a:t>
            </a:r>
            <a:endParaRPr>
              <a:latin typeface="+mj-lt"/>
            </a:endParaRPr>
          </a:p>
        </p:txBody>
      </p:sp>
      <p:sp>
        <p:nvSpPr>
          <p:cNvPr id="4" name="Oval 3"/>
          <p:cNvSpPr/>
          <p:nvPr/>
        </p:nvSpPr>
        <p:spPr>
          <a:xfrm>
            <a:off x="7859486" y="1447800"/>
            <a:ext cx="3831771" cy="375557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Oval 4"/>
          <p:cNvSpPr/>
          <p:nvPr/>
        </p:nvSpPr>
        <p:spPr>
          <a:xfrm>
            <a:off x="8836477" y="2441120"/>
            <a:ext cx="1877788" cy="176893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9122228" y="3066029"/>
            <a:ext cx="195943" cy="195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9579428" y="3653858"/>
            <a:ext cx="195943" cy="195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Isosceles Triangle 7"/>
          <p:cNvSpPr/>
          <p:nvPr/>
        </p:nvSpPr>
        <p:spPr>
          <a:xfrm>
            <a:off x="9775371" y="2773363"/>
            <a:ext cx="217715" cy="187551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9938656" y="3325585"/>
            <a:ext cx="3592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rgbClr val="00B050"/>
                </a:solidFill>
              </a:defRPr>
            </a:pPr>
            <a:r>
              <a:t>?</a:t>
            </a:r>
            <a:endParaRPr b="1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41330" y="3140919"/>
            <a:ext cx="1328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rgbClr val="00B050"/>
                </a:solidFill>
              </a:defRPr>
            </a:pPr>
            <a:r>
              <a:t>Nová konfigurácia</a:t>
            </a:r>
            <a:endParaRPr>
              <a:solidFill>
                <a:srgbClr val="00B050"/>
              </a:solidFill>
            </a:endParaRPr>
          </a:p>
        </p:txBody>
      </p:sp>
      <p:sp>
        <p:nvSpPr>
          <p:cNvPr id="11" name="Isosceles Triangle 10"/>
          <p:cNvSpPr/>
          <p:nvPr/>
        </p:nvSpPr>
        <p:spPr>
          <a:xfrm>
            <a:off x="9993086" y="1903669"/>
            <a:ext cx="217715" cy="187551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Isosceles Triangle 11"/>
          <p:cNvSpPr/>
          <p:nvPr/>
        </p:nvSpPr>
        <p:spPr>
          <a:xfrm>
            <a:off x="10985045" y="2773363"/>
            <a:ext cx="217715" cy="187551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41927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Naive Bayes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447800"/>
            <a:ext cx="10297886" cy="5040086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Takto to funguje:</a:t>
            </a:r>
          </a:p>
          <a:p>
            <a:pPr marL="971550" lvl="1" indent="-514350">
              <a:buFont typeface="+mj-lt"/>
              <a:buAutoNum type="arabicPeriod"/>
              <a:defRPr sz="3200">
                <a:latin typeface="+mj-lt"/>
              </a:defRPr>
            </a:pPr>
            <a:r>
              <a:rPr b="1"/>
              <a:t>Získajte nejaké dáta</a:t>
            </a:r>
            <a:r>
              <a:t>: potrebujete mať kolekciu vecí, každá s vlastnou množinou charakteristík a potrebujete vedieť, do ktorej kategórie patrí každá vec.</a:t>
            </a:r>
          </a:p>
          <a:p>
            <a:pPr marL="971550" lvl="1" indent="-514350">
              <a:buFont typeface="+mj-lt"/>
              <a:buAutoNum type="arabicPeriod"/>
              <a:defRPr sz="3200">
                <a:latin typeface="+mj-lt"/>
              </a:defRPr>
            </a:pPr>
            <a:r>
              <a:rPr b="1"/>
              <a:t>Trénovať model: </a:t>
            </a:r>
            <a:r>
              <a:t>Pomocou dát algoritmus vypočíta vzťah medzi každou charakteristikou a kategóriou.</a:t>
            </a:r>
          </a:p>
          <a:p>
            <a:pPr marL="971550" lvl="1" indent="-514350">
              <a:buFont typeface="+mj-lt"/>
              <a:buAutoNum type="arabicPeriod"/>
              <a:defRPr sz="3200">
                <a:latin typeface="+mj-lt"/>
              </a:defRPr>
            </a:pPr>
            <a:r>
              <a:rPr b="1"/>
              <a:t>Použiť model</a:t>
            </a:r>
            <a:r>
              <a:t>: Keď dostanete novú vec s vlastnou množinou charakteristík, algoritmus použije to, čo sa naučil v kroku 2, aby zistil, do ktorej kategórie patrí.</a:t>
            </a:r>
            <a:endParaRPr sz="32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5920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Naive Bayes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447800"/>
            <a:ext cx="10297886" cy="5040086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Takto to funguje:</a:t>
            </a:r>
            <a:endParaRPr sz="3600">
              <a:latin typeface="+mj-lt"/>
            </a:endParaRP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Definovať triedy</a:t>
            </a:r>
            <a:endParaRPr sz="3600">
              <a:latin typeface="+mj-lt"/>
            </a:endParaRP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Definovať funkcie</a:t>
            </a:r>
            <a:endParaRPr sz="3600">
              <a:latin typeface="+mj-lt"/>
            </a:endParaRP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Spočítať počet výskytov každej funkcie v každej triede</a:t>
            </a:r>
            <a:endParaRPr sz="3600">
              <a:latin typeface="+mj-lt"/>
            </a:endParaRP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Vypočítať predchádzajúce pravdepodobnosti</a:t>
            </a: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Vypočítajte si podobnosti</a:t>
            </a:r>
            <a:endParaRPr sz="3600">
              <a:latin typeface="+mj-lt"/>
            </a:endParaRP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Vypočítajte plagáty</a:t>
            </a:r>
            <a:endParaRPr sz="3600">
              <a:latin typeface="+mj-lt"/>
            </a:endParaRP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Vyberte maximálnu zadnú hodnotu</a:t>
            </a:r>
          </a:p>
          <a:p>
            <a:pPr marL="971550" lvl="1" indent="-514350">
              <a:buFont typeface="+mj-lt"/>
              <a:buAutoNum type="arabicPeriod"/>
            </a:pPr>
            <a:endParaRPr sz="3200" b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8770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82" y="212725"/>
            <a:ext cx="10515600" cy="940401"/>
          </a:xfrm>
        </p:spPr>
        <p:txBody>
          <a:bodyPr/>
          <a:lstStyle/>
          <a:p>
            <a:pPr algn="ctr">
              <a:defRPr b="1"/>
            </a:pPr>
            <a:r>
              <a:t>Naive Bayes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18655" y="1305526"/>
            <a:ext cx="11873345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000" b="1"/>
            </a:pPr>
            <a:r>
              <a:t>Vypočítajte predchádzajúce pravdepodobnosti:</a:t>
            </a:r>
          </a:p>
          <a:p>
            <a:pPr>
              <a:defRPr sz="2000">
                <a:latin typeface="+mj-lt"/>
              </a:defRPr>
            </a:pPr>
            <a:r>
              <a:t>P(jablko) = 10/20 = 1/2</a:t>
            </a:r>
          </a:p>
          <a:p>
            <a:pPr>
              <a:defRPr sz="2000">
                <a:latin typeface="+mj-lt"/>
              </a:defRPr>
            </a:pPr>
            <a:r>
              <a:t>P(oranžová) = 10/20 = 1/2</a:t>
            </a:r>
          </a:p>
          <a:p>
            <a:endParaRPr sz="2000"/>
          </a:p>
          <a:p>
            <a:pPr>
              <a:defRPr sz="2000" b="1"/>
            </a:pPr>
            <a:r>
              <a:t>Vypočítajte si podobnosti:</a:t>
            </a:r>
          </a:p>
          <a:p>
            <a:pPr>
              <a:defRPr sz="2000">
                <a:latin typeface="+mj-lt"/>
              </a:defRPr>
            </a:pPr>
            <a:r>
              <a:t>P(color=red|apple) = 6/10 = 3/5</a:t>
            </a:r>
          </a:p>
          <a:p>
            <a:pPr>
              <a:defRPr sz="2000">
                <a:latin typeface="+mj-lt"/>
              </a:defRPr>
            </a:pPr>
            <a:r>
              <a:t>P(color=red|orange) = 2/10 = 1/5</a:t>
            </a:r>
          </a:p>
          <a:p>
            <a:pPr>
              <a:defRPr sz="2000">
                <a:latin typeface="+mj-lt"/>
              </a:defRPr>
            </a:pPr>
            <a:r>
              <a:t>P(texture=smooth|apple) = 8/10 = 4/5</a:t>
            </a:r>
          </a:p>
          <a:p>
            <a:pPr>
              <a:defRPr sz="2000">
                <a:latin typeface="+mj-lt"/>
              </a:defRPr>
            </a:pPr>
            <a:r>
              <a:t>P(texture=smooth|orange) = 2/10 = 1/5</a:t>
            </a:r>
          </a:p>
          <a:p>
            <a:endParaRPr sz="2000" b="1"/>
          </a:p>
          <a:p>
            <a:pPr>
              <a:defRPr sz="2000" b="1"/>
            </a:pPr>
            <a:r>
              <a:t>Vypočítajte spoločné pravdepodobnosti:</a:t>
            </a:r>
          </a:p>
          <a:p>
            <a:pPr>
              <a:defRPr sz="2000">
                <a:latin typeface="+mj-lt"/>
              </a:defRPr>
            </a:pPr>
            <a:r>
              <a:t>P(color=red, texture=smooth)= (1/2 x 3/5 x 4/5) </a:t>
            </a:r>
            <a:r>
              <a:rPr b="1"/>
              <a:t>+</a:t>
            </a:r>
            <a:r>
              <a:t> (1/2 x 1/5 x 1/5) = 0,84</a:t>
            </a:r>
          </a:p>
          <a:p>
            <a:endParaRPr sz="2000" b="1"/>
          </a:p>
          <a:p>
            <a:pPr>
              <a:defRPr sz="2000" b="1"/>
            </a:pPr>
            <a:r>
              <a:t>Vypočítajte plagáty:</a:t>
            </a:r>
          </a:p>
          <a:p>
            <a:pPr>
              <a:defRPr>
                <a:latin typeface="+mj-lt"/>
              </a:defRPr>
            </a:pPr>
            <a:r>
              <a:rPr sz="2000"/>
              <a:t>P(apple|color=red, textúra=hladká) =  (1/2 x 3/5 x 4/5) / P(color=red, textúra=hladká) = </a:t>
            </a:r>
            <a:r>
              <a:rPr sz="2800" b="1"/>
              <a:t>0,952</a:t>
            </a:r>
          </a:p>
          <a:p>
            <a:pPr>
              <a:defRPr sz="2000">
                <a:latin typeface="+mj-lt"/>
              </a:defRPr>
            </a:pPr>
            <a:r>
              <a:t>P(orange|color=red, texture=smooth) = (1/5) x (1/5) x (1/2) / P(color=red, texture=smooth) = 0,048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5905" y="1597602"/>
            <a:ext cx="3467100" cy="2457450"/>
          </a:xfrm>
          <a:prstGeom prst="rect">
            <a:avLst/>
          </a:prstGeom>
        </p:spPr>
      </p:pic>
      <p:sp>
        <p:nvSpPr>
          <p:cNvPr id="13" name="Cloud Callout 12"/>
          <p:cNvSpPr/>
          <p:nvPr/>
        </p:nvSpPr>
        <p:spPr>
          <a:xfrm>
            <a:off x="8198427" y="1191226"/>
            <a:ext cx="3293918" cy="2310510"/>
          </a:xfrm>
          <a:prstGeom prst="cloudCallout">
            <a:avLst>
              <a:gd name="adj1" fmla="val -118641"/>
              <a:gd name="adj2" fmla="val 371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10 jabĺk (6 červených, 4 zelené; 8 hladké, 2 drsné)</a:t>
            </a:r>
          </a:p>
          <a:p>
            <a:pPr algn="ctr"/>
            <a:r>
              <a:t>10 pomarančov (2 červené, 8 oranžové; 2 hladké, 8 hrubé)</a:t>
            </a:r>
          </a:p>
        </p:txBody>
      </p:sp>
      <p:sp>
        <p:nvSpPr>
          <p:cNvPr id="3" name="Rectangular Callout 2"/>
          <p:cNvSpPr/>
          <p:nvPr/>
        </p:nvSpPr>
        <p:spPr>
          <a:xfrm>
            <a:off x="3396342" y="5138057"/>
            <a:ext cx="2253343" cy="402771"/>
          </a:xfrm>
          <a:prstGeom prst="wedgeRectCallout">
            <a:avLst>
              <a:gd name="adj1" fmla="val -16485"/>
              <a:gd name="adj2" fmla="val -67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P(jablko, červené, hladké)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6030684" y="5138056"/>
            <a:ext cx="2775859" cy="402771"/>
          </a:xfrm>
          <a:prstGeom prst="wedgeRectCallout">
            <a:avLst>
              <a:gd name="adj1" fmla="val -26948"/>
              <a:gd name="adj2" fmla="val -834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P(oranžová, červená, hladká)</a:t>
            </a:r>
          </a:p>
        </p:txBody>
      </p:sp>
      <p:sp>
        <p:nvSpPr>
          <p:cNvPr id="4" name="Cross 3"/>
          <p:cNvSpPr/>
          <p:nvPr/>
        </p:nvSpPr>
        <p:spPr>
          <a:xfrm>
            <a:off x="9405257" y="3581400"/>
            <a:ext cx="457200" cy="473652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Rounded Rectangular Callout 4"/>
          <p:cNvSpPr/>
          <p:nvPr/>
        </p:nvSpPr>
        <p:spPr>
          <a:xfrm>
            <a:off x="8893629" y="4207452"/>
            <a:ext cx="1589313" cy="810862"/>
          </a:xfrm>
          <a:prstGeom prst="wedgeRoundRectCallout">
            <a:avLst>
              <a:gd name="adj1" fmla="val -18480"/>
              <a:gd name="adj2" fmla="val 4740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Nový červený a hladký kus ovocia?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10602686" y="3799113"/>
            <a:ext cx="1426028" cy="1567543"/>
          </a:xfrm>
          <a:prstGeom prst="wedgeEllipseCallout">
            <a:avLst>
              <a:gd name="adj1" fmla="val -100659"/>
              <a:gd name="adj2" fmla="val 720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95,2% je jablko.</a:t>
            </a:r>
          </a:p>
        </p:txBody>
      </p:sp>
    </p:spTree>
    <p:extLst>
      <p:ext uri="{BB962C8B-B14F-4D97-AF65-F5344CB8AC3E}">
        <p14:creationId xmlns:p14="http://schemas.microsoft.com/office/powerpoint/2010/main" val="1236516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Rozhodovacie stromy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447800"/>
            <a:ext cx="10297886" cy="5040086"/>
          </a:xfrm>
        </p:spPr>
        <p:txBody>
          <a:bodyPr>
            <a:noAutofit/>
          </a:bodyPr>
          <a:lstStyle/>
          <a:p>
            <a:pPr>
              <a:defRPr>
                <a:latin typeface="+mj-lt"/>
              </a:defRPr>
            </a:pPr>
            <a:r>
              <a:t>Príklad: Údaje o prežití cestujúcich z Titanicu</a:t>
            </a:r>
            <a:endParaRPr>
              <a:latin typeface="+mj-lt"/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4354286" y="2166257"/>
            <a:ext cx="2035628" cy="8055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Bol cestujúci dieťaťom (mladším ako 18 rokov)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1567543" y="3026228"/>
            <a:ext cx="2198914" cy="8055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Cestovalo dieťa s rodičom alebo opatrovníkom?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760026" y="3091115"/>
            <a:ext cx="1894114" cy="8055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Bol cestujúci muž?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5089074" y="4228317"/>
            <a:ext cx="2013852" cy="8055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Cestoval cestujúci v prvej triede?</a:t>
            </a:r>
          </a:p>
        </p:txBody>
      </p:sp>
      <p:sp>
        <p:nvSpPr>
          <p:cNvPr id="8" name="Flowchart: Connector 7"/>
          <p:cNvSpPr/>
          <p:nvPr/>
        </p:nvSpPr>
        <p:spPr>
          <a:xfrm>
            <a:off x="318407" y="4192700"/>
            <a:ext cx="1553937" cy="141942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Vyššia šanca na prežitie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906486" y="2665298"/>
            <a:ext cx="1295400" cy="306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417127" y="2569028"/>
            <a:ext cx="685799" cy="512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16"/>
          <p:cNvSpPr/>
          <p:nvPr/>
        </p:nvSpPr>
        <p:spPr>
          <a:xfrm>
            <a:off x="2487390" y="4192701"/>
            <a:ext cx="1714496" cy="14194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nižšia pravdepodobnosť prežitia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1181101" y="3678520"/>
            <a:ext cx="440871" cy="506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7" idx="0"/>
          </p:cNvCxnSpPr>
          <p:nvPr/>
        </p:nvCxnSpPr>
        <p:spPr>
          <a:xfrm>
            <a:off x="3194958" y="3858985"/>
            <a:ext cx="149680" cy="33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91542" y="2569028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ÁNO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97436" y="2424129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NIE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81747" y="3746946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ÁNO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48045" y="3858985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NIE</a:t>
            </a:r>
          </a:p>
        </p:txBody>
      </p:sp>
      <p:sp>
        <p:nvSpPr>
          <p:cNvPr id="26" name="Flowchart: Process 25"/>
          <p:cNvSpPr/>
          <p:nvPr/>
        </p:nvSpPr>
        <p:spPr>
          <a:xfrm>
            <a:off x="8654140" y="4173790"/>
            <a:ext cx="2013852" cy="8055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Cestoval cestujúci v tretej triede?</a:t>
            </a:r>
          </a:p>
        </p:txBody>
      </p:sp>
      <p:sp>
        <p:nvSpPr>
          <p:cNvPr id="28" name="Flowchart: Connector 27"/>
          <p:cNvSpPr/>
          <p:nvPr/>
        </p:nvSpPr>
        <p:spPr>
          <a:xfrm>
            <a:off x="3861033" y="5399449"/>
            <a:ext cx="1723339" cy="12828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100% šanca na prežitie</a:t>
            </a:r>
          </a:p>
        </p:txBody>
      </p:sp>
      <p:sp>
        <p:nvSpPr>
          <p:cNvPr id="29" name="Flowchart: Connector 28"/>
          <p:cNvSpPr/>
          <p:nvPr/>
        </p:nvSpPr>
        <p:spPr>
          <a:xfrm>
            <a:off x="6065047" y="5399449"/>
            <a:ext cx="1676741" cy="12828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nižšia pravdepodobnosť prežitia</a:t>
            </a:r>
          </a:p>
        </p:txBody>
      </p:sp>
      <p:cxnSp>
        <p:nvCxnSpPr>
          <p:cNvPr id="30" name="Straight Arrow Connector 29"/>
          <p:cNvCxnSpPr>
            <a:endCxn id="7" idx="0"/>
          </p:cNvCxnSpPr>
          <p:nvPr/>
        </p:nvCxnSpPr>
        <p:spPr>
          <a:xfrm flipH="1">
            <a:off x="6096000" y="3525269"/>
            <a:ext cx="647700" cy="703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236029" y="5092947"/>
            <a:ext cx="654503" cy="382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702879" y="5061991"/>
            <a:ext cx="315685" cy="33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946198" y="5061532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ÁNO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98825" y="5036869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NIE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8596991" y="3640206"/>
            <a:ext cx="685799" cy="512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Connector 37"/>
          <p:cNvSpPr/>
          <p:nvPr/>
        </p:nvSpPr>
        <p:spPr>
          <a:xfrm>
            <a:off x="8093529" y="5360676"/>
            <a:ext cx="1621973" cy="12828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Vyššia šanca na prežitie</a:t>
            </a:r>
          </a:p>
        </p:txBody>
      </p:sp>
      <p:sp>
        <p:nvSpPr>
          <p:cNvPr id="39" name="Flowchart: Connector 38"/>
          <p:cNvSpPr/>
          <p:nvPr/>
        </p:nvSpPr>
        <p:spPr>
          <a:xfrm>
            <a:off x="10297891" y="4979333"/>
            <a:ext cx="1727424" cy="12828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priemerná šanca na prežitie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932715" y="3690586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ÁNO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926284" y="3579022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NIE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8912677" y="5016954"/>
            <a:ext cx="654503" cy="382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0744197" y="4631088"/>
            <a:ext cx="549732" cy="3482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754152" y="4994267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ÁNO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863945" y="4435878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NIE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399563" y="1962105"/>
            <a:ext cx="4718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400"/>
            </a:pPr>
            <a:r>
              <a:t>Údaje prevzaté z:</a:t>
            </a:r>
          </a:p>
          <a:p>
            <a:pPr>
              <a:defRPr sz="1400"/>
            </a:pPr>
            <a:r>
              <a:rPr>
                <a:hlinkClick r:id="rId3"/>
              </a:rPr>
              <a:t>https://www.kdnuggets.com/2016/09/decision-trees-disastrous-overview.html</a:t>
            </a:r>
            <a:r>
              <a:t> </a:t>
            </a:r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352163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0"/>
            <a:ext cx="10515600" cy="1208313"/>
          </a:xfrm>
        </p:spPr>
        <p:txBody>
          <a:bodyPr/>
          <a:lstStyle/>
          <a:p>
            <a:pPr algn="ctr">
              <a:defRPr b="1"/>
            </a:pPr>
            <a:r>
              <a:t>Rozhodovacie stromy - ID3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034143"/>
            <a:ext cx="10297886" cy="5453743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rabicPeriod"/>
              <a:defRPr sz="2800">
                <a:latin typeface="+mj-lt"/>
              </a:defRPr>
            </a:pPr>
            <a:r>
              <a:t>Začnite s množinou dát atribútov a návestí tried.</a:t>
            </a:r>
          </a:p>
          <a:p>
            <a:pPr marL="971550" lvl="1" indent="-514350">
              <a:buFont typeface="+mj-lt"/>
              <a:buAutoNum type="arabicPeriod"/>
              <a:defRPr sz="2800">
                <a:latin typeface="+mj-lt"/>
              </a:defRPr>
            </a:pPr>
            <a:r>
              <a:t>Vypočítajte entropiu súboru údajov na meranie množstva neistoty.</a:t>
            </a:r>
          </a:p>
          <a:p>
            <a:pPr marL="971550" lvl="1" indent="-514350">
              <a:buFont typeface="+mj-lt"/>
              <a:buAutoNum type="arabicPeriod"/>
              <a:defRPr sz="2800">
                <a:latin typeface="+mj-lt"/>
              </a:defRPr>
            </a:pPr>
            <a:r>
              <a:t>Pre každý atribút vypočítajte prírastok informácií porovnaním entropie pôvodnej množiny dát s entropiou podmnožín vytvorených rozdelením množiny dát na základe tohto atribútu.</a:t>
            </a:r>
          </a:p>
          <a:p>
            <a:pPr marL="971550" lvl="1" indent="-514350">
              <a:buFont typeface="+mj-lt"/>
              <a:buAutoNum type="arabicPeriod"/>
              <a:defRPr sz="2800">
                <a:latin typeface="+mj-lt"/>
              </a:defRPr>
            </a:pPr>
            <a:r>
              <a:t>Vyberte atribút s najvyšším prírastkom informácií a rozdelte množinu dát na podmnožiny na základe hodnôt daného atribútu.</a:t>
            </a:r>
          </a:p>
          <a:p>
            <a:pPr marL="971550" lvl="1" indent="-514350">
              <a:buFont typeface="+mj-lt"/>
              <a:buAutoNum type="arabicPeriod"/>
              <a:defRPr sz="2800">
                <a:latin typeface="+mj-lt"/>
              </a:defRPr>
            </a:pPr>
            <a:r>
              <a:t>Opakujte kroky 2 až 4 pre každú podmnožinu, kým všetky inštancie v podmnožine nepatria do rovnakej triedy alebo kým nie je splnené kritérium zastavenia.</a:t>
            </a:r>
          </a:p>
          <a:p>
            <a:pPr marL="971550" lvl="1" indent="-514350">
              <a:buFont typeface="+mj-lt"/>
              <a:buAutoNum type="arabicPeriod"/>
              <a:defRPr sz="2800">
                <a:latin typeface="+mj-lt"/>
              </a:defRPr>
            </a:pPr>
            <a:r>
              <a:t>Keď sa rozhodovací strom úplne rozrastie, použite ho na klasifikáciu nových inštancií.</a:t>
            </a:r>
          </a:p>
        </p:txBody>
      </p:sp>
    </p:spTree>
    <p:extLst>
      <p:ext uri="{BB962C8B-B14F-4D97-AF65-F5344CB8AC3E}">
        <p14:creationId xmlns:p14="http://schemas.microsoft.com/office/powerpoint/2010/main" val="31474437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Preskúmajte a preskúmajte nasledujúce online zdroje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1025868" cy="505777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  <a:defRPr b="1">
                <a:latin typeface="+mj-lt"/>
              </a:defRPr>
            </a:pPr>
            <a:r>
              <a:t>Čítať ďalej: Logistická regresia</a:t>
            </a:r>
            <a:endParaRPr b="1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>
                <a:hlinkClick r:id="rId3"/>
              </a:rPr>
              <a:t>https://www.ibm.com/topics/logistic-regression</a:t>
            </a:r>
            <a:r>
              <a:t> </a:t>
            </a:r>
          </a:p>
          <a:p>
            <a:pPr algn="just">
              <a:defRPr>
                <a:latin typeface="+mj-lt"/>
              </a:defRPr>
            </a:pPr>
            <a:r>
              <a:rPr>
                <a:hlinkClick r:id="rId4"/>
              </a:rPr>
              <a:t>https://towardsdatascience.com/introduction-to-logistic-regression-66248243c148</a:t>
            </a:r>
            <a:r>
              <a:t> 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t>Prečítajte si tento úvod do K-Nearest Neighbors Algorithm</a:t>
            </a:r>
            <a:endParaRPr b="1">
              <a:latin typeface="+mj-lt"/>
            </a:endParaRPr>
          </a:p>
          <a:p>
            <a:pPr marL="0" indent="0" algn="just">
              <a:buNone/>
              <a:defRPr>
                <a:latin typeface="+mj-lt"/>
                <a:hlinkClick r:id="rId5"/>
              </a:defRPr>
            </a:pPr>
            <a:r>
              <a:t>https://www.ibm.com/topics/knn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Prečítajte si tento článok: Naive Bayes Classifier</a:t>
            </a:r>
            <a:endParaRPr b="1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>
                <a:hlinkClick r:id="rId6"/>
              </a:rPr>
              <a:t>https://towardsdatascience.com/naive-bayes-classifier-81d512f50a7c</a:t>
            </a:r>
            <a:r>
              <a:t> 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t>Prečítajte si toto vysvetlenie ID3 algortihm</a:t>
            </a:r>
            <a:endParaRPr b="1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>
                <a:hlinkClick r:id="rId7"/>
              </a:rPr>
              <a:t>https://towardsdatascience.com/decision-trees-for-classification-id3-algorithm-explained-89df76e72df1</a:t>
            </a:r>
            <a:r>
              <a:t> 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Prejdite do centra členov Oracle a dokončite štvrtú tému: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Klasifikácia a jej aplikácie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Tento kurz bol vytvorený ako výsledok projektu Erasmus+ CodeIn (</a:t>
            </a:r>
            <a:r>
              <a:rPr i="1"/>
              <a:t>Cloud cOmputing for Digital Education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Obsahuje celkovo desať vyučovacích tém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Všetko, čo potrebujete na učenie, je prístup na internet </a:t>
            </a:r>
          </a:p>
          <a:p>
            <a:pPr lvl="0">
              <a:defRPr sz="3600">
                <a:latin typeface="+mj-lt"/>
              </a:defRPr>
            </a:pPr>
            <a:r>
              <a:t>Očakáva sa, že strávite celkom 150 hodín na získanie plánovaných výsledkov vzdelávania.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Klasifikácia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71" y="1690688"/>
            <a:ext cx="12094029" cy="4486275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Odomknite silu predikcie klasifikáciou!</a:t>
            </a:r>
          </a:p>
          <a:p>
            <a:pPr>
              <a:defRPr sz="3600">
                <a:latin typeface="+mj-lt"/>
              </a:defRPr>
            </a:pPr>
            <a:r>
              <a:rPr b="1"/>
              <a:t>Návesť správne</a:t>
            </a:r>
            <a:r>
              <a:t>: Kľúč k úspešnej klasifikácii.</a:t>
            </a:r>
          </a:p>
          <a:p>
            <a:pPr>
              <a:defRPr sz="3600">
                <a:latin typeface="+mj-lt"/>
              </a:defRPr>
            </a:pPr>
            <a:r>
              <a:t>Od rozpoznávania obrazu až po lekársku diagnostiku, klasifikácia robí všetko.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rPr b="1"/>
              <a:t>Vybrať múdro</a:t>
            </a:r>
            <a:r>
              <a:t>: Výber algoritmu je v klasifikácii kľúčový.</a:t>
            </a:r>
          </a:p>
          <a:p>
            <a:pPr>
              <a:defRPr sz="3600">
                <a:latin typeface="+mj-lt"/>
              </a:defRPr>
            </a:pPr>
            <a:r>
              <a:rPr b="1"/>
              <a:t>Dobré dáta v klasifikácii, presné výsledky</a:t>
            </a:r>
            <a:r>
              <a:t>: Dôležitosť trénovania dát v klasifikácii.</a:t>
            </a:r>
          </a:p>
          <a:p>
            <a:pPr>
              <a:defRPr sz="3600">
                <a:latin typeface="+mj-lt"/>
              </a:defRPr>
            </a:pPr>
            <a:r>
              <a:t>Dostať sa k bodu: Klasifikácia údajov nájsť svoje označenie alebo kategóriu.</a:t>
            </a: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140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Klasifikačné algoritmy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90688"/>
            <a:ext cx="10297886" cy="4486275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Často je najlepšie začať s jednoduchými a široko používanými algoritmami:</a:t>
            </a:r>
          </a:p>
          <a:p>
            <a:pPr lvl="1">
              <a:defRPr sz="3600">
                <a:latin typeface="+mj-lt"/>
              </a:defRPr>
            </a:pPr>
            <a:r>
              <a:t>Logistická regresia </a:t>
            </a:r>
            <a:endParaRPr sz="3600">
              <a:latin typeface="+mj-lt"/>
            </a:endParaRPr>
          </a:p>
          <a:p>
            <a:pPr lvl="1">
              <a:defRPr sz="3600">
                <a:latin typeface="+mj-lt"/>
              </a:defRPr>
            </a:pPr>
            <a:r>
              <a:t>k-Najbližší susedia (k-NN)</a:t>
            </a:r>
            <a:endParaRPr sz="3600">
              <a:latin typeface="+mj-lt"/>
            </a:endParaRPr>
          </a:p>
          <a:p>
            <a:pPr lvl="1">
              <a:defRPr sz="3600">
                <a:latin typeface="+mj-lt"/>
              </a:defRPr>
            </a:pPr>
            <a:r>
              <a:t>Naive Bayes</a:t>
            </a:r>
            <a:endParaRPr sz="3600">
              <a:latin typeface="+mj-lt"/>
            </a:endParaRPr>
          </a:p>
          <a:p>
            <a:pPr lvl="1">
              <a:defRPr sz="3600">
                <a:latin typeface="+mj-lt"/>
              </a:defRPr>
            </a:pPr>
            <a:r>
              <a:t>Rozhodovacie stromy</a:t>
            </a:r>
          </a:p>
          <a:p>
            <a:pPr lvl="1"/>
            <a:endParaRPr sz="28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367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Logistická regresia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256" y="1690688"/>
            <a:ext cx="11702143" cy="4486275"/>
          </a:xfrm>
        </p:spPr>
        <p:txBody>
          <a:bodyPr>
            <a:noAutofit/>
          </a:bodyPr>
          <a:lstStyle/>
          <a:p>
            <a:pPr marL="0" indent="0">
              <a:buNone/>
              <a:defRPr sz="3600">
                <a:latin typeface="+mj-lt"/>
              </a:defRPr>
            </a:pPr>
            <a:r>
              <a:t>Všeobecný vzorec pre logistickú regresiu je nasledujúci: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4171" y="2285999"/>
                <a:ext cx="12268200" cy="1308692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>
                  <a:defRPr sz="4400"/>
                </a:pPr>
                <a14:m>
                  <m:oMath xmlns:m="http://schemas.openxmlformats.org/officeDocument/2006/math">
                    <m:r>
                      <a:rPr lang="en-US" sz="440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440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440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4400" i="1" smtClean="0">
                        <a:latin typeface="Cambria Math" panose="02040503050406030204" pitchFamily="18" charset="0"/>
                      </a:rPr>
                      <m:t>=1|</m:t>
                    </m:r>
                    <m:r>
                      <a:rPr lang="en-US" sz="440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440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t> </a:t>
                </a:r>
                <a14:m>
                  <m:oMath xmlns:m="http://schemas.openxmlformats.org/officeDocument/2006/math">
                    <m:r>
                      <a:rPr lang="hr-HR" sz="60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sz="6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sz="6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r-HR" sz="6000" b="0" i="1" smtClean="0">
                            <a:latin typeface="Cambria Math" panose="02040503050406030204" pitchFamily="18" charset="0"/>
                          </a:rPr>
                          <m:t>1+ </m:t>
                        </m:r>
                        <m:sSup>
                          <m:sSupPr>
                            <m:ctrlPr>
                              <a:rPr lang="hr-HR" sz="6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sz="6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− (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hr-HR" sz="6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 + 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1 + 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2 + ... + 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𝑏𝑛𝑥𝑛</m:t>
                            </m:r>
                            <m:r>
                              <a:rPr lang="hr-HR" sz="6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den>
                    </m:f>
                  </m:oMath>
                </a14:m>
                <a:r>
                  <a:t>  </a:t>
                </a:r>
                <a:endParaRPr sz="4400"/>
              </a:p>
            </p:txBody>
          </p:sp>
        </mc:Choice>
        <mc:Fallback xmlns="">
          <p:sp>
            <p:nvSpPr>
              <p:cNvPr id="4" name="TextBox 3"/>
              <p:cNvSpPr txBox="1">
                <a:spLocks noAdjustHandles="1" noChangeArrowheads="1" noChangeAspect="1" noChangeShapeType="1" noEditPoints="1" noMove="1" noResize="1" noRot="1" noTextEdit="1"/>
              </p:cNvSpPr>
              <p:nvPr/>
            </p:nvSpPr>
            <p:spPr>
              <a:xfrm>
                <a:off x="174171" y="2285999"/>
                <a:ext cx="12268200" cy="13086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pPr>
                  <a:defRPr>
                    <a:noFill/>
                  </a:defRPr>
                </a:pPr>
                <a:r>
                  <a:t> </a:t>
                </a:r>
              </a:p>
            </p:txBody>
          </p:sp>
        </mc:Fallback>
      </mc:AlternateContent>
      <p:sp>
        <p:nvSpPr>
          <p:cNvPr id="5" name="Rectangular Callout 4"/>
          <p:cNvSpPr/>
          <p:nvPr/>
        </p:nvSpPr>
        <p:spPr>
          <a:xfrm>
            <a:off x="261256" y="3435647"/>
            <a:ext cx="3037115" cy="2649468"/>
          </a:xfrm>
          <a:prstGeom prst="wedgeRectCallout">
            <a:avLst>
              <a:gd name="adj1" fmla="val -44534"/>
              <a:gd name="adj2" fmla="val -558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latin typeface="+mj-lt"/>
              </a:defRPr>
            </a:pPr>
            <a:r>
              <a:t>pravdepodobnosť, že závislá premenná y sa rovná 1, vzhľadom na nezávislé premenné x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3624943" y="4053252"/>
            <a:ext cx="2569028" cy="2507567"/>
          </a:xfrm>
          <a:prstGeom prst="wedgeRectCallout">
            <a:avLst>
              <a:gd name="adj1" fmla="val 28206"/>
              <a:gd name="adj2" fmla="val -830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latin typeface="+mj-lt"/>
              </a:defRPr>
            </a:pPr>
            <a:r>
              <a:rPr b="1"/>
              <a:t>b0 - termín zachytenia </a:t>
            </a:r>
            <a:r>
              <a:t> - odhadované počas trénovania modelu logistickej regresie s použitím prístupu odhadu maximálnej pravdepodobnosti</a:t>
            </a:r>
            <a:endParaRPr>
              <a:latin typeface="+mj-lt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6281056" y="4062166"/>
            <a:ext cx="2569028" cy="1716176"/>
          </a:xfrm>
          <a:prstGeom prst="wedgeRectCallout">
            <a:avLst>
              <a:gd name="adj1" fmla="val -24336"/>
              <a:gd name="adj2" fmla="val -837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b="1"/>
              <a:t>b1, b2, b3 ... bn </a:t>
            </a:r>
            <a:r>
              <a:t>koeficienty pre nezávislé premenné</a:t>
            </a:r>
            <a:endParaRPr>
              <a:latin typeface="+mj-lt"/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9263741" y="4062166"/>
            <a:ext cx="2569028" cy="1716176"/>
          </a:xfrm>
          <a:prstGeom prst="wedgeRectCallout">
            <a:avLst>
              <a:gd name="adj1" fmla="val -58658"/>
              <a:gd name="adj2" fmla="val -849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b="1"/>
              <a:t>x1, x2, ..., xn </a:t>
            </a:r>
            <a:r>
              <a:t>nezávislé premenné</a:t>
            </a:r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2096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Logistická regresia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203701"/>
              </p:ext>
            </p:extLst>
          </p:nvPr>
        </p:nvGraphicFramePr>
        <p:xfrm>
          <a:off x="838200" y="2750684"/>
          <a:ext cx="8784771" cy="3730528"/>
        </p:xfrm>
        <a:graphic>
          <a:graphicData uri="http://schemas.openxmlformats.org/drawingml/2006/table">
            <a:tbl>
              <a:tblPr/>
              <a:tblGrid>
                <a:gridCol w="2928257">
                  <a:extLst>
                    <a:ext uri="{9D8B030D-6E8A-4147-A177-3AD203B41FA5}">
                      <a16:colId xmlns:a16="http://schemas.microsoft.com/office/drawing/2014/main" val="400412673"/>
                    </a:ext>
                  </a:extLst>
                </a:gridCol>
                <a:gridCol w="2928257">
                  <a:extLst>
                    <a:ext uri="{9D8B030D-6E8A-4147-A177-3AD203B41FA5}">
                      <a16:colId xmlns:a16="http://schemas.microsoft.com/office/drawing/2014/main" val="848416561"/>
                    </a:ext>
                  </a:extLst>
                </a:gridCol>
                <a:gridCol w="2928257">
                  <a:extLst>
                    <a:ext uri="{9D8B030D-6E8A-4147-A177-3AD203B41FA5}">
                      <a16:colId xmlns:a16="http://schemas.microsoft.com/office/drawing/2014/main" val="3679081221"/>
                    </a:ext>
                  </a:extLst>
                </a:gridCol>
              </a:tblGrid>
              <a:tr h="621568">
                <a:tc>
                  <a:txBody>
                    <a:bodyPr/>
                    <a:lstStyle/>
                    <a:p>
                      <a:pPr fontAlgn="b">
                        <a:defRPr sz="2800" b="1">
                          <a:effectLst/>
                        </a:defRPr>
                      </a:pPr>
                      <a:r>
                        <a:t>Odberateľ</a:t>
                      </a:r>
                    </a:p>
                  </a:txBody>
                  <a:tcPr anchor="b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">
                        <a:defRPr sz="2800" b="1">
                          <a:effectLst/>
                        </a:defRPr>
                      </a:pPr>
                      <a:r>
                        <a:t>Plat</a:t>
                      </a:r>
                      <a:endParaRPr sz="2800" b="1">
                        <a:effectLst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">
                        <a:defRPr sz="2800" b="1">
                          <a:effectLst/>
                        </a:defRPr>
                      </a:pPr>
                      <a:r>
                        <a:t>Zakúpený produkt</a:t>
                      </a:r>
                    </a:p>
                  </a:txBody>
                  <a:tcPr anchor="b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488808"/>
                  </a:ext>
                </a:extLst>
              </a:tr>
              <a:tr h="340860"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4.000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Nie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840714"/>
                  </a:ext>
                </a:extLst>
              </a:tr>
              <a:tr h="340860"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5.000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Áno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2692731"/>
                  </a:ext>
                </a:extLst>
              </a:tr>
              <a:tr h="340860"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6.000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Áno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3023021"/>
                  </a:ext>
                </a:extLst>
              </a:tr>
              <a:tr h="340860"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7.000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Áno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570906"/>
                  </a:ext>
                </a:extLst>
              </a:tr>
              <a:tr h="340860"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.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sz="28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sz="28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402281"/>
                  </a:ext>
                </a:extLst>
              </a:tr>
              <a:tr h="340860"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100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8.000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Nie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364066"/>
                  </a:ext>
                </a:extLst>
              </a:tr>
            </a:tbl>
          </a:graphicData>
        </a:graphic>
      </p:graphicFrame>
      <p:sp>
        <p:nvSpPr>
          <p:cNvPr id="8" name="Oval Callout 7"/>
          <p:cNvSpPr/>
          <p:nvPr/>
        </p:nvSpPr>
        <p:spPr>
          <a:xfrm>
            <a:off x="7641772" y="1690688"/>
            <a:ext cx="1774371" cy="849086"/>
          </a:xfrm>
          <a:prstGeom prst="wedgeEllipseCallout">
            <a:avLst>
              <a:gd name="adj1" fmla="val -22360"/>
              <a:gd name="adj2" fmla="val 727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Závislá premenná</a:t>
            </a:r>
          </a:p>
        </p:txBody>
      </p:sp>
      <p:sp>
        <p:nvSpPr>
          <p:cNvPr id="9" name="Oval Callout 8"/>
          <p:cNvSpPr/>
          <p:nvPr/>
        </p:nvSpPr>
        <p:spPr>
          <a:xfrm>
            <a:off x="4239985" y="1690688"/>
            <a:ext cx="1981200" cy="849086"/>
          </a:xfrm>
          <a:prstGeom prst="wedgeEllipseCallout">
            <a:avLst>
              <a:gd name="adj1" fmla="val -9723"/>
              <a:gd name="adj2" fmla="val 932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Nezávislá premenná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7F7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017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Logistická regresia 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7F7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6901543" cy="5334000"/>
          </a:xfrm>
        </p:spPr>
        <p:txBody>
          <a:bodyPr>
            <a:normAutofit fontScale="92500" lnSpcReduction="20000"/>
          </a:bodyPr>
          <a:lstStyle/>
          <a:p>
            <a:pPr>
              <a:defRPr>
                <a:latin typeface="+mj-lt"/>
              </a:defRPr>
            </a:pPr>
            <a:r>
              <a:rPr sz="3200"/>
              <a:t>Povedzme, že model </a:t>
            </a:r>
            <a:r>
              <a:rPr sz="4000" b="1"/>
              <a:t>naučil</a:t>
            </a:r>
            <a:r>
              <a:rPr sz="3200"/>
              <a:t> nasledujúce koeficienty:</a:t>
            </a:r>
            <a:endParaRPr sz="3200">
              <a:latin typeface="+mj-lt"/>
            </a:endParaRPr>
          </a:p>
          <a:p>
            <a:endParaRPr sz="3200">
              <a:latin typeface="+mj-lt"/>
            </a:endParaRPr>
          </a:p>
          <a:p>
            <a:pPr marL="457200" lvl="1" indent="0">
              <a:buNone/>
              <a:defRPr sz="2800" b="1"/>
            </a:pPr>
            <a:r>
              <a:t>salary_coefficient = 0,001 </a:t>
            </a:r>
            <a:endParaRPr sz="2800" b="1"/>
          </a:p>
          <a:p>
            <a:pPr marL="457200" lvl="1" indent="0">
              <a:buNone/>
              <a:defRPr sz="2800" b="1"/>
            </a:pPr>
            <a:r>
              <a:t>zachytenie = -5</a:t>
            </a:r>
            <a:endParaRPr sz="2800" b="1"/>
          </a:p>
          <a:p>
            <a:pPr marL="457200" lvl="1" indent="0">
              <a:buNone/>
            </a:pPr>
            <a:endParaRPr sz="2800" b="1"/>
          </a:p>
          <a:p>
            <a:pPr marL="457200" lvl="1" indent="0">
              <a:buNone/>
            </a:pPr>
            <a:endParaRPr sz="2800" b="1"/>
          </a:p>
          <a:p>
            <a:pPr marL="457200" lvl="1" indent="0">
              <a:buNone/>
            </a:pPr>
            <a:endParaRPr sz="2800" b="1"/>
          </a:p>
          <a:p>
            <a:pPr>
              <a:defRPr>
                <a:latin typeface="+mj-lt"/>
              </a:defRPr>
            </a:pPr>
            <a:r>
              <a:t>Pre zákazníka 1 je plat 4 000, takže pravdepodobnosť nákupu produktu je:</a:t>
            </a:r>
          </a:p>
          <a:p>
            <a:pPr marL="0" indent="0">
              <a:buNone/>
              <a:defRPr sz="2600">
                <a:latin typeface="+mj-lt"/>
              </a:defRPr>
            </a:pPr>
            <a:r>
              <a:t>probability = 1 / (1 + e^-(-5 + 0.001 * 4.000)) = 0.2689</a:t>
            </a:r>
          </a:p>
          <a:p>
            <a:pPr marL="0" indent="0">
              <a:buNone/>
              <a:defRPr>
                <a:latin typeface="+mj-lt"/>
              </a:defRPr>
            </a:pPr>
            <a:r>
              <a:t>Keďže vypočítaná pravdepodobnosť je menšia ako </a:t>
            </a:r>
            <a:r>
              <a:rPr b="1">
                <a:solidFill>
                  <a:srgbClr val="FF0000"/>
                </a:solidFill>
              </a:rPr>
              <a:t>0.5</a:t>
            </a:r>
            <a:r>
              <a:t>, predpovedáme, že zákazník 1 si produkt nekúpi!</a:t>
            </a:r>
          </a:p>
          <a:p>
            <a:pPr marL="0" indent="0">
              <a:buNone/>
            </a:pPr>
            <a:endParaRPr/>
          </a:p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15685" y="3517890"/>
                <a:ext cx="5780315" cy="665182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>
                  <a:defRPr sz="2400"/>
                </a:pPr>
                <a14:m>
                  <m:oMath xmlns:m="http://schemas.openxmlformats.org/officeDocument/2006/math"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𝑏𝑜𝑢𝑔h𝑡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hr-HR" sz="36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r-HR" sz="3600" b="0" i="1" smtClean="0">
                            <a:latin typeface="Cambria Math" panose="02040503050406030204" pitchFamily="18" charset="0"/>
                          </a:rPr>
                          <m:t>1+ </m:t>
                        </m:r>
                        <m:sSup>
                          <m:sSupPr>
                            <m:ctrlPr>
                              <a:rPr lang="hr-HR" sz="3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sz="3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r-HR" sz="3600" i="1">
                                <a:latin typeface="Cambria Math" panose="02040503050406030204" pitchFamily="18" charset="0"/>
                              </a:rPr>
                              <m:t>− (</m:t>
                            </m:r>
                            <m:r>
                              <a:rPr lang="hr-HR" sz="3600" b="0" i="1" smtClean="0">
                                <a:latin typeface="Cambria Math" panose="02040503050406030204" pitchFamily="18" charset="0"/>
                              </a:rPr>
                              <m:t>−5</m:t>
                            </m:r>
                            <m:r>
                              <a:rPr lang="hr-HR" sz="3600" i="1">
                                <a:latin typeface="Cambria Math" panose="02040503050406030204" pitchFamily="18" charset="0"/>
                              </a:rPr>
                              <m:t> +</m:t>
                            </m:r>
                            <m:r>
                              <a:rPr lang="hr-HR" sz="3600" b="0" i="1" smtClean="0">
                                <a:latin typeface="Cambria Math" panose="02040503050406030204" pitchFamily="18" charset="0"/>
                              </a:rPr>
                              <m:t>0.001 ∗ </m:t>
                            </m:r>
                            <m:r>
                              <a:rPr lang="hr-HR" sz="3600" b="0" i="1" smtClean="0">
                                <a:latin typeface="Cambria Math" panose="02040503050406030204" pitchFamily="18" charset="0"/>
                              </a:rPr>
                              <m:t>𝑠𝑎𝑙𝑎𝑟𝑦</m:t>
                            </m:r>
                            <m:r>
                              <a:rPr lang="hr-HR" sz="36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den>
                    </m:f>
                  </m:oMath>
                </a14:m>
                <a:r>
                  <a:t>  </a:t>
                </a:r>
                <a:endParaRPr sz="2400"/>
              </a:p>
            </p:txBody>
          </p:sp>
        </mc:Choice>
        <mc:Fallback xmlns="">
          <p:sp>
            <p:nvSpPr>
              <p:cNvPr id="11" name="TextBox 10"/>
              <p:cNvSpPr txBox="1">
                <a:spLocks noAdjustHandles="1" noChangeArrowheads="1" noChangeAspect="1" noChangeShapeType="1" noEditPoints="1" noMove="1" noResize="1" noRot="1" noTextEdit="1"/>
              </p:cNvSpPr>
              <p:nvPr/>
            </p:nvSpPr>
            <p:spPr>
              <a:xfrm>
                <a:off x="315685" y="3517890"/>
                <a:ext cx="5780315" cy="6651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pPr>
                  <a:defRPr>
                    <a:noFill/>
                  </a:defRPr>
                </a:pPr>
                <a:r>
                  <a:t> </a:t>
                </a:r>
              </a:p>
            </p:txBody>
          </p:sp>
        </mc:Fallback>
      </mc:AlternateContent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0781544"/>
              </p:ext>
            </p:extLst>
          </p:nvPr>
        </p:nvGraphicFramePr>
        <p:xfrm>
          <a:off x="7265193" y="1557337"/>
          <a:ext cx="4519613" cy="461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Cloud Callout 5"/>
          <p:cNvSpPr/>
          <p:nvPr/>
        </p:nvSpPr>
        <p:spPr>
          <a:xfrm>
            <a:off x="7717971" y="3747643"/>
            <a:ext cx="1534885" cy="870857"/>
          </a:xfrm>
          <a:prstGeom prst="cloudCallout">
            <a:avLst>
              <a:gd name="adj1" fmla="val 1862"/>
              <a:gd name="adj2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Nebudem kupovať</a:t>
            </a:r>
          </a:p>
        </p:txBody>
      </p:sp>
      <p:sp>
        <p:nvSpPr>
          <p:cNvPr id="15" name="Cloud Callout 14"/>
          <p:cNvSpPr/>
          <p:nvPr/>
        </p:nvSpPr>
        <p:spPr>
          <a:xfrm>
            <a:off x="10487196" y="2616653"/>
            <a:ext cx="1534885" cy="870857"/>
          </a:xfrm>
          <a:prstGeom prst="cloudCallout">
            <a:avLst>
              <a:gd name="adj1" fmla="val -44947"/>
              <a:gd name="adj2" fmla="val -21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bude kupovať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717971" y="3624943"/>
            <a:ext cx="4304110" cy="3333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354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Logistická regresia 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7F7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5355771" cy="5334000"/>
          </a:xfrm>
        </p:spPr>
        <p:txBody>
          <a:bodyPr>
            <a:normAutofit/>
          </a:bodyPr>
          <a:lstStyle/>
          <a:p>
            <a:pPr>
              <a:defRPr>
                <a:latin typeface="+mj-lt"/>
              </a:defRPr>
            </a:pPr>
            <a:r>
              <a:rPr sz="4000" b="1"/>
              <a:t>Strojové učenie</a:t>
            </a:r>
            <a:r>
              <a:rPr sz="3600"/>
              <a:t> v logistickej regresii je proces hľadania najlepších parametrov (váh), ktoré možno použiť na vytváranie presných predikcií opakovanou </a:t>
            </a:r>
            <a:r>
              <a:rPr sz="4000" b="1"/>
              <a:t>úpravou parametrov na základe tréningových dát</a:t>
            </a:r>
            <a:r>
              <a:rPr sz="3600"/>
              <a:t>.</a:t>
            </a:r>
          </a:p>
          <a:p>
            <a:endParaRPr sz="3600"/>
          </a:p>
          <a:p>
            <a:pPr marL="0" indent="0">
              <a:buNone/>
            </a:pPr>
            <a:endParaRPr sz="3600"/>
          </a:p>
          <a:p>
            <a:endParaRPr sz="36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828" y="1524000"/>
            <a:ext cx="6237515" cy="454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62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k-Najbližší susedia (k-NN)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447800"/>
            <a:ext cx="10297886" cy="5040086"/>
          </a:xfrm>
        </p:spPr>
        <p:txBody>
          <a:bodyPr>
            <a:noAutofit/>
          </a:bodyPr>
          <a:lstStyle/>
          <a:p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Jednoduchý a efektívny algoritmus 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Dobrá možnosť začať s malými súbormi dát alebo rýchlymi riešeniami</a:t>
            </a:r>
          </a:p>
          <a:p>
            <a:pPr>
              <a:defRPr sz="3600">
                <a:latin typeface="+mj-lt"/>
              </a:defRPr>
            </a:pPr>
            <a:r>
              <a:t>Používa sa na rôzne problémy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Obmedzenia:</a:t>
            </a:r>
            <a:endParaRPr sz="3600">
              <a:latin typeface="+mj-lt"/>
            </a:endParaRPr>
          </a:p>
          <a:p>
            <a:pPr lvl="1">
              <a:defRPr sz="3600">
                <a:latin typeface="+mj-lt"/>
              </a:defRPr>
            </a:pPr>
            <a:r>
              <a:t>Môže byť výpočtovo drahé s veľkými množinami dát</a:t>
            </a:r>
          </a:p>
          <a:p>
            <a:pPr lvl="1">
              <a:defRPr sz="3600">
                <a:latin typeface="+mj-lt"/>
              </a:defRPr>
            </a:pPr>
            <a:r>
              <a:t>Citlivosť na výber "k"</a:t>
            </a:r>
          </a:p>
        </p:txBody>
      </p:sp>
    </p:spTree>
    <p:extLst>
      <p:ext uri="{BB962C8B-B14F-4D97-AF65-F5344CB8AC3E}">
        <p14:creationId xmlns:p14="http://schemas.microsoft.com/office/powerpoint/2010/main" val="167190909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18986C63-8097-4494-8499-4FE14C6D19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3437</TotalTime>
  <Words>3071</Words>
  <Application>Microsoft Office PowerPoint</Application>
  <PresentationFormat>Widescreen</PresentationFormat>
  <Paragraphs>259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Motyw pakietu Office</vt:lpstr>
      <vt:lpstr>O3 - osnovy dištančného vzdelávania v strojovom učení  4 - klasifikácia a aplikácie</vt:lpstr>
      <vt:lpstr>Klasifikácia a jej aplikácie</vt:lpstr>
      <vt:lpstr>Klasifikácia</vt:lpstr>
      <vt:lpstr>Klasifikačné algoritmy</vt:lpstr>
      <vt:lpstr>Logistická regresia </vt:lpstr>
      <vt:lpstr>Logistická regresia </vt:lpstr>
      <vt:lpstr>Logistická regresia </vt:lpstr>
      <vt:lpstr>Logistická regresia </vt:lpstr>
      <vt:lpstr>k-Najbližší susedia (k-NN)</vt:lpstr>
      <vt:lpstr>k-Najbližší susedia (k-NN)</vt:lpstr>
      <vt:lpstr>Naive Bayes</vt:lpstr>
      <vt:lpstr>Naive Bayes</vt:lpstr>
      <vt:lpstr>Naive Bayes</vt:lpstr>
      <vt:lpstr>Rozhodovacie stromy</vt:lpstr>
      <vt:lpstr>Rozhodovacie stromy - ID3</vt:lpstr>
      <vt:lpstr>Preskúmajte a preskúmajte nasledujúce online 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229</cp:revision>
  <dcterms:created xsi:type="dcterms:W3CDTF">2021-12-08T08:56:03Z</dcterms:created>
  <dcterms:modified xsi:type="dcterms:W3CDTF">2024-03-16T18:52:28Z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  <property fmtid="{D5CDD505-2E9C-101B-9397-08002B2CF9AE}" pid="3" name="MediaServiceImageTags">
    <vt:lpwstr/>
  </property>
</Properties>
</file>