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6" r:id="rId5"/>
    <p:sldId id="25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1" r:id="rId19"/>
    <p:sldId id="290" r:id="rId20"/>
    <p:sldId id="277" r:id="rId21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e" initials="f" lastIdx="1" clrIdx="0">
    <p:extLst>
      <p:ext uri="{19B8F6BF-5375-455C-9EA6-DF929625EA0E}">
        <p15:presenceInfo xmlns:p15="http://schemas.microsoft.com/office/powerpoint/2012/main" userId="d131dc0004dc0f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6860" autoAdjust="0"/>
  </p:normalViewPr>
  <p:slideViewPr>
    <p:cSldViewPr snapToGrid="0">
      <p:cViewPr varScale="1">
        <p:scale>
          <a:sx n="85" d="100"/>
          <a:sy n="85" d="100"/>
        </p:scale>
        <p:origin x="15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16.3.2024.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Boa tarde e bem-vindo ao curso de Aprendizagem Automática. Este curso foi desenvolvido na sequência do projeto Erasmus+ CodeIn. Tudo o que precisa de aprender é o acesso à Internet e um computador.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O curso contém um total de dez tópicos e neste tópico vamos dizer algo mais sobre a Otimização dos Modelos de Aprendizagem Automática.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 seleção de modelos está a escolher o melhor de um conjunto de modelos de candidatos para uma tarefa ou problema específico. Implica avaliar o desempenho dos diferentes modelos, comparar os respetivos resultados e selecionar o que melhor se adequa aos dados ou fornece as previsões mais precisas.</a:t>
            </a:r>
          </a:p>
          <a:p>
            <a:endParaRPr/>
          </a:p>
          <a:p>
            <a:r>
              <a:t>No passo de avaliação, testamos diferentes modelos e vemos o seu desempenho nos nossos dados, utilizando métricas como precisão ou erro.</a:t>
            </a:r>
          </a:p>
          <a:p>
            <a:endParaRPr/>
          </a:p>
          <a:p>
            <a:r>
              <a:t>Depois de avaliarmos os modelos, comparamos os seus resultados para ver qual é melhor prever ou ajustar os dados, considerando fatores como a simplicidade e a interpretabilidade.</a:t>
            </a:r>
          </a:p>
          <a:p>
            <a:endParaRPr/>
          </a:p>
          <a:p>
            <a:r>
              <a:t>Depois de comparar os modelos, selecionamos a melhor opção para os nossos dados, alcançando um equilíbrio entre o desempenho e outros critérios necessários para o nosso problema específico.</a:t>
            </a:r>
          </a:p>
          <a:p>
            <a:endParaRPr/>
          </a:p>
          <a:p>
            <a:r>
              <a:t>Ao seguir estas etapas, podemos efetivamente avaliar e comparar diferentes modelos, considerando o seu desempenho e outros fatores relevantes, e, em última análise, decidir o modelo mais apropriado a usar.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683009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Vamos verificar o exemplo seguinte que ilustra o algoritmo de seleção do modelo. Temos um conjunto de dados com 30 amostras, duas funcionalidades (X1 e X2) e as respetivas etiquetas de classe correspondentes.</a:t>
            </a:r>
          </a:p>
          <a:p>
            <a:r>
              <a:t>Avaliámos dois modelos: Modelo A, que é um Classificador K-Nearest Vizinhos (KNN) com k=3, e Modelo B, que é um modelo de Regressão Logística.</a:t>
            </a:r>
          </a:p>
          <a:p>
            <a:endParaRPr/>
          </a:p>
          <a:p>
            <a:r>
              <a:t>Quando comparámos os dois modelos utilizando 80% dos dados para formação e 20% para validação, o Modelo B desempenhou inicialmente melhor com uma precisão de 66,66%. No entanto, o modelo A tinha apenas uma precisão de 16,66%.</a:t>
            </a:r>
          </a:p>
          <a:p>
            <a:endParaRPr/>
          </a:p>
          <a:p>
            <a:r>
              <a:t>No entanto, aqui está a parte emocionante: se tweak Modelo A um pouco e usar k=5 em vez de k=3, podemos obter melhores resultados. Poderíamos alcançar uma precisão de 75% com este modelo A modificado.</a:t>
            </a:r>
          </a:p>
          <a:p>
            <a:r>
              <a:t>Assim, apesar de o Modelo B ter sido inicialmente o vencedor, existe a possibilidade de o Modelo A, com os ajustes adequados, poder superá-lo e dar-nos resultados ainda melhores.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2037963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Imagine que está tentando aprender algo novo, como andar de bicicleta. Se praticar demasiado e apenas memorizar os movimentos exatos de uma rota específica, poderá ter dificuldades quando confrontados com uma rota diferente ou obstáculos inesperados.</a:t>
            </a:r>
          </a:p>
          <a:p>
            <a:endParaRPr/>
          </a:p>
          <a:p>
            <a:r>
              <a:t>Da mesma forma, na aprendizagem automática, acontece quando um modelo se torna demasiado focado nos dados de formação e perde a sua capacidade de generalizar a dados novos e não vistos. É como memorizar as respostas a um conjunto específico de perguntas sem compreender verdadeiramente os padrões subjacentes.</a:t>
            </a:r>
          </a:p>
          <a:p>
            <a:endParaRPr/>
          </a:p>
          <a:p>
            <a:r>
              <a:t>A regularização entra em sessão para gravar o dia acrescentando um saldo ao modelo. É como um treinador dizendo que se concentra nas habilidades essenciais do ciclismo em vez de memorizar uma rota específica. A regularização ajuda o modelo a encontrar o equilíbrio certo entre o ajuste correto dos dados de treino e a sua generalização a novos dados não vistos.</a:t>
            </a:r>
          </a:p>
          <a:p>
            <a:endParaRPr/>
          </a:p>
          <a:p>
            <a:r>
              <a:t>Este resultado é atingido através da adição de uma penalização ao processo de aprendizagem do modelo. A penalização desencoraja o modelo de depender demasiado de qualquer característica ou de tomar decisões demasiado complexas. É como adicionar partos de velocidade ou obstáculos no processo de aprendizagem, forçando o modelo a pensar mais cuidadosamente e evitar ficar preso nos detalhes.</a:t>
            </a:r>
          </a:p>
          <a:p>
            <a:endParaRPr/>
          </a:p>
          <a:p>
            <a:r>
              <a:t>O modelo torna-se mais adaptável, flexível e melhor no tratamento de novas situações através da aplicação da regularização. Aprende a identificar os padrões e princípios subjacentes em vez de memorizar os dados de formação.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0835822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Como exemplo, na regressão logística, aproveitamos o poder de uma equação para olhar para o futuro e prever a probabilidade de ocorrência de um evento. O nosso modelo, armado com os coeficientes β0 e β1, apresentava uma precisão escalonada de 100% no conjunto de validação. Um triunfo, poderás dizer! No entanto, à medida que se aventuramos em território não carregado com valores futuros, devemos abordá-lo de forma esquecida.</a:t>
            </a:r>
          </a:p>
          <a:p>
            <a:endParaRPr/>
          </a:p>
          <a:p>
            <a:r>
              <a:t>Para evitar o excesso de roupa, insistimos na ajuda da regularização de cume. Esta técnica fidedigna funciona como um anjo guardião, afastando os perigos de overfitting e garantindo que nossas previsões permaneçam estáveis e confiáveis.</a:t>
            </a:r>
          </a:p>
          <a:p>
            <a:endParaRPr/>
          </a:p>
          <a:p>
            <a:r>
              <a:t>Com a respiração bated, colocamos os nossos modelos no teste usando esses valores futuros elusivos. A regressão logística sem regularização garante validamente uma precisão de 70%, enquanto o seu homólogo regularizado flexionou os músculos e alcançou uma precisão impressionante de 80% - uma demonstração clara da proeza da técnica de regularização na fortificação dos nossos modelos contra o desconhecido.</a:t>
            </a:r>
          </a:p>
          <a:p>
            <a:endParaRPr/>
          </a:p>
          <a:p>
            <a:r>
              <a:t>No contexto imprevisível da previsão, onde a precisão se reina suprema, a nossa viagem destaca a importância de tocar as bestas selvagens de se encaixar e abraçar as maravilhas da regularização para navegar pelos territórios desconhecidos do futuro.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6080050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Imagine que é um chef a testar uma nova receita antes de a servir para os hóspedes. Na aprendizagem automática, fazemos algo semelhante para avaliar o desempenho de um modelo em dados não vistos. Dividimos o nosso conjunto de dados em conjuntos de formação e testes, formamos o modelo no conjunto de formação e avaliamos o respetivo desempenho no conjunto de testes utilizando métricas como a precisão.</a:t>
            </a:r>
          </a:p>
          <a:p>
            <a:endParaRPr/>
          </a:p>
          <a:p>
            <a:r>
              <a:t>Para garantir que o modelo pode gerar bem, utilizamos a validação cruzada. Envolve a divisão do conjunto de dados em subconjuntos e a formação do modelo em diferentes combinações destes subconjuntos. Isso ajuda-nos a verificar se o modelo pode aplicar o que aprendeu a dados novos e não vistos sem sobrecarregar.</a:t>
            </a:r>
          </a:p>
          <a:p>
            <a:endParaRPr/>
          </a:p>
          <a:p>
            <a:r>
              <a:t>A avaliação do modelo envolve analisar o desempenho geral do modelo. Com a validação cruzada, obtemos várias pontuações de desempenho de diferentes divisões de testes de formação. Ao calcular estas pontuações, podemos julgar como o modelo irá provavelmente funcionar em situações do mundo real. Esta avaliação orienta-nos para decidir se o modelo é adequado para utilização prática.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076542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Imagine que é um agente imobiliário a tentar estimar os preços da habitação numa determinada cidade. Tem um conjunto de dados com informações sobre várias características como o número de quartos, imagens quadradas e a localização das casas. É utilizada a validação cruzada com quatro pessoas para garantir que o modelo é executado corretamente em diferentes cenários.</a:t>
            </a:r>
          </a:p>
          <a:p>
            <a:endParaRPr/>
          </a:p>
          <a:p>
            <a:r>
              <a:t>No processo de validação cruzada, efetuamos várias iterações, em que cada dobra de dados é o conjunto de testes, enquanto as restantes dobras servem como o conjunto de treino.</a:t>
            </a:r>
          </a:p>
          <a:p>
            <a:endParaRPr/>
          </a:p>
          <a:p>
            <a:r>
              <a:t>Ao efetuar estas iterações de validação cruzada, obtém insights sobre o desempenho do modelo em diferentes divisões de testes de formação. Pode observar variações de precisão, destacando a importância de verificar o desempenho do modelo em diversos subconjuntos de dados. Este processo ajuda a avaliar a capacidade do modelo para estimar os preços de utilização interna e tomar decisões informadas como agente imobiliário.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6566061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Em conclusão, a otimização dos modelos de aprendizagem automática é crucial para melhorar o seu desempenho, melhorar a generalização e garantir que fornecem previsões precisas e fiáveis sobre dados não vistos.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Para concluir esta unidade, estude e reveja os seguintes recursos online.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Obrigado pela atenção!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 otimização dos modelos de aprendizagem automática é o mesmo que a otimização de uma máquina inteligente. </a:t>
            </a:r>
          </a:p>
          <a:p>
            <a:r>
              <a:t>Trata-se de limpar dados confusos, selecionar informações importantes e ajustar definições para fazer previsões precisas. </a:t>
            </a:r>
          </a:p>
          <a:p>
            <a:r>
              <a:t>Ao otimizar, dá à sua máquina o poder para aprender melhor, mais rápido e mais inteligente. </a:t>
            </a:r>
          </a:p>
          <a:p>
            <a:r>
              <a:t>Torne o seu modelo mais fiável e adaptável utilizando técnicas como a limpeza de dados, a seleção de funcionalidades, a otimização de hiperparâmetros e os testes com novos dados. </a:t>
            </a:r>
          </a:p>
          <a:p>
            <a:r>
              <a:t>Você também polvilha em alguma magia usando a regularização para evitar o excesso de roupa. Otimização é tudo sobre como desbloquear todo o potencial dos seus modelos de machine-learning e torná-los super inteligentes e precisos.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6581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Bem-vindo ao mundo da otimização de modelos de aprendizagem automática! </a:t>
            </a:r>
          </a:p>
          <a:p>
            <a:r>
              <a:t>Começamos por limpar e pré-processar os dados, garantindo qualidade e consistência. </a:t>
            </a:r>
          </a:p>
          <a:p>
            <a:r>
              <a:t>Em seguida, concentramo-nos na engenharia de funcionalidades, selecionando funcionalidades relevantes e transformando-as para obter insights pertinentes. </a:t>
            </a:r>
          </a:p>
          <a:p>
            <a:r>
              <a:t>Em seguida, otimizamos o modelo através da otimização hiperparâmetros, pesquisando os melhores valores de parâmetros. </a:t>
            </a:r>
          </a:p>
          <a:p>
            <a:r>
              <a:t>Depois de selecionar o modelo ideal, aplicamos técnicas de regularização para evitar o excesso de ajuste. </a:t>
            </a:r>
          </a:p>
          <a:p>
            <a:r>
              <a:t>Por fim, a validação cruzada ajuda a avaliar o desempenho do modelo e a generalizar as suas capacidades. Prepare-se para otimizar os modelos de machine learning e libertar o seu potencial completo.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086513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O Pré-processamento de Dados é como preparar os seus dados para a aventura final! Trata-se de limpar os dados e prepará-los para análise. Tal como se estivesse a ligar um quarto confuso, tratamos dos valores em falta, removemos valores atípicos e garantimos que os dados estão no formato correto.</a:t>
            </a:r>
          </a:p>
          <a:p>
            <a:endParaRPr/>
          </a:p>
          <a:p>
            <a:r>
              <a:t>Por exemplo, imagine que está a analisar os dados de feedback dos clientes. Repare em alguns valores em falta na coluna "classificação", tornando a sua análise incompleta. Ao pré-processar os dados, pode preencher esses valores em falta com uma média ou um valor baseado noutras informações relevantes. Isto assegura que tem um conjunto de dados completo para trabalhar.</a:t>
            </a:r>
          </a:p>
          <a:p>
            <a:endParaRPr/>
          </a:p>
          <a:p>
            <a:r>
              <a:t>Além disso, poderá deparar-se com valores extremos na coluna "idade", como alguém que afirma ter -5 anos de idade! O pré-processamento permite-lhe identificar e retirar estes valores atípicos, garantindo que a sua análise se baseia em dados fiáveis e significativos.</a:t>
            </a:r>
          </a:p>
          <a:p>
            <a:endParaRPr/>
          </a:p>
          <a:p>
            <a:r>
              <a:t>O pré-processamento de dados estabelece uma base sólida para uma análise precisa e ajuda os seus modelos de machine-learning a fazer melhores previsões. É como preparar o seu equipamento antes de iniciar uma viagem de exploração de dados emocionante.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987886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 Engenharia de Funcionalidades é como desbloquear superpowers ocultos nos seus dados! Envolve a transformação e a seleção das funcionalidades certas para tornar os seus modelos de aprendizagem automática mais inteligentes. </a:t>
            </a:r>
          </a:p>
          <a:p>
            <a:endParaRPr/>
          </a:p>
          <a:p>
            <a:r>
              <a:t>Pense nisso como criar o conjunto perfeito de ferramentas para a sua análise.</a:t>
            </a:r>
          </a:p>
          <a:p>
            <a:endParaRPr/>
          </a:p>
          <a:p>
            <a:r>
              <a:t>A engenharia de funcionalidades também envolve a codificação de variáveis categóricas, o redimensionamento de funcionalidades numéricas e a criação de termos de interação ou funcionalidades polinomiais. Ao fazê-lo, está a equipar os seus modelos com insights adicionais e a capacitá-los para descobrir padrões ocultos nos dados.</a:t>
            </a:r>
          </a:p>
          <a:p>
            <a:endParaRPr/>
          </a:p>
          <a:p>
            <a:r>
              <a:t>A engenharia de características é uma arte que combina o conhecimento do domínio, a criatividade e uma compreensão profunda dos dados. É como adicionar ingredientes únicos à sua receita, tornando os seus modelos mais robustos e desbloqueando o seu verdadeiro potencial.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104055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Imagine que tem um conjunto de dados de frutos e as cores correspondentes. Deve converter os dados de cores categóricos em representações numéricas para facilitar a compreensão dos algoritmos de aprendizagem automática. Este processo é conhecido como a codificação de variáveis categóricas. No exemplo, atribuímos valores numéricos às cores das frutas: 1 para vermelho, 2 para amarelo, 3 para laranja e 4 para roxo. Agora, os algoritmos podem multiplicar os números e analisar os dados de forma eficaz.</a:t>
            </a:r>
          </a:p>
          <a:p>
            <a:endParaRPr/>
          </a:p>
          <a:p>
            <a:r>
              <a:t>Mas esperem, há mais! Redimensionar as características numéricas é outro conceito emocionante. É como colocar diferentes recursos em condições de igualdade. No nosso caso, temos características numéricas como a idade e o rendimento. Nós queremos garantir que eles estão em escala semelhante para que eles não se ofusquem uns aos outros. Utilizando a técnica de escala min-max, transformamos os valores de idade e rendimento para se ajustar dentro do intervalo de 0 a 1. Quanto menor for o valor, mais próximo será de 0, e quanto maior for o valor, mais próximo será de 1. Desta forma, os algoritmos podem comparar e analisar as funcionalidades sem serem tendenciados pelos respetivos intervalos originais.</a:t>
            </a:r>
          </a:p>
          <a:p>
            <a:endParaRPr/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277003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  <a:p>
            <a:r>
              <a:t>Imagine que tem um conjunto de dados com variáveis como 'peso' e 'altura' e que pretende capturar o efeito combinado destas variáveis no índice de massa corporal (IMC) de uma pessoa. Ao criar um termo de interação, como a multiplicação do peso (em quilogramas) por altura ao quadrado (em metros), pode derivar uma nova funcionalidade que representa a interação entre o peso e a altura. Quando incluído na análise, este termo de interação permite aos modelos de aprendizagem automática compreender melhor como o peso e a altura contribuem conjuntamente para a previsão do IMC.</a:t>
            </a:r>
          </a:p>
          <a:p>
            <a:endParaRPr/>
          </a:p>
          <a:p>
            <a:r>
              <a:t>Ao incorporar estas características polinomiais, podemos analisar e modelar os dados considerando os potenciais efeitos não lineares da idade do vinho nos preços do vinho. Assim, neste exemplo, a abordagem de regressão polinomial com o termo quadrado revela-se benéfica na captura do padrão não linear nos dados e na melhoria do ajuste do modelo em comparação com o modelo de regressão linear simples.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464132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Os hiperparâmetros são como definições para um algoritmo de aprendizagem automática que necessitamos de decidir antes de treinar o modelo. Controla o modo como o algoritmo aprende e comporta-se. Não são aprendidos a partir dos dados, mas sim definidos por nós, os seres humanos. A escolha dos hiperparâmetros corretos é essencial porque pode afetar significativamente o desempenho do modelo. Exemplos de hiperparâmetros incluem a taxa de aprendizagem, o número de camadas numa rede neural ou o número de vizinhos a considerar nos Vizinhos do K-Nearest. Os hiperparâmetros de ajuste significam encontrar os seus melhores valores para tornar o nosso modelo o seu melhor funcionamento.</a:t>
            </a:r>
          </a:p>
          <a:p>
            <a:endParaRPr/>
          </a:p>
          <a:p>
            <a:r>
              <a:t>O Hyperparameter tuning é uma viagem empolgante onde experimentamos diferentes configurações para o nosso modelo de machine learning para torná-lo mais inteligente e preciso. Dividimos os nossos dados em grupos de formação, validação e testes, experimentamos várias configurações, selecionamos as mais eficazes e otimizamos o modelo em conformidade. Em última análise, lançamos o nosso modelo otimizado no mundo real para ver o seu verdadeiro potencial.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761174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Vamos mergulhar no Hyperparameter Tuning, explorando um simples problema de classificação KNN. A nossa missão é prever classes com base nas funcionalidades X1 e X2. Para isso, examinamos as colunas "Distância aos vizinhos", que calculam a distância Euclidean entre as amostras de treino (número 1 a 8) e as amostras de validação, 9 e 10.</a:t>
            </a:r>
          </a:p>
          <a:p>
            <a:endParaRPr/>
          </a:p>
          <a:p>
            <a:r>
              <a:t>Vamos focar na amostra 9. Quando definimos k=3, reunimos os três vizinhos mais próximos: amostras 3, 4 e 7. Com um coro unânime, declaram "Classe 1", alinhando perfeitamente com a nossa previsão. Agora, prepare-se para uma torção emocionante! Com k=5, alargaremos o grupo para incluir as amostras 3, 4, 6, 7 e 8. Apesar do partido alargado, a maioria continua a gritar "Classe 1", reafirmando a nossa previsão novamente.</a:t>
            </a:r>
          </a:p>
          <a:p>
            <a:endParaRPr/>
          </a:p>
          <a:p>
            <a:r>
              <a:t>Agora, vamos mudar nossa atenção para a amostra 10. Com k=3, a tripulação mais próxima permanece a amostra 3, 4 e 7, declarando resolutamente "Class 1". No entanto, preste-se por uma surpreendente mudança de acontecimentos! Quando aumentamos k para 5, convidamos as amostras 1, 3, 4, 7 e 8 a juntarem-se à reunião. Numa torção inesperada, eles coletivamente perseguem a "Classe 0". Consequentemente, a nossa previsão muda para corresponder à sua chamada.</a:t>
            </a:r>
          </a:p>
          <a:p>
            <a:endParaRPr/>
          </a:p>
          <a:p>
            <a:r>
              <a:t>Em resumo, para a amostra 9, ambos k=3 e k=5 concordam com confiança em "Classe 1". No entanto, para a amostra 10, k=3 favorece "Classe 1", enquanto k=5 assume um caminho diferente, levando-nos a "Classe 0". O grupo maior (k=5) parece fornecer uma previsão mais precisa para a amostra 10, captando insights distintos do bairro alargado.</a:t>
            </a:r>
          </a:p>
          <a:p>
            <a:r>
              <a:t>Nesta curta viagem de ajuste hiperparâmetros, testemunhamos o impacto de diferentes valores k nas nossas previsões. Não é fascinante como um ligeiro ajuste pode revelar diferentes resultados?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531115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ibm.com/articles/data-preprocessing-in-detail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fSytzGwwBVw" TargetMode="External"/><Relationship Id="rId5" Type="http://schemas.openxmlformats.org/officeDocument/2006/relationships/hyperlink" Target="https://www.youtube.com/watch?v=soilQNNvhLw" TargetMode="External"/><Relationship Id="rId4" Type="http://schemas.openxmlformats.org/officeDocument/2006/relationships/hyperlink" Target="https://www.ibm.com/garage/method/practices/reason/prepare-data-for-machine-learnin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Currículos de ensino à distância no Machine Learning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9 - Otimização de Modelos de Aprendizagem Automática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971" y="108903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Otimização do Hiperparâmetro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261257" y="943653"/>
            <a:ext cx="11549743" cy="1132113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sz="3600">
              <a:latin typeface="+mj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317465"/>
              </p:ext>
            </p:extLst>
          </p:nvPr>
        </p:nvGraphicFramePr>
        <p:xfrm>
          <a:off x="381001" y="1121230"/>
          <a:ext cx="7218135" cy="3697354"/>
        </p:xfrm>
        <a:graphic>
          <a:graphicData uri="http://schemas.openxmlformats.org/drawingml/2006/table">
            <a:tbl>
              <a:tblPr/>
              <a:tblGrid>
                <a:gridCol w="948695">
                  <a:extLst>
                    <a:ext uri="{9D8B030D-6E8A-4147-A177-3AD203B41FA5}">
                      <a16:colId xmlns:a16="http://schemas.microsoft.com/office/drawing/2014/main" val="2989505484"/>
                    </a:ext>
                  </a:extLst>
                </a:gridCol>
                <a:gridCol w="859195">
                  <a:extLst>
                    <a:ext uri="{9D8B030D-6E8A-4147-A177-3AD203B41FA5}">
                      <a16:colId xmlns:a16="http://schemas.microsoft.com/office/drawing/2014/main" val="2708240083"/>
                    </a:ext>
                  </a:extLst>
                </a:gridCol>
                <a:gridCol w="859195">
                  <a:extLst>
                    <a:ext uri="{9D8B030D-6E8A-4147-A177-3AD203B41FA5}">
                      <a16:colId xmlns:a16="http://schemas.microsoft.com/office/drawing/2014/main" val="4032320644"/>
                    </a:ext>
                  </a:extLst>
                </a:gridCol>
                <a:gridCol w="859195">
                  <a:extLst>
                    <a:ext uri="{9D8B030D-6E8A-4147-A177-3AD203B41FA5}">
                      <a16:colId xmlns:a16="http://schemas.microsoft.com/office/drawing/2014/main" val="1298068912"/>
                    </a:ext>
                  </a:extLst>
                </a:gridCol>
                <a:gridCol w="859195">
                  <a:extLst>
                    <a:ext uri="{9D8B030D-6E8A-4147-A177-3AD203B41FA5}">
                      <a16:colId xmlns:a16="http://schemas.microsoft.com/office/drawing/2014/main" val="3637076022"/>
                    </a:ext>
                  </a:extLst>
                </a:gridCol>
                <a:gridCol w="1396193">
                  <a:extLst>
                    <a:ext uri="{9D8B030D-6E8A-4147-A177-3AD203B41FA5}">
                      <a16:colId xmlns:a16="http://schemas.microsoft.com/office/drawing/2014/main" val="2615147901"/>
                    </a:ext>
                  </a:extLst>
                </a:gridCol>
                <a:gridCol w="1436467">
                  <a:extLst>
                    <a:ext uri="{9D8B030D-6E8A-4147-A177-3AD203B41FA5}">
                      <a16:colId xmlns:a16="http://schemas.microsoft.com/office/drawing/2014/main" val="3434068176"/>
                    </a:ext>
                  </a:extLst>
                </a:gridCol>
              </a:tblGrid>
              <a:tr h="791869">
                <a:tc>
                  <a:txBody>
                    <a:bodyPr/>
                    <a:lstStyle/>
                    <a:p>
                      <a:pPr algn="l" fontAlgn="b"/>
                      <a:endParaRPr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Amostra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X1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X2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Classe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Distância aos vizinhos, amostra 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Distância aos vizinhos, amostra 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1078732"/>
                  </a:ext>
                </a:extLst>
              </a:tr>
              <a:tr h="316748">
                <a:tc rowSpan="8">
                  <a:txBody>
                    <a:bodyPr/>
                    <a:lstStyle/>
                    <a:p>
                      <a:pPr algn="ctr" fontAlgn="ctr">
                        <a:defRPr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conjunto de formação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1,20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1,30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498487"/>
                  </a:ext>
                </a:extLst>
              </a:tr>
              <a:tr h="2639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0,80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0,60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3,04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466229"/>
                  </a:ext>
                </a:extLst>
              </a:tr>
              <a:tr h="2639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3,10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0,89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895745"/>
                  </a:ext>
                </a:extLst>
              </a:tr>
              <a:tr h="2639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0,80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1,39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0,72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2456591"/>
                  </a:ext>
                </a:extLst>
              </a:tr>
              <a:tr h="2639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29258"/>
                  </a:ext>
                </a:extLst>
              </a:tr>
              <a:tr h="2639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1,90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1,89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2380075"/>
                  </a:ext>
                </a:extLst>
              </a:tr>
              <a:tr h="2639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3,90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0,45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1,06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517122"/>
                  </a:ext>
                </a:extLst>
              </a:tr>
              <a:tr h="2639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1,49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1,56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319814"/>
                  </a:ext>
                </a:extLst>
              </a:tr>
              <a:tr h="263956">
                <a:tc rowSpan="2">
                  <a:txBody>
                    <a:bodyPr/>
                    <a:lstStyle/>
                    <a:p>
                      <a:pPr algn="ctr" fontAlgn="b">
                        <a:defRPr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conjunto de validação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3,50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296559"/>
                  </a:ext>
                </a:extLst>
              </a:tr>
              <a:tr h="2639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3,20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0678730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342397"/>
              </p:ext>
            </p:extLst>
          </p:nvPr>
        </p:nvGraphicFramePr>
        <p:xfrm>
          <a:off x="5372100" y="4605451"/>
          <a:ext cx="5295900" cy="1788083"/>
        </p:xfrm>
        <a:graphic>
          <a:graphicData uri="http://schemas.openxmlformats.org/drawingml/2006/table">
            <a:tbl>
              <a:tblPr/>
              <a:tblGrid>
                <a:gridCol w="1026017">
                  <a:extLst>
                    <a:ext uri="{9D8B030D-6E8A-4147-A177-3AD203B41FA5}">
                      <a16:colId xmlns:a16="http://schemas.microsoft.com/office/drawing/2014/main" val="1914576827"/>
                    </a:ext>
                  </a:extLst>
                </a:gridCol>
                <a:gridCol w="1026017">
                  <a:extLst>
                    <a:ext uri="{9D8B030D-6E8A-4147-A177-3AD203B41FA5}">
                      <a16:colId xmlns:a16="http://schemas.microsoft.com/office/drawing/2014/main" val="871075889"/>
                    </a:ext>
                  </a:extLst>
                </a:gridCol>
                <a:gridCol w="1060797">
                  <a:extLst>
                    <a:ext uri="{9D8B030D-6E8A-4147-A177-3AD203B41FA5}">
                      <a16:colId xmlns:a16="http://schemas.microsoft.com/office/drawing/2014/main" val="1276002572"/>
                    </a:ext>
                  </a:extLst>
                </a:gridCol>
                <a:gridCol w="956457">
                  <a:extLst>
                    <a:ext uri="{9D8B030D-6E8A-4147-A177-3AD203B41FA5}">
                      <a16:colId xmlns:a16="http://schemas.microsoft.com/office/drawing/2014/main" val="4113291515"/>
                    </a:ext>
                  </a:extLst>
                </a:gridCol>
                <a:gridCol w="1226612">
                  <a:extLst>
                    <a:ext uri="{9D8B030D-6E8A-4147-A177-3AD203B41FA5}">
                      <a16:colId xmlns:a16="http://schemas.microsoft.com/office/drawing/2014/main" val="418290458"/>
                    </a:ext>
                  </a:extLst>
                </a:gridCol>
              </a:tblGrid>
              <a:tr h="929015"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Amostra</a:t>
                      </a:r>
                      <a:endParaRPr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Amostras mais próximas para k=3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Previsão para k=3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Amostras mais próximas para k=5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Previsão para k=5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2274897"/>
                  </a:ext>
                </a:extLst>
              </a:tr>
              <a:tr h="371606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3,4,7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3,4,6,7,8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504910"/>
                  </a:ext>
                </a:extLst>
              </a:tr>
              <a:tr h="309672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3,4,7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1,3,4,7,8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1810587"/>
                  </a:ext>
                </a:extLst>
              </a:tr>
            </a:tbl>
          </a:graphicData>
        </a:graphic>
      </p:graphicFrame>
      <p:sp>
        <p:nvSpPr>
          <p:cNvPr id="10" name="Rectangular Callout 9"/>
          <p:cNvSpPr/>
          <p:nvPr/>
        </p:nvSpPr>
        <p:spPr>
          <a:xfrm>
            <a:off x="7881258" y="1121229"/>
            <a:ext cx="3178628" cy="1447799"/>
          </a:xfrm>
          <a:prstGeom prst="wedgeRectCallout">
            <a:avLst>
              <a:gd name="adj1" fmla="val -71470"/>
              <a:gd name="adj2" fmla="val 4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Fórmula de distância Euclidean, </a:t>
            </a:r>
          </a:p>
          <a:p>
            <a:pPr algn="ctr"/>
            <a:r>
              <a:t>por exemplo entre a Amostra 9 e a Amostra 1 </a:t>
            </a:r>
            <a:br/>
            <a:r>
              <a:t>√((1,20 - 3,5)^2 + (1,30 - 2.0)^2)</a:t>
            </a:r>
          </a:p>
        </p:txBody>
      </p:sp>
      <p:sp>
        <p:nvSpPr>
          <p:cNvPr id="22" name="Rectangular Callout 21"/>
          <p:cNvSpPr/>
          <p:nvPr/>
        </p:nvSpPr>
        <p:spPr>
          <a:xfrm>
            <a:off x="8763000" y="2863340"/>
            <a:ext cx="3178628" cy="1447799"/>
          </a:xfrm>
          <a:prstGeom prst="wedgeRectCallout">
            <a:avLst>
              <a:gd name="adj1" fmla="val -68388"/>
              <a:gd name="adj2" fmla="val 591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Classe de maioria entre vizinhos, por exemplo, Amostra 9 e k=3, classe maioritária entre vizinhos 3,4,7 é Classe 1</a:t>
            </a:r>
          </a:p>
        </p:txBody>
      </p:sp>
      <p:sp>
        <p:nvSpPr>
          <p:cNvPr id="11" name="Cloud Callout 10"/>
          <p:cNvSpPr/>
          <p:nvPr/>
        </p:nvSpPr>
        <p:spPr>
          <a:xfrm>
            <a:off x="97971" y="4783028"/>
            <a:ext cx="4876799" cy="1687286"/>
          </a:xfrm>
          <a:prstGeom prst="cloudCallout">
            <a:avLst>
              <a:gd name="adj1" fmla="val 49725"/>
              <a:gd name="adj2" fmla="val -529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/>
            </a:pPr>
            <a:r>
              <a:t>Exemplo - Otimização de Hiperparâmetros para Classificação KNN</a:t>
            </a:r>
          </a:p>
        </p:txBody>
      </p:sp>
    </p:spTree>
    <p:extLst>
      <p:ext uri="{BB962C8B-B14F-4D97-AF65-F5344CB8AC3E}">
        <p14:creationId xmlns:p14="http://schemas.microsoft.com/office/powerpoint/2010/main" val="3062340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971" y="463097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Seleção de modelos</a:t>
            </a:r>
          </a:p>
        </p:txBody>
      </p:sp>
      <p:sp>
        <p:nvSpPr>
          <p:cNvPr id="5" name="Rectangle 4"/>
          <p:cNvSpPr/>
          <p:nvPr/>
        </p:nvSpPr>
        <p:spPr>
          <a:xfrm>
            <a:off x="209552" y="1934934"/>
            <a:ext cx="3298371" cy="3954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3600" b="1">
                <a:latin typeface="+mj-lt"/>
              </a:defRPr>
            </a:pPr>
            <a:r>
              <a:t>AVALIAÇÃO </a:t>
            </a:r>
          </a:p>
          <a:p>
            <a:pPr algn="ctr"/>
            <a:endParaRPr sz="3600" b="1">
              <a:latin typeface="+mj-lt"/>
            </a:endParaRPr>
          </a:p>
          <a:p>
            <a:pPr algn="ctr">
              <a:defRPr sz="2400">
                <a:latin typeface="+mj-lt"/>
              </a:defRPr>
            </a:pPr>
            <a:r>
              <a:t>Teste diferentes modelos e veja o desempenho desses dados, usando métricas como precisão ou erro (matriz de confusão, MSE, MAE, R-squared ...)</a:t>
            </a:r>
            <a:endParaRPr sz="2400">
              <a:latin typeface="+mj-lt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619500" y="3510640"/>
            <a:ext cx="816428" cy="870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Right Arrow 8"/>
          <p:cNvSpPr/>
          <p:nvPr/>
        </p:nvSpPr>
        <p:spPr>
          <a:xfrm>
            <a:off x="7796892" y="3453492"/>
            <a:ext cx="816428" cy="870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446814" y="1934934"/>
            <a:ext cx="3298371" cy="3954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3600" b="1">
                <a:latin typeface="+mj-lt"/>
              </a:defRPr>
            </a:pPr>
            <a:r>
              <a:t>COMPARAÇÃO</a:t>
            </a:r>
          </a:p>
          <a:p>
            <a:pPr algn="ctr"/>
            <a:endParaRPr sz="3600" b="1">
              <a:latin typeface="+mj-lt"/>
            </a:endParaRPr>
          </a:p>
          <a:p>
            <a:pPr algn="ctr">
              <a:defRPr sz="2400">
                <a:latin typeface="+mj-lt"/>
              </a:defRPr>
            </a:pPr>
            <a:r>
              <a:t> Compare as métricas de avaliação dos modelos, considerando os critérios relevantes (precisão, precisão, resgate ...) </a:t>
            </a:r>
            <a:endParaRPr sz="240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684076" y="1964868"/>
            <a:ext cx="3298371" cy="3954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3600" b="1">
                <a:latin typeface="+mj-lt"/>
              </a:defRPr>
            </a:pPr>
            <a:r>
              <a:t>MAIS ADEQUADO </a:t>
            </a:r>
          </a:p>
          <a:p>
            <a:pPr algn="ctr"/>
            <a:endParaRPr sz="3600" b="1">
              <a:latin typeface="+mj-lt"/>
            </a:endParaRPr>
          </a:p>
          <a:p>
            <a:pPr algn="ctr">
              <a:defRPr sz="2400">
                <a:latin typeface="+mj-lt"/>
              </a:defRPr>
            </a:pPr>
            <a:r>
              <a:t>Com base na avaliação e comparação, selecione o modelo que melhor se adequa aos seus requisitos e forneça as previsões mais exatas.</a:t>
            </a:r>
          </a:p>
        </p:txBody>
      </p:sp>
    </p:spTree>
    <p:extLst>
      <p:ext uri="{BB962C8B-B14F-4D97-AF65-F5344CB8AC3E}">
        <p14:creationId xmlns:p14="http://schemas.microsoft.com/office/powerpoint/2010/main" val="2419875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802" y="79401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Seleção de modelos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261257" y="943653"/>
            <a:ext cx="11549743" cy="1132113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sz="360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06096" y="3012619"/>
            <a:ext cx="6604904" cy="16029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3600" b="1">
                <a:latin typeface="+mj-lt"/>
              </a:defRPr>
            </a:pPr>
            <a:r>
              <a:t>COMPARAÇÃO </a:t>
            </a:r>
          </a:p>
          <a:p>
            <a:pPr algn="ctr">
              <a:defRPr sz="2400" b="1">
                <a:latin typeface="+mj-lt"/>
              </a:defRPr>
            </a:pPr>
            <a:r>
              <a:t>Modelo A: Precisão = 16,66% </a:t>
            </a:r>
            <a:endParaRPr sz="2400">
              <a:latin typeface="+mj-lt"/>
            </a:endParaRPr>
          </a:p>
          <a:p>
            <a:pPr algn="ctr">
              <a:defRPr sz="2400"/>
            </a:pPr>
            <a:r>
              <a:rPr b="1">
                <a:latin typeface="+mj-lt"/>
              </a:rPr>
              <a:t>Modelo B: </a:t>
            </a:r>
            <a:r>
              <a:t>Precisão = 66,66%</a:t>
            </a:r>
            <a:endParaRPr sz="240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06096" y="4772028"/>
            <a:ext cx="6604904" cy="16029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3600" b="1">
                <a:latin typeface="+mj-lt"/>
              </a:defRPr>
            </a:pPr>
            <a:r>
              <a:rPr sz="3200"/>
              <a:t>BEST FIT - Modelo B</a:t>
            </a:r>
          </a:p>
          <a:p>
            <a:pPr algn="ctr">
              <a:defRPr sz="2400">
                <a:latin typeface="+mj-lt"/>
              </a:defRPr>
            </a:pPr>
            <a:r>
              <a:rPr sz="2000"/>
              <a:t>O modelo B é inicialmente melhor do que o modelo A. No entanto, se tentarmos o Modelo A com k=5, poderemos obter melhores resultados onde a precisão atinge 75% !</a:t>
            </a:r>
            <a:endParaRPr sz="200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206096" y="757233"/>
            <a:ext cx="6604904" cy="2177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3600" b="1">
                <a:latin typeface="+mj-lt"/>
              </a:defRPr>
            </a:pPr>
            <a:r>
              <a:rPr sz="3200"/>
              <a:t>AVALIAÇÃO </a:t>
            </a:r>
          </a:p>
          <a:p>
            <a:pPr algn="ctr">
              <a:defRPr sz="2400">
                <a:latin typeface="+mj-lt"/>
              </a:defRPr>
            </a:pPr>
            <a:r>
              <a:rPr sz="2000" b="1"/>
              <a:t>Modelo A:</a:t>
            </a:r>
            <a:r>
              <a:rPr sz="2000"/>
              <a:t> </a:t>
            </a:r>
            <a:r>
              <a:rPr sz="2000" b="1"/>
              <a:t>Classificador K-Nearest Vizinhos (KNN) </a:t>
            </a:r>
            <a:endParaRPr sz="2000" b="1">
              <a:latin typeface="+mj-lt"/>
            </a:endParaRPr>
          </a:p>
          <a:p>
            <a:pPr algn="ctr">
              <a:defRPr sz="2400">
                <a:latin typeface="+mj-lt"/>
              </a:defRPr>
            </a:pPr>
            <a:r>
              <a:rPr sz="2000"/>
              <a:t>k=3</a:t>
            </a:r>
            <a:endParaRPr sz="2000">
              <a:latin typeface="+mj-lt"/>
            </a:endParaRPr>
          </a:p>
          <a:p>
            <a:pPr algn="ctr">
              <a:defRPr sz="2400" b="1">
                <a:latin typeface="+mj-lt"/>
              </a:defRPr>
            </a:pPr>
            <a:r>
              <a:rPr sz="2000"/>
              <a:t>Modelo B: Regressão Logística</a:t>
            </a:r>
            <a:endParaRPr sz="2000" b="1">
              <a:latin typeface="+mj-lt"/>
            </a:endParaRPr>
          </a:p>
          <a:p>
            <a:pPr algn="ctr">
              <a:defRPr>
                <a:latin typeface="+mj-lt"/>
              </a:defRPr>
            </a:pPr>
            <a:r>
              <a:rPr sz="1600"/>
              <a:t>p = 1 / (1 + exp(-(-1.7150779 + 0.2574228*X1 + 0.6058557*X2)))</a:t>
            </a:r>
          </a:p>
          <a:p>
            <a:pPr algn="ctr"/>
            <a:endParaRPr sz="2000">
              <a:latin typeface="+mj-lt"/>
            </a:endParaRPr>
          </a:p>
        </p:txBody>
      </p:sp>
      <p:sp>
        <p:nvSpPr>
          <p:cNvPr id="4" name="AutoShape 2" descr="p = 1/(e^(-0.257423 X1 - 0.605856 X2 + 1.71508) + 1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523584"/>
              </p:ext>
            </p:extLst>
          </p:nvPr>
        </p:nvGraphicFramePr>
        <p:xfrm>
          <a:off x="1709056" y="691386"/>
          <a:ext cx="2409738" cy="5886838"/>
        </p:xfrm>
        <a:graphic>
          <a:graphicData uri="http://schemas.openxmlformats.org/drawingml/2006/table">
            <a:tbl>
              <a:tblPr/>
              <a:tblGrid>
                <a:gridCol w="695180">
                  <a:extLst>
                    <a:ext uri="{9D8B030D-6E8A-4147-A177-3AD203B41FA5}">
                      <a16:colId xmlns:a16="http://schemas.microsoft.com/office/drawing/2014/main" val="461866407"/>
                    </a:ext>
                  </a:extLst>
                </a:gridCol>
                <a:gridCol w="681812">
                  <a:extLst>
                    <a:ext uri="{9D8B030D-6E8A-4147-A177-3AD203B41FA5}">
                      <a16:colId xmlns:a16="http://schemas.microsoft.com/office/drawing/2014/main" val="748808849"/>
                    </a:ext>
                  </a:extLst>
                </a:gridCol>
                <a:gridCol w="391040">
                  <a:extLst>
                    <a:ext uri="{9D8B030D-6E8A-4147-A177-3AD203B41FA5}">
                      <a16:colId xmlns:a16="http://schemas.microsoft.com/office/drawing/2014/main" val="461025626"/>
                    </a:ext>
                  </a:extLst>
                </a:gridCol>
                <a:gridCol w="641706">
                  <a:extLst>
                    <a:ext uri="{9D8B030D-6E8A-4147-A177-3AD203B41FA5}">
                      <a16:colId xmlns:a16="http://schemas.microsoft.com/office/drawing/2014/main" val="4243279639"/>
                    </a:ext>
                  </a:extLst>
                </a:gridCol>
              </a:tblGrid>
              <a:tr h="183411">
                <a:tc>
                  <a:txBody>
                    <a:bodyPr/>
                    <a:lstStyle/>
                    <a:p>
                      <a:pPr algn="ctr" fontAlgn="ctr">
                        <a:defRPr sz="12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Amostra</a:t>
                      </a:r>
                      <a:endParaRPr sz="12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X1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X2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Classe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735549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1.2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1.3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060733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0.8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0.6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163283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2.8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1973525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4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2.8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0.8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150961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1.4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341730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6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1.9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265340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7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3.9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2.2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0745732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8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842312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9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2289147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3.2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1.4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890187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430608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12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0.5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3.2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443716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13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0.5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8041868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14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3.8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1.9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234082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600071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16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0.9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1.8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49524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17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1.4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4704548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18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2.7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0.9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756689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19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2.3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519790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0.7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981184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1.8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1.6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3985255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22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2.8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060218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23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3.2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0.7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566030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24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0.6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3.2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932953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2.3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1.9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168220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26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2.9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1.5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941884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27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1.7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2.6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5331783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28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1.3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220092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29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2.2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1.2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829425"/>
                  </a:ext>
                </a:extLst>
              </a:tr>
              <a:tr h="183411"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1.6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0.8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7018" marR="7018" marT="7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735631"/>
                  </a:ext>
                </a:extLst>
              </a:tr>
            </a:tbl>
          </a:graphicData>
        </a:graphic>
      </p:graphicFrame>
      <p:sp>
        <p:nvSpPr>
          <p:cNvPr id="17" name="Rounded Rectangular Callout 16"/>
          <p:cNvSpPr/>
          <p:nvPr/>
        </p:nvSpPr>
        <p:spPr>
          <a:xfrm>
            <a:off x="155575" y="1643743"/>
            <a:ext cx="1270454" cy="1883228"/>
          </a:xfrm>
          <a:prstGeom prst="wedgeRoundRectCallout">
            <a:avLst>
              <a:gd name="adj1" fmla="val 72562"/>
              <a:gd name="adj2" fmla="val 6431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Conjunto de formação</a:t>
            </a:r>
          </a:p>
          <a:p>
            <a:pPr algn="ctr"/>
            <a:r>
              <a:t>(80% od amostras)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155575" y="4738463"/>
            <a:ext cx="1270454" cy="1883228"/>
          </a:xfrm>
          <a:prstGeom prst="wedgeRoundRectCallout">
            <a:avLst>
              <a:gd name="adj1" fmla="val 72562"/>
              <a:gd name="adj2" fmla="val 6431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solidFill>
                  <a:schemeClr val="tx1"/>
                </a:solidFill>
              </a:defRPr>
            </a:pPr>
            <a:r>
              <a:t>Conjunto de validação</a:t>
            </a:r>
          </a:p>
          <a:p>
            <a:pPr algn="ctr">
              <a:defRPr>
                <a:solidFill>
                  <a:schemeClr val="tx1"/>
                </a:solidFill>
              </a:defRPr>
            </a:pPr>
            <a:r>
              <a:t>(20% das amostras)</a:t>
            </a:r>
            <a:endParaRPr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300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85" y="180069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Regularização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384" y="974920"/>
            <a:ext cx="9062359" cy="4903365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rPr b="1"/>
              <a:t>Papel da regularização</a:t>
            </a:r>
            <a:r>
              <a:t>: Acrescenta equilíbrio ao modelo, encontrando o ponto doce entre ajustar bem os dados de formação e generalizar a novos dados não vistos.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rPr b="1"/>
              <a:t>Penalização para aprendizagem</a:t>
            </a:r>
            <a:r>
              <a:t>: Rejeita a dependência excessiva, promove a flexibilidade.</a:t>
            </a:r>
          </a:p>
          <a:p>
            <a:pPr algn="just">
              <a:defRPr sz="3600">
                <a:latin typeface="+mj-lt"/>
              </a:defRPr>
            </a:pPr>
            <a:r>
              <a:rPr b="1"/>
              <a:t>Melhor desempenho</a:t>
            </a:r>
            <a:r>
              <a:t>: Os modelos regularizados tornam-se mais flexíveis, focando-se nos padrões subjacentes, o que resulta num melhor desempenho e fiabilidade.</a:t>
            </a:r>
          </a:p>
        </p:txBody>
      </p:sp>
      <p:pic>
        <p:nvPicPr>
          <p:cNvPr id="4" name="Picture 3" descr="Free Close-Up Photo of Accounting Documents Stock Photo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4114" y="1447801"/>
            <a:ext cx="2449286" cy="42311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1745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802" y="-32852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Regularização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413978"/>
              </p:ext>
            </p:extLst>
          </p:nvPr>
        </p:nvGraphicFramePr>
        <p:xfrm>
          <a:off x="1752599" y="800554"/>
          <a:ext cx="2086610" cy="5978288"/>
        </p:xfrm>
        <a:graphic>
          <a:graphicData uri="http://schemas.openxmlformats.org/drawingml/2006/table">
            <a:tbl>
              <a:tblPr/>
              <a:tblGrid>
                <a:gridCol w="668180">
                  <a:extLst>
                    <a:ext uri="{9D8B030D-6E8A-4147-A177-3AD203B41FA5}">
                      <a16:colId xmlns:a16="http://schemas.microsoft.com/office/drawing/2014/main" val="97604470"/>
                    </a:ext>
                  </a:extLst>
                </a:gridCol>
                <a:gridCol w="725192">
                  <a:extLst>
                    <a:ext uri="{9D8B030D-6E8A-4147-A177-3AD203B41FA5}">
                      <a16:colId xmlns:a16="http://schemas.microsoft.com/office/drawing/2014/main" val="2232844448"/>
                    </a:ext>
                  </a:extLst>
                </a:gridCol>
                <a:gridCol w="693238">
                  <a:extLst>
                    <a:ext uri="{9D8B030D-6E8A-4147-A177-3AD203B41FA5}">
                      <a16:colId xmlns:a16="http://schemas.microsoft.com/office/drawing/2014/main" val="3899822748"/>
                    </a:ext>
                  </a:extLst>
                </a:gridCol>
              </a:tblGrid>
              <a:tr h="167359">
                <a:tc>
                  <a:txBody>
                    <a:bodyPr/>
                    <a:lstStyle/>
                    <a:p>
                      <a:pPr algn="ctr" fontAlgn="b">
                        <a:defRPr sz="14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Amostra</a:t>
                      </a:r>
                      <a:endParaRPr sz="14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Horas de Estudo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Aprovado</a:t>
                      </a:r>
                      <a:endParaRPr sz="14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849594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4.5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0141471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3.2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443023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6.8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123496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4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5.1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141899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5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4.9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471001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6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6.5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7376120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7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2.3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673676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8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3.7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386344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9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7.2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288711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6.1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753287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3.9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577422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12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5.5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14722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13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4.3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860864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14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5.9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340551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15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6.4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968738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16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3.8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308567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17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4.7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572787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18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6.6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3491260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19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5.3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102758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4.1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702803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4.2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167745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22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6.0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26807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23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5.5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128154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24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3.7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0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97636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25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6.7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sz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defRPr>
                      </a:pPr>
                      <a:r>
                        <a:t>1</a:t>
                      </a:r>
                    </a:p>
                  </a:txBody>
                  <a:tcPr marL="8368" marR="8368" marT="8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423126"/>
                  </a:ext>
                </a:extLst>
              </a:tr>
            </a:tbl>
          </a:graphicData>
        </a:graphic>
      </p:graphicFrame>
      <p:sp>
        <p:nvSpPr>
          <p:cNvPr id="6" name="Rounded Rectangular Callout 5"/>
          <p:cNvSpPr/>
          <p:nvPr/>
        </p:nvSpPr>
        <p:spPr>
          <a:xfrm>
            <a:off x="155575" y="1643743"/>
            <a:ext cx="1270454" cy="1349828"/>
          </a:xfrm>
          <a:prstGeom prst="wedgeRoundRectCallout">
            <a:avLst>
              <a:gd name="adj1" fmla="val 75133"/>
              <a:gd name="adj2" fmla="val 24979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Conjunto de formação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155575" y="3875314"/>
            <a:ext cx="1270454" cy="1349828"/>
          </a:xfrm>
          <a:prstGeom prst="wedgeRoundRectCallout">
            <a:avLst>
              <a:gd name="adj1" fmla="val 73419"/>
              <a:gd name="adj2" fmla="val 29818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solidFill>
                  <a:schemeClr val="tx1"/>
                </a:solidFill>
              </a:defRPr>
            </a:pPr>
            <a:r>
              <a:t>Conjunto de validação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155575" y="5429014"/>
            <a:ext cx="1270454" cy="1349828"/>
          </a:xfrm>
          <a:prstGeom prst="wedgeRoundRectCallout">
            <a:avLst>
              <a:gd name="adj1" fmla="val 72562"/>
              <a:gd name="adj2" fmla="val 6431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>
                <a:solidFill>
                  <a:schemeClr val="tx1"/>
                </a:solidFill>
              </a:rPr>
              <a:t>valores</a:t>
            </a:r>
            <a:r>
              <a:t> </a:t>
            </a:r>
            <a:r>
              <a:rPr>
                <a:solidFill>
                  <a:schemeClr val="tx1"/>
                </a:solidFill>
              </a:rPr>
              <a:t>futuros</a:t>
            </a:r>
          </a:p>
        </p:txBody>
      </p:sp>
      <p:sp>
        <p:nvSpPr>
          <p:cNvPr id="9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9209" y="806646"/>
            <a:ext cx="6774365" cy="4903365"/>
          </a:xfrm>
        </p:spPr>
        <p:txBody>
          <a:bodyPr>
            <a:noAutofit/>
          </a:bodyPr>
          <a:lstStyle/>
          <a:p>
            <a:pPr marL="0" indent="0" algn="ctr">
              <a:buNone/>
              <a:defRPr b="1">
                <a:latin typeface="+mj-lt"/>
              </a:defRPr>
            </a:pPr>
            <a:r>
              <a:t>Regressão Logística</a:t>
            </a:r>
            <a:endParaRPr b="1">
              <a:latin typeface="+mj-lt"/>
            </a:endParaRPr>
          </a:p>
          <a:p>
            <a:pPr marL="0" indent="0" algn="ctr">
              <a:buNone/>
              <a:defRPr sz="2400">
                <a:latin typeface="+mj-lt"/>
              </a:defRPr>
            </a:pPr>
            <a:r>
              <a:t>p = 1 / (1 + exp(-(β0 + β1 * Study Hours)))</a:t>
            </a:r>
            <a:endParaRPr sz="2400">
              <a:latin typeface="+mj-lt"/>
            </a:endParaRPr>
          </a:p>
          <a:p>
            <a:pPr marL="0" indent="0" algn="ctr">
              <a:buNone/>
              <a:defRPr sz="2000">
                <a:latin typeface="+mj-lt"/>
              </a:defRPr>
            </a:pPr>
            <a:r>
              <a:t>β0 = 0.01268794</a:t>
            </a:r>
            <a:endParaRPr sz="2000">
              <a:latin typeface="+mj-lt"/>
            </a:endParaRPr>
          </a:p>
          <a:p>
            <a:pPr marL="0" indent="0" algn="ctr">
              <a:buNone/>
              <a:defRPr sz="2000">
                <a:latin typeface="+mj-lt"/>
              </a:defRPr>
            </a:pPr>
            <a:r>
              <a:t>β1 = 0.78148321</a:t>
            </a:r>
            <a:endParaRPr sz="2000">
              <a:latin typeface="+mj-lt"/>
            </a:endParaRPr>
          </a:p>
          <a:p>
            <a:pPr marL="0" indent="0" algn="ctr">
              <a:buNone/>
              <a:defRPr sz="2400" b="1">
                <a:latin typeface="+mj-lt"/>
              </a:defRPr>
            </a:pPr>
            <a:r>
              <a:t>Precisão no conjunto de validação = 100%</a:t>
            </a:r>
          </a:p>
          <a:p>
            <a:pPr marL="0" indent="0" algn="ctr">
              <a:buNone/>
            </a:pPr>
            <a:endParaRPr sz="2400" b="1">
              <a:latin typeface="+mj-lt"/>
            </a:endParaRPr>
          </a:p>
          <a:p>
            <a:pPr marL="0" indent="0" algn="ctr">
              <a:buNone/>
              <a:defRPr sz="2400">
                <a:latin typeface="+mj-lt"/>
              </a:defRPr>
            </a:pPr>
            <a:r>
              <a:rPr b="1"/>
              <a:t>Regionamento Logístico com Coeficientes de Regularização de Ridge</a:t>
            </a:r>
            <a:r>
              <a:t>:</a:t>
            </a:r>
            <a:endParaRPr sz="2400">
              <a:latin typeface="+mj-lt"/>
            </a:endParaRPr>
          </a:p>
          <a:p>
            <a:pPr marL="0" indent="0" algn="ctr">
              <a:buNone/>
              <a:defRPr sz="2400"/>
            </a:pPr>
            <a:r>
              <a:rPr>
                <a:latin typeface="+mj-lt"/>
              </a:rPr>
              <a:t>β0= 0.01475021, β1 </a:t>
            </a:r>
            <a:r>
              <a:t>= </a:t>
            </a:r>
            <a:r>
              <a:rPr>
                <a:latin typeface="+mj-lt"/>
              </a:rPr>
              <a:t>0.16443271</a:t>
            </a:r>
            <a:endParaRPr sz="2400">
              <a:latin typeface="+mj-lt"/>
            </a:endParaRPr>
          </a:p>
          <a:p>
            <a:pPr marL="0" indent="0" algn="ctr">
              <a:buNone/>
            </a:pPr>
            <a:endParaRPr sz="2400">
              <a:latin typeface="+mj-lt"/>
            </a:endParaRPr>
          </a:p>
          <a:p>
            <a:pPr marL="0" indent="0" algn="ctr">
              <a:buNone/>
              <a:defRPr sz="2400">
                <a:latin typeface="+mj-lt"/>
              </a:defRPr>
            </a:pPr>
            <a:r>
              <a:t>Testes Adicionais com valores futuros - Regressão Logística (Sem Regularização)  -&gt; </a:t>
            </a:r>
            <a:r>
              <a:rPr b="1"/>
              <a:t>Precisão: 0.7</a:t>
            </a:r>
            <a:endParaRPr sz="2400" b="1">
              <a:latin typeface="+mj-lt"/>
            </a:endParaRPr>
          </a:p>
          <a:p>
            <a:pPr marL="0" indent="0" algn="ctr">
              <a:buNone/>
              <a:defRPr sz="2400">
                <a:latin typeface="+mj-lt"/>
              </a:defRPr>
            </a:pPr>
            <a:r>
              <a:t>Testes Adicionais - Regressão Logística com Regularização de Ridge - &gt; </a:t>
            </a:r>
            <a:r>
              <a:rPr b="1"/>
              <a:t>Precisão: 0.8</a:t>
            </a:r>
            <a:endParaRPr sz="2400" b="1">
              <a:latin typeface="+mj-lt"/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9971314" y="3352800"/>
            <a:ext cx="2100943" cy="1774371"/>
          </a:xfrm>
          <a:prstGeom prst="wedgeRectCallout">
            <a:avLst>
              <a:gd name="adj1" fmla="val -36377"/>
              <a:gd name="adj2" fmla="val 1007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100"/>
            </a:pPr>
            <a:r>
              <a:t>O modelo regularizado funciona melhor em valores futuros!</a:t>
            </a:r>
            <a:endParaRPr sz="2100"/>
          </a:p>
        </p:txBody>
      </p:sp>
      <p:sp>
        <p:nvSpPr>
          <p:cNvPr id="11" name="Rectangular Callout 10"/>
          <p:cNvSpPr/>
          <p:nvPr/>
        </p:nvSpPr>
        <p:spPr>
          <a:xfrm>
            <a:off x="10091057" y="1111911"/>
            <a:ext cx="2100943" cy="1393371"/>
          </a:xfrm>
          <a:prstGeom prst="wedgeRectCallout">
            <a:avLst>
              <a:gd name="adj1" fmla="val -81455"/>
              <a:gd name="adj2" fmla="val 515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100"/>
            </a:pPr>
            <a:r>
              <a:t>Possível superação dos dados existentes! </a:t>
            </a:r>
            <a:endParaRPr sz="2100"/>
          </a:p>
        </p:txBody>
      </p:sp>
    </p:spTree>
    <p:extLst>
      <p:ext uri="{BB962C8B-B14F-4D97-AF65-F5344CB8AC3E}">
        <p14:creationId xmlns:p14="http://schemas.microsoft.com/office/powerpoint/2010/main" val="1272113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971" y="103868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Validação Cruzada</a:t>
            </a:r>
          </a:p>
        </p:txBody>
      </p:sp>
      <p:sp>
        <p:nvSpPr>
          <p:cNvPr id="5" name="Rectangle 4"/>
          <p:cNvSpPr/>
          <p:nvPr/>
        </p:nvSpPr>
        <p:spPr>
          <a:xfrm>
            <a:off x="231324" y="1480457"/>
            <a:ext cx="3298371" cy="5112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3600" b="1">
                <a:latin typeface="+mj-lt"/>
              </a:defRPr>
            </a:pPr>
            <a:r>
              <a:t>Avaliação do Desempenho</a:t>
            </a:r>
            <a:endParaRPr sz="3600" b="1">
              <a:latin typeface="+mj-lt"/>
            </a:endParaRPr>
          </a:p>
          <a:p>
            <a:pPr algn="ctr"/>
            <a:endParaRPr sz="3600" b="1">
              <a:latin typeface="+mj-lt"/>
            </a:endParaRPr>
          </a:p>
          <a:p>
            <a:pPr algn="ctr">
              <a:defRPr sz="2400" b="1">
                <a:latin typeface="+mj-lt"/>
              </a:defRPr>
            </a:pPr>
            <a:r>
              <a:t> Divida os dados em conjuntos de formação e teste, treine o modelo no conjunto de formação e avalie o respetivo desempenho no conjunto de teste para ver o desempenho dos dados não vistos.</a:t>
            </a:r>
            <a:endParaRPr sz="2400" b="1">
              <a:latin typeface="+mj-lt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619500" y="3510640"/>
            <a:ext cx="816428" cy="870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Right Arrow 8"/>
          <p:cNvSpPr/>
          <p:nvPr/>
        </p:nvSpPr>
        <p:spPr>
          <a:xfrm>
            <a:off x="7796892" y="3453492"/>
            <a:ext cx="816428" cy="870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468586" y="1480457"/>
            <a:ext cx="3298371" cy="5112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3600" b="1">
                <a:latin typeface="+mj-lt"/>
              </a:defRPr>
            </a:pPr>
            <a:r>
              <a:t>Verificação da Geração</a:t>
            </a:r>
            <a:endParaRPr sz="3600" b="1">
              <a:latin typeface="+mj-lt"/>
            </a:endParaRPr>
          </a:p>
          <a:p>
            <a:pPr algn="ctr"/>
            <a:endParaRPr sz="3600" b="1">
              <a:latin typeface="+mj-lt"/>
            </a:endParaRPr>
          </a:p>
          <a:p>
            <a:pPr algn="ctr">
              <a:defRPr sz="2400" b="1">
                <a:latin typeface="+mj-lt"/>
              </a:defRPr>
            </a:pPr>
            <a:r>
              <a:t>Utilize a validação cruzada para treinar e testar repetidamente o modelo em diferentes subconjuntos dos dados, garantindo que este possa generalizar bem a diversas amostras e evitar a sobreajustamento.</a:t>
            </a:r>
            <a:endParaRPr sz="2400" b="1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643255" y="1480457"/>
            <a:ext cx="3298371" cy="4441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3600" b="1">
                <a:latin typeface="+mj-lt"/>
              </a:defRPr>
            </a:pPr>
            <a:r>
              <a:t>Avaliação do Modelo</a:t>
            </a:r>
          </a:p>
          <a:p>
            <a:pPr algn="ctr"/>
            <a:endParaRPr sz="3600">
              <a:latin typeface="+mj-lt"/>
            </a:endParaRPr>
          </a:p>
          <a:p>
            <a:pPr algn="ctr">
              <a:defRPr sz="2400" b="1">
                <a:latin typeface="+mj-lt"/>
              </a:defRPr>
            </a:pPr>
            <a:r>
              <a:t>Média das pontuações de desempenho obtidas da validação cruzada para formar uma avaliação abrangente da eficácia global do modelo.</a:t>
            </a:r>
            <a:endParaRPr sz="2400" b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982299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85" y="180069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Validação Cruzada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612" y="1155246"/>
            <a:ext cx="2129445" cy="4189640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4169228" y="4049486"/>
            <a:ext cx="2360086" cy="990600"/>
          </a:xfrm>
          <a:prstGeom prst="wedgeRoundRectCallout">
            <a:avLst>
              <a:gd name="adj1" fmla="val -55260"/>
              <a:gd name="adj2" fmla="val -1057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latin typeface="+mj-lt"/>
              </a:defRPr>
            </a:pPr>
            <a:r>
              <a:t>Avaliação do Desempenho, precisão=80%</a:t>
            </a:r>
            <a:endParaRPr sz="240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3057" y="1144361"/>
            <a:ext cx="2177143" cy="4189640"/>
          </a:xfrm>
          <a:prstGeom prst="rect">
            <a:avLst/>
          </a:prstGeom>
        </p:spPr>
      </p:pic>
      <p:sp>
        <p:nvSpPr>
          <p:cNvPr id="9" name="Cloud Callout 8"/>
          <p:cNvSpPr/>
          <p:nvPr/>
        </p:nvSpPr>
        <p:spPr>
          <a:xfrm>
            <a:off x="99975" y="577495"/>
            <a:ext cx="1654628" cy="2242457"/>
          </a:xfrm>
          <a:prstGeom prst="cloudCallout">
            <a:avLst>
              <a:gd name="adj1" fmla="val 58153"/>
              <a:gd name="adj2" fmla="val 1090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Vamos dividir dados para formação e teste</a:t>
            </a:r>
          </a:p>
        </p:txBody>
      </p:sp>
      <p:sp>
        <p:nvSpPr>
          <p:cNvPr id="11" name="Cloud Callout 10"/>
          <p:cNvSpPr/>
          <p:nvPr/>
        </p:nvSpPr>
        <p:spPr>
          <a:xfrm>
            <a:off x="5083555" y="1513115"/>
            <a:ext cx="1654628" cy="1458685"/>
          </a:xfrm>
          <a:prstGeom prst="cloudCallout">
            <a:avLst>
              <a:gd name="adj1" fmla="val 58153"/>
              <a:gd name="adj2" fmla="val 1090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Vamos dividir os mesmos dados em contas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9416218" y="722489"/>
            <a:ext cx="2666926" cy="4978400"/>
          </a:xfrm>
          <a:prstGeom prst="wedgeRoundRectCallout">
            <a:avLst>
              <a:gd name="adj1" fmla="val -56481"/>
              <a:gd name="adj2" fmla="val -90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 b="1">
                <a:latin typeface="+mj-lt"/>
              </a:defRPr>
            </a:pPr>
            <a:r>
              <a:t>Vamos verificar cruzadamente com repetições</a:t>
            </a:r>
            <a:endParaRPr sz="2000" b="1">
              <a:latin typeface="+mj-lt"/>
            </a:endParaRPr>
          </a:p>
          <a:p>
            <a:pPr algn="ctr"/>
            <a:endParaRPr>
              <a:latin typeface="+mj-lt"/>
            </a:endParaRPr>
          </a:p>
          <a:p>
            <a:pPr algn="ctr">
              <a:defRPr sz="1600"/>
            </a:pPr>
            <a:r>
              <a:t>dobras 1,2,3 para treino, dobra 4 para o teste </a:t>
            </a:r>
            <a:endParaRPr sz="1600"/>
          </a:p>
          <a:p>
            <a:pPr algn="ctr">
              <a:defRPr sz="1600"/>
            </a:pPr>
            <a:r>
              <a:t>(precisão=80%)</a:t>
            </a:r>
            <a:endParaRPr sz="1600"/>
          </a:p>
          <a:p>
            <a:pPr algn="ctr"/>
            <a:endParaRPr sz="1600"/>
          </a:p>
          <a:p>
            <a:pPr algn="ctr">
              <a:defRPr sz="1600"/>
            </a:pPr>
            <a:r>
              <a:t>dobras 1,2,4 para treino, dobra 3 para o teste </a:t>
            </a:r>
            <a:endParaRPr sz="1600"/>
          </a:p>
          <a:p>
            <a:pPr algn="ctr">
              <a:defRPr sz="1600"/>
            </a:pPr>
            <a:r>
              <a:t> (precisão=70%)</a:t>
            </a:r>
            <a:endParaRPr sz="1600"/>
          </a:p>
          <a:p>
            <a:pPr algn="ctr"/>
            <a:endParaRPr sz="1600"/>
          </a:p>
          <a:p>
            <a:pPr algn="ctr">
              <a:defRPr sz="1600"/>
            </a:pPr>
            <a:r>
              <a:t>dobras 2,3,4 para treino, dobra 1 para o teste </a:t>
            </a:r>
            <a:endParaRPr sz="1600"/>
          </a:p>
          <a:p>
            <a:pPr algn="ctr">
              <a:defRPr sz="1600"/>
            </a:pPr>
            <a:r>
              <a:t>(precisão=60%)</a:t>
            </a:r>
            <a:endParaRPr sz="1600"/>
          </a:p>
          <a:p>
            <a:pPr algn="ctr"/>
            <a:endParaRPr sz="1600"/>
          </a:p>
          <a:p>
            <a:pPr algn="ctr">
              <a:defRPr sz="1600"/>
            </a:pPr>
            <a:r>
              <a:t>dobras 1,3,4 para treino, dobra 2 para o teste (precisão=70%)</a:t>
            </a:r>
            <a:endParaRPr sz="1600"/>
          </a:p>
        </p:txBody>
      </p:sp>
      <p:sp>
        <p:nvSpPr>
          <p:cNvPr id="13" name="Oval Callout 12"/>
          <p:cNvSpPr/>
          <p:nvPr/>
        </p:nvSpPr>
        <p:spPr>
          <a:xfrm>
            <a:off x="1426029" y="5540829"/>
            <a:ext cx="2416628" cy="707571"/>
          </a:xfrm>
          <a:prstGeom prst="wedgeEllipseCallout">
            <a:avLst>
              <a:gd name="adj1" fmla="val 3942"/>
              <a:gd name="adj2" fmla="val -7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Avaliação do Desempenho</a:t>
            </a:r>
          </a:p>
        </p:txBody>
      </p:sp>
      <p:sp>
        <p:nvSpPr>
          <p:cNvPr id="14" name="Oval Callout 13"/>
          <p:cNvSpPr/>
          <p:nvPr/>
        </p:nvSpPr>
        <p:spPr>
          <a:xfrm>
            <a:off x="4763911" y="5540829"/>
            <a:ext cx="2736272" cy="1143000"/>
          </a:xfrm>
          <a:prstGeom prst="wedgeEllipseCallout">
            <a:avLst>
              <a:gd name="adj1" fmla="val 37726"/>
              <a:gd name="adj2" fmla="val -732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Verificação da Geração - </a:t>
            </a:r>
            <a:r>
              <a:rPr b="1"/>
              <a:t>Validação Cruzada</a:t>
            </a:r>
          </a:p>
        </p:txBody>
      </p:sp>
      <p:sp>
        <p:nvSpPr>
          <p:cNvPr id="15" name="Oval Callout 14"/>
          <p:cNvSpPr/>
          <p:nvPr/>
        </p:nvSpPr>
        <p:spPr>
          <a:xfrm>
            <a:off x="7783212" y="5812971"/>
            <a:ext cx="2416628" cy="870858"/>
          </a:xfrm>
          <a:prstGeom prst="wedgeEllipseCallout">
            <a:avLst>
              <a:gd name="adj1" fmla="val 37726"/>
              <a:gd name="adj2" fmla="val -732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Desempenho médio - precisão = 70%</a:t>
            </a:r>
            <a:endParaRPr b="1"/>
          </a:p>
        </p:txBody>
      </p:sp>
    </p:spTree>
    <p:extLst>
      <p:ext uri="{BB962C8B-B14F-4D97-AF65-F5344CB8AC3E}">
        <p14:creationId xmlns:p14="http://schemas.microsoft.com/office/powerpoint/2010/main" val="3279154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Estudar e rever os seguintes recursos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1025868" cy="505777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  <a:defRPr b="1">
                <a:latin typeface="+mj-lt"/>
              </a:defRPr>
            </a:pPr>
            <a:r>
              <a:t>Consulte este artigo sobre o Pré-processamento de Dados: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3"/>
              </a:defRPr>
            </a:pPr>
            <a:r>
              <a:t>https://developer.ibm.com/articles/data-preprocessing-in-detail/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Consulte este artigo sobre Engenharia de Funcionalidades: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4"/>
              </a:defRPr>
            </a:pPr>
            <a:r>
              <a:t>https://www.ibm.com/garage/method/practices/reason/prepare-data-for-machine-learning/</a:t>
            </a:r>
            <a:endParaRPr>
              <a:latin typeface="+mj-lt"/>
            </a:endParaRPr>
          </a:p>
          <a:p>
            <a:pPr marL="0" indent="0" algn="just">
              <a:buNone/>
            </a:pPr>
            <a:r>
              <a:rPr b="1">
                <a:latin typeface="+mj-lt"/>
              </a:rPr>
              <a:t>Verifique este vídeo sobre </a:t>
            </a:r>
            <a:r>
              <a:t>Hyperparameter Tuning</a:t>
            </a:r>
            <a:r>
              <a:rPr b="1">
                <a:latin typeface="+mj-lt"/>
              </a:rPr>
              <a:t>:</a:t>
            </a:r>
          </a:p>
          <a:p>
            <a:pPr algn="just">
              <a:defRPr>
                <a:latin typeface="+mj-lt"/>
                <a:hlinkClick r:id="rId5"/>
              </a:defRPr>
            </a:pPr>
            <a:r>
              <a:t>https://www.youtube.com/watch?v=soilQNNvhLw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Consulte este vídeo sobre Validação Cruzada: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6"/>
              </a:defRPr>
            </a:pPr>
            <a:r>
              <a:t>https://www.youtube.com/watch?v=fSytzGwwBVw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Aceda ao Oracle Member Hub e termine o nono tópico: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Otimização de Modelos de Aprendizagem Automática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Este curso foi desenvolvido como resultado do projeto Erasmus+ CodeIn (</a:t>
            </a:r>
            <a:r>
              <a:rPr i="1"/>
              <a:t>Cloud cOmputing para Educação Digital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Contém um total de dez tópicos didáticos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Tudo o que precisa de aprender é acesso à Internet </a:t>
            </a:r>
          </a:p>
          <a:p>
            <a:pPr lvl="0">
              <a:defRPr sz="3600">
                <a:latin typeface="+mj-lt"/>
              </a:defRPr>
            </a:pPr>
            <a:r>
              <a:t>Espera-se que gaste um total de 150 horas para adquirir os resultados de aprendizagem pretendidos.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85" y="180069"/>
            <a:ext cx="10515600" cy="794852"/>
          </a:xfrm>
        </p:spPr>
        <p:txBody>
          <a:bodyPr>
            <a:normAutofit fontScale="90000"/>
          </a:bodyPr>
          <a:lstStyle/>
          <a:p>
            <a:pPr algn="ctr">
              <a:defRPr b="1"/>
            </a:pPr>
            <a:r>
              <a:t>Otimização de Modelos de Aprendizagem Automática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3" y="1560059"/>
            <a:ext cx="8545286" cy="4486275"/>
          </a:xfrm>
        </p:spPr>
        <p:txBody>
          <a:bodyPr>
            <a:noAutofit/>
          </a:bodyPr>
          <a:lstStyle/>
          <a:p>
            <a:pPr>
              <a:defRPr>
                <a:latin typeface="+mj-lt"/>
              </a:defRPr>
            </a:pPr>
            <a:r>
              <a:rPr sz="3600"/>
              <a:t>Otimize para a </a:t>
            </a:r>
            <a:r>
              <a:rPr sz="4000" b="1"/>
              <a:t>Precisão</a:t>
            </a:r>
            <a:r>
              <a:rPr sz="3600"/>
              <a:t>: Otimize o seu modelo para obter previsões exatas.</a:t>
            </a:r>
          </a:p>
          <a:p>
            <a:pPr>
              <a:defRPr>
                <a:latin typeface="+mj-lt"/>
              </a:defRPr>
            </a:pPr>
            <a:r>
              <a:rPr sz="3600"/>
              <a:t>Aumente o </a:t>
            </a:r>
            <a:r>
              <a:rPr sz="4000" b="1"/>
              <a:t>Desempenho</a:t>
            </a:r>
            <a:r>
              <a:rPr sz="3600"/>
              <a:t>: Estimule as capacidades de aprendizagem do seu modelo.</a:t>
            </a:r>
          </a:p>
          <a:p>
            <a:pPr>
              <a:defRPr>
                <a:latin typeface="+mj-lt"/>
              </a:defRPr>
            </a:pPr>
            <a:r>
              <a:rPr sz="3600"/>
              <a:t>Melhore a </a:t>
            </a:r>
            <a:r>
              <a:rPr sz="4000" b="1"/>
              <a:t>Adaptabilidade</a:t>
            </a:r>
            <a:r>
              <a:rPr sz="3600"/>
              <a:t>: Certifique-se de que o seu modelo pode gerar para novos dados.</a:t>
            </a:r>
          </a:p>
        </p:txBody>
      </p:sp>
      <p:pic>
        <p:nvPicPr>
          <p:cNvPr id="5" name="Picture 2" descr="Free Yellow, Orange, and Green 3x3 Rubik's Cube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2372" y="1576188"/>
            <a:ext cx="2087266" cy="151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Close-Up Photo of a Boost Gauge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393" y="3473223"/>
            <a:ext cx="2058489" cy="257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40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85" y="180069"/>
            <a:ext cx="10515600" cy="794852"/>
          </a:xfrm>
        </p:spPr>
        <p:txBody>
          <a:bodyPr>
            <a:normAutofit fontScale="90000"/>
          </a:bodyPr>
          <a:lstStyle/>
          <a:p>
            <a:pPr algn="ctr">
              <a:defRPr b="1"/>
            </a:pPr>
            <a:r>
              <a:t>Otimização de Modelos de Aprendizagem Automática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57" y="1306287"/>
            <a:ext cx="11767456" cy="4903334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rPr b="1"/>
              <a:t>Pré-processamento de Dados</a:t>
            </a:r>
            <a:r>
              <a:t>: Limpeza, Transformação, Consistência</a:t>
            </a:r>
          </a:p>
          <a:p>
            <a:pPr>
              <a:defRPr sz="3600">
                <a:latin typeface="+mj-lt"/>
              </a:defRPr>
            </a:pPr>
            <a:r>
              <a:rPr b="1"/>
              <a:t>Engenharia de Funcionalidades</a:t>
            </a:r>
            <a:r>
              <a:t>: Seleção, Transformação, Insights</a:t>
            </a:r>
          </a:p>
          <a:p>
            <a:pPr>
              <a:defRPr sz="3600">
                <a:latin typeface="+mj-lt"/>
              </a:defRPr>
            </a:pPr>
            <a:r>
              <a:rPr b="1"/>
              <a:t>Ajustamento de Hiperparâmetros</a:t>
            </a:r>
            <a:r>
              <a:t>: Otimização, Pesquisa de Parâmetros, Desempenho</a:t>
            </a:r>
          </a:p>
          <a:p>
            <a:pPr>
              <a:defRPr sz="3600">
                <a:latin typeface="+mj-lt"/>
              </a:defRPr>
            </a:pPr>
            <a:r>
              <a:rPr b="1"/>
              <a:t>Seleção de Modelos</a:t>
            </a:r>
            <a:r>
              <a:t>: Avaliação, Comparação, Melhor Ajuste</a:t>
            </a:r>
          </a:p>
          <a:p>
            <a:pPr>
              <a:defRPr sz="3600">
                <a:latin typeface="+mj-lt"/>
              </a:defRPr>
            </a:pPr>
            <a:r>
              <a:rPr b="1"/>
              <a:t>Regularização</a:t>
            </a:r>
            <a:r>
              <a:t>: Prevenção de Correção, Generalização, Saldo</a:t>
            </a:r>
          </a:p>
          <a:p>
            <a:pPr>
              <a:defRPr sz="3600">
                <a:latin typeface="+mj-lt"/>
              </a:defRPr>
            </a:pPr>
            <a:r>
              <a:rPr b="1"/>
              <a:t>Validação Cruzada</a:t>
            </a:r>
            <a:r>
              <a:t>: Avaliação do Desempenho, Verificação da Generalização, Avaliação do Modelo</a:t>
            </a:r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3769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630" y="81115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Pré-processamento de Dados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952428"/>
              </p:ext>
            </p:extLst>
          </p:nvPr>
        </p:nvGraphicFramePr>
        <p:xfrm>
          <a:off x="2677886" y="2634343"/>
          <a:ext cx="8414657" cy="3193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0736">
                  <a:extLst>
                    <a:ext uri="{9D8B030D-6E8A-4147-A177-3AD203B41FA5}">
                      <a16:colId xmlns:a16="http://schemas.microsoft.com/office/drawing/2014/main" val="238679690"/>
                    </a:ext>
                  </a:extLst>
                </a:gridCol>
                <a:gridCol w="1121175">
                  <a:extLst>
                    <a:ext uri="{9D8B030D-6E8A-4147-A177-3AD203B41FA5}">
                      <a16:colId xmlns:a16="http://schemas.microsoft.com/office/drawing/2014/main" val="1058936078"/>
                    </a:ext>
                  </a:extLst>
                </a:gridCol>
                <a:gridCol w="1121175">
                  <a:extLst>
                    <a:ext uri="{9D8B030D-6E8A-4147-A177-3AD203B41FA5}">
                      <a16:colId xmlns:a16="http://schemas.microsoft.com/office/drawing/2014/main" val="1854595423"/>
                    </a:ext>
                  </a:extLst>
                </a:gridCol>
                <a:gridCol w="3246737">
                  <a:extLst>
                    <a:ext uri="{9D8B030D-6E8A-4147-A177-3AD203B41FA5}">
                      <a16:colId xmlns:a16="http://schemas.microsoft.com/office/drawing/2014/main" val="2017713127"/>
                    </a:ext>
                  </a:extLst>
                </a:gridCol>
                <a:gridCol w="2224834">
                  <a:extLst>
                    <a:ext uri="{9D8B030D-6E8A-4147-A177-3AD203B41FA5}">
                      <a16:colId xmlns:a16="http://schemas.microsoft.com/office/drawing/2014/main" val="4119925388"/>
                    </a:ext>
                  </a:extLst>
                </a:gridCol>
              </a:tblGrid>
              <a:tr h="466139"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ID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Classificação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Idade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Motivo Reclamação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Localização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1634415"/>
                  </a:ext>
                </a:extLst>
              </a:tr>
              <a:tr h="466139"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-5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Serviço Lento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16595930"/>
                  </a:ext>
                </a:extLst>
              </a:tr>
              <a:tr h="466139"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 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28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Incidente de faturação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Nova Iorque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89706601"/>
                  </a:ext>
                </a:extLst>
              </a:tr>
              <a:tr h="466139"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35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Qualidade do Produto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Los Angeles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64697395"/>
                  </a:ext>
                </a:extLst>
              </a:tr>
              <a:tr h="466139"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25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 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Nova Iorque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52093111"/>
                  </a:ext>
                </a:extLst>
              </a:tr>
              <a:tr h="466139"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62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Atraso na Entrega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São Francisco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96780165"/>
                  </a:ext>
                </a:extLst>
              </a:tr>
            </a:tbl>
          </a:graphicData>
        </a:graphic>
      </p:graphicFrame>
      <p:sp>
        <p:nvSpPr>
          <p:cNvPr id="5" name="Rectangular Callout 4"/>
          <p:cNvSpPr/>
          <p:nvPr/>
        </p:nvSpPr>
        <p:spPr>
          <a:xfrm>
            <a:off x="2122715" y="5722707"/>
            <a:ext cx="5845628" cy="1003074"/>
          </a:xfrm>
          <a:prstGeom prst="wedgeRectCallout">
            <a:avLst>
              <a:gd name="adj1" fmla="val 12101"/>
              <a:gd name="adj2" fmla="val -1446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Largue a linha se o valor em falta afetar minimamente a análise ou preencha-a com um valor do repositório de valores como "Não especificado" se a manutenção da linha for importante.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381001" y="2761793"/>
            <a:ext cx="1741714" cy="2960914"/>
          </a:xfrm>
          <a:prstGeom prst="wedgeRectCallout">
            <a:avLst>
              <a:gd name="adj1" fmla="val 156476"/>
              <a:gd name="adj2" fmla="val -133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Pode ser preenchido utilizando técnicas de imputação, tais como a classificação média de reclamações semelhantes ou utilizando a classificação mediana</a:t>
            </a:r>
          </a:p>
        </p:txBody>
      </p:sp>
      <p:sp>
        <p:nvSpPr>
          <p:cNvPr id="9" name="Rectangular Callout 8"/>
          <p:cNvSpPr/>
          <p:nvPr/>
        </p:nvSpPr>
        <p:spPr>
          <a:xfrm>
            <a:off x="381001" y="770071"/>
            <a:ext cx="3766457" cy="1230638"/>
          </a:xfrm>
          <a:prstGeom prst="wedgeRectCallout">
            <a:avLst>
              <a:gd name="adj1" fmla="val 72278"/>
              <a:gd name="adj2" fmla="val 1435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O valor de idade negativo (-5) pode ser substituído por uma idade mínima razoável, tal como 18</a:t>
            </a:r>
          </a:p>
        </p:txBody>
      </p:sp>
      <p:sp>
        <p:nvSpPr>
          <p:cNvPr id="10" name="Rectangular Callout 9"/>
          <p:cNvSpPr/>
          <p:nvPr/>
        </p:nvSpPr>
        <p:spPr>
          <a:xfrm>
            <a:off x="8153401" y="974921"/>
            <a:ext cx="3766457" cy="1230638"/>
          </a:xfrm>
          <a:prstGeom prst="wedgeRectCallout">
            <a:avLst>
              <a:gd name="adj1" fmla="val 20255"/>
              <a:gd name="adj2" fmla="val 1408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Serviços de geolocalização, endereço IP, valor que ocorre com mais frequência... </a:t>
            </a:r>
          </a:p>
        </p:txBody>
      </p:sp>
      <p:pic>
        <p:nvPicPr>
          <p:cNvPr id="2052" name="Picture 4" descr="Free Stainless Steel Close Wrench on Spanner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114" y="875967"/>
            <a:ext cx="2240189" cy="168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09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85" y="180069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Engenharia de Funcionalidades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57" y="1306287"/>
            <a:ext cx="8833757" cy="4903334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rPr sz="3200"/>
              <a:t>Engenharia de Funcionalidades: Desbloqueie superpoderes ocultos nos seus dados!</a:t>
            </a:r>
          </a:p>
          <a:p>
            <a:pPr algn="just">
              <a:defRPr sz="3600">
                <a:latin typeface="+mj-lt"/>
              </a:defRPr>
            </a:pPr>
            <a:r>
              <a:rPr sz="3200"/>
              <a:t>Componha o conjunto perfeito de ferramentas para a sua análise.</a:t>
            </a:r>
          </a:p>
          <a:p>
            <a:pPr algn="just">
              <a:defRPr sz="3600">
                <a:latin typeface="+mj-lt"/>
              </a:defRPr>
            </a:pPr>
            <a:r>
              <a:rPr sz="3200"/>
              <a:t>Transforme, selecione e melhore funcionalidades para tornar os seus modelos mais inteligentes.</a:t>
            </a:r>
          </a:p>
          <a:p>
            <a:pPr algn="just">
              <a:defRPr sz="3600">
                <a:latin typeface="+mj-lt"/>
              </a:defRPr>
            </a:pPr>
            <a:r>
              <a:rPr sz="3200"/>
              <a:t>Codifique variáveis categóricas, redimensione funcionalidades numéricas, crie interações e polinomiais.</a:t>
            </a:r>
          </a:p>
          <a:p>
            <a:pPr algn="just">
              <a:defRPr sz="3600">
                <a:latin typeface="+mj-lt"/>
              </a:defRPr>
            </a:pPr>
            <a:r>
              <a:rPr sz="3200"/>
              <a:t>Capacite os seus modelos para descobrir padrões ocultos e obter insights adicionais.</a:t>
            </a:r>
            <a:endParaRPr sz="3200">
              <a:latin typeface="+mj-lt"/>
            </a:endParaRPr>
          </a:p>
        </p:txBody>
      </p:sp>
      <p:pic>
        <p:nvPicPr>
          <p:cNvPr id="2050" name="Picture 2" descr="Free Man Standing Infront of White Board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1829" y="1306287"/>
            <a:ext cx="2725504" cy="182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ree Civil Engineer Planning Dam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399" y="3388179"/>
            <a:ext cx="1880961" cy="282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290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85" y="180069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Engenharia de Funcionalidades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0171" y="1328058"/>
            <a:ext cx="5894614" cy="1981199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rPr b="1"/>
              <a:t>Funcionalidades numéricas de escalabilidade -</a:t>
            </a:r>
            <a:r>
              <a:t> apresenta funcionalidades diferentes numa escala semelhante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009243"/>
              </p:ext>
            </p:extLst>
          </p:nvPr>
        </p:nvGraphicFramePr>
        <p:xfrm>
          <a:off x="223157" y="3428998"/>
          <a:ext cx="5894614" cy="29320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7432">
                  <a:extLst>
                    <a:ext uri="{9D8B030D-6E8A-4147-A177-3AD203B41FA5}">
                      <a16:colId xmlns:a16="http://schemas.microsoft.com/office/drawing/2014/main" val="3860154422"/>
                    </a:ext>
                  </a:extLst>
                </a:gridCol>
                <a:gridCol w="1426455">
                  <a:extLst>
                    <a:ext uri="{9D8B030D-6E8A-4147-A177-3AD203B41FA5}">
                      <a16:colId xmlns:a16="http://schemas.microsoft.com/office/drawing/2014/main" val="2780291677"/>
                    </a:ext>
                  </a:extLst>
                </a:gridCol>
                <a:gridCol w="1006909">
                  <a:extLst>
                    <a:ext uri="{9D8B030D-6E8A-4147-A177-3AD203B41FA5}">
                      <a16:colId xmlns:a16="http://schemas.microsoft.com/office/drawing/2014/main" val="3452682668"/>
                    </a:ext>
                  </a:extLst>
                </a:gridCol>
                <a:gridCol w="1006909">
                  <a:extLst>
                    <a:ext uri="{9D8B030D-6E8A-4147-A177-3AD203B41FA5}">
                      <a16:colId xmlns:a16="http://schemas.microsoft.com/office/drawing/2014/main" val="4177744531"/>
                    </a:ext>
                  </a:extLst>
                </a:gridCol>
                <a:gridCol w="1006909">
                  <a:extLst>
                    <a:ext uri="{9D8B030D-6E8A-4147-A177-3AD203B41FA5}">
                      <a16:colId xmlns:a16="http://schemas.microsoft.com/office/drawing/2014/main" val="1865128360"/>
                    </a:ext>
                  </a:extLst>
                </a:gridCol>
              </a:tblGrid>
              <a:tr h="483326">
                <a:tc>
                  <a:txBody>
                    <a:bodyPr/>
                    <a:lstStyle/>
                    <a:p>
                      <a:pPr algn="ctr" fontAlgn="b">
                        <a:defRPr sz="2400" b="1">
                          <a:effectLst/>
                          <a:latin typeface="+mj-lt"/>
                        </a:defRPr>
                      </a:pPr>
                      <a:r>
                        <a:t>Fruta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 b="1">
                          <a:effectLst/>
                          <a:latin typeface="+mj-lt"/>
                        </a:defRPr>
                      </a:pPr>
                      <a:r>
                        <a:t>Cor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 b="1">
                          <a:effectLst/>
                          <a:latin typeface="+mj-lt"/>
                        </a:defRPr>
                      </a:pPr>
                      <a:r>
                        <a:t>Fruta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 b="1">
                          <a:effectLst/>
                          <a:latin typeface="+mj-lt"/>
                        </a:defRPr>
                      </a:pPr>
                      <a:r>
                        <a:t>Cor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67721183"/>
                  </a:ext>
                </a:extLst>
              </a:tr>
              <a:tr h="483326"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Apple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Vermelho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Apple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55356608"/>
                  </a:ext>
                </a:extLst>
              </a:tr>
              <a:tr h="483326"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Banana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Amarelo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Banana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7298304"/>
                  </a:ext>
                </a:extLst>
              </a:tr>
              <a:tr h="483326"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Cor de Laranja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Cor de Laranja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Cor de Laranja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0029851"/>
                  </a:ext>
                </a:extLst>
              </a:tr>
              <a:tr h="483326"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Capturar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Púrpura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Capturar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6462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398059"/>
              </p:ext>
            </p:extLst>
          </p:nvPr>
        </p:nvGraphicFramePr>
        <p:xfrm>
          <a:off x="6945086" y="3428996"/>
          <a:ext cx="4691745" cy="26329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383">
                  <a:extLst>
                    <a:ext uri="{9D8B030D-6E8A-4147-A177-3AD203B41FA5}">
                      <a16:colId xmlns:a16="http://schemas.microsoft.com/office/drawing/2014/main" val="3129254369"/>
                    </a:ext>
                  </a:extLst>
                </a:gridCol>
                <a:gridCol w="981537">
                  <a:extLst>
                    <a:ext uri="{9D8B030D-6E8A-4147-A177-3AD203B41FA5}">
                      <a16:colId xmlns:a16="http://schemas.microsoft.com/office/drawing/2014/main" val="3472576496"/>
                    </a:ext>
                  </a:extLst>
                </a:gridCol>
                <a:gridCol w="942275">
                  <a:extLst>
                    <a:ext uri="{9D8B030D-6E8A-4147-A177-3AD203B41FA5}">
                      <a16:colId xmlns:a16="http://schemas.microsoft.com/office/drawing/2014/main" val="4013687729"/>
                    </a:ext>
                  </a:extLst>
                </a:gridCol>
                <a:gridCol w="942275">
                  <a:extLst>
                    <a:ext uri="{9D8B030D-6E8A-4147-A177-3AD203B41FA5}">
                      <a16:colId xmlns:a16="http://schemas.microsoft.com/office/drawing/2014/main" val="2748079332"/>
                    </a:ext>
                  </a:extLst>
                </a:gridCol>
                <a:gridCol w="942275">
                  <a:extLst>
                    <a:ext uri="{9D8B030D-6E8A-4147-A177-3AD203B41FA5}">
                      <a16:colId xmlns:a16="http://schemas.microsoft.com/office/drawing/2014/main" val="3010270365"/>
                    </a:ext>
                  </a:extLst>
                </a:gridCol>
              </a:tblGrid>
              <a:tr h="402772">
                <a:tc>
                  <a:txBody>
                    <a:bodyPr/>
                    <a:lstStyle/>
                    <a:p>
                      <a:pPr algn="ctr" fontAlgn="ctr">
                        <a:defRPr sz="2000" b="1">
                          <a:effectLst/>
                          <a:latin typeface="+mj-lt"/>
                        </a:defRPr>
                      </a:pPr>
                      <a:r>
                        <a:t>Idade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 b="1">
                          <a:effectLst/>
                          <a:latin typeface="+mj-lt"/>
                        </a:defRPr>
                      </a:pPr>
                      <a:r>
                        <a:t>Rendimento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000" b="1">
                          <a:effectLst/>
                          <a:latin typeface="+mj-lt"/>
                        </a:defRPr>
                      </a:pPr>
                      <a:r>
                        <a:t>Idade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000" b="1">
                          <a:effectLst/>
                          <a:latin typeface="+mj-lt"/>
                        </a:defRPr>
                      </a:pPr>
                      <a:r>
                        <a:t>Rendimento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4680133"/>
                  </a:ext>
                </a:extLst>
              </a:tr>
              <a:tr h="402772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25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30.000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9677565"/>
                  </a:ext>
                </a:extLst>
              </a:tr>
              <a:tr h="402772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35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40.000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0,40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0,14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8556950"/>
                  </a:ext>
                </a:extLst>
              </a:tr>
              <a:tr h="402772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40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60.000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0,60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0,43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82862210"/>
                  </a:ext>
                </a:extLst>
              </a:tr>
              <a:tr h="402772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45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80.000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0,80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0,71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2425126"/>
                  </a:ext>
                </a:extLst>
              </a:tr>
              <a:tr h="402772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50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100.000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1,00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1,00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1290675"/>
                  </a:ext>
                </a:extLst>
              </a:tr>
            </a:tbl>
          </a:graphicData>
        </a:graphic>
      </p:graphicFrame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375557" y="1328058"/>
            <a:ext cx="5894614" cy="1981199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600">
                <a:latin typeface="+mj-lt"/>
              </a:defRPr>
            </a:pPr>
            <a:r>
              <a:rPr b="1"/>
              <a:t>Codificar variáveis categóricas - </a:t>
            </a:r>
            <a:r>
              <a:t>converter dados categóricos em representações numéricas</a:t>
            </a:r>
            <a:r>
              <a:rPr b="1"/>
              <a:t> </a:t>
            </a:r>
            <a:endParaRPr sz="3600">
              <a:latin typeface="+mj-lt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004457" y="4278086"/>
            <a:ext cx="1045029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Right Arrow 7"/>
          <p:cNvSpPr/>
          <p:nvPr/>
        </p:nvSpPr>
        <p:spPr>
          <a:xfrm>
            <a:off x="8768443" y="4180112"/>
            <a:ext cx="1045029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Rounded Rectangular Callout 8"/>
          <p:cNvSpPr/>
          <p:nvPr/>
        </p:nvSpPr>
        <p:spPr>
          <a:xfrm>
            <a:off x="2449286" y="5845628"/>
            <a:ext cx="2198914" cy="1012372"/>
          </a:xfrm>
          <a:prstGeom prst="wedgeRoundRectCallout">
            <a:avLst>
              <a:gd name="adj1" fmla="val -1611"/>
              <a:gd name="adj2" fmla="val -1005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latin typeface="+mj-lt"/>
              </a:defRPr>
            </a:pPr>
            <a:r>
              <a:t>Vermelho =1</a:t>
            </a:r>
          </a:p>
          <a:p>
            <a:pPr algn="ctr">
              <a:defRPr sz="2000">
                <a:latin typeface="+mj-lt"/>
              </a:defRPr>
            </a:pPr>
            <a:r>
              <a:t>Amarelo = 2</a:t>
            </a:r>
          </a:p>
          <a:p>
            <a:pPr algn="ctr">
              <a:defRPr sz="2000">
                <a:latin typeface="+mj-lt"/>
              </a:defRPr>
            </a:pPr>
            <a:r>
              <a:t>……</a:t>
            </a:r>
            <a:endParaRPr sz="2000">
              <a:latin typeface="+mj-lt"/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5257801" y="5965368"/>
            <a:ext cx="4887686" cy="892632"/>
          </a:xfrm>
          <a:prstGeom prst="wedgeRoundRectCallout">
            <a:avLst>
              <a:gd name="adj1" fmla="val 34656"/>
              <a:gd name="adj2" fmla="val -12264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latin typeface="+mj-lt"/>
              </a:defRPr>
            </a:pPr>
            <a:r>
              <a:t>Por exemplo, escala min-max</a:t>
            </a:r>
            <a:endParaRPr sz="2000">
              <a:latin typeface="+mj-lt"/>
            </a:endParaRPr>
          </a:p>
          <a:p>
            <a:pPr algn="ctr"/>
            <a:r>
              <a:t>scaled_value = (original_value - min_value) / (max_value - min_value)</a:t>
            </a:r>
            <a:endParaRPr sz="2000">
              <a:latin typeface="+mj-lt"/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9927771" y="2438400"/>
            <a:ext cx="1948543" cy="870857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/>
            </a:pPr>
            <a:r>
              <a:t>Valores escalonados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47362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85" y="180069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Engenharia de Funcionalidades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0171" y="1328058"/>
            <a:ext cx="5573486" cy="1981199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rPr b="1"/>
              <a:t>Funcionalidades polinomiais - </a:t>
            </a:r>
            <a:r>
              <a:t>espaço de funcionalidades expandido para relações não lineares.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375557" y="1328058"/>
            <a:ext cx="5894614" cy="1981199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600">
                <a:latin typeface="+mj-lt"/>
              </a:defRPr>
            </a:pPr>
            <a:r>
              <a:rPr b="1"/>
              <a:t>Termos de interação - </a:t>
            </a:r>
            <a:r>
              <a:t> utilizados para apurar o efeito combinado de duas ou mais variáveis através da respetiva multiplicação em conjunto.</a:t>
            </a:r>
            <a:endParaRPr sz="3600">
              <a:latin typeface="+mj-lt"/>
            </a:endParaRPr>
          </a:p>
          <a:p>
            <a:endParaRPr sz="3600">
              <a:latin typeface="+mj-lt"/>
            </a:endParaRPr>
          </a:p>
          <a:p>
            <a:pPr marL="0" indent="0">
              <a:buNone/>
            </a:pPr>
            <a:endParaRPr sz="3600">
              <a:latin typeface="+mj-lt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868720"/>
              </p:ext>
            </p:extLst>
          </p:nvPr>
        </p:nvGraphicFramePr>
        <p:xfrm>
          <a:off x="691242" y="3662394"/>
          <a:ext cx="4860471" cy="24062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210">
                  <a:extLst>
                    <a:ext uri="{9D8B030D-6E8A-4147-A177-3AD203B41FA5}">
                      <a16:colId xmlns:a16="http://schemas.microsoft.com/office/drawing/2014/main" val="1668696675"/>
                    </a:ext>
                  </a:extLst>
                </a:gridCol>
                <a:gridCol w="1776946">
                  <a:extLst>
                    <a:ext uri="{9D8B030D-6E8A-4147-A177-3AD203B41FA5}">
                      <a16:colId xmlns:a16="http://schemas.microsoft.com/office/drawing/2014/main" val="375318640"/>
                    </a:ext>
                  </a:extLst>
                </a:gridCol>
                <a:gridCol w="1254315">
                  <a:extLst>
                    <a:ext uri="{9D8B030D-6E8A-4147-A177-3AD203B41FA5}">
                      <a16:colId xmlns:a16="http://schemas.microsoft.com/office/drawing/2014/main" val="3238495911"/>
                    </a:ext>
                  </a:extLst>
                </a:gridCol>
              </a:tblGrid>
              <a:tr h="494102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rPr sz="2000"/>
                        <a:t>Peso (kg)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rPr sz="2000"/>
                        <a:t>Altura (m)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rPr sz="2000"/>
                        <a:t>Stock Gerido pelo Fornecedor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39127801"/>
                  </a:ext>
                </a:extLst>
              </a:tr>
              <a:tr h="494102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rPr sz="2000"/>
                        <a:t>60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rPr sz="2000"/>
                        <a:t>1,70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rPr sz="2000"/>
                        <a:t>20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55094129"/>
                  </a:ext>
                </a:extLst>
              </a:tr>
              <a:tr h="494102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rPr sz="2000"/>
                        <a:t>75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rPr sz="2000"/>
                        <a:t>1,80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rPr sz="2000"/>
                        <a:t>23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52990238"/>
                  </a:ext>
                </a:extLst>
              </a:tr>
              <a:tr h="494102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rPr sz="2000"/>
                        <a:t>70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rPr sz="2000"/>
                        <a:t>1,60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rPr sz="2000"/>
                        <a:t>27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86954343"/>
                  </a:ext>
                </a:extLst>
              </a:tr>
            </a:tbl>
          </a:graphicData>
        </a:graphic>
      </p:graphicFrame>
      <p:sp>
        <p:nvSpPr>
          <p:cNvPr id="13" name="Rectangular Callout 12"/>
          <p:cNvSpPr/>
          <p:nvPr/>
        </p:nvSpPr>
        <p:spPr>
          <a:xfrm>
            <a:off x="1095023" y="5644445"/>
            <a:ext cx="4614735" cy="1084540"/>
          </a:xfrm>
          <a:prstGeom prst="wedgeRectCallout">
            <a:avLst>
              <a:gd name="adj1" fmla="val -13666"/>
              <a:gd name="adj2" fmla="val -640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O Índice de Massa Corporal (IMC) é o peso de uma pessoa em quilogramas dividido pelo quadrado de altura em metros.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232438"/>
              </p:ext>
            </p:extLst>
          </p:nvPr>
        </p:nvGraphicFramePr>
        <p:xfrm>
          <a:off x="6487886" y="2788920"/>
          <a:ext cx="5595256" cy="2468880"/>
        </p:xfrm>
        <a:graphic>
          <a:graphicData uri="http://schemas.openxmlformats.org/drawingml/2006/table">
            <a:tbl>
              <a:tblPr/>
              <a:tblGrid>
                <a:gridCol w="1398814">
                  <a:extLst>
                    <a:ext uri="{9D8B030D-6E8A-4147-A177-3AD203B41FA5}">
                      <a16:colId xmlns:a16="http://schemas.microsoft.com/office/drawing/2014/main" val="3456236360"/>
                    </a:ext>
                  </a:extLst>
                </a:gridCol>
                <a:gridCol w="1398814">
                  <a:extLst>
                    <a:ext uri="{9D8B030D-6E8A-4147-A177-3AD203B41FA5}">
                      <a16:colId xmlns:a16="http://schemas.microsoft.com/office/drawing/2014/main" val="162473800"/>
                    </a:ext>
                  </a:extLst>
                </a:gridCol>
                <a:gridCol w="1398814">
                  <a:extLst>
                    <a:ext uri="{9D8B030D-6E8A-4147-A177-3AD203B41FA5}">
                      <a16:colId xmlns:a16="http://schemas.microsoft.com/office/drawing/2014/main" val="498483960"/>
                    </a:ext>
                  </a:extLst>
                </a:gridCol>
                <a:gridCol w="1398814">
                  <a:extLst>
                    <a:ext uri="{9D8B030D-6E8A-4147-A177-3AD203B41FA5}">
                      <a16:colId xmlns:a16="http://schemas.microsoft.com/office/drawing/2014/main" val="1884614516"/>
                    </a:ext>
                  </a:extLst>
                </a:gridCol>
              </a:tblGrid>
              <a:tr h="561058">
                <a:tc>
                  <a:txBody>
                    <a:bodyPr/>
                    <a:lstStyle/>
                    <a:p>
                      <a:pPr algn="ctr" fontAlgn="b">
                        <a:defRPr b="1">
                          <a:effectLst/>
                          <a:latin typeface="+mj-lt"/>
                        </a:defRPr>
                      </a:pPr>
                      <a:r>
                        <a:t>Idade do vinho (anos)</a:t>
                      </a:r>
                    </a:p>
                  </a:txBody>
                  <a:tcPr anchor="b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b="1">
                          <a:effectLst/>
                          <a:latin typeface="+mj-lt"/>
                        </a:defRPr>
                      </a:pPr>
                      <a:r>
                        <a:t>Preço (dólares)</a:t>
                      </a:r>
                    </a:p>
                  </a:txBody>
                  <a:tcPr anchor="b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b="1">
                          <a:effectLst/>
                          <a:latin typeface="+mj-lt"/>
                        </a:defRPr>
                      </a:pPr>
                      <a:r>
                        <a:t>Idade do Vinho^2</a:t>
                      </a:r>
                    </a:p>
                  </a:txBody>
                  <a:tcPr anchor="b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 b="1">
                          <a:effectLst/>
                          <a:latin typeface="+mj-lt"/>
                        </a:defRPr>
                      </a:pPr>
                      <a:r>
                        <a:t>Idade do Vinho^3</a:t>
                      </a:r>
                    </a:p>
                  </a:txBody>
                  <a:tcPr anchor="b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022122"/>
                  </a:ext>
                </a:extLst>
              </a:tr>
              <a:tr h="320604"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1000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896033"/>
                  </a:ext>
                </a:extLst>
              </a:tr>
              <a:tr h="320604"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1500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8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5474270"/>
                  </a:ext>
                </a:extLst>
              </a:tr>
              <a:tr h="320604"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1800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9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27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950007"/>
                  </a:ext>
                </a:extLst>
              </a:tr>
              <a:tr h="320604"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1600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16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64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064457"/>
                  </a:ext>
                </a:extLst>
              </a:tr>
              <a:tr h="320604"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1200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25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defRPr>
                          <a:effectLst/>
                          <a:latin typeface="+mj-lt"/>
                        </a:defRPr>
                      </a:pPr>
                      <a:r>
                        <a:t>125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4628233"/>
                  </a:ext>
                </a:extLst>
              </a:tr>
            </a:tbl>
          </a:graphicData>
        </a:graphic>
      </p:graphicFrame>
      <p:sp>
        <p:nvSpPr>
          <p:cNvPr id="8" name="Rectangular Callout 7"/>
          <p:cNvSpPr/>
          <p:nvPr/>
        </p:nvSpPr>
        <p:spPr>
          <a:xfrm>
            <a:off x="6225267" y="5380768"/>
            <a:ext cx="5663293" cy="985801"/>
          </a:xfrm>
          <a:prstGeom prst="wedgeRectCallout">
            <a:avLst>
              <a:gd name="adj1" fmla="val -13666"/>
              <a:gd name="adj2" fmla="val -640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 potenciais relações não lineares entre variáveis (idade e preço do vinho) - introduzindo a Idade do Vinho^2 e a Idade do Vinho^3 como características polinomiais</a:t>
            </a:r>
          </a:p>
        </p:txBody>
      </p:sp>
    </p:spTree>
    <p:extLst>
      <p:ext uri="{BB962C8B-B14F-4D97-AF65-F5344CB8AC3E}">
        <p14:creationId xmlns:p14="http://schemas.microsoft.com/office/powerpoint/2010/main" val="1599300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971" y="108903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Otimização do Hiperparâmetro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261257" y="943653"/>
            <a:ext cx="11549743" cy="1132113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 sz="3600">
                <a:latin typeface="+mj-lt"/>
              </a:defRPr>
            </a:pPr>
            <a:r>
              <a:t>Os hiperparâmetros são as definições que escolhemos para um algoritmo de aprendizagem automática antes de o formar, influenciando o seu desempenho e comportamento</a:t>
            </a:r>
            <a:endParaRPr sz="3600">
              <a:latin typeface="+mj-lt"/>
            </a:endParaRPr>
          </a:p>
          <a:p>
            <a:pPr marL="0" indent="0">
              <a:buNone/>
            </a:pPr>
            <a:endParaRPr sz="360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9971" y="2624331"/>
            <a:ext cx="4631873" cy="942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1. Dividir o seu conjunto de dados em formação e conjunto de validação</a:t>
            </a:r>
          </a:p>
        </p:txBody>
      </p:sp>
      <p:sp>
        <p:nvSpPr>
          <p:cNvPr id="7" name="Rectangle 6"/>
          <p:cNvSpPr/>
          <p:nvPr/>
        </p:nvSpPr>
        <p:spPr>
          <a:xfrm>
            <a:off x="859971" y="4175120"/>
            <a:ext cx="4631873" cy="942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2. Escolha um intervalo de valores para cada hiperparâmetro que pretende otimizar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3026228" y="3619724"/>
            <a:ext cx="1121229" cy="4898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859971" y="5713499"/>
            <a:ext cx="4631873" cy="942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3. Forme e avalie o modelo utilizando diferentes combinações de hiperparâmetros no conjunto de validação.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3026227" y="5223642"/>
            <a:ext cx="1121229" cy="4898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Rectangle 16"/>
          <p:cNvSpPr/>
          <p:nvPr/>
        </p:nvSpPr>
        <p:spPr>
          <a:xfrm>
            <a:off x="6202133" y="2611921"/>
            <a:ext cx="4793245" cy="942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4. Selecionar a combinação de hiperparâmetros que efetua melhor com base numa métrica de avaliação escolhida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55873" y="4122179"/>
            <a:ext cx="4839505" cy="942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5. Testar o modelo</a:t>
            </a:r>
          </a:p>
        </p:txBody>
      </p:sp>
      <p:sp>
        <p:nvSpPr>
          <p:cNvPr id="19" name="Down Arrow 18"/>
          <p:cNvSpPr/>
          <p:nvPr/>
        </p:nvSpPr>
        <p:spPr>
          <a:xfrm>
            <a:off x="7500257" y="3619724"/>
            <a:ext cx="1121229" cy="4898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6073721" y="5596957"/>
            <a:ext cx="4266902" cy="1142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6. Se o desempenho não for satisfatório, refine o espaço de pesquisa ou tente diferentes hiperparâmetros e repita o processo</a:t>
            </a:r>
          </a:p>
        </p:txBody>
      </p:sp>
      <p:sp>
        <p:nvSpPr>
          <p:cNvPr id="21" name="Down Arrow 20"/>
          <p:cNvSpPr/>
          <p:nvPr/>
        </p:nvSpPr>
        <p:spPr>
          <a:xfrm>
            <a:off x="7500256" y="5117384"/>
            <a:ext cx="1121229" cy="4898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8" name="Up Arrow 27"/>
          <p:cNvSpPr/>
          <p:nvPr/>
        </p:nvSpPr>
        <p:spPr>
          <a:xfrm rot="768998">
            <a:off x="5594678" y="3389803"/>
            <a:ext cx="402771" cy="230777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92991597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30AEBF-9880-4EF8-8C8E-D2D6D42A01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9473</TotalTime>
  <Words>4565</Words>
  <Application>Microsoft Office PowerPoint</Application>
  <PresentationFormat>Widescreen</PresentationFormat>
  <Paragraphs>644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Motyw pakietu Office</vt:lpstr>
      <vt:lpstr>O3 - Currículos de ensino à distância no Machine Learning  9 - Otimização de Modelos de Aprendizagem Automática</vt:lpstr>
      <vt:lpstr>Otimização de Modelos de Aprendizagem Automática</vt:lpstr>
      <vt:lpstr>Otimização de Modelos de Aprendizagem Automática</vt:lpstr>
      <vt:lpstr>Otimização de Modelos de Aprendizagem Automática</vt:lpstr>
      <vt:lpstr>Pré-processamento de Dados</vt:lpstr>
      <vt:lpstr>Engenharia de Funcionalidades</vt:lpstr>
      <vt:lpstr>Engenharia de Funcionalidades</vt:lpstr>
      <vt:lpstr>Engenharia de Funcionalidades</vt:lpstr>
      <vt:lpstr>Otimização do Hiperparâmetro</vt:lpstr>
      <vt:lpstr>Otimização do Hiperparâmetro</vt:lpstr>
      <vt:lpstr>Seleção de modelos</vt:lpstr>
      <vt:lpstr>Seleção de modelos</vt:lpstr>
      <vt:lpstr>Regularização</vt:lpstr>
      <vt:lpstr>Regularização</vt:lpstr>
      <vt:lpstr>Validação Cruzada</vt:lpstr>
      <vt:lpstr>Validação Cruzada</vt:lpstr>
      <vt:lpstr>Estudar e rever os seguintes recursos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595</cp:revision>
  <dcterms:created xsi:type="dcterms:W3CDTF">2021-12-08T08:56:03Z</dcterms:created>
  <dcterms:modified xsi:type="dcterms:W3CDTF">2024-03-16T18:46:25Z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