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6" r:id="rId5"/>
    <p:sldId id="257" r:id="rId6"/>
    <p:sldId id="278" r:id="rId7"/>
    <p:sldId id="279" r:id="rId8"/>
    <p:sldId id="280" r:id="rId9"/>
    <p:sldId id="281" r:id="rId10"/>
    <p:sldId id="282" r:id="rId11"/>
    <p:sldId id="286" r:id="rId12"/>
    <p:sldId id="287" r:id="rId13"/>
    <p:sldId id="288" r:id="rId14"/>
    <p:sldId id="283" r:id="rId15"/>
    <p:sldId id="284" r:id="rId16"/>
    <p:sldId id="285" r:id="rId17"/>
    <p:sldId id="277" r:id="rId18"/>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B671352-122B-9E36-9EBF-896FCFA41501}" name="Ana Šišak" initials="AŠ" userId="S::sisak@vus.hr::dfe02751-3ee5-4ea0-a027-f6598aef03f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A0F9B8-B1C2-8E77-97F7-2C07ADCBA134}" v="1" dt="2023-07-12T08:28:29.817"/>
    <p1510:client id="{C5C6A1C0-4CF7-A817-F9A1-AEEF3174D875}" v="35" dt="2023-03-28T07:40:39.4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450" autoAdjust="0"/>
  </p:normalViewPr>
  <p:slideViewPr>
    <p:cSldViewPr snapToGrid="0">
      <p:cViewPr varScale="1">
        <p:scale>
          <a:sx n="84" d="100"/>
          <a:sy n="84" d="100"/>
        </p:scale>
        <p:origin x="154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a Šišak" userId="S::sisak@vus.hr::dfe02751-3ee5-4ea0-a027-f6598aef03fb" providerId="AD" clId="Web-{C5C6A1C0-4CF7-A817-F9A1-AEEF3174D875}"/>
    <pc:docChg chg="mod modSld">
      <pc:chgData name="Ana Šišak" userId="S::sisak@vus.hr::dfe02751-3ee5-4ea0-a027-f6598aef03fb" providerId="AD" clId="Web-{C5C6A1C0-4CF7-A817-F9A1-AEEF3174D875}" dt="2023-03-28T07:40:39.427" v="33"/>
      <pc:docMkLst>
        <pc:docMk/>
      </pc:docMkLst>
      <pc:sldChg chg="modSp">
        <pc:chgData name="Ana Šišak" userId="S::sisak@vus.hr::dfe02751-3ee5-4ea0-a027-f6598aef03fb" providerId="AD" clId="Web-{C5C6A1C0-4CF7-A817-F9A1-AEEF3174D875}" dt="2023-03-28T07:35:34.514" v="27" actId="20577"/>
        <pc:sldMkLst>
          <pc:docMk/>
          <pc:sldMk cId="2021407504" sldId="278"/>
        </pc:sldMkLst>
        <pc:spChg chg="mod">
          <ac:chgData name="Ana Šišak" userId="S::sisak@vus.hr::dfe02751-3ee5-4ea0-a027-f6598aef03fb" providerId="AD" clId="Web-{C5C6A1C0-4CF7-A817-F9A1-AEEF3174D875}" dt="2023-03-28T07:35:34.514" v="27" actId="20577"/>
          <ac:spMkLst>
            <pc:docMk/>
            <pc:sldMk cId="2021407504" sldId="278"/>
            <ac:spMk id="3" creationId="{9727AF9A-F3F7-464E-860B-D6C35A8834E3}"/>
          </ac:spMkLst>
        </pc:spChg>
      </pc:sldChg>
      <pc:sldChg chg="modSp">
        <pc:chgData name="Ana Šišak" userId="S::sisak@vus.hr::dfe02751-3ee5-4ea0-a027-f6598aef03fb" providerId="AD" clId="Web-{C5C6A1C0-4CF7-A817-F9A1-AEEF3174D875}" dt="2023-03-28T07:38:43.424" v="31" actId="20577"/>
        <pc:sldMkLst>
          <pc:docMk/>
          <pc:sldMk cId="2083925651" sldId="280"/>
        </pc:sldMkLst>
        <pc:spChg chg="mod">
          <ac:chgData name="Ana Šišak" userId="S::sisak@vus.hr::dfe02751-3ee5-4ea0-a027-f6598aef03fb" providerId="AD" clId="Web-{C5C6A1C0-4CF7-A817-F9A1-AEEF3174D875}" dt="2023-03-28T07:38:43.424" v="31" actId="20577"/>
          <ac:spMkLst>
            <pc:docMk/>
            <pc:sldMk cId="2083925651" sldId="280"/>
            <ac:spMk id="2" creationId="{C5FA9E55-F8D5-49F8-9882-DC2FBD4DDAE2}"/>
          </ac:spMkLst>
        </pc:spChg>
      </pc:sldChg>
      <pc:sldChg chg="addCm">
        <pc:chgData name="Ana Šišak" userId="S::sisak@vus.hr::dfe02751-3ee5-4ea0-a027-f6598aef03fb" providerId="AD" clId="Web-{C5C6A1C0-4CF7-A817-F9A1-AEEF3174D875}" dt="2023-03-28T07:40:39.427" v="33"/>
        <pc:sldMkLst>
          <pc:docMk/>
          <pc:sldMk cId="925149449" sldId="287"/>
        </pc:sldMkLst>
        <pc:extLst>
          <p:ext xmlns:p="http://schemas.openxmlformats.org/presentationml/2006/main" uri="{D6D511B9-2390-475A-947B-AFAB55BFBCF1}">
            <pc226:cmChg xmlns:pc226="http://schemas.microsoft.com/office/powerpoint/2022/06/main/command" chg="add">
              <pc226:chgData name="Ana Šišak" userId="S::sisak@vus.hr::dfe02751-3ee5-4ea0-a027-f6598aef03fb" providerId="AD" clId="Web-{C5C6A1C0-4CF7-A817-F9A1-AEEF3174D875}" dt="2023-03-28T07:40:39.427" v="33"/>
              <pc2:cmMkLst xmlns:pc2="http://schemas.microsoft.com/office/powerpoint/2019/9/main/command">
                <pc:docMk/>
                <pc:sldMk cId="925149449" sldId="287"/>
                <pc2:cmMk id="{236C4B78-C379-477B-BC57-482415D0CAF7}"/>
              </pc2:cmMkLst>
            </pc226:cmChg>
          </p:ext>
        </pc:extLst>
      </pc:sldChg>
    </pc:docChg>
  </pc:docChgLst>
  <pc:docChgLst>
    <pc:chgData name="IVANA KARDUM GOLEŠ" userId="S::ivanakg@vus.hr::ea8c4a9e-a789-4ae1-a51f-92c8f5786e31" providerId="AD" clId="Web-{35A0F9B8-B1C2-8E77-97F7-2C07ADCBA134}"/>
    <pc:docChg chg="">
      <pc:chgData name="IVANA KARDUM GOLEŠ" userId="S::ivanakg@vus.hr::ea8c4a9e-a789-4ae1-a51f-92c8f5786e31" providerId="AD" clId="Web-{35A0F9B8-B1C2-8E77-97F7-2C07ADCBA134}" dt="2023-07-12T08:28:29.817" v="0"/>
      <pc:docMkLst>
        <pc:docMk/>
      </pc:docMkLst>
      <pc:sldChg chg="delCm">
        <pc:chgData name="IVANA KARDUM GOLEŠ" userId="S::ivanakg@vus.hr::ea8c4a9e-a789-4ae1-a51f-92c8f5786e31" providerId="AD" clId="Web-{35A0F9B8-B1C2-8E77-97F7-2C07ADCBA134}" dt="2023-07-12T08:28:29.817" v="0"/>
        <pc:sldMkLst>
          <pc:docMk/>
          <pc:sldMk cId="925149449" sldId="287"/>
        </pc:sldMkLst>
        <pc:extLst>
          <p:ext xmlns:p="http://schemas.openxmlformats.org/presentationml/2006/main" uri="{D6D511B9-2390-475A-947B-AFAB55BFBCF1}">
            <pc226:cmChg xmlns:pc226="http://schemas.microsoft.com/office/powerpoint/2022/06/main/command" chg="del">
              <pc226:chgData name="IVANA KARDUM GOLEŠ" userId="S::ivanakg@vus.hr::ea8c4a9e-a789-4ae1-a51f-92c8f5786e31" providerId="AD" clId="Web-{35A0F9B8-B1C2-8E77-97F7-2C07ADCBA134}" dt="2023-07-12T08:28:29.817" v="0"/>
              <pc2:cmMkLst xmlns:pc2="http://schemas.microsoft.com/office/powerpoint/2019/9/main/command">
                <pc:docMk/>
                <pc:sldMk cId="925149449" sldId="287"/>
                <pc2:cmMk id="{236C4B78-C379-477B-BC57-482415D0CAF7}"/>
              </pc2:cmMkLst>
            </pc226:cmChg>
          </p:ext>
        </pc:ext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oleObject" Target="file:///C:\Users\frane\Desktop\regresij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803149606299214E-2"/>
          <c:y val="7.5386655142869061E-2"/>
          <c:w val="0.88604139292423101"/>
          <c:h val="0.87711137400962891"/>
        </c:manualLayout>
      </c:layout>
      <c:scatterChart>
        <c:scatterStyle val="lineMarker"/>
        <c:varyColors val="0"/>
        <c:ser>
          <c:idx val="0"/>
          <c:order val="0"/>
          <c:tx>
            <c:strRef>
              <c:f>Sheet1!$B$1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28265303205356601"/>
                  <c:y val="-0.10197598186713332"/>
                </c:manualLayout>
              </c:layout>
              <c:numFmt formatCode="General"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trendlineLbl>
          </c:trendline>
          <c:xVal>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Sheet1!$B$2:$B$11</c:f>
              <c:numCache>
                <c:formatCode>General</c:formatCode>
                <c:ptCount val="10"/>
                <c:pt idx="0">
                  <c:v>1</c:v>
                </c:pt>
                <c:pt idx="1">
                  <c:v>7</c:v>
                </c:pt>
                <c:pt idx="2">
                  <c:v>6</c:v>
                </c:pt>
                <c:pt idx="3">
                  <c:v>21</c:v>
                </c:pt>
                <c:pt idx="4">
                  <c:v>14</c:v>
                </c:pt>
                <c:pt idx="5">
                  <c:v>36</c:v>
                </c:pt>
                <c:pt idx="6">
                  <c:v>35</c:v>
                </c:pt>
                <c:pt idx="7">
                  <c:v>67</c:v>
                </c:pt>
                <c:pt idx="8">
                  <c:v>81</c:v>
                </c:pt>
                <c:pt idx="9">
                  <c:v>98</c:v>
                </c:pt>
              </c:numCache>
            </c:numRef>
          </c:yVal>
          <c:smooth val="0"/>
          <c:extLst>
            <c:ext xmlns:c16="http://schemas.microsoft.com/office/drawing/2014/chart" uri="{C3380CC4-5D6E-409C-BE32-E72D297353CC}">
              <c16:uniqueId val="{00000000-EEA5-4D10-BE1D-401659E29A3B}"/>
            </c:ext>
          </c:extLst>
        </c:ser>
        <c:dLbls>
          <c:showLegendKey val="0"/>
          <c:showVal val="0"/>
          <c:showCatName val="0"/>
          <c:showSerName val="0"/>
          <c:showPercent val="0"/>
          <c:showBubbleSize val="0"/>
        </c:dLbls>
        <c:axId val="915867743"/>
        <c:axId val="915869823"/>
      </c:scatterChart>
      <c:valAx>
        <c:axId val="91586774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crossAx val="915869823"/>
        <c:crosses val="autoZero"/>
        <c:crossBetween val="midCat"/>
      </c:valAx>
      <c:valAx>
        <c:axId val="91586982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sr-Latn-RS"/>
          </a:p>
        </c:txPr>
        <c:crossAx val="91586774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poly"/>
            <c:order val="2"/>
            <c:dispRSqr val="1"/>
            <c:dispEq val="1"/>
            <c:trendlineLbl>
              <c:layout/>
              <c:numFmt formatCode="General"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trendlineLbl>
          </c:trendline>
          <c:xVal>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Sheet1!$B$2:$B$11</c:f>
              <c:numCache>
                <c:formatCode>General</c:formatCode>
                <c:ptCount val="10"/>
                <c:pt idx="0">
                  <c:v>1</c:v>
                </c:pt>
                <c:pt idx="1">
                  <c:v>7</c:v>
                </c:pt>
                <c:pt idx="2">
                  <c:v>6</c:v>
                </c:pt>
                <c:pt idx="3">
                  <c:v>21</c:v>
                </c:pt>
                <c:pt idx="4">
                  <c:v>14</c:v>
                </c:pt>
                <c:pt idx="5">
                  <c:v>36</c:v>
                </c:pt>
                <c:pt idx="6">
                  <c:v>35</c:v>
                </c:pt>
                <c:pt idx="7">
                  <c:v>67</c:v>
                </c:pt>
                <c:pt idx="8">
                  <c:v>81</c:v>
                </c:pt>
                <c:pt idx="9">
                  <c:v>98</c:v>
                </c:pt>
              </c:numCache>
            </c:numRef>
          </c:yVal>
          <c:smooth val="0"/>
          <c:extLst>
            <c:ext xmlns:c16="http://schemas.microsoft.com/office/drawing/2014/chart" uri="{C3380CC4-5D6E-409C-BE32-E72D297353CC}">
              <c16:uniqueId val="{00000000-018A-4E1A-92FB-11282A46EB02}"/>
            </c:ext>
          </c:extLst>
        </c:ser>
        <c:dLbls>
          <c:showLegendKey val="0"/>
          <c:showVal val="0"/>
          <c:showCatName val="0"/>
          <c:showSerName val="0"/>
          <c:showPercent val="0"/>
          <c:showBubbleSize val="0"/>
        </c:dLbls>
        <c:axId val="915867743"/>
        <c:axId val="915869823"/>
      </c:scatterChart>
      <c:valAx>
        <c:axId val="91586774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crossAx val="915869823"/>
        <c:crosses val="autoZero"/>
        <c:crossBetween val="midCat"/>
      </c:valAx>
      <c:valAx>
        <c:axId val="91586982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crossAx val="91586774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r>
              <a:rPr lang="hr-HR"/>
              <a:t>19 chorvátskych nemocníc</a:t>
            </a:r>
          </a:p>
        </c:rich>
      </c:tx>
      <c:layout/>
      <c:overlay val="0"/>
      <c:spPr>
        <a:noFill/>
        <a:ln>
          <a:noFill/>
        </a:ln>
        <a:effectLst/>
      </c:spPr>
    </c:title>
    <c:autoTitleDeleted val="0"/>
    <c:plotArea>
      <c:layout/>
      <c:scatterChart>
        <c:scatterStyle val="lineMarker"/>
        <c:varyColors val="0"/>
        <c:ser>
          <c:idx val="0"/>
          <c:order val="0"/>
          <c:tx>
            <c:strRef>
              <c:f>Sheet4!$D$1</c:f>
              <c:strCache>
                <c:ptCount val="1"/>
                <c:pt idx="0">
                  <c:v>Patients in hospitals</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2.3145469588040625E-2"/>
                  <c:y val="0.10479372939625795"/>
                </c:manualLayout>
              </c:layout>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hr-HR"/>
                      <a:t>R² = 0,9723</a:t>
                    </a:r>
                    <a:endParaRPr lang="hr-HR" sz="1800"/>
                  </a:p>
                </c:rich>
              </c:tx>
              <c:numFmt formatCode="General" sourceLinked="0"/>
              <c:spPr>
                <a:noFill/>
                <a:ln>
                  <a:noFill/>
                </a:ln>
                <a:effectLst/>
              </c:spPr>
            </c:trendlineLbl>
          </c:trendline>
          <c:xVal>
            <c:numRef>
              <c:f>Sheet4!$C$2:$C$32</c:f>
              <c:numCache>
                <c:formatCode>m/d/yyyy</c:formatCode>
                <c:ptCount val="31"/>
                <c:pt idx="0">
                  <c:v>43936</c:v>
                </c:pt>
                <c:pt idx="1">
                  <c:v>43937</c:v>
                </c:pt>
                <c:pt idx="2">
                  <c:v>43938</c:v>
                </c:pt>
                <c:pt idx="3">
                  <c:v>43939</c:v>
                </c:pt>
                <c:pt idx="4">
                  <c:v>43940</c:v>
                </c:pt>
                <c:pt idx="5">
                  <c:v>43941</c:v>
                </c:pt>
                <c:pt idx="6">
                  <c:v>43942</c:v>
                </c:pt>
                <c:pt idx="7">
                  <c:v>43943</c:v>
                </c:pt>
                <c:pt idx="8">
                  <c:v>43944</c:v>
                </c:pt>
                <c:pt idx="9">
                  <c:v>43945</c:v>
                </c:pt>
                <c:pt idx="10">
                  <c:v>43946</c:v>
                </c:pt>
                <c:pt idx="11">
                  <c:v>43947</c:v>
                </c:pt>
                <c:pt idx="12">
                  <c:v>43948</c:v>
                </c:pt>
                <c:pt idx="13">
                  <c:v>43949</c:v>
                </c:pt>
                <c:pt idx="14">
                  <c:v>43950</c:v>
                </c:pt>
                <c:pt idx="15">
                  <c:v>43951</c:v>
                </c:pt>
                <c:pt idx="16">
                  <c:v>43952</c:v>
                </c:pt>
                <c:pt idx="17">
                  <c:v>43953</c:v>
                </c:pt>
                <c:pt idx="18">
                  <c:v>43954</c:v>
                </c:pt>
                <c:pt idx="19">
                  <c:v>43955</c:v>
                </c:pt>
                <c:pt idx="20">
                  <c:v>43956</c:v>
                </c:pt>
                <c:pt idx="21">
                  <c:v>43957</c:v>
                </c:pt>
                <c:pt idx="22">
                  <c:v>43958</c:v>
                </c:pt>
                <c:pt idx="23">
                  <c:v>43959</c:v>
                </c:pt>
                <c:pt idx="24">
                  <c:v>43960</c:v>
                </c:pt>
                <c:pt idx="25">
                  <c:v>43961</c:v>
                </c:pt>
                <c:pt idx="26">
                  <c:v>43962</c:v>
                </c:pt>
                <c:pt idx="27">
                  <c:v>43963</c:v>
                </c:pt>
                <c:pt idx="28">
                  <c:v>43964</c:v>
                </c:pt>
                <c:pt idx="29">
                  <c:v>43965</c:v>
                </c:pt>
                <c:pt idx="30">
                  <c:v>43966</c:v>
                </c:pt>
              </c:numCache>
            </c:numRef>
          </c:xVal>
          <c:yVal>
            <c:numRef>
              <c:f>Sheet4!$D$2:$D$32</c:f>
              <c:numCache>
                <c:formatCode>#,##0</c:formatCode>
                <c:ptCount val="31"/>
                <c:pt idx="0">
                  <c:v>341</c:v>
                </c:pt>
                <c:pt idx="1">
                  <c:v>372</c:v>
                </c:pt>
                <c:pt idx="2">
                  <c:v>372</c:v>
                </c:pt>
                <c:pt idx="3">
                  <c:v>361</c:v>
                </c:pt>
                <c:pt idx="4">
                  <c:v>331</c:v>
                </c:pt>
                <c:pt idx="5">
                  <c:v>324</c:v>
                </c:pt>
                <c:pt idx="6">
                  <c:v>317</c:v>
                </c:pt>
                <c:pt idx="7">
                  <c:v>314</c:v>
                </c:pt>
                <c:pt idx="8">
                  <c:v>321</c:v>
                </c:pt>
                <c:pt idx="9">
                  <c:v>325</c:v>
                </c:pt>
                <c:pt idx="10">
                  <c:v>316</c:v>
                </c:pt>
                <c:pt idx="11">
                  <c:v>314</c:v>
                </c:pt>
                <c:pt idx="12">
                  <c:v>303</c:v>
                </c:pt>
                <c:pt idx="13">
                  <c:v>287</c:v>
                </c:pt>
                <c:pt idx="14">
                  <c:v>269</c:v>
                </c:pt>
                <c:pt idx="15">
                  <c:v>261</c:v>
                </c:pt>
                <c:pt idx="16">
                  <c:v>245</c:v>
                </c:pt>
                <c:pt idx="17">
                  <c:v>239</c:v>
                </c:pt>
                <c:pt idx="18">
                  <c:v>231</c:v>
                </c:pt>
                <c:pt idx="19">
                  <c:v>228</c:v>
                </c:pt>
                <c:pt idx="20">
                  <c:v>217</c:v>
                </c:pt>
                <c:pt idx="21">
                  <c:v>206</c:v>
                </c:pt>
                <c:pt idx="22">
                  <c:v>195</c:v>
                </c:pt>
                <c:pt idx="23">
                  <c:v>184</c:v>
                </c:pt>
                <c:pt idx="24">
                  <c:v>181</c:v>
                </c:pt>
                <c:pt idx="25">
                  <c:v>169</c:v>
                </c:pt>
                <c:pt idx="26">
                  <c:v>160</c:v>
                </c:pt>
                <c:pt idx="27">
                  <c:v>159</c:v>
                </c:pt>
                <c:pt idx="28">
                  <c:v>150</c:v>
                </c:pt>
                <c:pt idx="29">
                  <c:v>146</c:v>
                </c:pt>
                <c:pt idx="30">
                  <c:v>142</c:v>
                </c:pt>
              </c:numCache>
            </c:numRef>
          </c:yVal>
          <c:smooth val="0"/>
          <c:extLst>
            <c:ext xmlns:c16="http://schemas.microsoft.com/office/drawing/2014/chart" uri="{C3380CC4-5D6E-409C-BE32-E72D297353CC}">
              <c16:uniqueId val="{00000000-A153-4811-9E0C-438AF9DF0884}"/>
            </c:ext>
          </c:extLst>
        </c:ser>
        <c:dLbls>
          <c:showLegendKey val="0"/>
          <c:showVal val="0"/>
          <c:showCatName val="0"/>
          <c:showSerName val="0"/>
          <c:showPercent val="0"/>
          <c:showBubbleSize val="0"/>
        </c:dLbls>
        <c:axId val="611188959"/>
        <c:axId val="611192287"/>
      </c:scatterChart>
      <c:valAx>
        <c:axId val="611188959"/>
        <c:scaling>
          <c:orientation val="minMax"/>
        </c:scaling>
        <c:delete val="0"/>
        <c:axPos val="b"/>
        <c:majorGridlines>
          <c:spPr>
            <a:ln w="9525" cap="flat" cmpd="sng" algn="ctr">
              <a:solidFill>
                <a:schemeClr val="tx1">
                  <a:lumMod val="15000"/>
                  <a:lumOff val="85000"/>
                </a:schemeClr>
              </a:solidFill>
              <a:round/>
            </a:ln>
            <a:effectLst/>
          </c:spPr>
        </c:majorGridlines>
        <c:numFmt formatCode="m/d/yyyy"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sr-Latn-RS"/>
          </a:p>
        </c:txPr>
        <c:crossAx val="611192287"/>
        <c:crosses val="autoZero"/>
        <c:crossBetween val="midCat"/>
      </c:valAx>
      <c:valAx>
        <c:axId val="611192287"/>
        <c:scaling>
          <c:orientation val="minMax"/>
        </c:scaling>
        <c:delete val="0"/>
        <c:axPos val="r"/>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sr-Latn-RS"/>
          </a:p>
        </c:txPr>
        <c:crossAx val="611188959"/>
        <c:crosses val="max"/>
        <c:crossBetween val="midCat"/>
      </c:valAx>
      <c:spPr>
        <a:noFill/>
        <a:ln>
          <a:noFill/>
        </a:ln>
        <a:effectLst/>
      </c:spPr>
    </c:plotArea>
    <c:plotVisOnly val="1"/>
    <c:dispBlanksAs val="gap"/>
    <c:showDLblsOverMax val="0"/>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16.3.2024.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Dobré popoludnie a vitajte na strojovom učení. Tento kurz bol vypracovaný ako výsledok projektu Erasmus+ CodeIn. Všetko, čo sa musíte naučiť, je prístup na internet a počítač.</a:t>
            </a:r>
          </a:p>
          <a:p>
            <a:pPr>
              <a:lnSpc>
                <a:spcPct val="107000"/>
              </a:lnSpc>
              <a:spcAft>
                <a:spcPts val="800"/>
              </a:spcAft>
              <a:defRPr>
                <a:effectLst/>
              </a:defRPr>
            </a:pPr>
            <a:r>
              <a:t>Kurz obsahuje celkom desať tém a v tejto téme povieme niečo viac o regresii a jej aplikáciách.</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sz="1200" b="0" i="0" kern="1200">
              <a:solidFill>
                <a:schemeClr val="tx1"/>
              </a:solidFill>
              <a:effectLst/>
              <a:latin typeface="+mn-lt"/>
              <a:ea typeface="+mn-ea"/>
              <a:cs typeface="+mn-cs"/>
            </a:endParaRPr>
          </a:p>
          <a:p>
            <a:pPr>
              <a:defRPr>
                <a:effectLst/>
              </a:defRPr>
            </a:pPr>
            <a:r>
              <a:t>Predstavte si, že máte veľa údajov o Covid 19 pozitívnych pacientov v nemocnici v priebehu času. Chcete vytvoriť model, ktorý predpovedá, koľko Covid 19 pacientov môžete očakávať v budúcom období. Mohli by ste použiť jednoduchý lineárny regresný model, ktorý prostredníctvom údajov kreslí priamku na vytváranie predpovedí.</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Ale čo ak sú údaje hlučné, čo znamená, že v nich existuje veľa náhodných variácií? Jednoduchý lineárny regresný model by mohol skončiť prispôsobením hluku namiesto skutočného vzťahu medzi časom a pozitívnymi pacientmi v nemocnici Covid 19. </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Toto sa nazýva nadmerné a môže viesť k zlým predpovediam.</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764403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Regresia Ridge pomáha predchádzať nadmernému nasadeniu pridaním pokuty do modelu za príliš veľa komplikovaných vlastností. Namiesto toho, aby ste jednoducho zapadli do jednoduchej línie, regresia hrebeňa zapadá do línie, ktorá je čo najjednoduchšia, zatiaľ čo je stále presná. Robí to tým, že minimalizuje súčet štvorcov koeficientov vlastností v modeli a zároveň udržiava koeficienty malé.</a:t>
            </a:r>
          </a:p>
          <a:p>
            <a:endParaRPr sz="1200" kern="1200">
              <a:solidFill>
                <a:schemeClr val="tx1"/>
              </a:solidFill>
              <a:effectLst/>
              <a:latin typeface="+mn-lt"/>
              <a:ea typeface="+mn-ea"/>
              <a:cs typeface="+mn-cs"/>
            </a:endParaRPr>
          </a:p>
          <a:p>
            <a:pPr>
              <a:defRPr>
                <a:effectLst/>
              </a:defRPr>
            </a:pPr>
            <a:r>
              <a:t>Myslite na to ako na balenie kufra. Chcete, aby sa zmestili čo najviac vecí, ale nechcete prebaliť a musíte platiť extra na letisku. Takže zbalíte smart, zmestíte čo najviac a zároveň ho udržíte kompaktný.</a:t>
            </a:r>
          </a:p>
          <a:p>
            <a:endParaRPr sz="1200" kern="1200">
              <a:solidFill>
                <a:schemeClr val="tx1"/>
              </a:solidFill>
              <a:effectLst/>
              <a:latin typeface="+mn-lt"/>
              <a:ea typeface="+mn-ea"/>
              <a:cs typeface="+mn-cs"/>
            </a:endParaRPr>
          </a:p>
          <a:p>
            <a:pPr>
              <a:defRPr>
                <a:effectLst/>
              </a:defRPr>
            </a:pPr>
            <a:r>
              <a:t>Stručne povedané, hrebeňová regresia je spôsob, ako vytvoriť model, ktorý niečo predpovedá a zároveň sa vyhýba nadmernému nasadeniu. To robí tým, že pridá pokutu do modelu za to, že je príliš komplikovaný. Tým, že je model čo najjednoduchší, zatiaľ čo je stále presný, môže regresia hrebeňa urobiť lepšie predpovede o nových údajoch.</a:t>
            </a: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Teraz poďme rozobrať kroky spojené s regresiou Ridge.</a:t>
            </a:r>
          </a:p>
          <a:p>
            <a:endParaRPr sz="1200" kern="1200">
              <a:solidFill>
                <a:schemeClr val="tx1"/>
              </a:solidFill>
              <a:effectLst/>
              <a:latin typeface="+mn-lt"/>
              <a:ea typeface="+mn-ea"/>
              <a:cs typeface="+mn-cs"/>
            </a:endParaRPr>
          </a:p>
          <a:p>
            <a:pPr>
              <a:defRPr>
                <a:effectLst/>
              </a:defRPr>
            </a:pPr>
            <a:r>
              <a:t>Kroky 1-4 regresie Ridge zahŕňajú rovnaké výpočty ako v lineárnej regresii. Konkrétne v lineárnej regresii a regresii Ridge vypočítame priemer X a Y a potom vypočítame odchýlku každej hodnoty X a Y z ich príslušných prostriedkov. V regresii Ridge potom použijeme tieto odchýlky na výpočet súčtu produktov odchýlok X a Y, čo je miera smeru vzťahu medzi X a Y.</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38808323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Hlavný rozdiel medzi regresiou Ridge a lineárnou regresiou spočíva v kroku 5. V regresii Ridge pridáme trestný termín k súčtu štvorcov odchýlok X na kontrolu nadhodenia. Tento trestný termín je riadený parametrom Ridge regression λ, ktorý určuje, koľko chceme penalizovať zložitosť modelu.</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Hodnota lambda v regresii Ridge je hyperparameter, ktorý musí používateľ vybrať na základe konkrétneho prípadu použitia. Používa sa na kontrolu sily termínu legalizácie v regresnej rovnici Ridge.</a:t>
            </a:r>
          </a:p>
          <a:p>
            <a:endParaRPr sz="1200" kern="1200">
              <a:solidFill>
                <a:schemeClr val="tx1"/>
              </a:solidFill>
              <a:effectLst/>
              <a:latin typeface="+mn-lt"/>
              <a:ea typeface="+mn-ea"/>
              <a:cs typeface="+mn-cs"/>
            </a:endParaRPr>
          </a:p>
          <a:p>
            <a:pPr>
              <a:defRPr>
                <a:effectLst/>
              </a:defRPr>
            </a:pPr>
            <a:r>
              <a:t>V tomto príklade sme zvolili hodnotu lambda = 0,5 ľubovoľne na demonštračné účely. V praxi sa optimálna hodnota lambda pre danú množinu dát zvyčajne určuje procesom nazývaným hyperparameter tuning, kde sa skúšajú rôzne hodnoty lambda a vyberá sa ten, ktorý prináša najlepší výkon na overovacej súprave.</a:t>
            </a:r>
          </a:p>
          <a:p>
            <a:endParaRPr sz="1200" kern="1200">
              <a:solidFill>
                <a:schemeClr val="tx1"/>
              </a:solidFill>
              <a:effectLst/>
              <a:latin typeface="+mn-lt"/>
              <a:ea typeface="+mn-ea"/>
              <a:cs typeface="+mn-cs"/>
            </a:endParaRPr>
          </a:p>
          <a:p>
            <a:pPr>
              <a:defRPr>
                <a:effectLst/>
              </a:defRPr>
            </a:pPr>
            <a:r>
              <a:t>Všeobecne platí, že väčšie hodnoty lambda vedú k väčšiemu zmenšeniu regresných koeficientov smerom k nule, čo môže pomôcť zabrániť nadmernému prispôsobeniu sa tréningovým údajom, ale môže tiež viesť k nedostatočnému prispôsobeniu. Menšie hodnoty lambda majú za následok menšie zmrštenie a môžu viesť k lepšiemu výkonu tréningových dát, ale môžu tiež viesť k nadmernej montáži. Optimálna hodnota lambda teda závisí od konkrétneho súboru údajov a od kompromisov medzi zaujatím a odchýlkou.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4040817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Ak chcete dokončiť túto jednotku, preštudujte a skontrolujte nasledujúce online zdroje. Ďakujem za pozornosť!</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Regresia je typ algoritmu strojového učenia, ktorý sa používa na predpovedanie kontinuálnej hodnoty, napríklad čísla. Je to ako snažiť sa nakresliť priamku cez súbor bodov na grafe. Cieľom je nájsť čiaru, ktorá najlepšie vyhovuje údajom a môže byť použitá na vytváranie predpovedí.</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r>
              <a:t>Povedzme napríklad, že chceme predpovedať cenu domu na základe jeho veľkosti. Mohli by sme použiť regresiu na analýzu súboru údajov o domoch a ich cenách a potom vytvoriť model, ktorý dokáže predpovedať cenu nového domu na základe jeho veľkosti.</a:t>
            </a:r>
          </a:p>
          <a:p>
            <a:endParaRPr/>
          </a:p>
          <a:p>
            <a:r>
              <a:t>Ak chcete vytvoriť regresný model, je potrebné ho trénovať pomocou množiny dát, ktorá sa nazýva tréningová množina. Algoritmus upravuje parametre modelu, aby sa minimalizoval rozdiel medzi predpokladanými a skutočnými hodnotami.</a:t>
            </a:r>
          </a:p>
          <a:p>
            <a:endParaRPr/>
          </a:p>
          <a:p>
            <a:r>
              <a:t>Celkovo je regresia silným nástrojom v strojovom učení, ktorý možno použiť na presné predpovede o fenoménoch v reálnom svete, od cien domov až po trendy na akciovom trhu.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Všeobecne je dobré začať s jednoduchými a široko používanými algoritmami na regresnú analýzu, najmä ak ste noví v oblasti strojového učenia. Niektoré populárne regresné algoritmy, ktoré sú relatívne jednoduché a ľahko implementovateľné, zahŕňajú: </a:t>
            </a:r>
          </a:p>
          <a:p>
            <a:endParaRPr sz="1200" kern="1200">
              <a:solidFill>
                <a:schemeClr val="tx1"/>
              </a:solidFill>
              <a:effectLst/>
              <a:latin typeface="+mn-lt"/>
              <a:ea typeface="+mn-ea"/>
              <a:cs typeface="+mn-cs"/>
            </a:endParaRPr>
          </a:p>
          <a:p>
            <a:pPr>
              <a:defRPr>
                <a:effectLst/>
              </a:defRPr>
            </a:pPr>
            <a:r>
              <a:t>Lineárna regresia ako základný typ regresnej analýzy, ktorá zahŕňa pripevnenie priamky k množine dátových bodov na vytváranie predpovedí.</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Regresia Ridge ako variant lineárnej regresie, ktorá pridáva trestný termín do regresnej rovnice, aby sa zabránilo nadmernému nasadeniu a zlepšila zovšeobecniteľnosť modelu.</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Regresia Lasso ako ďalší variant lineárnej regresie, ktorý možno použiť na výber funkcií, pretože pomáha identifikovať najdôležitejšie prediktory v množine dát a zjednodušuje regresný model.</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A nakoniec Polynomiálna regresia ako typ regresnej analýzy, ktorá zahŕňa pripevnenie polynomickej funkcie k množine dátových bodov, čo umožňuje modelovanie zložitejších vzťahov medzi premennými. Avšak, polynomiálna regresia môže byť náchylná k nadmernému prispôsobeniu, čo je kľúčovým faktorom pri používaní tohto algoritmu.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4201588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Lineárna regresia je užitočná technika na analýzu a predpovedanie vzťahu medzi dvoma premennými a môže byť použitá v širokej škále oblastí, od financií a ekonomiky až po spoločenské vedy a inžinierstvo.</a:t>
            </a:r>
          </a:p>
          <a:p>
            <a:endParaRPr sz="1200" b="0" i="0" kern="1200">
              <a:solidFill>
                <a:schemeClr val="tx1"/>
              </a:solidFill>
              <a:effectLst/>
              <a:latin typeface="+mn-lt"/>
              <a:ea typeface="+mn-ea"/>
              <a:cs typeface="+mn-cs"/>
            </a:endParaRPr>
          </a:p>
          <a:p>
            <a:pPr>
              <a:defRPr>
                <a:effectLst/>
              </a:defRPr>
            </a:pPr>
            <a:r>
              <a:t>Cieľom lineárnej regresie je nájsť najlepší lineárny vzťah medzi X a Y, ktorý možno použiť na predpovedanie hodnoty Y pre danú hodnotu X. </a:t>
            </a:r>
          </a:p>
          <a:p>
            <a:endParaRPr sz="1200" b="0" i="0" kern="1200">
              <a:solidFill>
                <a:schemeClr val="tx1"/>
              </a:solidFill>
              <a:effectLst/>
              <a:latin typeface="+mn-lt"/>
              <a:ea typeface="+mn-ea"/>
              <a:cs typeface="+mn-cs"/>
            </a:endParaRPr>
          </a:p>
          <a:p>
            <a:pPr>
              <a:defRPr>
                <a:effectLst/>
              </a:defRPr>
            </a:pPr>
            <a:r>
              <a:t>Aby sme pochopili, ako funguje lineárna regresia, pozrime sa na rozptylový graf. V tomto rozptylovom grafe máme dátové body, ktoré predstavujú vzťah medzi dvoma premennými, X a Y. Modrá čiara na pozemku predstavuje najlepšie lineárne prispôsobenie údajov, tiež známe ako regresná čiara.</a:t>
            </a:r>
          </a:p>
          <a:p>
            <a:endParaRPr sz="1200" b="0" i="0" kern="1200" baseline="0">
              <a:solidFill>
                <a:schemeClr val="tx1"/>
              </a:solidFill>
              <a:effectLst/>
              <a:latin typeface="+mn-lt"/>
              <a:ea typeface="+mn-ea"/>
              <a:cs typeface="+mn-cs"/>
            </a:endParaRPr>
          </a:p>
          <a:p>
            <a:pPr>
              <a:defRPr>
                <a:effectLst/>
              </a:defRPr>
            </a:pPr>
            <a:r>
              <a:t>Na nájdenie rovnice tejto regresnej čiary môžeme použiť lineárnu regresiu, ktorá má tvar Y = b0 + b1*X, kde b0 je zachytenie a b1 je sklon čiary. Túto rovnicu môžeme použiť na predpovedanie hodnoty Y pre akúkoľvek danú hodnotu X.</a:t>
            </a:r>
            <a:endParaRPr sz="1200" b="0" i="0" kern="1200" baseline="0">
              <a:solidFill>
                <a:schemeClr val="tx1"/>
              </a:solidFill>
              <a:effectLst/>
              <a:latin typeface="+mn-lt"/>
              <a:ea typeface="+mn-ea"/>
              <a:cs typeface="+mn-cs"/>
            </a:endParaRPr>
          </a:p>
          <a:p>
            <a:endParaRPr sz="1200" b="0" i="0" kern="1200" baseline="0">
              <a:solidFill>
                <a:schemeClr val="tx1"/>
              </a:solidFill>
              <a:effectLst/>
              <a:latin typeface="+mn-lt"/>
              <a:ea typeface="+mn-ea"/>
              <a:cs typeface="+mn-cs"/>
            </a:endParaRPr>
          </a:p>
          <a:p>
            <a:pPr>
              <a:defRPr>
                <a:effectLst/>
              </a:defRPr>
            </a:pPr>
            <a:r>
              <a:t>R-kvadrát (R2) je štatistická miera, ktorá vyjadruje, ako dobre lineárny regresný model vyhovuje údajom.</a:t>
            </a:r>
          </a:p>
          <a:p>
            <a:endParaRPr sz="1200" b="0" i="0" kern="1200">
              <a:solidFill>
                <a:schemeClr val="tx1"/>
              </a:solidFill>
              <a:effectLst/>
              <a:latin typeface="+mn-lt"/>
              <a:ea typeface="+mn-ea"/>
              <a:cs typeface="+mn-cs"/>
            </a:endParaRPr>
          </a:p>
          <a:p>
            <a:pPr>
              <a:defRPr>
                <a:effectLst/>
              </a:defRPr>
            </a:pPr>
            <a:r>
              <a:t>Jednoduchšie povedané, R2 nám hovorí, koľko variácie v závislej premennej (Y) možno vysvetliť nezávislou premennou (X) v lineárnom regresnom modeli. Vysoká hodnota R2 (blízko 1) znamená, že model vysvetľuje veľkú časť zmeny v závislej premennej, zatiaľ čo nízka hodnota R2 (blízko 0) znamená, že model nevysvetľuje veľkú časť zmeny v závislej premennej.</a:t>
            </a:r>
          </a:p>
          <a:p>
            <a:endParaRPr sz="1200" b="0" i="0" kern="1200">
              <a:solidFill>
                <a:schemeClr val="tx1"/>
              </a:solidFill>
              <a:effectLst/>
              <a:latin typeface="+mn-lt"/>
              <a:ea typeface="+mn-ea"/>
              <a:cs typeface="+mn-cs"/>
            </a:endParaRPr>
          </a:p>
          <a:p>
            <a:pPr>
              <a:defRPr>
                <a:effectLst/>
              </a:defRPr>
            </a:pPr>
            <a:r>
              <a:t>Ak je napríklad hodnota R2 0,89, znamená to, že 89 % odchýlky v závislej premennej možno vysvetliť nezávislou premennou v lineárnom regresnom modeli.</a:t>
            </a:r>
          </a:p>
          <a:p>
            <a:pPr>
              <a:defRPr>
                <a:effectLst/>
              </a:defRPr>
            </a:pPr>
            <a:r>
              <a:t>R2 je užitočný nástroj na hodnotenie výkonu lineárneho regresného modelu a porovnanie výkonu rôznych modelov. Je však dôležité poznamenať, že R2 je len jednou mierou výkonu modelu a mal by byť použitý v spojení s inými metrikami a vizualizáciami na úplné vyhodnotenie modelu.</a:t>
            </a:r>
          </a:p>
          <a:p>
            <a:endParaRPr sz="1200" b="0" i="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4167519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Predstavte si, že vy a váš priateľ sa pokúšate analyzovať niektoré údaje z prieskumu. Máte dve množiny čísel: X a Y. Chcete vedieť, či existuje nejaký vzťah medzi dvoma množinami čísel. Ak to chcete urobiť, budete musieť prejsť niekoľkými krokmi.</a:t>
            </a:r>
          </a:p>
          <a:p>
            <a:endParaRPr sz="1200" b="0" i="0" kern="1200">
              <a:solidFill>
                <a:schemeClr val="tx1"/>
              </a:solidFill>
              <a:effectLst/>
              <a:latin typeface="+mn-lt"/>
              <a:ea typeface="+mn-ea"/>
              <a:cs typeface="+mn-cs"/>
            </a:endParaRPr>
          </a:p>
          <a:p>
            <a:pPr>
              <a:defRPr>
                <a:effectLst/>
              </a:defRPr>
            </a:pPr>
            <a:r>
              <a:t>Po prvé, budete počítať priemer každej sady čísel. Je to skvelý spôsob, ako povedať "priemer". Sčítate všetky čísla a vydelíte ich celkovým počtom čísel v množine. Takže pre X pridáte 1, 2, 3, 4 a 5 a rozdelíte 5. To vám dáva 3. A pre Y pridáte 2, 4, 5, 4 a 5 a rozdelíte 5. To vám dáva 4.</a:t>
            </a:r>
          </a:p>
          <a:p>
            <a:endParaRPr sz="1200" b="0" i="0" kern="1200">
              <a:solidFill>
                <a:schemeClr val="tx1"/>
              </a:solidFill>
              <a:effectLst/>
              <a:latin typeface="+mn-lt"/>
              <a:ea typeface="+mn-ea"/>
              <a:cs typeface="+mn-cs"/>
            </a:endParaRPr>
          </a:p>
          <a:p>
            <a:pPr>
              <a:defRPr>
                <a:effectLst/>
              </a:defRPr>
            </a:pPr>
            <a:r>
              <a:t>Potom vypočítate odchýlku každej hodnoty od jej príslušného priemeru. Odchýlka je len vymyslený spôsob, ako povedať "rozdiel". Takže pre každé číslo v X, budete odpočítať priemer X (čo je 3), a pre každé číslo v Y, budete odpočítať priemer Y (čo je 4). To vám poskytne novú množinu čísel, ktoré vám povedia, ako ďaleko je každá hodnota od jej príslušného priemeru. V prípade X sú odchýlky -2, -1, 0, 1 a 2. Pre Y sú odchýlky -2, 0, 1, 0 a 1.</a:t>
            </a:r>
          </a:p>
          <a:p>
            <a:endParaRPr sz="1200" b="0" i="0" kern="1200">
              <a:solidFill>
                <a:schemeClr val="tx1"/>
              </a:solidFill>
              <a:effectLst/>
              <a:latin typeface="+mn-lt"/>
              <a:ea typeface="+mn-ea"/>
              <a:cs typeface="+mn-cs"/>
            </a:endParaRPr>
          </a:p>
          <a:p>
            <a:pPr>
              <a:defRPr>
                <a:effectLst/>
              </a:defRPr>
            </a:pPr>
            <a:r>
              <a:t>Nakoniec vynásobíte každú odchýlku v X jej zodpovedajúcou odchýlkou v Y a spočítate všetky tieto produkty. To vám dá jedno číslo, ktoré vám povie, ako tieto dve množiny čísel súvisia. Ak je súčet produktov pozitívny, znamená to, že X a Y majú tendenciu ísť hore a dole spolu. Ak je to negatívne, znamená to, že X má tendenciu ísť hore, keď Y klesne, a naopak. A ak je blízko k nule, znamená to, že medzi X a Y nie je veľa vzťahov. V tomto prípade je súčet výrobkov 6, čo je kladné číslo, čo naznačuje, že X a Y majú tendenciu ísť hore a dole spolu.</a:t>
            </a:r>
          </a:p>
          <a:p>
            <a:pPr>
              <a:defRPr>
                <a:effectLst/>
              </a:defRPr>
            </a:pPr>
            <a:r>
              <a:t>Takže v súhrne, výpočtom priemeru, odchýlky a súčtu produktov X a Y, môžeme získať prehľad o tom, ako tieto dve množiny čísel súvisia. Je to ako detektívna práca, kde zhromažďujeme stopy a spájame ich, aby sme vyriešili záhadu!</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2229196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Teraz, keď ste vypočítali priemer a odchýlku X a Y a súčet produktov X a Y, je čas podniknúť ďalšie kroky na pochopenie vzťahu medzi dvoma množinami čísel.</a:t>
            </a:r>
          </a:p>
          <a:p>
            <a:endParaRPr sz="1200" kern="1200">
              <a:solidFill>
                <a:schemeClr val="tx1"/>
              </a:solidFill>
              <a:effectLst/>
              <a:latin typeface="+mn-lt"/>
              <a:ea typeface="+mn-ea"/>
              <a:cs typeface="+mn-cs"/>
            </a:endParaRPr>
          </a:p>
          <a:p>
            <a:pPr>
              <a:defRPr>
                <a:effectLst/>
              </a:defRPr>
            </a:pPr>
            <a:r>
              <a:t>Štvrtým krokom je výpočet súčtu štvorcov odchýlok X. Tento krok zahŕňa rozdelenie každej odchýlky v X a potom sčítanie všetkých štvorcov. To vám dá jedno číslo, ktoré vám povie, koľko variácií je v X. V tomto prípade je súčet štvorcov odchýlok X 10.</a:t>
            </a:r>
          </a:p>
          <a:p>
            <a:endParaRPr sz="1200" kern="1200">
              <a:solidFill>
                <a:schemeClr val="tx1"/>
              </a:solidFill>
              <a:effectLst/>
              <a:latin typeface="+mn-lt"/>
              <a:ea typeface="+mn-ea"/>
              <a:cs typeface="+mn-cs"/>
            </a:endParaRPr>
          </a:p>
          <a:p>
            <a:pPr>
              <a:defRPr>
                <a:effectLst/>
              </a:defRPr>
            </a:pPr>
            <a:r>
              <a:t>Piatym krokom je výpočet sklonu regresnej čiary (b1). Toto je riadok, ktorý najlepšie vyhovuje dátam a môže byť použitý na predpovedanie hodnôt Y z hodnôt X. Ak chcete vypočítať sklon, vydelíte súčet produktov odchýlok súčtom štvorcov odchýlok X. V tomto prípade je sklon 0,6, čo naznačuje, že pre každé 1 zvýšenie jednotky v X má Y tendenciu zvyšovať o 0,6 jednotky.</a:t>
            </a:r>
          </a:p>
          <a:p>
            <a:endParaRPr sz="1200" kern="1200">
              <a:solidFill>
                <a:schemeClr val="tx1"/>
              </a:solidFill>
              <a:effectLst/>
              <a:latin typeface="+mn-lt"/>
              <a:ea typeface="+mn-ea"/>
              <a:cs typeface="+mn-cs"/>
            </a:endParaRPr>
          </a:p>
          <a:p>
            <a:pPr>
              <a:defRPr>
                <a:effectLst/>
              </a:defRPr>
            </a:pPr>
            <a:r>
              <a:t>Šiestym krokom je výpočet zachytenia regresnej čiary (b0). Toto je bod, v ktorom regresná čiara prechádza osou Y. Ak chcete vypočítať zachytenie, vynásobte sklon priemerom X a odčítajte výsledok od priemeru Y. V tomto prípade je zachytenie 2,2, čo znamená, že keď je X 0, Y sa predpokladá 2,2.</a:t>
            </a:r>
          </a:p>
          <a:p>
            <a:endParaRPr sz="1200" kern="1200">
              <a:solidFill>
                <a:schemeClr val="tx1"/>
              </a:solidFill>
              <a:effectLst/>
              <a:latin typeface="+mn-lt"/>
              <a:ea typeface="+mn-ea"/>
              <a:cs typeface="+mn-cs"/>
            </a:endParaRPr>
          </a:p>
          <a:p>
            <a:pPr>
              <a:defRPr>
                <a:effectLst/>
              </a:defRPr>
            </a:pPr>
            <a:r>
              <a:t>Nakoniec môžete napísať rovnicu regresnej čiary, ktorá je Y = b0 + b1 * X. V tomto prípade je rovnica Y = 2,2 + 0,6 * X. Táto rovnica vám povie, že pre akúkoľvek danú hodnotu X môžete použiť rovnicu na predpovedanie zodpovedajúcej hodnoty Y.</a:t>
            </a:r>
          </a:p>
          <a:p>
            <a:endParaRPr sz="1200" kern="1200">
              <a:solidFill>
                <a:schemeClr val="tx1"/>
              </a:solidFill>
              <a:effectLst/>
              <a:latin typeface="+mn-lt"/>
              <a:ea typeface="+mn-ea"/>
              <a:cs typeface="+mn-cs"/>
            </a:endParaRPr>
          </a:p>
          <a:p>
            <a:pPr>
              <a:defRPr>
                <a:effectLst/>
              </a:defRPr>
            </a:pPr>
            <a:r>
              <a:t>Takže nasledovaním týchto krokov ste vy a váš priateľ boli schopní analyzovať údaje a pochopiť vzťah medzi dvoma množinami čísel. Je to silný nástroj, ktorý možno použiť v mnohých rôznych oblastiach na získanie prehľadu o zložitých vzťahoch.</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3887405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Polynomiálna regresia je forma lineárnej regresie, ktorá dokáže zachytiť nelineárne vzťahy medzi premennými namontovaním nelineárnej regresnej čiary, čo nemusí byť možné s jednoduchou lineárnou regresiou 1. Používa sa, keď lineárne regresné modely nemusia primerane zachytiť zložitosť vzťahu. V polynomiálnej regresii je vzťah medzi závislou premennou a nezávislou premennou modelovaný ako n-stupňová polynomiálna funkcia. Keď je polynóm 2. stupňa, nazýva sa kvadratický model; keď je stupeň polynómu 3, nazýva sa kubický model atď.</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Hlavným rozdielom medzi polynomickou regresiou a lineárnou regresiou je, že polynomiálna regresia môže modelovať nelineárne vzťahy medzi nezávislými a závislými premennými, zatiaľ čo lineárna regresia môže modelovať len lineárne vzťahy.</a:t>
            </a:r>
          </a:p>
          <a:p>
            <a:endParaRPr sz="1200" kern="1200">
              <a:solidFill>
                <a:schemeClr val="tx1"/>
              </a:solidFill>
              <a:effectLst/>
              <a:latin typeface="+mn-lt"/>
              <a:ea typeface="+mn-ea"/>
              <a:cs typeface="+mn-cs"/>
            </a:endParaRPr>
          </a:p>
          <a:p>
            <a:pPr>
              <a:defRPr>
                <a:effectLst/>
              </a:defRPr>
            </a:pPr>
            <a:r>
              <a:t>Inými slovami, zatiaľ čo lineárna regresia predpokladá, že vzťah medzi nezávislými a závislými premennými je lineárny, polynomiálna regresia môže modelovať zložitejšie vzťahy, ktoré sú nelineárne.</a:t>
            </a:r>
          </a:p>
          <a:p>
            <a:endParaRPr sz="1200" kern="1200">
              <a:solidFill>
                <a:schemeClr val="tx1"/>
              </a:solidFill>
              <a:effectLst/>
              <a:latin typeface="+mn-lt"/>
              <a:ea typeface="+mn-ea"/>
              <a:cs typeface="+mn-cs"/>
            </a:endParaRPr>
          </a:p>
          <a:p>
            <a:pPr>
              <a:defRPr>
                <a:effectLst/>
              </a:defRPr>
            </a:pPr>
            <a:r>
              <a:t>Polynomiálna regresia je silný nástroj, ktorý možno použiť na modelovanie zložitých vzťahov medzi premennými. Vo veľkej miere sa používa v strojovom učení a výskume dát, aby sa vytvárali predpovede a získavali prehľady o zložitých množinách dát.</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928833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Používame polynomickú regresiu na nájdenie matematickej rovnice, ktorá popisuje vzťah medzi dvoma premennými, X a Y. Namiesto toho, aby sme nastavili priamku ako v jednoduchej lineárnej regresii, prispôsobujeme krivku dátam. Pomocou všeobecného vzorca môžeme vypočítať koeficienty (β0, β1, β2 atď.), ktoré najlepšie zodpovedajú údajom. Tieto koeficienty predstavujú svahy krivky v rôznych bodoch a môžu sa použiť na predpovedanie budúcich hodnôt Y na základe nových hodnôt X.</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3621894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Máme množinu dát s hodnotami X a Y a v kroku 3 sme vypočítali súčet hodnôt X, hodnôt Y, hodnôt X štvorcových a hodnôt X krát Y. V kroku 4 sme tieto hodnoty použili na výpočet koeficientov polynomiálnej regresnej rovnice pomocou vzorcov pre β1 a β0 = (ΣYi - β1ΣXi) / n. Tieto koeficienty predstavujú sklon a medzeru krivky, ktorá najlepšie vyhovuje údajom, a ich zapojením do všeobecného vzorca môžeme pre tieto údaje získať polynomiálnu regresnú rovnicu. Výsledná rovnica je Y = 1,2 + 0.6X + ε, ktorú môžeme použiť na predpovedanie budúcich hodnôt Y na základe nových hodnôt X.</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1184589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ourworldindata.org/grapher/current-covid-patients-hospital"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www.youtube.com/watch?v=OEU22e20tWw" TargetMode="External"/><Relationship Id="rId3" Type="http://schemas.openxmlformats.org/officeDocument/2006/relationships/hyperlink" Target="https://www.scribbr.com/statistics/simple-linear-regression/" TargetMode="External"/><Relationship Id="rId7" Type="http://schemas.openxmlformats.org/officeDocument/2006/relationships/hyperlink" Target="https://www.youtube.com/watch?v=QptI-vDle8Y"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www.youtube.com/watch?v=ZkjP5RJLQF4" TargetMode="External"/><Relationship Id="rId5" Type="http://schemas.openxmlformats.org/officeDocument/2006/relationships/hyperlink" Target="https://machinelearningcompass.com/machine_learning_models/ridge_regression" TargetMode="External"/><Relationship Id="rId4" Type="http://schemas.openxmlformats.org/officeDocument/2006/relationships/hyperlink" Target="https://www.statology.org/polynomial-regressio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osnovy dištančného vzdelávania v strojovom učení</a:t>
            </a:r>
            <a:br>
              <a:rPr b="1"/>
            </a:br>
            <a:r>
              <a:rPr b="1"/>
              <a:t/>
            </a:r>
            <a:br>
              <a:rPr b="1"/>
            </a:br>
            <a:r>
              <a:t>5 - regresia a jej aplikácie</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01675"/>
          </a:xfrm>
        </p:spPr>
        <p:txBody>
          <a:bodyPr/>
          <a:lstStyle/>
          <a:p>
            <a:pPr algn="ctr">
              <a:defRPr b="1"/>
            </a:pPr>
            <a:r>
              <a:t>Polynomiálna regresia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43600" y="1516514"/>
            <a:ext cx="6248400" cy="4486275"/>
          </a:xfrm>
        </p:spPr>
        <p:txBody>
          <a:bodyPr>
            <a:noAutofit/>
          </a:bodyPr>
          <a:lstStyle/>
          <a:p>
            <a:pPr marL="0" indent="0" algn="ctr">
              <a:buNone/>
              <a:defRPr sz="2400" b="1">
                <a:latin typeface="+mj-lt"/>
              </a:defRPr>
            </a:pPr>
            <a:r>
              <a:t>Krok 4: Pomocou vzorcov v kroku 2 môžeme vypočítať koeficienty:</a:t>
            </a:r>
          </a:p>
          <a:p>
            <a:pPr marL="0" indent="0" algn="ctr">
              <a:buNone/>
            </a:pPr>
            <a:endParaRPr sz="2400" b="1">
              <a:latin typeface="+mj-lt"/>
            </a:endParaRPr>
          </a:p>
          <a:p>
            <a:pPr marL="0" indent="0" algn="ctr">
              <a:buNone/>
              <a:defRPr sz="2400">
                <a:latin typeface="+mj-lt"/>
              </a:defRPr>
            </a:pPr>
            <a:r>
              <a:t>β1 = (570 - 1520) / (555 - 15²) = 0.6 </a:t>
            </a:r>
            <a:endParaRPr sz="2400">
              <a:latin typeface="+mj-lt"/>
            </a:endParaRPr>
          </a:p>
          <a:p>
            <a:pPr marL="0" indent="0" algn="ctr">
              <a:buNone/>
              <a:defRPr sz="2400">
                <a:latin typeface="+mj-lt"/>
              </a:defRPr>
            </a:pPr>
            <a:r>
              <a:t>β0 = (20 - 0.615) / 5 = 1.2</a:t>
            </a:r>
          </a:p>
          <a:p>
            <a:pPr marL="0" indent="0" algn="ctr">
              <a:buNone/>
            </a:pPr>
            <a:endParaRPr sz="2400" b="1">
              <a:latin typeface="+mj-lt"/>
            </a:endParaRPr>
          </a:p>
          <a:p>
            <a:pPr marL="0" indent="0" algn="ctr">
              <a:buNone/>
              <a:defRPr sz="2400" b="1">
                <a:latin typeface="+mj-lt"/>
              </a:defRPr>
            </a:pPr>
            <a:r>
              <a:t>Preto je polynomiálna regresná rovnica pre vaše dáta:</a:t>
            </a:r>
          </a:p>
          <a:p>
            <a:pPr marL="0" indent="0" algn="ctr">
              <a:buNone/>
            </a:pPr>
            <a:endParaRPr sz="2400" b="1">
              <a:latin typeface="+mj-lt"/>
            </a:endParaRPr>
          </a:p>
          <a:p>
            <a:pPr marL="0" indent="0" algn="ctr">
              <a:buNone/>
              <a:defRPr sz="2400" b="1">
                <a:latin typeface="+mj-lt"/>
              </a:defRPr>
            </a:pPr>
            <a:r>
              <a:t>Y = 1.2 + 0.6X + ε</a:t>
            </a:r>
            <a:endParaRPr sz="2400" b="1">
              <a:latin typeface="+mj-lt"/>
            </a:endParaRPr>
          </a:p>
          <a:p>
            <a:pPr marL="0" indent="0" algn="ctr">
              <a:buNone/>
            </a:pPr>
            <a:endParaRPr sz="2400" b="1">
              <a:latin typeface="+mj-lt"/>
            </a:endParaRP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2400" b="1">
                <a:latin typeface="+mj-lt"/>
              </a:defRPr>
            </a:pPr>
            <a:r>
              <a:t>Krok 3: Pre naše údaje:</a:t>
            </a:r>
          </a:p>
          <a:p>
            <a:pPr marL="0" indent="0" algn="ctr">
              <a:buNone/>
            </a:pPr>
            <a:endParaRPr sz="2400" b="1">
              <a:latin typeface="+mj-lt"/>
            </a:endParaRPr>
          </a:p>
          <a:p>
            <a:pPr marL="0" indent="0" algn="ctr">
              <a:buNone/>
              <a:defRPr sz="2400">
                <a:latin typeface="+mj-lt"/>
              </a:defRPr>
            </a:pPr>
            <a:r>
              <a:t>X = [1, 2, 3, 4, 5] </a:t>
            </a:r>
            <a:endParaRPr sz="2400">
              <a:latin typeface="+mj-lt"/>
            </a:endParaRPr>
          </a:p>
          <a:p>
            <a:pPr marL="0" indent="0" algn="ctr">
              <a:buNone/>
              <a:defRPr sz="2400">
                <a:latin typeface="+mj-lt"/>
              </a:defRPr>
            </a:pPr>
            <a:r>
              <a:t>Y = [2, 4, 5, 4, 5]</a:t>
            </a:r>
          </a:p>
          <a:p>
            <a:pPr marL="0" indent="0" algn="ctr">
              <a:buNone/>
            </a:pPr>
            <a:endParaRPr sz="2400" b="1">
              <a:latin typeface="+mj-lt"/>
            </a:endParaRPr>
          </a:p>
          <a:p>
            <a:pPr marL="0" indent="0" algn="ctr">
              <a:buNone/>
              <a:defRPr sz="2400">
                <a:latin typeface="+mj-lt"/>
              </a:defRPr>
            </a:pPr>
            <a:r>
              <a:t>n = 5 </a:t>
            </a:r>
            <a:endParaRPr sz="2400">
              <a:latin typeface="+mj-lt"/>
            </a:endParaRPr>
          </a:p>
          <a:p>
            <a:pPr marL="0" indent="0" algn="ctr">
              <a:buNone/>
              <a:defRPr sz="2400">
                <a:latin typeface="+mj-lt"/>
              </a:defRPr>
            </a:pPr>
            <a:r>
              <a:t>ΣXi = 1+2+3+4+5 = 15 </a:t>
            </a:r>
            <a:endParaRPr sz="2400">
              <a:latin typeface="+mj-lt"/>
            </a:endParaRPr>
          </a:p>
          <a:p>
            <a:pPr marL="0" indent="0" algn="ctr">
              <a:buNone/>
              <a:defRPr sz="2400">
                <a:latin typeface="+mj-lt"/>
              </a:defRPr>
            </a:pPr>
            <a:r>
              <a:t>ΣYi = 2+4+5+4+5 = 20 </a:t>
            </a:r>
            <a:endParaRPr sz="2400">
              <a:latin typeface="+mj-lt"/>
            </a:endParaRPr>
          </a:p>
          <a:p>
            <a:pPr marL="0" indent="0" algn="ctr">
              <a:buNone/>
              <a:defRPr sz="2400">
                <a:latin typeface="+mj-lt"/>
              </a:defRPr>
            </a:pPr>
            <a:r>
              <a:t>ΣXi2 = 1+4+9+16+25 =55 </a:t>
            </a:r>
            <a:endParaRPr sz="2400">
              <a:latin typeface="+mj-lt"/>
            </a:endParaRPr>
          </a:p>
          <a:p>
            <a:pPr marL="0" indent="0" algn="ctr">
              <a:buNone/>
              <a:defRPr sz="2400">
                <a:latin typeface="+mj-lt"/>
              </a:defRPr>
            </a:pPr>
            <a:r>
              <a:t>ΣXiYi =2+8+15+16+25= 70</a:t>
            </a:r>
          </a:p>
          <a:p>
            <a:pPr marL="0" indent="0" algn="ctr">
              <a:buNone/>
            </a:pPr>
            <a:endParaRPr sz="2400" b="1">
              <a:latin typeface="+mj-lt"/>
            </a:endParaRPr>
          </a:p>
          <a:p>
            <a:pPr marL="0" indent="0" algn="ctr">
              <a:buNone/>
            </a:pPr>
            <a:endParaRPr sz="2400">
              <a:latin typeface="+mj-lt"/>
            </a:endParaRPr>
          </a:p>
        </p:txBody>
      </p:sp>
    </p:spTree>
    <p:extLst>
      <p:ext uri="{BB962C8B-B14F-4D97-AF65-F5344CB8AC3E}">
        <p14:creationId xmlns:p14="http://schemas.microsoft.com/office/powerpoint/2010/main" val="32542476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88601"/>
          </a:xfrm>
        </p:spPr>
        <p:txBody>
          <a:bodyPr/>
          <a:lstStyle/>
          <a:p>
            <a:pPr algn="ctr">
              <a:defRPr b="1"/>
            </a:pPr>
            <a:r>
              <a:t>Nadmerná montáž</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sz="2400">
              <a:latin typeface="+mj-lt"/>
            </a:endParaRPr>
          </a:p>
        </p:txBody>
      </p:sp>
      <p:sp>
        <p:nvSpPr>
          <p:cNvPr id="9" name="Rectangular Callout 8"/>
          <p:cNvSpPr/>
          <p:nvPr/>
        </p:nvSpPr>
        <p:spPr>
          <a:xfrm>
            <a:off x="90582" y="2518161"/>
            <a:ext cx="3434348" cy="1198550"/>
          </a:xfrm>
          <a:prstGeom prst="wedgeRectCallout">
            <a:avLst>
              <a:gd name="adj1" fmla="val 77270"/>
              <a:gd name="adj2" fmla="val -4839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Čo ak sú údaje hlučné, čo znamená, že v nich existuje náhodná variácia? </a:t>
            </a:r>
          </a:p>
        </p:txBody>
      </p:sp>
      <p:sp>
        <p:nvSpPr>
          <p:cNvPr id="19" name="Rectangular Callout 18"/>
          <p:cNvSpPr/>
          <p:nvPr/>
        </p:nvSpPr>
        <p:spPr>
          <a:xfrm>
            <a:off x="9427028" y="1447801"/>
            <a:ext cx="2569029" cy="2698335"/>
          </a:xfrm>
          <a:prstGeom prst="wedgeRectCallout">
            <a:avLst>
              <a:gd name="adj1" fmla="val -107970"/>
              <a:gd name="adj2" fmla="val 59856"/>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Jednoduchý lineárny regresný model môže skončiť prispôsobením šumu namiesto skutočného vzťahu medzi dátami!</a:t>
            </a:r>
            <a:endParaRPr sz="2400">
              <a:solidFill>
                <a:schemeClr val="tx1"/>
              </a:solidFill>
              <a:latin typeface="+mj-lt"/>
            </a:endParaRPr>
          </a:p>
        </p:txBody>
      </p:sp>
      <p:graphicFrame>
        <p:nvGraphicFramePr>
          <p:cNvPr id="8" name="Chart 7"/>
          <p:cNvGraphicFramePr>
            <a:graphicFrameLocks/>
          </p:cNvGraphicFramePr>
          <p:nvPr>
            <p:extLst>
              <p:ext uri="{D42A27DB-BD31-4B8C-83A1-F6EECF244321}">
                <p14:modId xmlns:p14="http://schemas.microsoft.com/office/powerpoint/2010/main" val="2472614873"/>
              </p:ext>
            </p:extLst>
          </p:nvPr>
        </p:nvGraphicFramePr>
        <p:xfrm>
          <a:off x="1785257" y="1245013"/>
          <a:ext cx="7424057" cy="4245588"/>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500742" y="6008214"/>
            <a:ext cx="7445829" cy="646331"/>
          </a:xfrm>
          <a:prstGeom prst="rect">
            <a:avLst/>
          </a:prstGeom>
          <a:noFill/>
        </p:spPr>
        <p:txBody>
          <a:bodyPr wrap="square">
            <a:spAutoFit/>
          </a:bodyPr>
          <a:lstStyle/>
          <a:p>
            <a:pPr>
              <a:defRPr>
                <a:latin typeface="+mj-lt"/>
              </a:defRPr>
            </a:pPr>
            <a:r>
              <a:t>Oficiálne dáta zhromaždené pomocou služby Our World v dátach - </a:t>
            </a:r>
            <a:r>
              <a:rPr>
                <a:hlinkClick r:id="rId4"/>
              </a:rPr>
              <a:t>https://ourworldindata.org/grapher/current-covid-patients-hospital</a:t>
            </a:r>
            <a:r>
              <a:t> </a:t>
            </a:r>
            <a:endParaRPr>
              <a:latin typeface="+mj-lt"/>
            </a:endParaRPr>
          </a:p>
        </p:txBody>
      </p:sp>
    </p:spTree>
    <p:extLst>
      <p:ext uri="{BB962C8B-B14F-4D97-AF65-F5344CB8AC3E}">
        <p14:creationId xmlns:p14="http://schemas.microsoft.com/office/powerpoint/2010/main" val="1931688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88761"/>
          </a:xfrm>
        </p:spPr>
        <p:txBody>
          <a:bodyPr/>
          <a:lstStyle/>
          <a:p>
            <a:pPr algn="ctr">
              <a:defRPr b="1"/>
            </a:pPr>
            <a:r>
              <a:t>Regresia (geomorfológia)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931229" y="1516514"/>
            <a:ext cx="7260771" cy="4486275"/>
          </a:xfrm>
        </p:spPr>
        <p:txBody>
          <a:bodyPr>
            <a:noAutofit/>
          </a:bodyPr>
          <a:lstStyle/>
          <a:p>
            <a:pPr marL="0" indent="0" algn="ctr">
              <a:buNone/>
              <a:defRPr sz="2400" b="1">
                <a:latin typeface="+mj-lt"/>
              </a:defRPr>
            </a:pPr>
            <a:r>
              <a:t>Krok 2: Vypočítajte odchýlku každej hodnoty X a Y od ich príslušných prostriedkov</a:t>
            </a:r>
          </a:p>
          <a:p>
            <a:pPr marL="0" indent="0">
              <a:buNone/>
            </a:pPr>
            <a:endParaRPr sz="2400">
              <a:latin typeface="+mj-lt"/>
            </a:endParaRPr>
          </a:p>
          <a:p>
            <a:pPr marL="0" indent="0" algn="ctr">
              <a:buNone/>
              <a:defRPr sz="2400">
                <a:latin typeface="+mj-lt"/>
              </a:defRPr>
            </a:pPr>
            <a:r>
              <a:t>deviation of X = [1-3, 2-3, 3-3, 4-3, 5-3] = [-2, -1, 0, 1, 2]</a:t>
            </a:r>
          </a:p>
          <a:p>
            <a:pPr marL="0" indent="0" algn="ctr">
              <a:buNone/>
              <a:defRPr sz="2400">
                <a:latin typeface="+mj-lt"/>
              </a:defRPr>
            </a:pPr>
            <a:r>
              <a:t>deviation of Y = [2-4, 4-4, 5-4, 4-4, 5-4] = [-2, 0, 1, 0, 1]</a:t>
            </a:r>
          </a:p>
          <a:p>
            <a:pPr marL="0" indent="0">
              <a:buNone/>
            </a:pPr>
            <a:endParaRPr sz="2400">
              <a:latin typeface="+mj-lt"/>
            </a:endParaRPr>
          </a:p>
          <a:p>
            <a:pPr marL="0" indent="0" algn="ctr">
              <a:buNone/>
              <a:defRPr sz="2400" b="1">
                <a:latin typeface="+mj-lt"/>
              </a:defRPr>
            </a:pPr>
            <a:r>
              <a:t>Krok 3: Vypočítajte súčet produktov odchýlok X a Y</a:t>
            </a:r>
            <a:endParaRPr sz="2400" b="1">
              <a:latin typeface="+mj-lt"/>
            </a:endParaRPr>
          </a:p>
          <a:p>
            <a:pPr marL="0" indent="0">
              <a:buNone/>
            </a:pPr>
            <a:endParaRPr sz="2400">
              <a:latin typeface="+mj-lt"/>
            </a:endParaRPr>
          </a:p>
          <a:p>
            <a:pPr marL="0" indent="0" algn="ctr">
              <a:buNone/>
              <a:defRPr sz="2400">
                <a:latin typeface="+mj-lt"/>
              </a:defRPr>
            </a:pPr>
            <a:r>
              <a:t>sum of products of deviations = (-2 * -2) + (-1 * 0) +</a:t>
            </a:r>
            <a:endParaRPr sz="2400">
              <a:latin typeface="+mj-lt"/>
            </a:endParaRPr>
          </a:p>
          <a:p>
            <a:pPr marL="0" indent="0" algn="ctr">
              <a:buNone/>
              <a:defRPr sz="2400">
                <a:latin typeface="+mj-lt"/>
              </a:defRPr>
            </a:pPr>
            <a:r>
              <a:t>+ (0 * 1) + (1 * 0) + (2 * 1) = 6</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152401" y="1603601"/>
            <a:ext cx="4506685"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2400" b="1">
                <a:latin typeface="+mj-lt"/>
              </a:defRPr>
            </a:pPr>
            <a:r>
              <a:t>Predpokladajme, že máme nasledujúce údaje:</a:t>
            </a:r>
          </a:p>
          <a:p>
            <a:pPr marL="0" indent="0" algn="ctr">
              <a:buFont typeface="Arial" panose="020B0604020202020204" pitchFamily="34" charset="0"/>
              <a:buNone/>
              <a:defRPr sz="2400">
                <a:latin typeface="+mj-lt"/>
              </a:defRPr>
            </a:pPr>
            <a:r>
              <a:t>X = [1, 2, 3, 4, 5]</a:t>
            </a:r>
          </a:p>
          <a:p>
            <a:pPr marL="0" indent="0" algn="ctr">
              <a:buFont typeface="Arial" panose="020B0604020202020204" pitchFamily="34" charset="0"/>
              <a:buNone/>
              <a:defRPr sz="2400">
                <a:latin typeface="+mj-lt"/>
              </a:defRPr>
            </a:pPr>
            <a:r>
              <a:t>Y = [2, 4, 5, 4, 5]</a:t>
            </a:r>
          </a:p>
          <a:p>
            <a:pPr marL="0" indent="0">
              <a:buFont typeface="Arial" panose="020B0604020202020204" pitchFamily="34" charset="0"/>
              <a:buNone/>
            </a:pPr>
            <a:endParaRPr sz="2400">
              <a:latin typeface="+mj-lt"/>
            </a:endParaRPr>
          </a:p>
          <a:p>
            <a:pPr marL="0" indent="0" algn="ctr">
              <a:buFont typeface="Arial" panose="020B0604020202020204" pitchFamily="34" charset="0"/>
              <a:buNone/>
              <a:defRPr sz="2400" b="1">
                <a:latin typeface="+mj-lt"/>
              </a:defRPr>
            </a:pPr>
            <a:r>
              <a:t>Krok 1: Vypočítajte priemer X a Y</a:t>
            </a:r>
          </a:p>
          <a:p>
            <a:pPr marL="0" indent="0">
              <a:buFont typeface="Arial" panose="020B0604020202020204" pitchFamily="34" charset="0"/>
              <a:buNone/>
              <a:defRPr sz="2400">
                <a:latin typeface="+mj-lt"/>
              </a:defRPr>
            </a:pPr>
            <a:r>
              <a:t>priemer (X) = (1 + 2 + 3 + 4 + 5) / 5 = 3</a:t>
            </a:r>
          </a:p>
          <a:p>
            <a:pPr marL="0" indent="0">
              <a:buFont typeface="Arial" panose="020B0604020202020204" pitchFamily="34" charset="0"/>
              <a:buNone/>
              <a:defRPr sz="2400">
                <a:latin typeface="+mj-lt"/>
              </a:defRPr>
            </a:pPr>
            <a:r>
              <a:t>priemer (Y) = (2 + 4 + 5 + 4 + 5) / 5 = 4</a:t>
            </a:r>
          </a:p>
          <a:p>
            <a:pPr marL="0" indent="0">
              <a:buFont typeface="Arial" panose="020B0604020202020204" pitchFamily="34" charset="0"/>
              <a:buNone/>
            </a:pPr>
            <a:endParaRPr sz="2400">
              <a:latin typeface="+mj-lt"/>
            </a:endParaRPr>
          </a:p>
        </p:txBody>
      </p:sp>
    </p:spTree>
    <p:extLst>
      <p:ext uri="{BB962C8B-B14F-4D97-AF65-F5344CB8AC3E}">
        <p14:creationId xmlns:p14="http://schemas.microsoft.com/office/powerpoint/2010/main" val="3834640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799646"/>
          </a:xfrm>
        </p:spPr>
        <p:txBody>
          <a:bodyPr/>
          <a:lstStyle/>
          <a:p>
            <a:pPr algn="ctr">
              <a:defRPr b="1"/>
            </a:pPr>
            <a:r>
              <a:t>Regresia (geomorfológia)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97285" y="1429428"/>
            <a:ext cx="6564087" cy="4486275"/>
          </a:xfrm>
        </p:spPr>
        <p:txBody>
          <a:bodyPr>
            <a:noAutofit/>
          </a:bodyPr>
          <a:lstStyle/>
          <a:p>
            <a:pPr marL="0" indent="0" algn="ctr">
              <a:buNone/>
              <a:defRPr sz="2400" b="1">
                <a:latin typeface="+mj-lt"/>
              </a:defRPr>
            </a:pPr>
            <a:r>
              <a:t>Krok 6:  Vypočítajte regresné koeficienty Ridge</a:t>
            </a:r>
            <a:endParaRPr sz="2400" b="1">
              <a:latin typeface="+mj-lt"/>
            </a:endParaRPr>
          </a:p>
          <a:p>
            <a:pPr marL="0" indent="0" algn="ctr">
              <a:buNone/>
              <a:defRPr sz="2400">
                <a:latin typeface="+mj-lt"/>
              </a:defRPr>
            </a:pPr>
            <a:r>
              <a:t>b1 = (súčet produktov odchýlok </a:t>
            </a:r>
            <a:r>
              <a:rPr b="1">
                <a:solidFill>
                  <a:srgbClr val="FF0000"/>
                </a:solidFill>
              </a:rPr>
              <a:t>+</a:t>
            </a:r>
            <a:r>
              <a:rPr b="1"/>
              <a:t> </a:t>
            </a:r>
            <a:r>
              <a:rPr b="1">
                <a:solidFill>
                  <a:srgbClr val="FF0000"/>
                </a:solidFill>
              </a:rPr>
              <a:t>λ</a:t>
            </a:r>
            <a:r>
              <a:t>) /</a:t>
            </a:r>
            <a:endParaRPr sz="2400">
              <a:latin typeface="+mj-lt"/>
            </a:endParaRPr>
          </a:p>
          <a:p>
            <a:pPr marL="0" indent="0" algn="ctr">
              <a:buNone/>
              <a:defRPr sz="2400">
                <a:latin typeface="+mj-lt"/>
              </a:defRPr>
            </a:pPr>
            <a:r>
              <a:t> (súčet štvorcov odchýlok X</a:t>
            </a:r>
            <a:r>
              <a:rPr b="1">
                <a:solidFill>
                  <a:srgbClr val="FF0000"/>
                </a:solidFill>
              </a:rPr>
              <a:t>+ λ</a:t>
            </a:r>
            <a:r>
              <a:t>)</a:t>
            </a:r>
          </a:p>
          <a:p>
            <a:pPr marL="0" indent="0" algn="ctr">
              <a:buNone/>
              <a:defRPr sz="2400">
                <a:latin typeface="+mj-lt"/>
              </a:defRPr>
            </a:pPr>
            <a:r>
              <a:t>b0 = priemerná hodnota (Y) - b1 * priemerná hodnota (X)</a:t>
            </a:r>
            <a:endParaRPr sz="2400" b="1">
              <a:latin typeface="+mj-lt"/>
            </a:endParaRPr>
          </a:p>
          <a:p>
            <a:pPr marL="0" indent="0" algn="ctr">
              <a:buNone/>
              <a:defRPr sz="2400" b="1">
                <a:latin typeface="+mj-lt"/>
              </a:defRPr>
            </a:pPr>
            <a:r>
              <a:t>Krok 7: Napíšte rovnicu regresnej čiary Ridge</a:t>
            </a:r>
            <a:endParaRPr sz="2400" b="1">
              <a:latin typeface="+mj-lt"/>
            </a:endParaRPr>
          </a:p>
          <a:p>
            <a:pPr marL="0" indent="0" algn="ctr">
              <a:buNone/>
              <a:defRPr sz="2400">
                <a:latin typeface="+mj-lt"/>
              </a:defRPr>
            </a:pPr>
            <a:r>
              <a:t>Y = b0 + b1 * X</a:t>
            </a:r>
          </a:p>
          <a:p>
            <a:pPr marL="0" indent="0" algn="ctr">
              <a:buNone/>
              <a:defRPr sz="2400">
                <a:latin typeface="+mj-lt"/>
              </a:defRPr>
            </a:pPr>
            <a:r>
              <a:t>= 1.9286 + 0.5095 * X</a:t>
            </a:r>
            <a:endParaRPr sz="2400" b="1">
              <a:latin typeface="+mj-lt"/>
            </a:endParaRPr>
          </a:p>
          <a:p>
            <a:pPr marL="0" indent="0" algn="ctr">
              <a:buNone/>
              <a:defRPr sz="2400" b="1">
                <a:latin typeface="+mj-lt"/>
              </a:defRPr>
            </a:pPr>
            <a:r>
              <a:t>Takže rovnica regresnej čiary Ridge pre tieto údaje je </a:t>
            </a:r>
            <a:endParaRPr sz="2400" b="1">
              <a:latin typeface="+mj-lt"/>
            </a:endParaRPr>
          </a:p>
          <a:p>
            <a:pPr marL="0" indent="0" algn="ctr">
              <a:buNone/>
              <a:defRPr sz="2400" b="1">
                <a:latin typeface="+mj-lt"/>
              </a:defRPr>
            </a:pPr>
            <a:r>
              <a:t>Y = 1.9286 + 0.5095 * X</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130628" y="1603601"/>
            <a:ext cx="53666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2400" b="1">
                <a:latin typeface="+mj-lt"/>
              </a:defRPr>
            </a:pPr>
            <a:r>
              <a:t>Krok 4: Vypočítajte súčet štvorcov odchýlok X</a:t>
            </a:r>
          </a:p>
          <a:p>
            <a:pPr marL="0" indent="0" algn="ctr">
              <a:buNone/>
            </a:pPr>
            <a:endParaRPr sz="2400" b="1">
              <a:latin typeface="+mj-lt"/>
            </a:endParaRPr>
          </a:p>
          <a:p>
            <a:pPr marL="0" indent="0" algn="ctr">
              <a:buNone/>
              <a:defRPr sz="2400">
                <a:latin typeface="+mj-lt"/>
              </a:defRPr>
            </a:pPr>
            <a:r>
              <a:t>Súčet štvorcov odchýlok </a:t>
            </a:r>
            <a:endParaRPr sz="2400">
              <a:latin typeface="+mj-lt"/>
            </a:endParaRPr>
          </a:p>
          <a:p>
            <a:pPr marL="0" indent="0" algn="ctr">
              <a:buNone/>
              <a:defRPr sz="2400">
                <a:latin typeface="+mj-lt"/>
              </a:defRPr>
            </a:pPr>
            <a:r>
              <a:t>X = (-2)^2 + (-1)^2 + 0^2 + 1^2 + 2^2 = 10</a:t>
            </a:r>
          </a:p>
          <a:p>
            <a:pPr marL="0" indent="0" algn="ctr">
              <a:buNone/>
            </a:pPr>
            <a:endParaRPr sz="2400" b="1">
              <a:latin typeface="+mj-lt"/>
            </a:endParaRPr>
          </a:p>
          <a:p>
            <a:pPr marL="0" indent="0" algn="ctr">
              <a:buNone/>
              <a:defRPr sz="2400" b="1">
                <a:solidFill>
                  <a:srgbClr val="FF0000"/>
                </a:solidFill>
                <a:latin typeface="+mj-lt"/>
              </a:defRPr>
            </a:pPr>
            <a:r>
              <a:t>Krok 5: Vyberte hodnotu pre parameter regresie Ridge (lambda)</a:t>
            </a:r>
            <a:endParaRPr sz="2400" b="1">
              <a:solidFill>
                <a:srgbClr val="FF0000"/>
              </a:solidFill>
              <a:latin typeface="+mj-lt"/>
            </a:endParaRPr>
          </a:p>
          <a:p>
            <a:pPr marL="0" indent="0" algn="ctr">
              <a:buNone/>
              <a:defRPr b="1">
                <a:latin typeface="+mj-lt"/>
              </a:defRPr>
            </a:pPr>
            <a:r>
              <a:rPr sz="4400">
                <a:solidFill>
                  <a:srgbClr val="FF0000"/>
                </a:solidFill>
              </a:rPr>
              <a:t>λ</a:t>
            </a:r>
            <a:r>
              <a:rPr sz="2400"/>
              <a:t> </a:t>
            </a:r>
            <a:r>
              <a:rPr sz="3600">
                <a:solidFill>
                  <a:srgbClr val="FF0000"/>
                </a:solidFill>
              </a:rPr>
              <a:t>= 0.5</a:t>
            </a:r>
          </a:p>
        </p:txBody>
      </p:sp>
    </p:spTree>
    <p:extLst>
      <p:ext uri="{BB962C8B-B14F-4D97-AF65-F5344CB8AC3E}">
        <p14:creationId xmlns:p14="http://schemas.microsoft.com/office/powerpoint/2010/main" val="35207608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Preskúmajte a preskúmajte nasledujúce online zdroje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77500" lnSpcReduction="20000"/>
          </a:bodyPr>
          <a:lstStyle/>
          <a:p>
            <a:pPr marL="0" indent="0" algn="just">
              <a:buNone/>
              <a:defRPr b="1">
                <a:latin typeface="+mj-lt"/>
              </a:defRPr>
            </a:pPr>
            <a:r>
              <a:t>Úvod do lineárnej regresie</a:t>
            </a:r>
            <a:endParaRPr b="1">
              <a:latin typeface="+mj-lt"/>
            </a:endParaRPr>
          </a:p>
          <a:p>
            <a:pPr algn="just">
              <a:defRPr>
                <a:latin typeface="+mj-lt"/>
                <a:hlinkClick r:id="rId3"/>
              </a:defRPr>
            </a:pPr>
            <a:r>
              <a:t>https://www.scribbr.com/statistics/simple-linear-regression/</a:t>
            </a:r>
            <a:endParaRPr>
              <a:latin typeface="+mj-lt"/>
            </a:endParaRPr>
          </a:p>
          <a:p>
            <a:pPr marL="0" indent="0" algn="just">
              <a:buNone/>
              <a:defRPr b="1">
                <a:latin typeface="+mj-lt"/>
              </a:defRPr>
            </a:pPr>
            <a:r>
              <a:t>Čítať ďalej: Polynomiálna regresia</a:t>
            </a:r>
            <a:endParaRPr b="1">
              <a:latin typeface="+mj-lt"/>
            </a:endParaRPr>
          </a:p>
          <a:p>
            <a:pPr algn="just">
              <a:defRPr>
                <a:latin typeface="+mj-lt"/>
                <a:hlinkClick r:id="rId4"/>
              </a:defRPr>
            </a:pPr>
            <a:r>
              <a:t>https://www.statology.org/polynomial-regression</a:t>
            </a:r>
            <a:endParaRPr>
              <a:latin typeface="+mj-lt"/>
            </a:endParaRPr>
          </a:p>
          <a:p>
            <a:pPr marL="0" indent="0" algn="just">
              <a:buNone/>
              <a:defRPr b="1">
                <a:latin typeface="+mj-lt"/>
              </a:defRPr>
            </a:pPr>
            <a:r>
              <a:t>Prečítajte si úvod k hre Ridge regression</a:t>
            </a:r>
            <a:endParaRPr>
              <a:latin typeface="+mj-lt"/>
            </a:endParaRPr>
          </a:p>
          <a:p>
            <a:pPr algn="just">
              <a:defRPr>
                <a:latin typeface="+mj-lt"/>
              </a:defRPr>
            </a:pPr>
            <a:r>
              <a:rPr>
                <a:hlinkClick r:id="rId5"/>
              </a:rPr>
              <a:t>https://machinelearningcompass.com/machine_learning_models/ridge_regression</a:t>
            </a:r>
            <a:r>
              <a:t> </a:t>
            </a:r>
          </a:p>
          <a:p>
            <a:pPr marL="0" indent="0" algn="just">
              <a:buNone/>
            </a:pPr>
            <a:endParaRPr b="1">
              <a:latin typeface="+mj-lt"/>
            </a:endParaRPr>
          </a:p>
          <a:p>
            <a:pPr marL="0" indent="0" algn="just">
              <a:buNone/>
              <a:defRPr b="1">
                <a:latin typeface="+mj-lt"/>
              </a:defRPr>
            </a:pPr>
            <a:r>
              <a:t>Pozrite si tieto videá: </a:t>
            </a:r>
          </a:p>
          <a:p>
            <a:pPr algn="just">
              <a:defRPr>
                <a:latin typeface="+mj-lt"/>
                <a:hlinkClick r:id="rId6"/>
              </a:defRPr>
            </a:pPr>
            <a:r>
              <a:t>https://www.youtube.com/watch?v=ZkjP5RJLQF4</a:t>
            </a:r>
            <a:endParaRPr>
              <a:latin typeface="+mj-lt"/>
            </a:endParaRPr>
          </a:p>
          <a:p>
            <a:pPr algn="just">
              <a:defRPr>
                <a:latin typeface="+mj-lt"/>
                <a:hlinkClick r:id="rId7"/>
              </a:defRPr>
            </a:pPr>
            <a:r>
              <a:t>https://www.youtube.com/watch?v=QptI-vDle8Y</a:t>
            </a:r>
            <a:endParaRPr>
              <a:latin typeface="+mj-lt"/>
            </a:endParaRPr>
          </a:p>
          <a:p>
            <a:pPr algn="just">
              <a:defRPr>
                <a:latin typeface="+mj-lt"/>
              </a:defRPr>
            </a:pPr>
            <a:r>
              <a:rPr>
                <a:hlinkClick r:id="rId8"/>
              </a:rPr>
              <a:t>https://www.youtube.com/watch?v=OEU22e20tWw</a:t>
            </a:r>
            <a:r>
              <a:t> </a:t>
            </a:r>
          </a:p>
          <a:p>
            <a:pPr marL="0" indent="0" algn="just">
              <a:buNone/>
            </a:pPr>
            <a:endParaRPr b="1">
              <a:latin typeface="+mj-lt"/>
            </a:endParaRPr>
          </a:p>
          <a:p>
            <a:pPr marL="0" indent="0" algn="just">
              <a:buNone/>
              <a:defRPr b="1">
                <a:latin typeface="+mj-lt"/>
              </a:defRPr>
            </a:pPr>
            <a:r>
              <a:t>Prejdite do centra členov Oracle a dokončite piatu tému:</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Regresia a jej aplikácie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Tento kurz bol vytvorený ako výsledok projektu Erasmus+ CodeIn (</a:t>
            </a:r>
            <a:r>
              <a:rPr i="1"/>
              <a:t>Cloud cOmputing for Digital Education INnovation</a:t>
            </a:r>
            <a:r>
              <a:t>)</a:t>
            </a:r>
          </a:p>
          <a:p>
            <a:pPr lvl="0">
              <a:defRPr sz="3600">
                <a:latin typeface="+mj-lt"/>
              </a:defRPr>
            </a:pPr>
            <a:r>
              <a:t>Obsahuje celkovo desať vyučovacích tém</a:t>
            </a:r>
            <a:endParaRPr sz="3600">
              <a:latin typeface="+mj-lt"/>
            </a:endParaRPr>
          </a:p>
          <a:p>
            <a:pPr lvl="0">
              <a:defRPr sz="3600">
                <a:latin typeface="+mj-lt"/>
              </a:defRPr>
            </a:pPr>
            <a:r>
              <a:t>Všetko, čo potrebujete na učenie, je prístup na internet </a:t>
            </a:r>
          </a:p>
          <a:p>
            <a:pPr lvl="0">
              <a:defRPr sz="3600">
                <a:latin typeface="+mj-lt"/>
              </a:defRPr>
            </a:pPr>
            <a:r>
              <a:t>Očakáva sa, že strávite celkom 150 hodín na získanie plánovaných výsledkov vzdelávania.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7185" y="136525"/>
            <a:ext cx="10515600" cy="800735"/>
          </a:xfrm>
        </p:spPr>
        <p:txBody>
          <a:bodyPr/>
          <a:lstStyle/>
          <a:p>
            <a:pPr algn="ctr">
              <a:defRPr b="1"/>
            </a:pPr>
            <a:r>
              <a:t>Regresná analýza v strojovom učení</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937260"/>
            <a:ext cx="12094029" cy="4486275"/>
          </a:xfrm>
        </p:spPr>
        <p:txBody>
          <a:bodyPr vert="horz" lIns="91440" tIns="45720" rIns="91440" bIns="45720" anchor="t">
            <a:noAutofit/>
          </a:bodyPr>
          <a:lstStyle/>
          <a:p>
            <a:pPr>
              <a:defRPr sz="3600">
                <a:latin typeface="+mj-lt"/>
              </a:defRPr>
            </a:pPr>
            <a:r>
              <a:rPr sz="3600"/>
              <a:t>Používa sa na </a:t>
            </a:r>
            <a:r>
              <a:rPr sz="3600">
                <a:solidFill>
                  <a:srgbClr val="000000"/>
                </a:solidFill>
              </a:rPr>
              <a:t>predvídanie</a:t>
            </a:r>
            <a:r>
              <a:rPr sz="3600"/>
              <a:t> hodnôt premenných, napríklad čísla</a:t>
            </a:r>
          </a:p>
          <a:p>
            <a:pPr>
              <a:defRPr sz="3600">
                <a:latin typeface="+mj-lt"/>
              </a:defRPr>
            </a:pPr>
            <a:r>
              <a:rPr sz="3600"/>
              <a:t>Lineárna regresia: najvhodnejšia čiara je nakreslená prostredníctvom súboru dátových bodov na vytváranie predpovedí</a:t>
            </a:r>
          </a:p>
          <a:p>
            <a:pPr>
              <a:defRPr sz="3600">
                <a:latin typeface="+mj-lt"/>
              </a:defRPr>
            </a:pPr>
            <a:r>
              <a:rPr sz="3600"/>
              <a:t>Príklad: Predpovedanie cien nehnuteľností na základe veľkosti pomocou regresie</a:t>
            </a:r>
          </a:p>
          <a:p>
            <a:pPr>
              <a:defRPr sz="3600">
                <a:latin typeface="+mj-lt"/>
              </a:defRPr>
            </a:pPr>
            <a:r>
              <a:rPr sz="3600"/>
              <a:t>Model je trénovaný pomocou tréningovej sady, aby sa minimalizoval rozdiel medzi predpokladanými a skutočnými hodnotami</a:t>
            </a:r>
          </a:p>
          <a:p>
            <a:pPr>
              <a:defRPr sz="3600">
                <a:latin typeface="+mj-lt"/>
              </a:defRPr>
            </a:pPr>
            <a:r>
              <a:rPr sz="3600"/>
              <a:t>Široko používaný pre aplikácie v reálnom svete, od cien domov až po trendy na akciovom trhu.</a:t>
            </a:r>
            <a:endParaRPr sz="3600">
              <a:latin typeface="+mj-lt"/>
            </a:endParaRPr>
          </a:p>
        </p:txBody>
      </p:sp>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Jednoduché regresné algoritmy, ktoré vám pomôžu začať</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12094029" cy="4486275"/>
          </a:xfrm>
        </p:spPr>
        <p:txBody>
          <a:bodyPr>
            <a:noAutofit/>
          </a:bodyPr>
          <a:lstStyle/>
          <a:p>
            <a:pPr marL="0" indent="0">
              <a:buNone/>
              <a:defRPr sz="3600">
                <a:latin typeface="+mj-lt"/>
              </a:defRPr>
            </a:pPr>
            <a:r>
              <a:t>Začnite s jednoduchými a široko používanými algoritmami na regresnú analýzu:</a:t>
            </a:r>
            <a:endParaRPr sz="3600">
              <a:latin typeface="+mj-lt"/>
            </a:endParaRPr>
          </a:p>
          <a:p>
            <a:pPr>
              <a:defRPr sz="3600">
                <a:latin typeface="+mj-lt"/>
              </a:defRPr>
            </a:pPr>
            <a:r>
              <a:rPr b="1"/>
              <a:t>Lineárna regresia</a:t>
            </a:r>
            <a:r>
              <a:t>: vyhovuje priamke, možno ju jednoducho implementovať</a:t>
            </a:r>
            <a:endParaRPr sz="3600">
              <a:latin typeface="+mj-lt"/>
            </a:endParaRPr>
          </a:p>
          <a:p>
            <a:pPr>
              <a:defRPr sz="3600">
                <a:latin typeface="+mj-lt"/>
              </a:defRPr>
            </a:pPr>
            <a:r>
              <a:rPr b="1"/>
              <a:t>Polynomiálna regresia</a:t>
            </a:r>
            <a:r>
              <a:t>: hodí sa pre polynomiálnu funkciu, môže byť náchylná na nadmerné prispôsobenie</a:t>
            </a:r>
            <a:endParaRPr>
              <a:latin typeface="+mj-lt"/>
            </a:endParaRPr>
          </a:p>
          <a:p>
            <a:pPr>
              <a:defRPr sz="3600">
                <a:latin typeface="+mj-lt"/>
              </a:defRPr>
            </a:pPr>
            <a:r>
              <a:rPr b="1"/>
              <a:t>Regresia rozsahu</a:t>
            </a:r>
            <a:r>
              <a:t>: pridá podmienku penále, aby sa predišlo nadmernému prispôsobeniu</a:t>
            </a:r>
          </a:p>
        </p:txBody>
      </p:sp>
    </p:spTree>
    <p:extLst>
      <p:ext uri="{BB962C8B-B14F-4D97-AF65-F5344CB8AC3E}">
        <p14:creationId xmlns:p14="http://schemas.microsoft.com/office/powerpoint/2010/main" val="1828579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12764"/>
          </a:xfrm>
        </p:spPr>
        <p:txBody>
          <a:bodyPr/>
          <a:lstStyle/>
          <a:p>
            <a:pPr algn="ctr">
              <a:defRPr b="1"/>
            </a:pPr>
            <a:r>
              <a:t>Lineárna regresia</a:t>
            </a:r>
          </a:p>
        </p:txBody>
      </p:sp>
      <p:sp>
        <p:nvSpPr>
          <p:cNvPr id="5" name="TextBox 4"/>
          <p:cNvSpPr txBox="1"/>
          <p:nvPr/>
        </p:nvSpPr>
        <p:spPr>
          <a:xfrm>
            <a:off x="163286" y="1381564"/>
            <a:ext cx="5181600" cy="4524315"/>
          </a:xfrm>
          <a:prstGeom prst="rect">
            <a:avLst/>
          </a:prstGeom>
          <a:noFill/>
        </p:spPr>
        <p:txBody>
          <a:bodyPr wrap="square">
            <a:spAutoFit/>
          </a:bodyPr>
          <a:lstStyle/>
          <a:p>
            <a:pPr marL="285750" indent="-285750" algn="just">
              <a:buFont typeface="Arial" panose="020B0604020202020204" pitchFamily="34" charset="0"/>
              <a:buChar char="•"/>
              <a:defRPr sz="3200">
                <a:latin typeface="+mj-lt"/>
              </a:defRPr>
            </a:pPr>
            <a:r>
              <a:t>Lineárna regresia: predpovedanie budúcnosti. </a:t>
            </a:r>
            <a:endParaRPr sz="3200">
              <a:latin typeface="+mj-lt"/>
            </a:endParaRPr>
          </a:p>
          <a:p>
            <a:pPr marL="285750" indent="-285750" algn="just">
              <a:buFont typeface="Arial" panose="020B0604020202020204" pitchFamily="34" charset="0"/>
              <a:buChar char="•"/>
              <a:defRPr sz="3200">
                <a:latin typeface="+mj-lt"/>
              </a:defRPr>
            </a:pPr>
            <a:r>
              <a:t>S niekoľkými dátovými bodmi vám lineárna regresia môže pomôcť odhaliť vzťah medzi dvoma premennými a urobiť presné predpovede. </a:t>
            </a:r>
            <a:endParaRPr sz="3200">
              <a:latin typeface="+mj-lt"/>
            </a:endParaRPr>
          </a:p>
          <a:p>
            <a:pPr marL="285750" indent="-285750" algn="just">
              <a:buFont typeface="Arial" panose="020B0604020202020204" pitchFamily="34" charset="0"/>
              <a:buChar char="•"/>
              <a:defRPr sz="3200">
                <a:latin typeface="+mj-lt"/>
              </a:defRPr>
            </a:pPr>
            <a:r>
              <a:t>Pozrite si silu lineárnej regresie v akcii</a:t>
            </a:r>
          </a:p>
        </p:txBody>
      </p:sp>
      <p:sp>
        <p:nvSpPr>
          <p:cNvPr id="7" name="Striped Right Arrow 6"/>
          <p:cNvSpPr/>
          <p:nvPr/>
        </p:nvSpPr>
        <p:spPr>
          <a:xfrm>
            <a:off x="4314088" y="5293125"/>
            <a:ext cx="1575083" cy="81642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757726796"/>
              </p:ext>
            </p:extLst>
          </p:nvPr>
        </p:nvGraphicFramePr>
        <p:xfrm>
          <a:off x="5889171" y="2166371"/>
          <a:ext cx="5736772" cy="3739508"/>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p:nvPr/>
        </p:nvSpPr>
        <p:spPr>
          <a:xfrm>
            <a:off x="8199094" y="1639530"/>
            <a:ext cx="2685351" cy="646331"/>
          </a:xfrm>
          <a:prstGeom prst="rect">
            <a:avLst/>
          </a:prstGeom>
        </p:spPr>
        <p:txBody>
          <a:bodyPr wrap="none">
            <a:spAutoFit/>
          </a:bodyPr>
          <a:lstStyle/>
          <a:p>
            <a:pPr>
              <a:defRPr sz="3600">
                <a:solidFill>
                  <a:srgbClr val="111111"/>
                </a:solidFill>
                <a:latin typeface="+mj-lt"/>
              </a:defRPr>
            </a:pPr>
            <a:r>
              <a:t>Y = b0 + b1*X</a:t>
            </a:r>
            <a:endParaRPr sz="3600">
              <a:latin typeface="+mj-lt"/>
            </a:endParaRPr>
          </a:p>
        </p:txBody>
      </p:sp>
    </p:spTree>
    <p:extLst>
      <p:ext uri="{BB962C8B-B14F-4D97-AF65-F5344CB8AC3E}">
        <p14:creationId xmlns:p14="http://schemas.microsoft.com/office/powerpoint/2010/main" val="2083925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723446"/>
          </a:xfrm>
        </p:spPr>
        <p:txBody>
          <a:bodyPr/>
          <a:lstStyle/>
          <a:p>
            <a:pPr algn="ctr">
              <a:defRPr b="1"/>
            </a:pPr>
            <a:r>
              <a:t>Lineárna regresia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931229" y="1516514"/>
            <a:ext cx="7260771" cy="4486275"/>
          </a:xfrm>
        </p:spPr>
        <p:txBody>
          <a:bodyPr>
            <a:noAutofit/>
          </a:bodyPr>
          <a:lstStyle/>
          <a:p>
            <a:pPr marL="0" indent="0" algn="ctr">
              <a:buNone/>
              <a:defRPr sz="2400" b="1">
                <a:latin typeface="+mj-lt"/>
              </a:defRPr>
            </a:pPr>
            <a:r>
              <a:t>Krok 2: Vypočítajte odchýlku každej hodnoty X a Y od ich príslušných prostriedkov</a:t>
            </a:r>
          </a:p>
          <a:p>
            <a:pPr marL="0" indent="0">
              <a:buNone/>
            </a:pPr>
            <a:endParaRPr sz="2400">
              <a:latin typeface="+mj-lt"/>
            </a:endParaRPr>
          </a:p>
          <a:p>
            <a:pPr marL="0" indent="0" algn="ctr">
              <a:buNone/>
              <a:defRPr sz="2400">
                <a:latin typeface="+mj-lt"/>
              </a:defRPr>
            </a:pPr>
            <a:r>
              <a:t>deviation of X = [1-3, 2-3, 3-3, 4-3, 5-3] = [-2, -1, 0, 1, 2]</a:t>
            </a:r>
          </a:p>
          <a:p>
            <a:pPr marL="0" indent="0" algn="ctr">
              <a:buNone/>
              <a:defRPr sz="2400">
                <a:latin typeface="+mj-lt"/>
              </a:defRPr>
            </a:pPr>
            <a:r>
              <a:t>deviation of Y = [2-4, 4-4, 5-4, 4-4, 5-4] = [-2, 0, 1, 0, 1]</a:t>
            </a:r>
          </a:p>
          <a:p>
            <a:pPr marL="0" indent="0">
              <a:buNone/>
            </a:pPr>
            <a:endParaRPr sz="2400">
              <a:latin typeface="+mj-lt"/>
            </a:endParaRPr>
          </a:p>
          <a:p>
            <a:pPr marL="0" indent="0" algn="ctr">
              <a:buNone/>
              <a:defRPr sz="2400" b="1">
                <a:latin typeface="+mj-lt"/>
              </a:defRPr>
            </a:pPr>
            <a:r>
              <a:t>Krok 3: Vypočítajte súčet produktov odchýlok X a Y</a:t>
            </a:r>
            <a:endParaRPr sz="2400" b="1">
              <a:latin typeface="+mj-lt"/>
            </a:endParaRPr>
          </a:p>
          <a:p>
            <a:pPr marL="0" indent="0">
              <a:buNone/>
            </a:pPr>
            <a:endParaRPr sz="2400">
              <a:latin typeface="+mj-lt"/>
            </a:endParaRPr>
          </a:p>
          <a:p>
            <a:pPr marL="0" indent="0" algn="ctr">
              <a:buNone/>
              <a:defRPr sz="2400">
                <a:latin typeface="+mj-lt"/>
              </a:defRPr>
            </a:pPr>
            <a:r>
              <a:t>sum of products of deviations = (-2 * -2) + (-1 * 0) +</a:t>
            </a:r>
            <a:endParaRPr sz="2400">
              <a:latin typeface="+mj-lt"/>
            </a:endParaRPr>
          </a:p>
          <a:p>
            <a:pPr marL="0" indent="0" algn="ctr">
              <a:buNone/>
              <a:defRPr sz="2400">
                <a:latin typeface="+mj-lt"/>
              </a:defRPr>
            </a:pPr>
            <a:r>
              <a:t>+ (0 * 1) + (1 * 0) + (2 * 1) = 6</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152401" y="1603601"/>
            <a:ext cx="4506685"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2400" b="1">
                <a:latin typeface="+mj-lt"/>
              </a:defRPr>
            </a:pPr>
            <a:r>
              <a:t>Predpokladajme, že máme nasledujúce údaje:</a:t>
            </a:r>
          </a:p>
          <a:p>
            <a:pPr marL="0" indent="0" algn="ctr">
              <a:buFont typeface="Arial" panose="020B0604020202020204" pitchFamily="34" charset="0"/>
              <a:buNone/>
              <a:defRPr sz="2400">
                <a:latin typeface="+mj-lt"/>
              </a:defRPr>
            </a:pPr>
            <a:r>
              <a:t>X = [1, 2, 3, 4, 5]</a:t>
            </a:r>
          </a:p>
          <a:p>
            <a:pPr marL="0" indent="0" algn="ctr">
              <a:buFont typeface="Arial" panose="020B0604020202020204" pitchFamily="34" charset="0"/>
              <a:buNone/>
              <a:defRPr sz="2400">
                <a:latin typeface="+mj-lt"/>
              </a:defRPr>
            </a:pPr>
            <a:r>
              <a:t>Y = [2, 4, 5, 4, 5]</a:t>
            </a:r>
          </a:p>
          <a:p>
            <a:pPr marL="0" indent="0">
              <a:buFont typeface="Arial" panose="020B0604020202020204" pitchFamily="34" charset="0"/>
              <a:buNone/>
            </a:pPr>
            <a:endParaRPr sz="2400">
              <a:latin typeface="+mj-lt"/>
            </a:endParaRPr>
          </a:p>
          <a:p>
            <a:pPr marL="0" indent="0" algn="ctr">
              <a:buFont typeface="Arial" panose="020B0604020202020204" pitchFamily="34" charset="0"/>
              <a:buNone/>
              <a:defRPr sz="2400" b="1">
                <a:latin typeface="+mj-lt"/>
              </a:defRPr>
            </a:pPr>
            <a:r>
              <a:t>Krok 1: Vypočítajte priemer X a Y</a:t>
            </a:r>
          </a:p>
          <a:p>
            <a:pPr marL="0" indent="0">
              <a:buFont typeface="Arial" panose="020B0604020202020204" pitchFamily="34" charset="0"/>
              <a:buNone/>
              <a:defRPr sz="2400">
                <a:latin typeface="+mj-lt"/>
              </a:defRPr>
            </a:pPr>
            <a:r>
              <a:t>priemer (X) = (1 + 2 + 3 + 4 + 5) / 5 = 3</a:t>
            </a:r>
          </a:p>
          <a:p>
            <a:pPr marL="0" indent="0">
              <a:buFont typeface="Arial" panose="020B0604020202020204" pitchFamily="34" charset="0"/>
              <a:buNone/>
              <a:defRPr sz="2400">
                <a:latin typeface="+mj-lt"/>
              </a:defRPr>
            </a:pPr>
            <a:r>
              <a:t>priemer (Y) = (2 + 4 + 5 + 4 + 5) / 5 = 4</a:t>
            </a:r>
          </a:p>
          <a:p>
            <a:pPr marL="0" indent="0">
              <a:buFont typeface="Arial" panose="020B0604020202020204" pitchFamily="34" charset="0"/>
              <a:buNone/>
            </a:pPr>
            <a:endParaRPr sz="2400">
              <a:latin typeface="+mj-lt"/>
            </a:endParaRPr>
          </a:p>
        </p:txBody>
      </p:sp>
    </p:spTree>
    <p:extLst>
      <p:ext uri="{BB962C8B-B14F-4D97-AF65-F5344CB8AC3E}">
        <p14:creationId xmlns:p14="http://schemas.microsoft.com/office/powerpoint/2010/main" val="4193224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01675"/>
          </a:xfrm>
        </p:spPr>
        <p:txBody>
          <a:bodyPr/>
          <a:lstStyle/>
          <a:p>
            <a:pPr algn="ctr">
              <a:defRPr b="1"/>
            </a:pPr>
            <a:r>
              <a:t>Lineárna regresia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519057" y="1516514"/>
            <a:ext cx="6672943" cy="4486275"/>
          </a:xfrm>
        </p:spPr>
        <p:txBody>
          <a:bodyPr>
            <a:noAutofit/>
          </a:bodyPr>
          <a:lstStyle/>
          <a:p>
            <a:pPr marL="0" indent="0" algn="ctr">
              <a:buNone/>
              <a:defRPr sz="2400" b="1">
                <a:latin typeface="+mj-lt"/>
              </a:defRPr>
            </a:pPr>
            <a:r>
              <a:t>Krok 6: Vypočítajte zachytenie regresnej čiary (b0)</a:t>
            </a:r>
          </a:p>
          <a:p>
            <a:pPr marL="0" indent="0" algn="ctr">
              <a:buNone/>
              <a:defRPr sz="2400">
                <a:latin typeface="+mj-lt"/>
              </a:defRPr>
            </a:pPr>
            <a:r>
              <a:t>b0 = priemerná hodnota (Y) - b1 * priemerná hodnota (X)</a:t>
            </a:r>
          </a:p>
          <a:p>
            <a:pPr marL="0" indent="0" algn="ctr">
              <a:buNone/>
              <a:defRPr sz="2400">
                <a:latin typeface="+mj-lt"/>
              </a:defRPr>
            </a:pPr>
            <a:r>
              <a:t>= 4 - 0.6 * 3 = 2.2</a:t>
            </a:r>
          </a:p>
          <a:p>
            <a:pPr marL="0" indent="0" algn="ctr">
              <a:buNone/>
            </a:pPr>
            <a:endParaRPr sz="2400" b="1">
              <a:latin typeface="+mj-lt"/>
            </a:endParaRPr>
          </a:p>
          <a:p>
            <a:pPr marL="0" indent="0" algn="ctr">
              <a:buNone/>
              <a:defRPr sz="2400" b="1">
                <a:latin typeface="+mj-lt"/>
              </a:defRPr>
            </a:pPr>
            <a:r>
              <a:t>Krok 7: Napíšte rovnicu regresnej čiary</a:t>
            </a:r>
          </a:p>
          <a:p>
            <a:pPr marL="0" indent="0" algn="ctr">
              <a:buNone/>
              <a:defRPr sz="2400">
                <a:latin typeface="+mj-lt"/>
              </a:defRPr>
            </a:pPr>
            <a:r>
              <a:t>Y = b0 + b1 * X</a:t>
            </a:r>
          </a:p>
          <a:p>
            <a:pPr marL="0" indent="0" algn="ctr">
              <a:buNone/>
              <a:defRPr sz="2400">
                <a:latin typeface="+mj-lt"/>
              </a:defRPr>
            </a:pPr>
            <a:r>
              <a:t>= 2.2 + 0.6 * X</a:t>
            </a:r>
          </a:p>
          <a:p>
            <a:pPr marL="0" indent="0" algn="ctr">
              <a:buNone/>
            </a:pPr>
            <a:endParaRPr sz="2400" b="1">
              <a:latin typeface="+mj-lt"/>
            </a:endParaRPr>
          </a:p>
          <a:p>
            <a:pPr marL="0" indent="0" algn="ctr">
              <a:buNone/>
              <a:defRPr sz="2400" b="1">
                <a:latin typeface="+mj-lt"/>
              </a:defRPr>
            </a:pPr>
            <a:r>
              <a:t>Takže rovnica regresnej čiary pre tieto údaje je </a:t>
            </a:r>
            <a:endParaRPr sz="2400" b="1">
              <a:latin typeface="+mj-lt"/>
            </a:endParaRPr>
          </a:p>
          <a:p>
            <a:pPr marL="0" indent="0" algn="ctr">
              <a:buNone/>
              <a:defRPr sz="2400" b="1">
                <a:latin typeface="+mj-lt"/>
              </a:defRPr>
            </a:pPr>
            <a:r>
              <a:t>Y = 2.2 + 0.6 * X.</a:t>
            </a:r>
            <a:endParaRPr sz="2400">
              <a:latin typeface="+mj-lt"/>
            </a:endParaRP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2400" b="1">
                <a:latin typeface="+mj-lt"/>
              </a:defRPr>
            </a:pPr>
            <a:r>
              <a:t>Krok 4: Vypočítajte súčet štvorcov odchýlok X</a:t>
            </a:r>
          </a:p>
          <a:p>
            <a:pPr marL="0" indent="0" algn="ctr">
              <a:buNone/>
            </a:pPr>
            <a:endParaRPr sz="2400" b="1">
              <a:latin typeface="+mj-lt"/>
            </a:endParaRPr>
          </a:p>
          <a:p>
            <a:pPr marL="0" indent="0" algn="ctr">
              <a:buNone/>
              <a:defRPr sz="2400">
                <a:latin typeface="+mj-lt"/>
              </a:defRPr>
            </a:pPr>
            <a:r>
              <a:t>Súčet štvorcov odchýlok </a:t>
            </a:r>
            <a:endParaRPr sz="2400">
              <a:latin typeface="+mj-lt"/>
            </a:endParaRPr>
          </a:p>
          <a:p>
            <a:pPr marL="0" indent="0" algn="ctr">
              <a:buNone/>
              <a:defRPr sz="2400">
                <a:latin typeface="+mj-lt"/>
              </a:defRPr>
            </a:pPr>
            <a:r>
              <a:t>X = (-2)^2 + (-1)^2 + 0^2 + 1^2 + 2^2 = 10</a:t>
            </a:r>
          </a:p>
          <a:p>
            <a:pPr marL="0" indent="0" algn="ctr">
              <a:buNone/>
            </a:pPr>
            <a:endParaRPr sz="2400" b="1">
              <a:latin typeface="+mj-lt"/>
            </a:endParaRPr>
          </a:p>
          <a:p>
            <a:pPr marL="0" indent="0" algn="ctr">
              <a:buNone/>
              <a:defRPr sz="2400" b="1">
                <a:latin typeface="+mj-lt"/>
              </a:defRPr>
            </a:pPr>
            <a:r>
              <a:t>Krok 5: Vypočítajte sklon regresnej čiary (b1)</a:t>
            </a:r>
          </a:p>
          <a:p>
            <a:pPr marL="0" indent="0" algn="ctr">
              <a:buNone/>
              <a:defRPr sz="2400">
                <a:latin typeface="+mj-lt"/>
              </a:defRPr>
            </a:pPr>
            <a:r>
              <a:t>b1 = súčet produktov odchýlok / súčet štvorcov odchýlok X</a:t>
            </a:r>
          </a:p>
          <a:p>
            <a:pPr marL="0" indent="0" algn="ctr">
              <a:buNone/>
              <a:defRPr sz="2400">
                <a:latin typeface="+mj-lt"/>
              </a:defRPr>
            </a:pPr>
            <a:r>
              <a:t>= 6 / 10 = 0.6</a:t>
            </a:r>
          </a:p>
        </p:txBody>
      </p:sp>
    </p:spTree>
    <p:extLst>
      <p:ext uri="{BB962C8B-B14F-4D97-AF65-F5344CB8AC3E}">
        <p14:creationId xmlns:p14="http://schemas.microsoft.com/office/powerpoint/2010/main" val="3880687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21418"/>
          </a:xfrm>
        </p:spPr>
        <p:txBody>
          <a:bodyPr/>
          <a:lstStyle/>
          <a:p>
            <a:pPr algn="ctr">
              <a:defRPr b="1"/>
            </a:pPr>
            <a:r>
              <a:t>Polynomiálna regresia</a:t>
            </a:r>
          </a:p>
        </p:txBody>
      </p:sp>
      <mc:AlternateContent xmlns:mc="http://schemas.openxmlformats.org/markup-compatibility/2006" xmlns:a14="http://schemas.microsoft.com/office/drawing/2010/main">
        <mc:Choice Requires="a14">
          <p:sp>
            <p:nvSpPr>
              <p:cNvPr id="5" name="TextBox 4"/>
              <p:cNvSpPr txBox="1"/>
              <p:nvPr/>
            </p:nvSpPr>
            <p:spPr>
              <a:xfrm>
                <a:off x="163286" y="1381564"/>
                <a:ext cx="5181600" cy="3539430"/>
              </a:xfrm>
              <a:prstGeom prst="rect">
                <a:avLst/>
              </a:prstGeom>
              <a:noFill/>
            </p:spPr>
            <p:txBody>
              <a:bodyPr wrap="square">
                <a:spAutoFit/>
              </a:bodyPr>
              <a:lstStyle/>
              <a:p>
                <a:pPr marL="285750" indent="-285750" algn="just">
                  <a:buFont typeface="Arial" panose="020B0604020202020204" pitchFamily="34" charset="0"/>
                  <a:buChar char="•"/>
                  <a:defRPr sz="3200">
                    <a:latin typeface="+mj-lt"/>
                  </a:defRPr>
                </a:pPr>
                <a:r>
                  <a:t>Polynomiálna regresia je forma lineárnej regresie, v ktorej je vzťah medzi nezávislou premennou x a závislou premennou y modelovaný ako polynomiál </a:t>
                </a:r>
                <a14:m>
                  <m:oMath xmlns:m="http://schemas.openxmlformats.org/officeDocument/2006/math">
                    <m:sSup>
                      <m:sSupPr>
                        <m:ctrlPr>
                          <a:rPr lang="hr-HR" sz="3200" i="1">
                            <a:latin typeface="Cambria Math" panose="02040503050406030204" pitchFamily="18" charset="0"/>
                          </a:rPr>
                        </m:ctrlPr>
                      </m:sSupPr>
                      <m:e>
                        <m:r>
                          <a:rPr lang="hr-HR" sz="3200" i="1">
                            <a:latin typeface="Cambria Math" panose="02040503050406030204" pitchFamily="18" charset="0"/>
                          </a:rPr>
                          <m:t>𝑛</m:t>
                        </m:r>
                      </m:e>
                      <m:sup>
                        <m:r>
                          <a:rPr lang="hr-HR" sz="3200" i="1">
                            <a:latin typeface="Cambria Math" panose="02040503050406030204" pitchFamily="18" charset="0"/>
                          </a:rPr>
                          <m:t>𝑡h</m:t>
                        </m:r>
                      </m:sup>
                    </m:sSup>
                  </m:oMath>
                </a14:m>
                <a:r>
                  <a:t> stupňov.</a:t>
                </a:r>
              </a:p>
            </p:txBody>
          </p:sp>
        </mc:Choice>
        <mc:Fallback xmlns="">
          <p:sp>
            <p:nvSpPr>
              <p:cNvPr id="5" name="TextBox 4"/>
              <p:cNvSpPr txBox="1">
                <a:spLocks noAdjustHandles="1" noChangeArrowheads="1" noChangeAspect="1" noChangeShapeType="1" noEditPoints="1" noMove="1" noResize="1" noRot="1" noTextEdit="1"/>
              </p:cNvSpPr>
              <p:nvPr/>
            </p:nvSpPr>
            <p:spPr>
              <a:xfrm>
                <a:off x="163286" y="1381564"/>
                <a:ext cx="5181600" cy="3539430"/>
              </a:xfrm>
              <a:prstGeom prst="rect">
                <a:avLst/>
              </a:prstGeom>
              <a:blipFill>
                <a:blip r:embed="rId3"/>
                <a:stretch>
                  <a:fillRect b="-5517" l="-2706" r="-2941" t="-2241"/>
                </a:stretch>
              </a:blipFill>
            </p:spPr>
            <p:txBody>
              <a:bodyPr/>
              <a:lstStyle/>
              <a:p>
                <a:pPr>
                  <a:defRPr>
                    <a:noFill/>
                  </a:defRPr>
                </a:pPr>
                <a:r>
                  <a:t> </a:t>
                </a:r>
              </a:p>
            </p:txBody>
          </p:sp>
        </mc:Fallback>
      </mc:AlternateContent>
      <p:sp>
        <p:nvSpPr>
          <p:cNvPr id="7" name="Striped Right Arrow 6"/>
          <p:cNvSpPr/>
          <p:nvPr/>
        </p:nvSpPr>
        <p:spPr>
          <a:xfrm>
            <a:off x="5972487" y="1381564"/>
            <a:ext cx="1575083" cy="81642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10" name="Chart 9"/>
          <p:cNvGraphicFramePr>
            <a:graphicFrameLocks/>
          </p:cNvGraphicFramePr>
          <p:nvPr>
            <p:extLst>
              <p:ext uri="{D42A27DB-BD31-4B8C-83A1-F6EECF244321}">
                <p14:modId xmlns:p14="http://schemas.microsoft.com/office/powerpoint/2010/main" val="2695545247"/>
              </p:ext>
            </p:extLst>
          </p:nvPr>
        </p:nvGraphicFramePr>
        <p:xfrm>
          <a:off x="6324600" y="2218279"/>
          <a:ext cx="5539049" cy="3575589"/>
        </p:xfrm>
        <a:graphic>
          <a:graphicData uri="http://schemas.openxmlformats.org/drawingml/2006/chart">
            <c:chart xmlns:c="http://schemas.openxmlformats.org/drawingml/2006/chart" xmlns:r="http://schemas.openxmlformats.org/officeDocument/2006/relationships" r:id="rId4"/>
          </a:graphicData>
        </a:graphic>
      </p:graphicFrame>
      <p:sp>
        <p:nvSpPr>
          <p:cNvPr id="4" name="Rectangle 3"/>
          <p:cNvSpPr/>
          <p:nvPr/>
        </p:nvSpPr>
        <p:spPr>
          <a:xfrm>
            <a:off x="381880" y="5793868"/>
            <a:ext cx="6474849" cy="646331"/>
          </a:xfrm>
          <a:prstGeom prst="rect">
            <a:avLst/>
          </a:prstGeom>
        </p:spPr>
        <p:txBody>
          <a:bodyPr wrap="none">
            <a:spAutoFit/>
          </a:bodyPr>
          <a:lstStyle/>
          <a:p>
            <a:pPr>
              <a:defRPr sz="3600">
                <a:solidFill>
                  <a:srgbClr val="111111"/>
                </a:solidFill>
                <a:latin typeface="+mj-lt"/>
              </a:defRPr>
            </a:pPr>
            <a:r>
              <a:t>Y = β0 + β1X + β2X² + … + βhXʰ + ε</a:t>
            </a:r>
            <a:endParaRPr sz="3600">
              <a:latin typeface="+mj-lt"/>
            </a:endParaRPr>
          </a:p>
        </p:txBody>
      </p:sp>
    </p:spTree>
    <p:extLst>
      <p:ext uri="{BB962C8B-B14F-4D97-AF65-F5344CB8AC3E}">
        <p14:creationId xmlns:p14="http://schemas.microsoft.com/office/powerpoint/2010/main" val="272285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01675"/>
          </a:xfrm>
        </p:spPr>
        <p:txBody>
          <a:bodyPr/>
          <a:lstStyle/>
          <a:p>
            <a:pPr algn="ctr">
              <a:defRPr b="1"/>
            </a:pPr>
            <a:r>
              <a:t>Polynomiálna regresia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43600" y="1516514"/>
            <a:ext cx="6248400" cy="4486275"/>
          </a:xfrm>
        </p:spPr>
        <p:txBody>
          <a:bodyPr>
            <a:noAutofit/>
          </a:bodyPr>
          <a:lstStyle/>
          <a:p>
            <a:pPr marL="0" indent="0" algn="ctr">
              <a:buNone/>
              <a:defRPr sz="2400" b="1">
                <a:latin typeface="+mj-lt"/>
              </a:defRPr>
            </a:pPr>
            <a:r>
              <a:t>Krok 2: Na výpočet koeficientov polynomiálnej regresnej rovnice je potrebné použiť nasledujúce vzorce:</a:t>
            </a:r>
            <a:endParaRPr sz="2400" b="1">
              <a:latin typeface="+mj-lt"/>
            </a:endParaRPr>
          </a:p>
          <a:p>
            <a:pPr marL="0" indent="0" algn="ctr">
              <a:buNone/>
            </a:pPr>
            <a:endParaRPr sz="2400" b="1">
              <a:latin typeface="+mj-lt"/>
            </a:endParaRPr>
          </a:p>
          <a:p>
            <a:pPr marL="0" indent="0" algn="ctr">
              <a:buNone/>
              <a:defRPr sz="2400">
                <a:latin typeface="+mj-lt"/>
              </a:defRPr>
            </a:pPr>
            <a:r>
              <a:t>β1 = (nΣ(XiYi) - ΣXiΣYi) / (nΣ(Xi2) - (ΣXi)2)</a:t>
            </a:r>
          </a:p>
          <a:p>
            <a:pPr marL="0" indent="0" algn="ctr">
              <a:buNone/>
              <a:defRPr sz="2400">
                <a:latin typeface="+mj-lt"/>
              </a:defRPr>
            </a:pPr>
            <a:r>
              <a:t>β0 = (ΣYi - β1ΣXi) / n</a:t>
            </a:r>
          </a:p>
          <a:p>
            <a:pPr marL="0" indent="0" algn="ctr">
              <a:buNone/>
              <a:defRPr sz="2400">
                <a:latin typeface="+mj-lt"/>
              </a:defRPr>
            </a:pPr>
            <a:r>
              <a:t>kde n je počet údajových bodov, Xi a Yi sú nezávislé a závislé premenné, resp. 2.</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2400" b="1">
                <a:latin typeface="+mj-lt"/>
              </a:defRPr>
            </a:pPr>
            <a:r>
              <a:t>Krok 1: Predpokladajme, že máme rovnaké údaje ako v predchádzajúcom príklade lineárnej regresie:</a:t>
            </a:r>
            <a:endParaRPr sz="2400" b="1">
              <a:latin typeface="+mj-lt"/>
            </a:endParaRPr>
          </a:p>
          <a:p>
            <a:pPr marL="0" indent="0" algn="ctr">
              <a:buNone/>
              <a:defRPr sz="2400">
                <a:latin typeface="+mj-lt"/>
              </a:defRPr>
            </a:pPr>
            <a:r>
              <a:t>X = [1, 2, 3, 4, 5]</a:t>
            </a:r>
          </a:p>
          <a:p>
            <a:pPr marL="0" indent="0" algn="ctr">
              <a:buNone/>
              <a:defRPr sz="2400">
                <a:latin typeface="+mj-lt"/>
              </a:defRPr>
            </a:pPr>
            <a:r>
              <a:t>Y = [2, 4, 5, 4, 5]</a:t>
            </a:r>
            <a:endParaRPr sz="2400">
              <a:latin typeface="+mj-lt"/>
            </a:endParaRPr>
          </a:p>
          <a:p>
            <a:pPr marL="0" indent="0" algn="ctr">
              <a:buNone/>
            </a:pPr>
            <a:endParaRPr sz="2400">
              <a:latin typeface="+mj-lt"/>
            </a:endParaRPr>
          </a:p>
          <a:p>
            <a:pPr marL="0" indent="0" algn="ctr">
              <a:buNone/>
              <a:defRPr sz="2400" b="1">
                <a:latin typeface="+mj-lt"/>
              </a:defRPr>
            </a:pPr>
            <a:r>
              <a:t>Všeobecný vzorec pre polynomiálnu regresiu je:</a:t>
            </a:r>
          </a:p>
          <a:p>
            <a:pPr marL="0" indent="0" algn="ctr">
              <a:buNone/>
              <a:defRPr sz="2400">
                <a:solidFill>
                  <a:srgbClr val="111111"/>
                </a:solidFill>
                <a:latin typeface="+mj-lt"/>
              </a:defRPr>
            </a:pPr>
            <a:r>
              <a:t>Y = β0 + β1X + β2X² + … + βhXʰ + ε</a:t>
            </a:r>
            <a:endParaRPr sz="2400">
              <a:latin typeface="+mj-lt"/>
            </a:endParaRPr>
          </a:p>
          <a:p>
            <a:pPr marL="0" indent="0" algn="ctr">
              <a:buNone/>
            </a:pPr>
            <a:endParaRPr sz="2400">
              <a:latin typeface="+mj-lt"/>
            </a:endParaRPr>
          </a:p>
        </p:txBody>
      </p:sp>
    </p:spTree>
    <p:extLst>
      <p:ext uri="{BB962C8B-B14F-4D97-AF65-F5344CB8AC3E}">
        <p14:creationId xmlns:p14="http://schemas.microsoft.com/office/powerpoint/2010/main" val="92514944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E2E41675-72A2-47AA-AFEC-6A418488C0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3990</TotalTime>
  <Words>3607</Words>
  <Application>Microsoft Office PowerPoint</Application>
  <PresentationFormat>Widescreen</PresentationFormat>
  <Paragraphs>244</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Cambria Math</vt:lpstr>
      <vt:lpstr>Motyw pakietu Office</vt:lpstr>
      <vt:lpstr>O3 - osnovy dištančného vzdelávania v strojovom učení  5 - regresia a jej aplikácie</vt:lpstr>
      <vt:lpstr>Regresia a jej aplikácie</vt:lpstr>
      <vt:lpstr>Regresná analýza v strojovom učení</vt:lpstr>
      <vt:lpstr>Jednoduché regresné algoritmy, ktoré vám pomôžu začať</vt:lpstr>
      <vt:lpstr>Lineárna regresia</vt:lpstr>
      <vt:lpstr>Lineárna regresia</vt:lpstr>
      <vt:lpstr>Lineárna regresia</vt:lpstr>
      <vt:lpstr>Polynomiálna regresia</vt:lpstr>
      <vt:lpstr>Polynomiálna regresia</vt:lpstr>
      <vt:lpstr>Polynomiálna regresia</vt:lpstr>
      <vt:lpstr>Nadmerná montáž</vt:lpstr>
      <vt:lpstr>Regresia (geomorfológia)</vt:lpstr>
      <vt:lpstr>Regresia (geomorfológia)</vt:lpstr>
      <vt:lpstr>Preskúmajte a preskúmajte nasledujúce online zdroje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303</cp:revision>
  <dcterms:created xsi:type="dcterms:W3CDTF">2021-12-08T08:56:03Z</dcterms:created>
  <dcterms:modified xsi:type="dcterms:W3CDTF">2024-03-16T18:53:29Z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y fmtid="{D5CDD505-2E9C-101B-9397-08002B2CF9AE}" pid="3" name="MediaServiceImageTags">
    <vt:lpwstr/>
  </property>
</Properties>
</file>