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8" r:id="rId7"/>
    <p:sldId id="279" r:id="rId8"/>
    <p:sldId id="280" r:id="rId9"/>
    <p:sldId id="281" r:id="rId10"/>
    <p:sldId id="282" r:id="rId11"/>
    <p:sldId id="283" r:id="rId12"/>
    <p:sldId id="286" r:id="rId13"/>
    <p:sldId id="287" r:id="rId14"/>
    <p:sldId id="284" r:id="rId15"/>
    <p:sldId id="290" r:id="rId16"/>
    <p:sldId id="293" r:id="rId17"/>
    <p:sldId id="285" r:id="rId18"/>
    <p:sldId id="294" r:id="rId19"/>
    <p:sldId id="277" r:id="rId20"/>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04B1F-DEB9-323E-B567-DCA14F360B8A}" v="2" dt="2023-07-12T06:58:12.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279"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A KARDUM GOLEŠ" userId="S::ivanakg@vus.hr::ea8c4a9e-a789-4ae1-a51f-92c8f5786e31" providerId="AD" clId="Web-{02704B1F-DEB9-323E-B567-DCA14F360B8A}"/>
    <pc:docChg chg="">
      <pc:chgData name="IVANA KARDUM GOLEŠ" userId="S::ivanakg@vus.hr::ea8c4a9e-a789-4ae1-a51f-92c8f5786e31" providerId="AD" clId="Web-{02704B1F-DEB9-323E-B567-DCA14F360B8A}" dt="2023-07-12T06:58:12.119" v="1"/>
      <pc:docMkLst>
        <pc:docMk/>
      </pc:docMkLst>
      <pc:sldChg chg="delCm">
        <pc:chgData name="IVANA KARDUM GOLEŠ" userId="S::ivanakg@vus.hr::ea8c4a9e-a789-4ae1-a51f-92c8f5786e31" providerId="AD" clId="Web-{02704B1F-DEB9-323E-B567-DCA14F360B8A}" dt="2023-07-12T06:58:02.134" v="0"/>
        <pc:sldMkLst>
          <pc:docMk/>
          <pc:sldMk cId="1349354338" sldId="282"/>
        </pc:sldMkLst>
      </pc:sldChg>
      <pc:sldChg chg="delCm">
        <pc:chgData name="IVANA KARDUM GOLEŠ" userId="S::ivanakg@vus.hr::ea8c4a9e-a789-4ae1-a51f-92c8f5786e31" providerId="AD" clId="Web-{02704B1F-DEB9-323E-B567-DCA14F360B8A}" dt="2023-07-12T06:58:12.119" v="1"/>
        <pc:sldMkLst>
          <pc:docMk/>
          <pc:sldMk cId="2101662179" sldId="28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02766829814854"/>
          <c:y val="5.7697540384771491E-2"/>
          <c:w val="0.8399975838639282"/>
          <c:h val="0.82107443786021594"/>
        </c:manualLayout>
      </c:layout>
      <c:lineChart>
        <c:grouping val="stacked"/>
        <c:varyColors val="0"/>
        <c:ser>
          <c:idx val="0"/>
          <c:order val="0"/>
          <c:tx>
            <c:strRef>
              <c:f>Sheet1!$B$1</c:f>
              <c:strCache>
                <c:ptCount val="1"/>
                <c:pt idx="0">
                  <c:v>probabilty</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Sheet1!$C$2:$C$62</c:f>
              <c:numCache>
                <c:formatCode>General</c:formatCode>
                <c:ptCount val="61"/>
                <c:pt idx="0">
                  <c:v>2000</c:v>
                </c:pt>
                <c:pt idx="1">
                  <c:v>2100</c:v>
                </c:pt>
                <c:pt idx="2">
                  <c:v>2200</c:v>
                </c:pt>
                <c:pt idx="3">
                  <c:v>2300</c:v>
                </c:pt>
                <c:pt idx="4">
                  <c:v>2400</c:v>
                </c:pt>
                <c:pt idx="5">
                  <c:v>2500</c:v>
                </c:pt>
                <c:pt idx="6">
                  <c:v>2600</c:v>
                </c:pt>
                <c:pt idx="7">
                  <c:v>2700</c:v>
                </c:pt>
                <c:pt idx="8">
                  <c:v>2800</c:v>
                </c:pt>
                <c:pt idx="9">
                  <c:v>2900</c:v>
                </c:pt>
                <c:pt idx="10">
                  <c:v>3000</c:v>
                </c:pt>
                <c:pt idx="11">
                  <c:v>3100</c:v>
                </c:pt>
                <c:pt idx="12">
                  <c:v>3200</c:v>
                </c:pt>
                <c:pt idx="13">
                  <c:v>3300</c:v>
                </c:pt>
                <c:pt idx="14">
                  <c:v>3400</c:v>
                </c:pt>
                <c:pt idx="15">
                  <c:v>3500</c:v>
                </c:pt>
                <c:pt idx="16">
                  <c:v>3600</c:v>
                </c:pt>
                <c:pt idx="17">
                  <c:v>3700</c:v>
                </c:pt>
                <c:pt idx="18">
                  <c:v>3800</c:v>
                </c:pt>
                <c:pt idx="19">
                  <c:v>3900</c:v>
                </c:pt>
                <c:pt idx="20">
                  <c:v>4000</c:v>
                </c:pt>
                <c:pt idx="21">
                  <c:v>4100</c:v>
                </c:pt>
                <c:pt idx="22">
                  <c:v>4200</c:v>
                </c:pt>
                <c:pt idx="23">
                  <c:v>4300</c:v>
                </c:pt>
                <c:pt idx="24">
                  <c:v>4400</c:v>
                </c:pt>
                <c:pt idx="25">
                  <c:v>4500</c:v>
                </c:pt>
                <c:pt idx="26">
                  <c:v>4600</c:v>
                </c:pt>
                <c:pt idx="27">
                  <c:v>4700</c:v>
                </c:pt>
                <c:pt idx="28">
                  <c:v>4800</c:v>
                </c:pt>
                <c:pt idx="29">
                  <c:v>4900</c:v>
                </c:pt>
                <c:pt idx="30">
                  <c:v>5000</c:v>
                </c:pt>
                <c:pt idx="31">
                  <c:v>5100</c:v>
                </c:pt>
                <c:pt idx="32">
                  <c:v>5200</c:v>
                </c:pt>
                <c:pt idx="33">
                  <c:v>5300</c:v>
                </c:pt>
                <c:pt idx="34">
                  <c:v>5400</c:v>
                </c:pt>
                <c:pt idx="35">
                  <c:v>5500</c:v>
                </c:pt>
                <c:pt idx="36">
                  <c:v>5600</c:v>
                </c:pt>
                <c:pt idx="37">
                  <c:v>5700</c:v>
                </c:pt>
                <c:pt idx="38">
                  <c:v>5800</c:v>
                </c:pt>
                <c:pt idx="39">
                  <c:v>5900</c:v>
                </c:pt>
                <c:pt idx="40">
                  <c:v>6000</c:v>
                </c:pt>
                <c:pt idx="41">
                  <c:v>6100</c:v>
                </c:pt>
                <c:pt idx="42">
                  <c:v>6200</c:v>
                </c:pt>
                <c:pt idx="43">
                  <c:v>6300</c:v>
                </c:pt>
                <c:pt idx="44">
                  <c:v>6400</c:v>
                </c:pt>
                <c:pt idx="45">
                  <c:v>6500</c:v>
                </c:pt>
                <c:pt idx="46">
                  <c:v>6600</c:v>
                </c:pt>
                <c:pt idx="47">
                  <c:v>6700</c:v>
                </c:pt>
                <c:pt idx="48">
                  <c:v>6800</c:v>
                </c:pt>
                <c:pt idx="49">
                  <c:v>6900</c:v>
                </c:pt>
                <c:pt idx="50">
                  <c:v>7000</c:v>
                </c:pt>
                <c:pt idx="51">
                  <c:v>7100</c:v>
                </c:pt>
                <c:pt idx="52">
                  <c:v>7200</c:v>
                </c:pt>
                <c:pt idx="53">
                  <c:v>7300</c:v>
                </c:pt>
                <c:pt idx="54">
                  <c:v>7400</c:v>
                </c:pt>
                <c:pt idx="55">
                  <c:v>7500</c:v>
                </c:pt>
                <c:pt idx="56">
                  <c:v>7600</c:v>
                </c:pt>
                <c:pt idx="57">
                  <c:v>7700</c:v>
                </c:pt>
                <c:pt idx="58">
                  <c:v>7800</c:v>
                </c:pt>
                <c:pt idx="59">
                  <c:v>7900</c:v>
                </c:pt>
                <c:pt idx="60">
                  <c:v>8000</c:v>
                </c:pt>
              </c:numCache>
            </c:numRef>
          </c:cat>
          <c:val>
            <c:numRef>
              <c:f>Sheet1!$B$2:$B$62</c:f>
              <c:numCache>
                <c:formatCode>General</c:formatCode>
                <c:ptCount val="61"/>
                <c:pt idx="0">
                  <c:v>4.7425873177566781E-2</c:v>
                </c:pt>
                <c:pt idx="1">
                  <c:v>5.2153563078417738E-2</c:v>
                </c:pt>
                <c:pt idx="2">
                  <c:v>5.7324175898868755E-2</c:v>
                </c:pt>
                <c:pt idx="3">
                  <c:v>6.2973356056996513E-2</c:v>
                </c:pt>
                <c:pt idx="4">
                  <c:v>6.9138420343346815E-2</c:v>
                </c:pt>
                <c:pt idx="5">
                  <c:v>7.5858180021243546E-2</c:v>
                </c:pt>
                <c:pt idx="6">
                  <c:v>8.317269649392238E-2</c:v>
                </c:pt>
                <c:pt idx="7">
                  <c:v>9.112296101485616E-2</c:v>
                </c:pt>
                <c:pt idx="8">
                  <c:v>9.9750489119685176E-2</c:v>
                </c:pt>
                <c:pt idx="9">
                  <c:v>0.10909682119561293</c:v>
                </c:pt>
                <c:pt idx="10">
                  <c:v>0.11920292202211755</c:v>
                </c:pt>
                <c:pt idx="11">
                  <c:v>0.13010847436299786</c:v>
                </c:pt>
                <c:pt idx="12">
                  <c:v>0.14185106490048782</c:v>
                </c:pt>
                <c:pt idx="13">
                  <c:v>0.15446526508353475</c:v>
                </c:pt>
                <c:pt idx="14">
                  <c:v>0.16798161486607552</c:v>
                </c:pt>
                <c:pt idx="15">
                  <c:v>0.18242552380635635</c:v>
                </c:pt>
                <c:pt idx="16">
                  <c:v>0.19781611144141825</c:v>
                </c:pt>
                <c:pt idx="17">
                  <c:v>0.21416501695744142</c:v>
                </c:pt>
                <c:pt idx="18">
                  <c:v>0.23147521650098238</c:v>
                </c:pt>
                <c:pt idx="19">
                  <c:v>0.24973989440488234</c:v>
                </c:pt>
                <c:pt idx="20">
                  <c:v>0.2689414213699951</c:v>
                </c:pt>
                <c:pt idx="21">
                  <c:v>0.28905049737499594</c:v>
                </c:pt>
                <c:pt idx="22">
                  <c:v>0.31002551887238755</c:v>
                </c:pt>
                <c:pt idx="23">
                  <c:v>0.33181222783183384</c:v>
                </c:pt>
                <c:pt idx="24">
                  <c:v>0.35434369377420466</c:v>
                </c:pt>
                <c:pt idx="25">
                  <c:v>0.37754066879814541</c:v>
                </c:pt>
                <c:pt idx="26">
                  <c:v>0.40131233988754816</c:v>
                </c:pt>
                <c:pt idx="27">
                  <c:v>0.42555748318834108</c:v>
                </c:pt>
                <c:pt idx="28">
                  <c:v>0.45016600268752205</c:v>
                </c:pt>
                <c:pt idx="29">
                  <c:v>0.4750208125210601</c:v>
                </c:pt>
                <c:pt idx="30">
                  <c:v>0.5</c:v>
                </c:pt>
                <c:pt idx="31">
                  <c:v>0.52497918747894012</c:v>
                </c:pt>
                <c:pt idx="32">
                  <c:v>0.54983399731247795</c:v>
                </c:pt>
                <c:pt idx="33">
                  <c:v>0.57444251681165892</c:v>
                </c:pt>
                <c:pt idx="34">
                  <c:v>0.59868766011245211</c:v>
                </c:pt>
                <c:pt idx="35">
                  <c:v>0.62245933120185459</c:v>
                </c:pt>
                <c:pt idx="36">
                  <c:v>0.64565630622579562</c:v>
                </c:pt>
                <c:pt idx="37">
                  <c:v>0.66818777216816616</c:v>
                </c:pt>
                <c:pt idx="38">
                  <c:v>0.6899744811276125</c:v>
                </c:pt>
                <c:pt idx="39">
                  <c:v>0.710949502625004</c:v>
                </c:pt>
                <c:pt idx="40">
                  <c:v>0.7310585786300049</c:v>
                </c:pt>
                <c:pt idx="41">
                  <c:v>0.75026010559511769</c:v>
                </c:pt>
                <c:pt idx="42">
                  <c:v>0.76852478349901776</c:v>
                </c:pt>
                <c:pt idx="43">
                  <c:v>0.78583498304255861</c:v>
                </c:pt>
                <c:pt idx="44">
                  <c:v>0.8021838885585818</c:v>
                </c:pt>
                <c:pt idx="45">
                  <c:v>0.81757447619364365</c:v>
                </c:pt>
                <c:pt idx="46">
                  <c:v>0.83201838513392457</c:v>
                </c:pt>
                <c:pt idx="47">
                  <c:v>0.84553473491646525</c:v>
                </c:pt>
                <c:pt idx="48">
                  <c:v>0.85814893509951229</c:v>
                </c:pt>
                <c:pt idx="49">
                  <c:v>0.86989152563700212</c:v>
                </c:pt>
                <c:pt idx="50">
                  <c:v>0.88079707797788231</c:v>
                </c:pt>
                <c:pt idx="51">
                  <c:v>0.89090317880438707</c:v>
                </c:pt>
                <c:pt idx="52">
                  <c:v>0.9002495108803148</c:v>
                </c:pt>
                <c:pt idx="53">
                  <c:v>0.90887703898514383</c:v>
                </c:pt>
                <c:pt idx="54">
                  <c:v>0.91682730350607766</c:v>
                </c:pt>
                <c:pt idx="55">
                  <c:v>0.92414181997875655</c:v>
                </c:pt>
                <c:pt idx="56">
                  <c:v>0.93086157965665328</c:v>
                </c:pt>
                <c:pt idx="57">
                  <c:v>0.9370266439430035</c:v>
                </c:pt>
                <c:pt idx="58">
                  <c:v>0.94267582410113127</c:v>
                </c:pt>
                <c:pt idx="59">
                  <c:v>0.94784643692158232</c:v>
                </c:pt>
                <c:pt idx="60">
                  <c:v>0.95257412682243336</c:v>
                </c:pt>
              </c:numCache>
            </c:numRef>
          </c:val>
          <c:smooth val="0"/>
          <c:extLst>
            <c:ext xmlns:c16="http://schemas.microsoft.com/office/drawing/2014/chart" uri="{C3380CC4-5D6E-409C-BE32-E72D297353CC}">
              <c16:uniqueId val="{00000000-7A8B-47BD-951A-EF080855B05E}"/>
            </c:ext>
          </c:extLst>
        </c:ser>
        <c:dLbls>
          <c:showLegendKey val="0"/>
          <c:showVal val="0"/>
          <c:showCatName val="0"/>
          <c:showSerName val="0"/>
          <c:showPercent val="0"/>
          <c:showBubbleSize val="0"/>
        </c:dLbls>
        <c:marker val="1"/>
        <c:smooth val="0"/>
        <c:axId val="953506095"/>
        <c:axId val="953501103"/>
      </c:lineChart>
      <c:catAx>
        <c:axId val="953506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53501103"/>
        <c:crosses val="autoZero"/>
        <c:auto val="1"/>
        <c:lblAlgn val="ctr"/>
        <c:lblOffset val="100"/>
        <c:noMultiLvlLbl val="0"/>
      </c:catAx>
      <c:valAx>
        <c:axId val="95350110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53506095"/>
        <c:crosses val="autoZero"/>
        <c:crossBetween val="between"/>
      </c:valAx>
      <c:spPr>
        <a:noFill/>
        <a:ln>
          <a:noFill/>
        </a:ln>
        <a:effectLst/>
      </c:spPr>
    </c:plotArea>
    <c:plotVisOnly val="1"/>
    <c:dispBlanksAs val="zero"/>
    <c:showDLblsOverMax val="0"/>
  </c:chart>
  <c:spPr>
    <a:noFill/>
    <a:ln>
      <a:noFill/>
    </a:ln>
    <a:effectLst/>
  </c:spPr>
  <c:txPr>
    <a:bodyPr/>
    <a:lstStyle/>
    <a:p>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defRPr>
                <a:effectLst/>
              </a:defRPr>
            </a:pPr>
            <a:r>
              <a:t>Tečaj sadrži ukupno deset tema i u </a:t>
            </a:r>
            <a:r>
              <a:rPr/>
              <a:t>ovoj </a:t>
            </a:r>
            <a:r>
              <a:rPr lang="hr-HR" smtClean="0"/>
              <a:t>cjelini ćemo</a:t>
            </a:r>
            <a:r>
              <a:rPr smtClean="0"/>
              <a:t> </a:t>
            </a:r>
            <a:r>
              <a:rPr/>
              <a:t>reći </a:t>
            </a:r>
            <a:r>
              <a:rPr smtClean="0"/>
              <a:t>nešto </a:t>
            </a:r>
            <a:r>
              <a:t>više </a:t>
            </a:r>
            <a:r>
              <a:rPr/>
              <a:t>o </a:t>
            </a:r>
            <a:r>
              <a:rPr lang="hr-HR" smtClean="0"/>
              <a:t>k</a:t>
            </a:r>
            <a:r>
              <a:rPr smtClean="0"/>
              <a:t>lasifikaciji </a:t>
            </a:r>
            <a:r>
              <a:t>i </a:t>
            </a:r>
            <a:r>
              <a:rPr/>
              <a:t>njezinim </a:t>
            </a:r>
            <a:r>
              <a:rPr lang="hr-HR" smtClean="0"/>
              <a:t>primjenama</a:t>
            </a:r>
            <a:r>
              <a:rPr smtClean="0"/>
              <a: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Naivni Bayesov klasifikator predstavlja metodu za kategorizaciju objekata (poput ljudi, dokumenata i sl.) na temelju njihovih značajki. Ovaj pristup se oslanja na jednostavnu matematičku formulu i prihvaća određene pretpostavke o vezi između značajki i kategorija.</a:t>
            </a:r>
          </a:p>
          <a:p>
            <a:pPr>
              <a:defRPr>
                <a:effectLst/>
              </a:defRPr>
            </a:pPr>
            <a:endParaRPr lang="hr-HR" smtClean="0"/>
          </a:p>
          <a:p>
            <a:pPr>
              <a:defRPr>
                <a:effectLst/>
              </a:defRPr>
            </a:pPr>
            <a:r>
              <a:rPr lang="hr-HR" smtClean="0"/>
              <a:t>Za primjenu naivnog Bayesova klasifikatora, prvo je potrebno odrediti kategorije u koje želite svrstati objekte i identificirati značajke koje svaki objekt posjeduje. Nakon toga, algoritam analizira skup prethodno označenih objekata te na temelju tih informacija uči kako kategorizirati nove objekte.</a:t>
            </a:r>
          </a:p>
          <a:p>
            <a:pPr>
              <a:defRPr>
                <a:effectLst/>
              </a:defRPr>
            </a:pPr>
            <a:endParaRPr lang="hr-HR" smtClean="0"/>
          </a:p>
          <a:p>
            <a:pPr>
              <a:defRPr>
                <a:effectLst/>
              </a:defRPr>
            </a:pPr>
            <a:r>
              <a:rPr lang="hr-HR" smtClean="0"/>
              <a:t>U suštini, naivni Bayesov klasifikator koristi postojeće znanje o grupama i značajkama objekata, uči kako ih svrstati te primjenjuje stečeno znanje za kategorizaciju novih, još neoznačenih objekata.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031238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Definiranje klasa: Prvi korak u implementaciji algoritma Naivnog Bayesovog klasifikatora je definiranje klasa u koje želite klasificirati podatke. Na primjer, ako se bavite klasifikacijom voća, klase mogu biti "Jabuka", "Banana", "Naranča" itd.</a:t>
            </a:r>
          </a:p>
          <a:p>
            <a:pPr>
              <a:defRPr>
                <a:effectLst/>
              </a:defRPr>
            </a:pPr>
            <a:endParaRPr lang="hr-HR" smtClean="0"/>
          </a:p>
          <a:p>
            <a:pPr>
              <a:defRPr>
                <a:effectLst/>
              </a:defRPr>
            </a:pPr>
            <a:r>
              <a:rPr lang="hr-HR" smtClean="0"/>
              <a:t>Definiranje značajki: Nakon definiranja klasa, potrebno je odrediti značajke koje će se koristiti za izradu predviđanja. Uzmimo za primjer klasifikaciju voća; značajke mogu uključivati boju, veličinu i oblik voća.</a:t>
            </a:r>
          </a:p>
          <a:p>
            <a:pPr>
              <a:defRPr>
                <a:effectLst/>
              </a:defRPr>
            </a:pPr>
            <a:endParaRPr lang="hr-HR" smtClean="0"/>
          </a:p>
          <a:p>
            <a:pPr>
              <a:defRPr>
                <a:effectLst/>
              </a:defRPr>
            </a:pPr>
            <a:r>
              <a:rPr lang="hr-HR" smtClean="0"/>
              <a:t>Brojanje pojava značajki u svakoj klasi: Za svaku klasu, izbrojite pojavljivanje svake značajke. Primjerice, brojite koliko ima crvenih jabuka, žutih banana itd.</a:t>
            </a:r>
          </a:p>
          <a:p>
            <a:pPr>
              <a:defRPr>
                <a:effectLst/>
              </a:defRPr>
            </a:pPr>
            <a:endParaRPr lang="hr-HR" smtClean="0"/>
          </a:p>
          <a:p>
            <a:pPr>
              <a:defRPr>
                <a:effectLst/>
              </a:defRPr>
            </a:pPr>
            <a:r>
              <a:rPr lang="hr-HR" smtClean="0"/>
              <a:t>Izračunavanje prethodnih vjerojatnosti: Prethodne vjerojatnosti se izračunavaju temeljem broja instanci svake klase u skupu podataka za obuku. Na primjer, prethodna vjerojatnost za klasu "Jabuka" izračunava se kao broj jabuka podijeljen s ukupnim brojem voća u skupu podataka.</a:t>
            </a:r>
          </a:p>
          <a:p>
            <a:pPr>
              <a:defRPr>
                <a:effectLst/>
              </a:defRPr>
            </a:pPr>
            <a:endParaRPr lang="hr-HR" smtClean="0"/>
          </a:p>
          <a:p>
            <a:pPr>
              <a:defRPr>
                <a:effectLst/>
              </a:defRPr>
            </a:pPr>
            <a:r>
              <a:rPr lang="hr-HR" smtClean="0"/>
              <a:t>Izračunavanje vjerojatnosti značajki: Vjerojatnosti za svaku značajku unutar klase izračunavaju se na temelju njihovih pojava. Na primjer, vjerojatnost da je voće "crveno" u kontekstu klase "Jabuka" izračunava se kao broj crvenih jabuka podijeljen s ukupnim brojem jabuka.</a:t>
            </a:r>
          </a:p>
          <a:p>
            <a:pPr>
              <a:defRPr>
                <a:effectLst/>
              </a:defRPr>
            </a:pPr>
            <a:endParaRPr lang="hr-HR" smtClean="0"/>
          </a:p>
          <a:p>
            <a:pPr>
              <a:defRPr>
                <a:effectLst/>
              </a:defRPr>
            </a:pPr>
            <a:r>
              <a:rPr lang="hr-HR" smtClean="0"/>
              <a:t>Izračunavanje posteriornih vjerojatnosti: Posteriorni se izračunavaju množenjem prethodnih vjerojatnosti s vjerojatnostima značajki. Na primjer, posteriorna vjerojatnost za "Crvenu Jabuku" je proizvod prethodne vjerojatnosti klase "Jabuka" i vjerojatnosti da je jabuka "crvena".</a:t>
            </a:r>
          </a:p>
          <a:p>
            <a:pPr>
              <a:defRPr>
                <a:effectLst/>
              </a:defRPr>
            </a:pPr>
            <a:endParaRPr lang="hr-HR" smtClean="0"/>
          </a:p>
          <a:p>
            <a:pPr>
              <a:defRPr>
                <a:effectLst/>
              </a:defRPr>
            </a:pPr>
            <a:r>
              <a:rPr lang="hr-HR" smtClean="0"/>
              <a:t>Odabir klase s maksimalnom posteriornom vjerojatnošću: Kao posljednji korak, odabire se klasa s najvećom posteriornom vjerojatnošću kao predviđena klasa za novi uzorak. Drugim riječima, klasa koja ima najveću vjerojatnost da je ispravna odabire se kao predviđanje.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10818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Naravno, evo prilagođenog teksta s terminom "posteriorne vjerojatnosti":</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Zamislimo slučaj gdje imamo košaru s ukupno 20 komada voća, od kojih su polovica jabuke, a polovica naranče. Jabuke se mogu razlikovati po boji - imamo 6 crvenih i 4 zelene jabuke. Također, jabuke variraju po teksturi - 8 ih je s glatkom teksturom, dok su 2 grube na dodir. S druge strane, naranče također imaju dvije teksture: 2 su glatke, a 8 grube. Boje naranči uključuju 2 crvene i 8 narančastih.</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Sada</a:t>
            </a:r>
            <a:r>
              <a:rPr lang="hr-HR" sz="1200" b="0" i="0" kern="1200" baseline="0" smtClean="0">
                <a:solidFill>
                  <a:schemeClr val="tx1"/>
                </a:solidFill>
                <a:effectLst/>
                <a:latin typeface="+mn-lt"/>
                <a:ea typeface="+mn-ea"/>
                <a:cs typeface="+mn-cs"/>
              </a:rPr>
              <a:t> zamislimo da u košaru dodajemo </a:t>
            </a:r>
            <a:r>
              <a:rPr lang="hr-HR" sz="1200" b="0" i="0" kern="1200" smtClean="0">
                <a:solidFill>
                  <a:schemeClr val="tx1"/>
                </a:solidFill>
                <a:effectLst/>
                <a:latin typeface="+mn-lt"/>
                <a:ea typeface="+mn-ea"/>
                <a:cs typeface="+mn-cs"/>
              </a:rPr>
              <a:t>novi komad voća koji treba klasificirati, a znamo da je crvene boje i ima glatku teksturu.</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Da bismo razumjeli kako odlučiti je li to jabuka ili naranča, koristimo koncepte iz statistike:</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Prethodne vjerojatnosti su naše početne pretpostavke o vjerojatnosti da je voće jabuka ili naranča, prije nego što uzmemo u obzir bilo kakve dodatne informacije. U ovom slučaju, prethodna vjerojatnost da je voće jabuka ili naranča je po 0,5, jer imamo jednak broj jabuka i naranči.</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Vjerojatnosti su šanse da komad voća ima specifične karakteristike (crvena boja i glatka tekstura), uz pretpostavku da je riječ o jabuci ili naranči:</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Vjerojatnost da je jabuka crvena je 0,6, dok je vjerojatnost da ima glatku teksturu 0,8.</a:t>
            </a:r>
          </a:p>
          <a:p>
            <a:r>
              <a:rPr lang="hr-HR" sz="1200" b="0" i="0" kern="1200" smtClean="0">
                <a:solidFill>
                  <a:schemeClr val="tx1"/>
                </a:solidFill>
                <a:effectLst/>
                <a:latin typeface="+mn-lt"/>
                <a:ea typeface="+mn-ea"/>
                <a:cs typeface="+mn-cs"/>
              </a:rPr>
              <a:t>Vjerojatnost da je naranča crvena je 0,2, a da ima glatku teksturu također 0,2.</a:t>
            </a:r>
          </a:p>
          <a:p>
            <a:r>
              <a:rPr lang="hr-HR" sz="1200" b="0" i="0" kern="1200" smtClean="0">
                <a:solidFill>
                  <a:schemeClr val="tx1"/>
                </a:solidFill>
                <a:effectLst/>
                <a:latin typeface="+mn-lt"/>
                <a:ea typeface="+mn-ea"/>
                <a:cs typeface="+mn-cs"/>
              </a:rPr>
              <a:t>Posteriorne vjerojatnosti se izračunavaju kako bismo ažurirali naše prethodne vjerojatnosti s obzirom na nove informacije (crvena boja i glatka tekstura). To radimo dijeljenjem zajedničkih vjerojatnosti s ukupnom vjerojatnošću da voće ima te karakteristike:</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Prvi dio izračuna (0,5 * 0,6 * 0,8) odnosi se na vjerojatnost da je voće jabuka s datim karakteristikama.</a:t>
            </a:r>
          </a:p>
          <a:p>
            <a:r>
              <a:rPr lang="hr-HR" sz="1200" b="0" i="0" kern="1200" smtClean="0">
                <a:solidFill>
                  <a:schemeClr val="tx1"/>
                </a:solidFill>
                <a:effectLst/>
                <a:latin typeface="+mn-lt"/>
                <a:ea typeface="+mn-ea"/>
                <a:cs typeface="+mn-cs"/>
              </a:rPr>
              <a:t>Drugi dio (0,5 * 0,2 * 0,2) odnosi se na vjerojatnost da je voće naranča s istim karakteristikama.</a:t>
            </a:r>
          </a:p>
          <a:p>
            <a:r>
              <a:rPr lang="hr-HR" sz="1200" b="0" i="0" kern="1200" smtClean="0">
                <a:solidFill>
                  <a:schemeClr val="tx1"/>
                </a:solidFill>
                <a:effectLst/>
                <a:latin typeface="+mn-lt"/>
                <a:ea typeface="+mn-ea"/>
                <a:cs typeface="+mn-cs"/>
              </a:rPr>
              <a:t>Zbroj ovih zajedničkih vjerojatnosti čini nazivnik za izračun posteriorne vjerojatnosti.</a:t>
            </a:r>
          </a:p>
          <a:p>
            <a:r>
              <a:rPr lang="hr-HR" sz="1200" b="0" i="0" kern="1200" smtClean="0">
                <a:solidFill>
                  <a:schemeClr val="tx1"/>
                </a:solidFill>
                <a:effectLst/>
                <a:latin typeface="+mn-lt"/>
                <a:ea typeface="+mn-ea"/>
                <a:cs typeface="+mn-cs"/>
              </a:rPr>
              <a:t>Nakon uvrštavanja ovih informacija, možemo zaključiti da je posteriorna vjerojatnost da je voće crvena i glatka jabuka 0,952 (ili 95,2%), dok je vjerojatnost da je crvena i glatka naranča samo 0,048 (ili 4,8%).</a:t>
            </a:r>
          </a:p>
          <a:p>
            <a:endParaRPr lang="hr-HR" sz="1200" b="0" i="0" kern="1200" smtClean="0">
              <a:solidFill>
                <a:schemeClr val="tx1"/>
              </a:solidFill>
              <a:effectLst/>
              <a:latin typeface="+mn-lt"/>
              <a:ea typeface="+mn-ea"/>
              <a:cs typeface="+mn-cs"/>
            </a:endParaRPr>
          </a:p>
          <a:p>
            <a:r>
              <a:rPr lang="hr-HR" sz="1200" b="0" i="0" kern="1200" smtClean="0">
                <a:solidFill>
                  <a:schemeClr val="tx1"/>
                </a:solidFill>
                <a:effectLst/>
                <a:latin typeface="+mn-lt"/>
                <a:ea typeface="+mn-ea"/>
                <a:cs typeface="+mn-cs"/>
              </a:rPr>
              <a:t>S obzirom na te podatke, možemo biti prilično sigurni da je novi komad voća jabuka s vjerojatnošću od 95,2%.</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2542731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Ovdje je prikazan primjer stabla odlučivanja povezanog s podacima o preživljavanju putnika s Titanica, kreiranog za one koji tek ulaze u svijet analize podataka. Stablo odlučivanja omogućava jednostavno tumačenje podataka, što predstavlja jednu od njegovih glavnih prednosti.</a:t>
            </a:r>
          </a:p>
          <a:p>
            <a:pPr>
              <a:defRPr>
                <a:effectLst/>
              </a:defRPr>
            </a:pPr>
            <a:endParaRPr lang="hr-HR" smtClean="0"/>
          </a:p>
          <a:p>
            <a:pPr>
              <a:defRPr>
                <a:effectLst/>
              </a:defRPr>
            </a:pPr>
            <a:r>
              <a:rPr lang="hr-HR" smtClean="0"/>
              <a:t>Ipak, važno je razumjeti da ovo stablo odlučivanja predstavlja pojednostavljeni prikaz mnogo kompleksnijih interakcija između različitih čimbenika koji su utjecali na to tko je preživio na Titaniku. U ovom primjeru, stablo uključuje samo tri varijable: dob, spol i klasu putnika, ne uzimajući u obzir druge potencijalno važne čimbenike poput cijene karte ili položaja na brodu, koji su također mogli imati utjecaj na šanse za preživljavanje.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038168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Stablo odlučivanja predstavlja jednostavnu i intuitivnu metodu za predviđanje ishoda razbijanjem problema na sve manja i specifičnija pitanja, sve do postizanja konačnog odgovora. Glavni cilj kreiranja stabla odlučivanja je razviti model koji efikasno kategorizira podatke na osnovu njihovih karakteristika, pružajući pri tome precizna predviđanja.</a:t>
            </a:r>
          </a:p>
          <a:p>
            <a:endParaRPr lang="hr-HR" smtClean="0"/>
          </a:p>
          <a:p>
            <a:r>
              <a:rPr lang="hr-HR" smtClean="0"/>
              <a:t>U okviru Oracle Academy Member Hub portala, dostupni su vam nastavni materijali koji omogućavaju dublje razumijevanje i praktičnu primjenu algoritma ID3, jednog od algoritama za izradu stabla odlučivanja.</a:t>
            </a:r>
          </a:p>
          <a:p>
            <a:endParaRPr lang="hr-HR" smtClean="0"/>
          </a:p>
          <a:p>
            <a:r>
              <a:rPr lang="hr-HR" smtClean="0"/>
              <a:t>Algoritam ID3 započinje s jednim čvorom koji simbolizira cijeli set podataka i postupno dijeli taj set na manje podskupove na temelju vrijednosti određenog atributa. Ovaj proces se nastavlja dok svaka grupa u podskupu ne bude sastavljena od instanci iste klase ili dok se ne dostigne predefinirani kriterij zaustavljanja. Na svakoj podjeli, algoritam odabire atribut koji nudi najveći dobitak informacija, kreirajući grane za svaku vrijednost tog atributa. Ovaj postupak se ponavlja sve dok se ne formira stablo odlučivanja koje uspješno klasificira sve podatke korištene tijekom obuke.</a:t>
            </a:r>
          </a:p>
          <a:p>
            <a:endParaRPr lang="hr-HR" smtClean="0"/>
          </a:p>
          <a:p>
            <a:r>
              <a:rPr lang="hr-HR" smtClean="0"/>
              <a:t>Iako je ID3 široko prihvaćen i često korišten za izradu stabla odlučivanja, suočava se s određenim ograničenjima, uključujući tendenciju prekomjernog prilagođavanja u prisutnosti šuma u podacima i nesposobnost obrade atributa s kontinuiranim vrijednostima. Kako bi se prevladala ova ograničenja i poboljšale performanse i pouzdanost stabala odlučivanja, razvijene su brojne varijacije i nadogradnje algoritma ID3, poput C4.5 i CART.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185518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Kako biste dovršili ovu jedinicu, proučite i pregledajte </a:t>
            </a:r>
            <a:r>
              <a:rPr/>
              <a:t>sljedeće </a:t>
            </a:r>
            <a:r>
              <a:rPr lang="hr-HR" smtClean="0"/>
              <a:t>onlline</a:t>
            </a:r>
            <a:r>
              <a:rPr smtClean="0"/>
              <a:t> </a:t>
            </a:r>
            <a:r>
              <a:rPr lang="hr-HR" smtClean="0"/>
              <a:t>izvore</a:t>
            </a:r>
            <a:r>
              <a:rPr smtClean="0"/>
              <a:t>. </a:t>
            </a:r>
            <a:r>
              <a:t>Hvala na pažnji!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Klasifikacija predstavlja vrstu nadziranog učenja čiji je glavni cilj predviđanje klase ili kategorije pojedine podatkovne točke temeljem skupa značajki ili nezavisnih varijabli. Ova metoda učenja karakterizira se time što su podaci označeni, odnosno svakoj podatkovnoj točki pridružena je specifična oznaka klase.</a:t>
            </a:r>
          </a:p>
          <a:p>
            <a:pPr>
              <a:defRPr>
                <a:effectLst/>
              </a:defRPr>
            </a:pPr>
            <a:endParaRPr lang="hr-HR" smtClean="0"/>
          </a:p>
          <a:p>
            <a:pPr>
              <a:defRPr>
                <a:effectLst/>
              </a:defRPr>
            </a:pPr>
            <a:r>
              <a:rPr lang="hr-HR" smtClean="0"/>
              <a:t>Primjena klasifikacije je široka i uključuje različite stvarne aplikacije poput prepoznavanja emocija, filtriranja neželjene elektroničke pošte, klasifikacije slika te medicinske dijagnostike. Učinkovitost klasifikacije uvelike ovisi o dva ključna faktora: kvaliteti trening podataka na kojima se model uči i odabiru algoritma koji se koristi za učenje.</a:t>
            </a:r>
            <a:r>
              <a:rPr smtClean="0"/>
              <a: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U području strojnog učenja, postoje različiti algoritmi za klasifikaciju, koji se kreću od jednostavnih linearnih modela do kompleksnih metoda koje uključuju kombinaciju više algoritama. Za početnike</a:t>
            </a:r>
            <a:r>
              <a:rPr lang="hr-HR" baseline="0" smtClean="0"/>
              <a:t> se </a:t>
            </a:r>
            <a:r>
              <a:rPr lang="hr-HR" smtClean="0"/>
              <a:t>preporuča učenje o algoritmima koji su jednostavni za shvatiti i primijeniti, a ujedno su i široko prihvaćeni u praksi. Takvi algoritmi uključuju logističku regresiju, stabla odlučivanja, k-najbližih susjeda (k-NN) i Naivan Bayesov klasifikator. Ovi algoritmi su relativno jednostavni za učenje i implementaciju, što ih čini odličnim izborom za početak rada na problemima klasifikacije. Prošli su kroz opsežno testiranje i našli primjenu u različitim područjima, dokazavši svoju učinkovitost na širokom spektru problema.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8561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Logistička regresija predstavlja statističku metodu koja nalazi primjenu u rješavanju problema binarne klasifikacije. Cilj joj je predvidjeti binarni ishod (primjerice, odgovori poput da/ne ili istinito/neistinito). Metoda omogućuje utvrđivanje veze između skupa nezavisnih varijabli i binarno zavisne varijable.</a:t>
            </a:r>
          </a:p>
          <a:p>
            <a:pPr>
              <a:defRPr>
                <a:effectLst/>
              </a:defRPr>
            </a:pPr>
            <a:endParaRPr lang="hr-HR" smtClean="0"/>
          </a:p>
          <a:p>
            <a:pPr>
              <a:defRPr>
                <a:effectLst/>
              </a:defRPr>
            </a:pPr>
            <a:r>
              <a:rPr lang="hr-HR" smtClean="0"/>
              <a:t>Upotrebom nezavisnih varijabli, logistička regresija predviđa vjerojatnost da zavisna varijabla poprimi vrijednost 0 ili 1. Ova se vjerojatnost potom koristi za određivanje binarnog ishoda, na temelju granične vrijednosti, koja se uobičajeno postavlja na 0,5. Ako je vjerojatnost veća od 0,5, ishod će biti predviđen kao 1 (da ili istinito), a ako je manja, kao 0 (ne ili neistinito).</a:t>
            </a:r>
          </a:p>
          <a:p>
            <a:pPr>
              <a:defRPr>
                <a:effectLst/>
              </a:defRPr>
            </a:pPr>
            <a:endParaRPr lang="hr-HR" smtClean="0"/>
          </a:p>
          <a:p>
            <a:pPr>
              <a:defRPr>
                <a:effectLst/>
              </a:defRPr>
            </a:pPr>
            <a:r>
              <a:rPr lang="hr-HR" smtClean="0"/>
              <a:t>Za obuku modela logističke regresije koristi se skup podataka s unaprijed definiranim oznakama, što omogućava razumijevanje veze između nezavisnih i zavisne varijable. Tijekom obuke, model uči koeficijente za svaku nezavisnu varijablu, što omogućava izračunavanje vjerojatnosti da zavisna varijabla uzme vrijednost 1 ili 0.</a:t>
            </a:r>
          </a:p>
          <a:p>
            <a:pPr>
              <a:defRPr>
                <a:effectLst/>
              </a:defRPr>
            </a:pPr>
            <a:endParaRPr lang="hr-HR" smtClean="0"/>
          </a:p>
          <a:p>
            <a:pPr>
              <a:defRPr>
                <a:effectLst/>
              </a:defRPr>
            </a:pPr>
            <a:r>
              <a:rPr lang="hr-HR" smtClean="0"/>
              <a:t>Zaključno, iako je logistička regresija relativno jednostavna metoda, ona se pokazuje kao izuzetno moćan alat za rješavanje problema binarne klasifikacije. Široko se koristi u različitim stvarnim primjenama, uključujući predviđanje odlaska kupaca, neplaćanje kredita i dijagnosticiranje bolesti.</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047991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Zamislimo da posjedujemo skup podataka koji obuhvaća informacije o 100 kupaca, te želimo utvrditi mogućnost njihove kupnje određenog proizvoda temeljene na visini njihovih primanja.</a:t>
            </a:r>
          </a:p>
          <a:p>
            <a:endParaRPr lang="hr-HR" smtClean="0"/>
          </a:p>
          <a:p>
            <a:r>
              <a:rPr lang="hr-HR" smtClean="0"/>
              <a:t>Koristit ćemo visinu plaće kao nezavisnu varijablu u svrhu predviđanja da li će kupac izvršiti kupovinu proizvoda ili ne.</a:t>
            </a:r>
          </a:p>
          <a:p>
            <a:endParaRPr lang="hr-HR" smtClean="0"/>
          </a:p>
          <a:p>
            <a:r>
              <a:rPr lang="hr-HR" smtClean="0"/>
              <a:t>Kroz logističku regresiju, model će se obučiti da identificira koeficijent povezan s plaćom. Taj koeficijent će biti primijenjen za izračunavanje vjerojatnosti da će kupac obaviti kupnju.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34558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U ovom primjeru, os x označava plaće kupaca, dok os y predstavlja vjerojatnost kupnje proizvoda od strane kupca. Prikazana krivulja ilustrira kako se vjerojatnost kupnje mijenja s povećanjem plaće kupaca. Kod niskih plaća, vjerojatnost kupnje proizvoda je niska, no s porastom plaće, vjerojatnost kupnje također raste. Postoji točka nakon koje se vjerojatnost kupnje više ne povećava značajno i teži vrijednosti 1, što ukazuje na visoku vjerojatnost kupnje, bez obzira na daljnji rast plaće. Krivulja ima oblik slova S, što je karakteristično za logističke regresijske modele.</a:t>
            </a:r>
          </a:p>
          <a:p>
            <a:pPr>
              <a:defRPr>
                <a:effectLst/>
              </a:defRPr>
            </a:pPr>
            <a:endParaRPr lang="hr-HR" smtClean="0"/>
          </a:p>
          <a:p>
            <a:pPr>
              <a:defRPr>
                <a:effectLst/>
              </a:defRPr>
            </a:pPr>
            <a:r>
              <a:rPr lang="hr-HR" smtClean="0"/>
              <a:t>Ova logistička regresijska krivulja temelji se na koeficijentima dobivenim iz modela logističke regresije. Iako bi stvarni koeficijenti i točan oblik krivulje mogli varirati ovisno o konkretnom skupu podataka, opći obrazac krivulje ostaje konzistentan, demonstrirajući odnos između neovisne varijable (plaće) i ovisne varijable (kupnja proizvoda).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80129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Na prezentaciji</a:t>
            </a:r>
            <a:r>
              <a:rPr lang="hr-HR" baseline="0" smtClean="0"/>
              <a:t> je vidljiv </a:t>
            </a:r>
            <a:r>
              <a:rPr lang="hr-HR" smtClean="0"/>
              <a:t>pregled koraka učenja logističke regresije.</a:t>
            </a:r>
          </a:p>
          <a:p>
            <a:pPr marL="0" marR="0" indent="0" algn="l" defTabSz="914400" rtl="0" eaLnBrk="1" fontAlgn="auto" latinLnBrk="0" hangingPunct="1">
              <a:lnSpc>
                <a:spcPct val="100000"/>
              </a:lnSpc>
              <a:spcBef>
                <a:spcPts val="0"/>
              </a:spcBef>
              <a:spcAft>
                <a:spcPts val="0"/>
              </a:spcAft>
              <a:buClrTx/>
              <a:buSzTx/>
              <a:buFontTx/>
              <a:buNone/>
              <a:tabLst/>
              <a:defRPr>
                <a:effectLst/>
              </a:defRPr>
            </a:pPr>
            <a:endParaRPr lang="hr-HR" smtClean="0"/>
          </a:p>
          <a:p>
            <a:pPr marL="0" marR="0" indent="0" algn="l" defTabSz="914400" rtl="0" eaLnBrk="1" fontAlgn="auto" latinLnBrk="0" hangingPunct="1">
              <a:lnSpc>
                <a:spcPct val="100000"/>
              </a:lnSpc>
              <a:spcBef>
                <a:spcPts val="0"/>
              </a:spcBef>
              <a:spcAft>
                <a:spcPts val="0"/>
              </a:spcAft>
              <a:buClrTx/>
              <a:buSzTx/>
              <a:buFontTx/>
              <a:buNone/>
              <a:tabLst/>
              <a:defRPr>
                <a:effectLst/>
              </a:defRPr>
            </a:pPr>
            <a:r>
              <a:rPr lang="hr-HR" smtClean="0"/>
              <a:t>Proces učenja u okviru logističke regresije obuhvaća identifikaciju optimalnih parametara (težinskih vrijednosti) koji se primjenjuju za precizno predviđanje. Početak algoritma temelji se na inicijalnoj pretpostavci tih parametara. Nakon početne pretpostavke, parametri se iterativno prilagođavaju korištenjem trening podataka kako bi se poboljšala točnost predviđanja.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865830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K-najbliži susjedi (KNN) predstavlja jednostavan algoritam strojnog učenja koji nalazi primjenu u klasifikacijskim i regresijskim zadacima. Osnovna ideja algoritma je da se novoj točki podataka dodijeli klasa ili vrijednost temeljem "k" najbližih susjeda unutar trening skupa podataka. Zahvaljujući svojoj jednostavnosti i efikasnosti, KNN se može koristiti za širok spektar problema, iako postoji nekoliko ograničenja koja treba uzeti u obzir. Jedno od glavnih ograničenja je što može biti računalno zahtjevan za velike skupove podataka. Također, izbor parametra "k" može značajno utjecati na performanse algoritma. Unatoč ovim izazovima, KNN ostaje popularan izbor za početak rada na različitim problemima, posebno kada su u pitanju manji skupovi podataka ili situacije gdje je potrebno brzo doći do rješenja.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8365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da se nalazite u sobi ispunjenoj trokutima i kvadratima, a upravo ste naišli na novi oblik. Niste sigurni pripada li taj oblik trokutima ili kvadratima.</a:t>
            </a:r>
          </a:p>
          <a:p>
            <a:endParaRPr lang="hr-HR" smtClean="0"/>
          </a:p>
          <a:p>
            <a:r>
              <a:rPr lang="hr-HR" smtClean="0"/>
              <a:t>Algoritam k-najbližih susjeda (KNN) je metoda strojnog učenja koja vam može pomoći da odredite sličnost novog oblika s postojećim oblicima u vašem skupu podataka. Prvi korak u korištenju ovog algoritma je odabir broja "k", tj. broja najbližih susjeda koje želite uzeti u obzir. U našem primjeru, za krug označen isprekidanom linijom odabiremo "k" jednak 3, dok za krug označen punom linijom odabiremo "k" jednak 5.</a:t>
            </a:r>
          </a:p>
          <a:p>
            <a:endParaRPr lang="hr-HR" smtClean="0"/>
          </a:p>
          <a:p>
            <a:r>
              <a:rPr lang="hr-HR" smtClean="0"/>
              <a:t>Sljedeći korak je mjerenje udaljenosti između novog oblika i svih ostalih oblika u skupu podataka. Ako odaberemo broj najbližih susjeda kao 3, što je prikazano krugom s isprekidanom linijom, novi oblik će se klasificirati kao plavi kvadrat. To je zato što se unutar tog kruga nalaze 2 plava kvadrata i samo 1 crveni trokut. Međutim, ako odaberemo broj najbližih susjeda kao 5, što je prikazano krugom s punom linijom, novi oblik će se klasificirati kao crveni trokut. To je zato što unutar tog većeg kruga imamo 3 crvena trokuta i 2 plava kvadrata.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2246953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kdnuggets.com/2016/09/decision-trees-disastrous-overview.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bm.com/topics/logistic-regression" TargetMode="External"/><Relationship Id="rId7" Type="http://schemas.openxmlformats.org/officeDocument/2006/relationships/hyperlink" Target="https://towardsdatascience.com/decision-trees-for-classification-id3-algorithm-explained-89df76e72df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towardsdatascience.com/naive-bayes-classifier-81d512f50a7c" TargetMode="External"/><Relationship Id="rId5" Type="http://schemas.openxmlformats.org/officeDocument/2006/relationships/hyperlink" Target="https://www.ibm.com/topics/knn" TargetMode="External"/><Relationship Id="rId4" Type="http://schemas.openxmlformats.org/officeDocument/2006/relationships/hyperlink" Target="https://towardsdatascience.com/introduction-to-logistic-regression-66248243c14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4 - Klasifikacija </a:t>
            </a:r>
            <a:r>
              <a:rPr/>
              <a:t>i </a:t>
            </a:r>
            <a:r>
              <a:rPr lang="hr-HR" smtClean="0"/>
              <a:t>njene primjene</a:t>
            </a:r>
            <a:endParaRP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3920" y="192878"/>
            <a:ext cx="10515600" cy="1325563"/>
          </a:xfrm>
        </p:spPr>
        <p:txBody>
          <a:bodyPr/>
          <a:lstStyle/>
          <a:p>
            <a:pPr algn="ctr">
              <a:defRPr b="1"/>
            </a:pPr>
            <a:r>
              <a:t>k-najbliži susjedi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447800"/>
            <a:ext cx="7489372" cy="3385457"/>
          </a:xfrm>
        </p:spPr>
        <p:txBody>
          <a:bodyPr>
            <a:noAutofit/>
          </a:bodyPr>
          <a:lstStyle/>
          <a:p>
            <a:pPr>
              <a:defRPr sz="3600">
                <a:latin typeface="+mj-lt"/>
              </a:defRPr>
            </a:pPr>
            <a:r>
              <a:rPr smtClean="0"/>
              <a:t>k-NN</a:t>
            </a:r>
            <a:r>
              <a:rPr lang="hr-HR" smtClean="0"/>
              <a:t> u primjeni</a:t>
            </a:r>
            <a:r>
              <a:rPr smtClean="0"/>
              <a:t>:</a:t>
            </a:r>
            <a:endParaRPr/>
          </a:p>
          <a:p>
            <a:pPr lvl="1">
              <a:defRPr sz="3200">
                <a:latin typeface="+mj-lt"/>
              </a:defRPr>
            </a:pPr>
            <a:r>
              <a:t>Odaberite broj najbližih susjeda "k"</a:t>
            </a:r>
          </a:p>
          <a:p>
            <a:pPr lvl="1">
              <a:defRPr sz="3200">
                <a:latin typeface="+mj-lt"/>
              </a:defRPr>
            </a:pPr>
            <a:r>
              <a:t>Izračunajte udaljenost između nove podatkovne točke i svih podatkovnih točaka u skupu podataka za obuku.</a:t>
            </a:r>
          </a:p>
          <a:p>
            <a:pPr lvl="1">
              <a:defRPr sz="3200">
                <a:latin typeface="+mj-lt"/>
              </a:defRPr>
            </a:pPr>
            <a:r>
              <a:t>Odaberite podatkovne točke "k" koje su najbliže novoj podatkovnoj točki.</a:t>
            </a:r>
          </a:p>
          <a:p>
            <a:pPr lvl="1">
              <a:defRPr sz="3200">
                <a:latin typeface="+mj-lt"/>
              </a:defRPr>
            </a:pPr>
            <a:r>
              <a:t>Nova podatkovna točka dodjeljuje se klasi koja je najčešća među "k" najbližim susjedima. </a:t>
            </a:r>
            <a:endParaRPr>
              <a:latin typeface="+mj-lt"/>
            </a:endParaRPr>
          </a:p>
        </p:txBody>
      </p:sp>
      <p:sp>
        <p:nvSpPr>
          <p:cNvPr id="4" name="Oval 3"/>
          <p:cNvSpPr/>
          <p:nvPr/>
        </p:nvSpPr>
        <p:spPr>
          <a:xfrm>
            <a:off x="7859486" y="1447800"/>
            <a:ext cx="3831771" cy="37555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4"/>
          <p:cNvSpPr/>
          <p:nvPr/>
        </p:nvSpPr>
        <p:spPr>
          <a:xfrm>
            <a:off x="8836477" y="2441120"/>
            <a:ext cx="1877788" cy="176893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
          <p:cNvSpPr/>
          <p:nvPr/>
        </p:nvSpPr>
        <p:spPr>
          <a:xfrm>
            <a:off x="9122228" y="3066029"/>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6"/>
          <p:cNvSpPr/>
          <p:nvPr/>
        </p:nvSpPr>
        <p:spPr>
          <a:xfrm>
            <a:off x="9579428" y="3653858"/>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Isosceles Triangle 7"/>
          <p:cNvSpPr/>
          <p:nvPr/>
        </p:nvSpPr>
        <p:spPr>
          <a:xfrm>
            <a:off x="9775371"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TextBox 8"/>
          <p:cNvSpPr txBox="1"/>
          <p:nvPr/>
        </p:nvSpPr>
        <p:spPr>
          <a:xfrm>
            <a:off x="9938656" y="3325585"/>
            <a:ext cx="359229" cy="400110"/>
          </a:xfrm>
          <a:prstGeom prst="rect">
            <a:avLst/>
          </a:prstGeom>
          <a:noFill/>
        </p:spPr>
        <p:txBody>
          <a:bodyPr wrap="square">
            <a:spAutoFit/>
          </a:bodyPr>
          <a:lstStyle/>
          <a:p>
            <a:pPr>
              <a:defRPr sz="2000" b="1">
                <a:solidFill>
                  <a:srgbClr val="00B050"/>
                </a:solidFill>
              </a:defRPr>
            </a:pPr>
            <a:r>
              <a:t>?</a:t>
            </a:r>
            <a:endParaRPr b="1">
              <a:solidFill>
                <a:srgbClr val="00B050"/>
              </a:solidFill>
            </a:endParaRPr>
          </a:p>
        </p:txBody>
      </p:sp>
      <p:sp>
        <p:nvSpPr>
          <p:cNvPr id="10" name="TextBox 9"/>
          <p:cNvSpPr txBox="1"/>
          <p:nvPr/>
        </p:nvSpPr>
        <p:spPr>
          <a:xfrm>
            <a:off x="9541330" y="3140919"/>
            <a:ext cx="1328057" cy="369332"/>
          </a:xfrm>
          <a:prstGeom prst="rect">
            <a:avLst/>
          </a:prstGeom>
          <a:noFill/>
        </p:spPr>
        <p:txBody>
          <a:bodyPr wrap="square">
            <a:spAutoFit/>
          </a:bodyPr>
          <a:lstStyle/>
          <a:p>
            <a:pPr>
              <a:defRPr>
                <a:solidFill>
                  <a:srgbClr val="00B050"/>
                </a:solidFill>
              </a:defRPr>
            </a:pPr>
            <a:r>
              <a:t>Novi oblik</a:t>
            </a:r>
            <a:endParaRPr>
              <a:solidFill>
                <a:srgbClr val="00B050"/>
              </a:solidFill>
            </a:endParaRPr>
          </a:p>
        </p:txBody>
      </p:sp>
      <p:sp>
        <p:nvSpPr>
          <p:cNvPr id="11" name="Isosceles Triangle 10"/>
          <p:cNvSpPr/>
          <p:nvPr/>
        </p:nvSpPr>
        <p:spPr>
          <a:xfrm>
            <a:off x="9993086" y="1903669"/>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Isosceles Triangle 11"/>
          <p:cNvSpPr/>
          <p:nvPr/>
        </p:nvSpPr>
        <p:spPr>
          <a:xfrm>
            <a:off x="10985045"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41927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0"/>
            <a:ext cx="10515600" cy="1325563"/>
          </a:xfrm>
        </p:spPr>
        <p:txBody>
          <a:bodyPr/>
          <a:lstStyle/>
          <a:p>
            <a:pPr algn="ctr">
              <a:defRPr b="1"/>
            </a:pPr>
            <a:r>
              <a:rPr smtClean="0"/>
              <a:t>Naiv</a:t>
            </a:r>
            <a:r>
              <a:rPr lang="hr-HR" smtClean="0"/>
              <a:t>ni</a:t>
            </a:r>
            <a:r>
              <a:rPr smtClean="0"/>
              <a:t> Bayes</a:t>
            </a:r>
            <a:r>
              <a:rPr lang="hr-HR" smtClean="0"/>
              <a:t>ov klasifikator</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rPr lang="hr-HR" sz="4000" smtClean="0"/>
              <a:t>Način korištenja</a:t>
            </a:r>
            <a:r>
              <a:rPr sz="4000" smtClean="0"/>
              <a:t>:</a:t>
            </a:r>
            <a:endParaRPr sz="4000"/>
          </a:p>
          <a:p>
            <a:pPr marL="457200" lvl="1" indent="0">
              <a:buNone/>
              <a:defRPr sz="3200">
                <a:latin typeface="+mj-lt"/>
              </a:defRPr>
            </a:pPr>
            <a:endParaRPr lang="hr-HR" b="1"/>
          </a:p>
          <a:p>
            <a:pPr marL="971550" lvl="1" indent="-514350">
              <a:buFont typeface="+mj-lt"/>
              <a:buAutoNum type="arabicPeriod"/>
              <a:defRPr sz="3200">
                <a:latin typeface="+mj-lt"/>
              </a:defRPr>
            </a:pPr>
            <a:r>
              <a:rPr lang="hr-HR" b="1"/>
              <a:t>Dohvaćanje podataka: </a:t>
            </a:r>
            <a:r>
              <a:rPr lang="hr-HR"/>
              <a:t>Prikupite objekte s karakteristikama i odredite njihove kategorije.</a:t>
            </a:r>
          </a:p>
          <a:p>
            <a:pPr marL="971550" lvl="1" indent="-514350">
              <a:buFont typeface="+mj-lt"/>
              <a:buAutoNum type="arabicPeriod"/>
              <a:defRPr sz="3200">
                <a:latin typeface="+mj-lt"/>
              </a:defRPr>
            </a:pPr>
            <a:endParaRPr lang="hr-HR" b="1">
              <a:solidFill>
                <a:srgbClr val="FF0000"/>
              </a:solidFill>
            </a:endParaRPr>
          </a:p>
          <a:p>
            <a:pPr marL="971550" lvl="1" indent="-514350">
              <a:buFont typeface="+mj-lt"/>
              <a:buAutoNum type="arabicPeriod"/>
              <a:defRPr sz="3200">
                <a:latin typeface="+mj-lt"/>
              </a:defRPr>
            </a:pPr>
            <a:r>
              <a:rPr lang="hr-HR" b="1"/>
              <a:t>Obuka modela: </a:t>
            </a:r>
            <a:r>
              <a:rPr lang="hr-HR"/>
              <a:t>Algoritam uči veze između karakteristika i kategorija.</a:t>
            </a:r>
          </a:p>
          <a:p>
            <a:pPr marL="971550" lvl="1" indent="-514350">
              <a:buFont typeface="+mj-lt"/>
              <a:buAutoNum type="arabicPeriod"/>
              <a:defRPr sz="3200">
                <a:latin typeface="+mj-lt"/>
              </a:defRPr>
            </a:pPr>
            <a:endParaRPr lang="hr-HR" b="1"/>
          </a:p>
          <a:p>
            <a:pPr marL="971550" lvl="1" indent="-514350">
              <a:buFont typeface="+mj-lt"/>
              <a:buAutoNum type="arabicPeriod"/>
              <a:defRPr sz="3200">
                <a:latin typeface="+mj-lt"/>
              </a:defRPr>
            </a:pPr>
            <a:r>
              <a:rPr lang="hr-HR" b="1"/>
              <a:t>Primjena modela: </a:t>
            </a:r>
            <a:r>
              <a:rPr lang="hr-HR"/>
              <a:t>Algoritam predviđa kategoriju novih objekata na temelju naučenih veza.</a:t>
            </a:r>
            <a:endParaRPr sz="3200">
              <a:latin typeface="+mj-lt"/>
            </a:endParaRPr>
          </a:p>
        </p:txBody>
      </p:sp>
    </p:spTree>
    <p:extLst>
      <p:ext uri="{BB962C8B-B14F-4D97-AF65-F5344CB8AC3E}">
        <p14:creationId xmlns:p14="http://schemas.microsoft.com/office/powerpoint/2010/main" val="3975920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122237"/>
            <a:ext cx="10515600" cy="1325563"/>
          </a:xfrm>
        </p:spPr>
        <p:txBody>
          <a:bodyPr/>
          <a:lstStyle/>
          <a:p>
            <a:pPr algn="ctr">
              <a:defRPr b="1"/>
            </a:pPr>
            <a:r>
              <a:rPr lang="hr-HR"/>
              <a:t>Naivni Bayesov klasifikator</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86740" y="1196340"/>
            <a:ext cx="11186159" cy="5040086"/>
          </a:xfrm>
        </p:spPr>
        <p:txBody>
          <a:bodyPr>
            <a:noAutofit/>
          </a:bodyPr>
          <a:lstStyle/>
          <a:p>
            <a:pPr marL="1200150" lvl="1" indent="-742950">
              <a:buFont typeface="+mj-lt"/>
              <a:buAutoNum type="arabicPeriod"/>
              <a:defRPr sz="3600">
                <a:latin typeface="+mj-lt"/>
              </a:defRPr>
            </a:pPr>
            <a:r>
              <a:rPr lang="hr-HR" sz="3200" b="1"/>
              <a:t>Klase</a:t>
            </a:r>
            <a:r>
              <a:rPr lang="hr-HR" sz="3200"/>
              <a:t>: Odredi kategorije (npr. vrste voća).</a:t>
            </a:r>
          </a:p>
          <a:p>
            <a:pPr marL="1200150" lvl="1" indent="-742950">
              <a:buFont typeface="+mj-lt"/>
              <a:buAutoNum type="arabicPeriod"/>
              <a:defRPr sz="3600">
                <a:latin typeface="+mj-lt"/>
              </a:defRPr>
            </a:pPr>
            <a:r>
              <a:rPr lang="hr-HR" sz="3200" b="1"/>
              <a:t>Značajke</a:t>
            </a:r>
            <a:r>
              <a:rPr lang="hr-HR" sz="3200"/>
              <a:t>: Izaberi karakteristike (boja, veličina).</a:t>
            </a:r>
          </a:p>
          <a:p>
            <a:pPr marL="1200150" lvl="1" indent="-742950">
              <a:buFont typeface="+mj-lt"/>
              <a:buAutoNum type="arabicPeriod"/>
              <a:defRPr sz="3600">
                <a:latin typeface="+mj-lt"/>
              </a:defRPr>
            </a:pPr>
            <a:r>
              <a:rPr lang="hr-HR" sz="3200" b="1"/>
              <a:t>Brojanje</a:t>
            </a:r>
            <a:r>
              <a:rPr lang="hr-HR" sz="3200"/>
              <a:t>: Izbroji koliko puta se koje karakteristike pojavljuju u svakoj kategoriji.</a:t>
            </a:r>
          </a:p>
          <a:p>
            <a:pPr marL="1200150" lvl="1" indent="-742950">
              <a:buFont typeface="+mj-lt"/>
              <a:buAutoNum type="arabicPeriod"/>
              <a:defRPr sz="3600">
                <a:latin typeface="+mj-lt"/>
              </a:defRPr>
            </a:pPr>
            <a:r>
              <a:rPr lang="hr-HR" sz="3200" b="1"/>
              <a:t>Prethodne vjerojatnosti</a:t>
            </a:r>
            <a:r>
              <a:rPr lang="hr-HR" sz="3200"/>
              <a:t>: Izračunaj vjerojatnost pojavljivanja svake kategorije.</a:t>
            </a:r>
          </a:p>
          <a:p>
            <a:pPr marL="1200150" lvl="1" indent="-742950">
              <a:buFont typeface="+mj-lt"/>
              <a:buAutoNum type="arabicPeriod"/>
              <a:defRPr sz="3600">
                <a:latin typeface="+mj-lt"/>
              </a:defRPr>
            </a:pPr>
            <a:r>
              <a:rPr lang="hr-HR" sz="3200" b="1"/>
              <a:t>Vjerojatnost značajki</a:t>
            </a:r>
            <a:r>
              <a:rPr lang="hr-HR" sz="3200"/>
              <a:t>: Izračunaj vjerojatnost svake karakteristike unutar kategorija.</a:t>
            </a:r>
          </a:p>
          <a:p>
            <a:pPr marL="1200150" lvl="1" indent="-742950">
              <a:buFont typeface="+mj-lt"/>
              <a:buAutoNum type="arabicPeriod"/>
              <a:defRPr sz="3600">
                <a:latin typeface="+mj-lt"/>
              </a:defRPr>
            </a:pPr>
            <a:r>
              <a:rPr lang="hr-HR" sz="3200" b="1"/>
              <a:t>Posteriorni izračun</a:t>
            </a:r>
            <a:r>
              <a:rPr lang="hr-HR" sz="3200"/>
              <a:t>: Pomnoži prethodne vjerojatnosti s vjerojatnostima karakteristika.</a:t>
            </a:r>
          </a:p>
          <a:p>
            <a:pPr marL="1200150" lvl="1" indent="-742950">
              <a:buFont typeface="+mj-lt"/>
              <a:buAutoNum type="arabicPeriod"/>
              <a:defRPr sz="3600">
                <a:latin typeface="+mj-lt"/>
              </a:defRPr>
            </a:pPr>
            <a:r>
              <a:rPr lang="hr-HR" sz="3200" b="1"/>
              <a:t>Odabir</a:t>
            </a:r>
            <a:r>
              <a:rPr lang="hr-HR" sz="3200"/>
              <a:t>: Predvidi kategoriju s najvećom vjerojatnošću.</a:t>
            </a:r>
            <a:endParaRPr sz="2800" b="1">
              <a:latin typeface="+mj-lt"/>
            </a:endParaRPr>
          </a:p>
        </p:txBody>
      </p:sp>
    </p:spTree>
    <p:extLst>
      <p:ext uri="{BB962C8B-B14F-4D97-AF65-F5344CB8AC3E}">
        <p14:creationId xmlns:p14="http://schemas.microsoft.com/office/powerpoint/2010/main" val="38187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30382" y="212725"/>
            <a:ext cx="10515600" cy="940401"/>
          </a:xfrm>
        </p:spPr>
        <p:txBody>
          <a:bodyPr/>
          <a:lstStyle/>
          <a:p>
            <a:pPr algn="ctr">
              <a:defRPr b="1"/>
            </a:pPr>
            <a:r>
              <a:rPr lang="hr-HR"/>
              <a:t>Naivni Bayesov klasifikator</a:t>
            </a:r>
            <a:endParaRPr/>
          </a:p>
        </p:txBody>
      </p:sp>
      <p:sp>
        <p:nvSpPr>
          <p:cNvPr id="6" name="Rectangle 5"/>
          <p:cNvSpPr/>
          <p:nvPr/>
        </p:nvSpPr>
        <p:spPr>
          <a:xfrm>
            <a:off x="318655" y="1305526"/>
            <a:ext cx="11873345" cy="5139869"/>
          </a:xfrm>
          <a:prstGeom prst="rect">
            <a:avLst/>
          </a:prstGeom>
        </p:spPr>
        <p:txBody>
          <a:bodyPr wrap="square">
            <a:spAutoFit/>
          </a:bodyPr>
          <a:lstStyle/>
          <a:p>
            <a:pPr>
              <a:defRPr sz="2000" b="1"/>
            </a:pPr>
            <a:r>
              <a:t>Izračunajte prethodne vjerojatnosti:</a:t>
            </a:r>
          </a:p>
          <a:p>
            <a:pPr>
              <a:defRPr sz="2000">
                <a:latin typeface="+mj-lt"/>
              </a:defRPr>
            </a:pPr>
            <a:r>
              <a:t>(jabuka) = 10/20 = 1/2</a:t>
            </a:r>
          </a:p>
          <a:p>
            <a:pPr>
              <a:defRPr sz="2000">
                <a:latin typeface="+mj-lt"/>
              </a:defRPr>
            </a:pPr>
            <a:r>
              <a:t>P (narančasta) = 10/20 = 1/2</a:t>
            </a:r>
          </a:p>
          <a:p>
            <a:endParaRPr sz="2000"/>
          </a:p>
          <a:p>
            <a:pPr>
              <a:defRPr sz="2000" b="1"/>
            </a:pPr>
            <a:r>
              <a:t>Izračunajte vjerojatnost:</a:t>
            </a:r>
          </a:p>
          <a:p>
            <a:pPr>
              <a:defRPr sz="2000">
                <a:latin typeface="+mj-lt"/>
              </a:defRPr>
            </a:pPr>
            <a:r>
              <a:t>P(color=red|apple) = 6/10 = 3/5</a:t>
            </a:r>
          </a:p>
          <a:p>
            <a:pPr>
              <a:defRPr sz="2000">
                <a:latin typeface="+mj-lt"/>
              </a:defRPr>
            </a:pPr>
            <a:r>
              <a:t>P(color=red|orange) = 2/10 = 1/5</a:t>
            </a:r>
          </a:p>
          <a:p>
            <a:pPr>
              <a:defRPr sz="2000">
                <a:latin typeface="+mj-lt"/>
              </a:defRPr>
            </a:pPr>
            <a:r>
              <a:t>P(texture=smooth|apple) = 8/10 = 4/5</a:t>
            </a:r>
          </a:p>
          <a:p>
            <a:pPr>
              <a:defRPr sz="2000">
                <a:latin typeface="+mj-lt"/>
              </a:defRPr>
            </a:pPr>
            <a:r>
              <a:t>P(texture=smooth|orange) = 2/10 = 1/5</a:t>
            </a:r>
          </a:p>
          <a:p>
            <a:endParaRPr sz="2000" b="1"/>
          </a:p>
          <a:p>
            <a:pPr>
              <a:defRPr sz="2000" b="1"/>
            </a:pPr>
            <a:r>
              <a:t>Izračunajte zajedničke vjerojatnosti:</a:t>
            </a:r>
          </a:p>
          <a:p>
            <a:pPr>
              <a:defRPr sz="2000">
                <a:latin typeface="+mj-lt"/>
              </a:defRPr>
            </a:pPr>
            <a:r>
              <a:t>P(color=red, texture=smooth)= (1/2 x 3/5 x 4/5) </a:t>
            </a:r>
            <a:r>
              <a:rPr b="1"/>
              <a:t>+</a:t>
            </a:r>
            <a:r>
              <a:t> (1/2 x 1/5 x 1/5) = 0,84</a:t>
            </a:r>
          </a:p>
          <a:p>
            <a:endParaRPr sz="2000" b="1"/>
          </a:p>
          <a:p>
            <a:pPr>
              <a:defRPr sz="2000" b="1"/>
            </a:pPr>
            <a:r>
              <a:t>Izračunajte posteriore:</a:t>
            </a:r>
          </a:p>
          <a:p>
            <a:pPr>
              <a:defRPr>
                <a:latin typeface="+mj-lt"/>
              </a:defRPr>
            </a:pPr>
            <a:r>
              <a:rPr sz="2000"/>
              <a:t>P(jabuka|boja=crvena, tekstura=glatka) =  (1/2 x 3/5 x 4/5) / P(boja=crvena, tekstura=glatka) = </a:t>
            </a:r>
            <a:r>
              <a:rPr sz="2800" b="1"/>
              <a:t>0,952</a:t>
            </a:r>
          </a:p>
          <a:p>
            <a:pPr>
              <a:defRPr sz="2000">
                <a:latin typeface="+mj-lt"/>
              </a:defRPr>
            </a:pPr>
            <a:r>
              <a:t>P(orange|color=red, texture=smooth) = (1/5) x (1/5) x (1/2) / P(color=red, texture=smooth) = 0,048</a:t>
            </a:r>
          </a:p>
        </p:txBody>
      </p:sp>
      <p:pic>
        <p:nvPicPr>
          <p:cNvPr id="9" name="Picture 8"/>
          <p:cNvPicPr>
            <a:picLocks noChangeAspect="1"/>
          </p:cNvPicPr>
          <p:nvPr/>
        </p:nvPicPr>
        <p:blipFill>
          <a:blip r:embed="rId3"/>
          <a:stretch>
            <a:fillRect/>
          </a:stretch>
        </p:blipFill>
        <p:spPr>
          <a:xfrm>
            <a:off x="4985905" y="1597602"/>
            <a:ext cx="3467100" cy="2457450"/>
          </a:xfrm>
          <a:prstGeom prst="rect">
            <a:avLst/>
          </a:prstGeom>
        </p:spPr>
      </p:pic>
      <p:sp>
        <p:nvSpPr>
          <p:cNvPr id="13" name="Cloud Callout 12"/>
          <p:cNvSpPr/>
          <p:nvPr/>
        </p:nvSpPr>
        <p:spPr>
          <a:xfrm>
            <a:off x="8198427" y="1191226"/>
            <a:ext cx="3293918" cy="2310510"/>
          </a:xfrm>
          <a:prstGeom prst="cloudCallout">
            <a:avLst>
              <a:gd name="adj1" fmla="val -118641"/>
              <a:gd name="adj2" fmla="val 371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 jabuka (6 crvena, 4 zelena; 8 glatka, 2 gruba)</a:t>
            </a:r>
          </a:p>
          <a:p>
            <a:pPr algn="ctr"/>
            <a:r>
              <a:t>10 naranči (2 crvene, 8 narančaste; 2 glatke, 8 grube)</a:t>
            </a:r>
          </a:p>
        </p:txBody>
      </p:sp>
      <p:sp>
        <p:nvSpPr>
          <p:cNvPr id="3" name="Rectangular Callout 2"/>
          <p:cNvSpPr/>
          <p:nvPr/>
        </p:nvSpPr>
        <p:spPr>
          <a:xfrm>
            <a:off x="3396342" y="5138057"/>
            <a:ext cx="2253343" cy="508363"/>
          </a:xfrm>
          <a:prstGeom prst="wedgeRectCallout">
            <a:avLst>
              <a:gd name="adj1" fmla="val -16485"/>
              <a:gd name="adj2" fmla="val -6723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P(jabuka, crvena, glatka)</a:t>
            </a:r>
          </a:p>
        </p:txBody>
      </p:sp>
      <p:sp>
        <p:nvSpPr>
          <p:cNvPr id="7" name="Rectangular Callout 6"/>
          <p:cNvSpPr/>
          <p:nvPr/>
        </p:nvSpPr>
        <p:spPr>
          <a:xfrm>
            <a:off x="6030684" y="5138056"/>
            <a:ext cx="2775859" cy="508364"/>
          </a:xfrm>
          <a:prstGeom prst="wedgeRectCallout">
            <a:avLst>
              <a:gd name="adj1" fmla="val -26948"/>
              <a:gd name="adj2" fmla="val -8344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P(narančasta, crvena, glatka)</a:t>
            </a:r>
          </a:p>
        </p:txBody>
      </p:sp>
      <p:sp>
        <p:nvSpPr>
          <p:cNvPr id="4" name="Cross 3"/>
          <p:cNvSpPr/>
          <p:nvPr/>
        </p:nvSpPr>
        <p:spPr>
          <a:xfrm>
            <a:off x="9405257" y="3581400"/>
            <a:ext cx="457200" cy="47365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ounded Rectangular Callout 4"/>
          <p:cNvSpPr/>
          <p:nvPr/>
        </p:nvSpPr>
        <p:spPr>
          <a:xfrm>
            <a:off x="8893629" y="4207452"/>
            <a:ext cx="1589313" cy="810862"/>
          </a:xfrm>
          <a:prstGeom prst="wedgeRoundRectCallout">
            <a:avLst>
              <a:gd name="adj1" fmla="val -18480"/>
              <a:gd name="adj2" fmla="val 474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Novi crveni i glatki komad voća?</a:t>
            </a:r>
          </a:p>
        </p:txBody>
      </p:sp>
      <p:sp>
        <p:nvSpPr>
          <p:cNvPr id="8" name="Oval Callout 7"/>
          <p:cNvSpPr/>
          <p:nvPr/>
        </p:nvSpPr>
        <p:spPr>
          <a:xfrm>
            <a:off x="10602686" y="3799113"/>
            <a:ext cx="1426028" cy="1567543"/>
          </a:xfrm>
          <a:prstGeom prst="wedgeEllipseCallout">
            <a:avLst>
              <a:gd name="adj1" fmla="val -100659"/>
              <a:gd name="adj2" fmla="val 720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95,2% je jabuka.</a:t>
            </a:r>
          </a:p>
        </p:txBody>
      </p:sp>
    </p:spTree>
    <p:extLst>
      <p:ext uri="{BB962C8B-B14F-4D97-AF65-F5344CB8AC3E}">
        <p14:creationId xmlns:p14="http://schemas.microsoft.com/office/powerpoint/2010/main" val="1236516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7727"/>
            <a:ext cx="10515600" cy="1023588"/>
          </a:xfrm>
        </p:spPr>
        <p:txBody>
          <a:bodyPr/>
          <a:lstStyle/>
          <a:p>
            <a:pPr algn="ctr">
              <a:defRPr b="1"/>
            </a:pPr>
            <a:r>
              <a:rPr/>
              <a:t>Stabla </a:t>
            </a:r>
            <a:r>
              <a:rPr lang="hr-HR" smtClean="0"/>
              <a:t>odlučivanja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a:latin typeface="+mj-lt"/>
              </a:defRPr>
            </a:pPr>
            <a:r>
              <a:t>Primjer: Podaci o preživljavanju putnika s Titanika</a:t>
            </a:r>
            <a:endParaRPr>
              <a:latin typeface="+mj-lt"/>
            </a:endParaRPr>
          </a:p>
        </p:txBody>
      </p:sp>
      <p:sp>
        <p:nvSpPr>
          <p:cNvPr id="4" name="Flowchart: Process 3"/>
          <p:cNvSpPr/>
          <p:nvPr/>
        </p:nvSpPr>
        <p:spPr>
          <a:xfrm>
            <a:off x="4354286" y="2166257"/>
            <a:ext cx="2035628"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Je li putnik dijete (mlađe od 18 godina)</a:t>
            </a:r>
          </a:p>
        </p:txBody>
      </p:sp>
      <p:sp>
        <p:nvSpPr>
          <p:cNvPr id="5" name="Flowchart: Process 4"/>
          <p:cNvSpPr/>
          <p:nvPr/>
        </p:nvSpPr>
        <p:spPr>
          <a:xfrm>
            <a:off x="1567543" y="3026228"/>
            <a:ext cx="21989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Je li dijete putovalo s roditeljem ili skrbnikom?</a:t>
            </a:r>
          </a:p>
        </p:txBody>
      </p:sp>
      <p:sp>
        <p:nvSpPr>
          <p:cNvPr id="6" name="Flowchart: Process 5"/>
          <p:cNvSpPr/>
          <p:nvPr/>
        </p:nvSpPr>
        <p:spPr>
          <a:xfrm>
            <a:off x="6760026" y="3091115"/>
            <a:ext cx="18941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Je li putnik bio muškarac?</a:t>
            </a:r>
          </a:p>
        </p:txBody>
      </p:sp>
      <p:sp>
        <p:nvSpPr>
          <p:cNvPr id="7" name="Flowchart: Process 6"/>
          <p:cNvSpPr/>
          <p:nvPr/>
        </p:nvSpPr>
        <p:spPr>
          <a:xfrm>
            <a:off x="5089074" y="4228317"/>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Putnici u prvom razredu?</a:t>
            </a:r>
          </a:p>
        </p:txBody>
      </p:sp>
      <p:sp>
        <p:nvSpPr>
          <p:cNvPr id="8" name="Flowchart: Connector 7"/>
          <p:cNvSpPr/>
          <p:nvPr/>
        </p:nvSpPr>
        <p:spPr>
          <a:xfrm>
            <a:off x="489858"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Veće šanse za preživljavanje</a:t>
            </a:r>
          </a:p>
        </p:txBody>
      </p:sp>
      <p:cxnSp>
        <p:nvCxnSpPr>
          <p:cNvPr id="14" name="Straight Arrow Connector 13"/>
          <p:cNvCxnSpPr/>
          <p:nvPr/>
        </p:nvCxnSpPr>
        <p:spPr>
          <a:xfrm flipH="1">
            <a:off x="2906486" y="2665298"/>
            <a:ext cx="1295400" cy="306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417127" y="2569028"/>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Connector 16"/>
          <p:cNvSpPr/>
          <p:nvPr/>
        </p:nvSpPr>
        <p:spPr>
          <a:xfrm>
            <a:off x="2819400"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Manje šanse za preživljavanje</a:t>
            </a:r>
          </a:p>
        </p:txBody>
      </p:sp>
      <p:cxnSp>
        <p:nvCxnSpPr>
          <p:cNvPr id="18" name="Straight Arrow Connector 17"/>
          <p:cNvCxnSpPr/>
          <p:nvPr/>
        </p:nvCxnSpPr>
        <p:spPr>
          <a:xfrm flipH="1">
            <a:off x="1181101" y="3678520"/>
            <a:ext cx="440871" cy="506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7" idx="0"/>
          </p:cNvCxnSpPr>
          <p:nvPr/>
        </p:nvCxnSpPr>
        <p:spPr>
          <a:xfrm>
            <a:off x="3194958" y="3858985"/>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91542" y="2569028"/>
            <a:ext cx="702127" cy="369332"/>
          </a:xfrm>
          <a:prstGeom prst="rect">
            <a:avLst/>
          </a:prstGeom>
          <a:noFill/>
        </p:spPr>
        <p:txBody>
          <a:bodyPr wrap="square">
            <a:spAutoFit/>
          </a:bodyPr>
          <a:lstStyle/>
          <a:p>
            <a:r>
              <a:t>DA</a:t>
            </a:r>
          </a:p>
        </p:txBody>
      </p:sp>
      <p:sp>
        <p:nvSpPr>
          <p:cNvPr id="23" name="TextBox 22"/>
          <p:cNvSpPr txBox="1"/>
          <p:nvPr/>
        </p:nvSpPr>
        <p:spPr>
          <a:xfrm>
            <a:off x="6697436" y="2424129"/>
            <a:ext cx="702127" cy="369332"/>
          </a:xfrm>
          <a:prstGeom prst="rect">
            <a:avLst/>
          </a:prstGeom>
          <a:noFill/>
        </p:spPr>
        <p:txBody>
          <a:bodyPr wrap="square">
            <a:spAutoFit/>
          </a:bodyPr>
          <a:lstStyle/>
          <a:p>
            <a:r>
              <a:t>NE</a:t>
            </a:r>
          </a:p>
        </p:txBody>
      </p:sp>
      <p:sp>
        <p:nvSpPr>
          <p:cNvPr id="24" name="TextBox 23"/>
          <p:cNvSpPr txBox="1"/>
          <p:nvPr/>
        </p:nvSpPr>
        <p:spPr>
          <a:xfrm>
            <a:off x="881747" y="3746946"/>
            <a:ext cx="702127" cy="369332"/>
          </a:xfrm>
          <a:prstGeom prst="rect">
            <a:avLst/>
          </a:prstGeom>
          <a:noFill/>
        </p:spPr>
        <p:txBody>
          <a:bodyPr wrap="square">
            <a:spAutoFit/>
          </a:bodyPr>
          <a:lstStyle/>
          <a:p>
            <a:r>
              <a:t>DA</a:t>
            </a:r>
          </a:p>
        </p:txBody>
      </p:sp>
      <p:sp>
        <p:nvSpPr>
          <p:cNvPr id="25" name="TextBox 24"/>
          <p:cNvSpPr txBox="1"/>
          <p:nvPr/>
        </p:nvSpPr>
        <p:spPr>
          <a:xfrm>
            <a:off x="3448045" y="3858985"/>
            <a:ext cx="702127" cy="369332"/>
          </a:xfrm>
          <a:prstGeom prst="rect">
            <a:avLst/>
          </a:prstGeom>
          <a:noFill/>
        </p:spPr>
        <p:txBody>
          <a:bodyPr wrap="square">
            <a:spAutoFit/>
          </a:bodyPr>
          <a:lstStyle/>
          <a:p>
            <a:r>
              <a:t>NE</a:t>
            </a:r>
          </a:p>
        </p:txBody>
      </p:sp>
      <p:sp>
        <p:nvSpPr>
          <p:cNvPr id="26" name="Flowchart: Process 25"/>
          <p:cNvSpPr/>
          <p:nvPr/>
        </p:nvSpPr>
        <p:spPr>
          <a:xfrm>
            <a:off x="8654140" y="4173790"/>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Putnici u trećem razredu?</a:t>
            </a:r>
          </a:p>
        </p:txBody>
      </p:sp>
      <p:sp>
        <p:nvSpPr>
          <p:cNvPr id="28" name="Flowchart: Connector 27"/>
          <p:cNvSpPr/>
          <p:nvPr/>
        </p:nvSpPr>
        <p:spPr>
          <a:xfrm>
            <a:off x="4201886"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100% šanse za preživljavanje</a:t>
            </a:r>
          </a:p>
        </p:txBody>
      </p:sp>
      <p:sp>
        <p:nvSpPr>
          <p:cNvPr id="29" name="Flowchart: Connector 28"/>
          <p:cNvSpPr/>
          <p:nvPr/>
        </p:nvSpPr>
        <p:spPr>
          <a:xfrm>
            <a:off x="6283779"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Manje šanse za preživljavanje</a:t>
            </a:r>
          </a:p>
        </p:txBody>
      </p:sp>
      <p:cxnSp>
        <p:nvCxnSpPr>
          <p:cNvPr id="30" name="Straight Arrow Connector 29"/>
          <p:cNvCxnSpPr>
            <a:endCxn id="7" idx="0"/>
          </p:cNvCxnSpPr>
          <p:nvPr/>
        </p:nvCxnSpPr>
        <p:spPr>
          <a:xfrm flipH="1">
            <a:off x="6096000" y="3525269"/>
            <a:ext cx="647700" cy="703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236029" y="5092947"/>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702879" y="5061991"/>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46198" y="5061532"/>
            <a:ext cx="702127" cy="369332"/>
          </a:xfrm>
          <a:prstGeom prst="rect">
            <a:avLst/>
          </a:prstGeom>
          <a:noFill/>
        </p:spPr>
        <p:txBody>
          <a:bodyPr wrap="square">
            <a:spAutoFit/>
          </a:bodyPr>
          <a:lstStyle/>
          <a:p>
            <a:r>
              <a:t>DA</a:t>
            </a:r>
          </a:p>
        </p:txBody>
      </p:sp>
      <p:sp>
        <p:nvSpPr>
          <p:cNvPr id="36" name="TextBox 35"/>
          <p:cNvSpPr txBox="1"/>
          <p:nvPr/>
        </p:nvSpPr>
        <p:spPr>
          <a:xfrm>
            <a:off x="6898825" y="5036869"/>
            <a:ext cx="702127" cy="369332"/>
          </a:xfrm>
          <a:prstGeom prst="rect">
            <a:avLst/>
          </a:prstGeom>
          <a:noFill/>
        </p:spPr>
        <p:txBody>
          <a:bodyPr wrap="square">
            <a:spAutoFit/>
          </a:bodyPr>
          <a:lstStyle/>
          <a:p>
            <a:r>
              <a:t>NE</a:t>
            </a:r>
          </a:p>
        </p:txBody>
      </p:sp>
      <p:cxnSp>
        <p:nvCxnSpPr>
          <p:cNvPr id="37" name="Straight Arrow Connector 36"/>
          <p:cNvCxnSpPr/>
          <p:nvPr/>
        </p:nvCxnSpPr>
        <p:spPr>
          <a:xfrm>
            <a:off x="8596991" y="3640206"/>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Flowchart: Connector 37"/>
          <p:cNvSpPr/>
          <p:nvPr/>
        </p:nvSpPr>
        <p:spPr>
          <a:xfrm>
            <a:off x="8093530" y="5360676"/>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Veće šanse za preživljavanje</a:t>
            </a:r>
          </a:p>
        </p:txBody>
      </p:sp>
      <p:sp>
        <p:nvSpPr>
          <p:cNvPr id="39" name="Flowchart: Connector 38"/>
          <p:cNvSpPr/>
          <p:nvPr/>
        </p:nvSpPr>
        <p:spPr>
          <a:xfrm>
            <a:off x="10642829" y="4979333"/>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Prosječna vjerojatnost preživljavanja</a:t>
            </a:r>
          </a:p>
        </p:txBody>
      </p:sp>
      <p:sp>
        <p:nvSpPr>
          <p:cNvPr id="40" name="TextBox 39"/>
          <p:cNvSpPr txBox="1"/>
          <p:nvPr/>
        </p:nvSpPr>
        <p:spPr>
          <a:xfrm>
            <a:off x="5932715" y="3690586"/>
            <a:ext cx="702127" cy="369332"/>
          </a:xfrm>
          <a:prstGeom prst="rect">
            <a:avLst/>
          </a:prstGeom>
          <a:noFill/>
        </p:spPr>
        <p:txBody>
          <a:bodyPr wrap="square">
            <a:spAutoFit/>
          </a:bodyPr>
          <a:lstStyle/>
          <a:p>
            <a:r>
              <a:t>DA</a:t>
            </a:r>
          </a:p>
        </p:txBody>
      </p:sp>
      <p:sp>
        <p:nvSpPr>
          <p:cNvPr id="41" name="TextBox 40"/>
          <p:cNvSpPr txBox="1"/>
          <p:nvPr/>
        </p:nvSpPr>
        <p:spPr>
          <a:xfrm>
            <a:off x="8926284" y="3579022"/>
            <a:ext cx="702127" cy="369332"/>
          </a:xfrm>
          <a:prstGeom prst="rect">
            <a:avLst/>
          </a:prstGeom>
          <a:noFill/>
        </p:spPr>
        <p:txBody>
          <a:bodyPr wrap="square">
            <a:spAutoFit/>
          </a:bodyPr>
          <a:lstStyle/>
          <a:p>
            <a:r>
              <a:t>NE</a:t>
            </a:r>
          </a:p>
        </p:txBody>
      </p:sp>
      <p:cxnSp>
        <p:nvCxnSpPr>
          <p:cNvPr id="42" name="Straight Arrow Connector 41"/>
          <p:cNvCxnSpPr/>
          <p:nvPr/>
        </p:nvCxnSpPr>
        <p:spPr>
          <a:xfrm flipH="1">
            <a:off x="8912677" y="5016954"/>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0744197" y="4631088"/>
            <a:ext cx="549732" cy="34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754152" y="4994267"/>
            <a:ext cx="702127" cy="369332"/>
          </a:xfrm>
          <a:prstGeom prst="rect">
            <a:avLst/>
          </a:prstGeom>
          <a:noFill/>
        </p:spPr>
        <p:txBody>
          <a:bodyPr wrap="square">
            <a:spAutoFit/>
          </a:bodyPr>
          <a:lstStyle/>
          <a:p>
            <a:r>
              <a:t>DA</a:t>
            </a:r>
          </a:p>
        </p:txBody>
      </p:sp>
      <p:sp>
        <p:nvSpPr>
          <p:cNvPr id="46" name="TextBox 45"/>
          <p:cNvSpPr txBox="1"/>
          <p:nvPr/>
        </p:nvSpPr>
        <p:spPr>
          <a:xfrm>
            <a:off x="10863945" y="4435878"/>
            <a:ext cx="702127" cy="369332"/>
          </a:xfrm>
          <a:prstGeom prst="rect">
            <a:avLst/>
          </a:prstGeom>
          <a:noFill/>
        </p:spPr>
        <p:txBody>
          <a:bodyPr wrap="square">
            <a:spAutoFit/>
          </a:bodyPr>
          <a:lstStyle/>
          <a:p>
            <a:r>
              <a:t>NE</a:t>
            </a:r>
          </a:p>
        </p:txBody>
      </p:sp>
      <p:sp>
        <p:nvSpPr>
          <p:cNvPr id="47" name="Rectangle 46"/>
          <p:cNvSpPr/>
          <p:nvPr/>
        </p:nvSpPr>
        <p:spPr>
          <a:xfrm>
            <a:off x="7399563" y="1962105"/>
            <a:ext cx="4718960" cy="738664"/>
          </a:xfrm>
          <a:prstGeom prst="rect">
            <a:avLst/>
          </a:prstGeom>
        </p:spPr>
        <p:txBody>
          <a:bodyPr wrap="square">
            <a:spAutoFit/>
          </a:bodyPr>
          <a:lstStyle/>
          <a:p>
            <a:pPr>
              <a:defRPr sz="1400"/>
            </a:pPr>
            <a:r>
              <a:t>Podaci preuzeti iz:</a:t>
            </a:r>
          </a:p>
          <a:p>
            <a:pPr>
              <a:defRPr sz="1400"/>
            </a:pPr>
            <a:r>
              <a:rPr>
                <a:hlinkClick r:id="rId3"/>
              </a:rPr>
              <a:t>https://www.kdnuggets.com/2016/09/decision-trees-disastrous-overview.html</a:t>
            </a:r>
            <a:r>
              <a:t> </a:t>
            </a:r>
            <a:endParaRPr sz="1400"/>
          </a:p>
        </p:txBody>
      </p:sp>
    </p:spTree>
    <p:extLst>
      <p:ext uri="{BB962C8B-B14F-4D97-AF65-F5344CB8AC3E}">
        <p14:creationId xmlns:p14="http://schemas.microsoft.com/office/powerpoint/2010/main" val="335216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0"/>
            <a:ext cx="10515600" cy="1208313"/>
          </a:xfrm>
        </p:spPr>
        <p:txBody>
          <a:bodyPr/>
          <a:lstStyle/>
          <a:p>
            <a:pPr algn="ctr">
              <a:defRPr b="1"/>
            </a:pPr>
            <a:r>
              <a:rPr/>
              <a:t>Stabla </a:t>
            </a:r>
            <a:r>
              <a:rPr lang="hr-HR" smtClean="0"/>
              <a:t>odlučivanja</a:t>
            </a:r>
            <a:r>
              <a:rPr smtClean="0"/>
              <a:t> </a:t>
            </a:r>
            <a:r>
              <a:t>- ID3</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034143"/>
            <a:ext cx="11106149" cy="5453743"/>
          </a:xfrm>
        </p:spPr>
        <p:txBody>
          <a:bodyPr>
            <a:noAutofit/>
          </a:bodyPr>
          <a:lstStyle/>
          <a:p>
            <a:pPr marL="971550" lvl="1" indent="-514350">
              <a:buFont typeface="+mj-lt"/>
              <a:buAutoNum type="arabicPeriod"/>
              <a:defRPr sz="2800">
                <a:latin typeface="+mj-lt"/>
              </a:defRPr>
            </a:pPr>
            <a:r>
              <a:rPr lang="hr-HR" sz="3200" smtClean="0"/>
              <a:t>Definirajte </a:t>
            </a:r>
            <a:r>
              <a:rPr lang="hr-HR" sz="3200"/>
              <a:t>skup podataka s atributima i oznakama klasa.</a:t>
            </a:r>
          </a:p>
          <a:p>
            <a:pPr marL="971550" lvl="1" indent="-514350">
              <a:buFont typeface="+mj-lt"/>
              <a:buAutoNum type="arabicPeriod"/>
              <a:defRPr sz="2800">
                <a:latin typeface="+mj-lt"/>
              </a:defRPr>
            </a:pPr>
            <a:r>
              <a:rPr lang="hr-HR" sz="3200"/>
              <a:t>Izračunajte entropiju cijelog skupa podataka za procjenu nesigurnosti.</a:t>
            </a:r>
          </a:p>
          <a:p>
            <a:pPr marL="971550" lvl="1" indent="-514350">
              <a:buFont typeface="+mj-lt"/>
              <a:buAutoNum type="arabicPeriod"/>
              <a:defRPr sz="2800">
                <a:latin typeface="+mj-lt"/>
              </a:defRPr>
            </a:pPr>
            <a:r>
              <a:rPr lang="hr-HR" sz="3200"/>
              <a:t>Za svaki atribut, izračunajte dobitak informacija usporedbom entropije prije i nakon podjele skupa po tom atributu.</a:t>
            </a:r>
          </a:p>
          <a:p>
            <a:pPr marL="971550" lvl="1" indent="-514350">
              <a:buFont typeface="+mj-lt"/>
              <a:buAutoNum type="arabicPeriod"/>
              <a:defRPr sz="2800">
                <a:latin typeface="+mj-lt"/>
              </a:defRPr>
            </a:pPr>
            <a:r>
              <a:rPr lang="hr-HR" sz="3200"/>
              <a:t>Odaberite atribut s najvećim dobitkom informacija za podjelu skupa podataka na podskupove.</a:t>
            </a:r>
          </a:p>
          <a:p>
            <a:pPr marL="971550" lvl="1" indent="-514350">
              <a:buFont typeface="+mj-lt"/>
              <a:buAutoNum type="arabicPeriod"/>
              <a:defRPr sz="2800">
                <a:latin typeface="+mj-lt"/>
              </a:defRPr>
            </a:pPr>
            <a:r>
              <a:rPr lang="hr-HR" sz="3200"/>
              <a:t>Ponovite korake 2-4 za svaki podskup dok svi elementi ne pripadaju istoj klasi ili do ispunjenja kriterija zaustavljanja.</a:t>
            </a:r>
          </a:p>
          <a:p>
            <a:pPr marL="971550" lvl="1" indent="-514350">
              <a:buFont typeface="+mj-lt"/>
              <a:buAutoNum type="arabicPeriod"/>
              <a:defRPr sz="2800">
                <a:latin typeface="+mj-lt"/>
              </a:defRPr>
            </a:pPr>
            <a:r>
              <a:rPr lang="hr-HR" sz="3200"/>
              <a:t>Koristite gotovo stablo odlučivanja za klasifikaciju novih instanci.</a:t>
            </a:r>
            <a:endParaRPr sz="3200"/>
          </a:p>
        </p:txBody>
      </p:sp>
    </p:spTree>
    <p:extLst>
      <p:ext uri="{BB962C8B-B14F-4D97-AF65-F5344CB8AC3E}">
        <p14:creationId xmlns:p14="http://schemas.microsoft.com/office/powerpoint/2010/main" val="3147443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85000" lnSpcReduction="20000"/>
          </a:bodyPr>
          <a:lstStyle/>
          <a:p>
            <a:pPr marL="0" indent="0" algn="just">
              <a:buNone/>
              <a:defRPr b="1">
                <a:latin typeface="+mj-lt"/>
              </a:defRPr>
            </a:pPr>
            <a:r>
              <a:t>Pročitajte ovaj uvod u logističku regresiju</a:t>
            </a:r>
            <a:endParaRPr b="1">
              <a:latin typeface="+mj-lt"/>
            </a:endParaRPr>
          </a:p>
          <a:p>
            <a:pPr algn="just">
              <a:defRPr>
                <a:latin typeface="+mj-lt"/>
              </a:defRPr>
            </a:pPr>
            <a:r>
              <a:rPr>
                <a:hlinkClick r:id="rId3"/>
              </a:rPr>
              <a:t>https://www.ibm.com/topics/logistic-regression</a:t>
            </a:r>
            <a:r>
              <a:t> </a:t>
            </a:r>
          </a:p>
          <a:p>
            <a:pPr algn="just">
              <a:defRPr>
                <a:latin typeface="+mj-lt"/>
              </a:defRPr>
            </a:pPr>
            <a:r>
              <a:rPr>
                <a:hlinkClick r:id="rId4"/>
              </a:rPr>
              <a:t>https://towardsdatascience.com/introduction-to-logistic-regression-66248243c148</a:t>
            </a:r>
            <a:r>
              <a:t> </a:t>
            </a:r>
          </a:p>
          <a:p>
            <a:pPr marL="0" indent="0" algn="just">
              <a:buNone/>
              <a:defRPr b="1">
                <a:latin typeface="+mj-lt"/>
              </a:defRPr>
            </a:pPr>
            <a:r>
              <a:t>Pročitajte ovaj uvod u algoritam K-najbližih susjeda</a:t>
            </a:r>
            <a:endParaRPr b="1">
              <a:latin typeface="+mj-lt"/>
            </a:endParaRPr>
          </a:p>
          <a:p>
            <a:pPr marL="0" indent="0" algn="just">
              <a:buNone/>
              <a:defRPr>
                <a:latin typeface="+mj-lt"/>
                <a:hlinkClick r:id="rId5"/>
              </a:defRPr>
            </a:pPr>
            <a:r>
              <a:t>https://www.ibm.com/topics/knn</a:t>
            </a:r>
            <a:endParaRPr>
              <a:latin typeface="+mj-lt"/>
            </a:endParaRPr>
          </a:p>
          <a:p>
            <a:pPr marL="0" indent="0" algn="just">
              <a:buNone/>
              <a:defRPr b="1">
                <a:latin typeface="+mj-lt"/>
              </a:defRPr>
            </a:pPr>
            <a:r>
              <a:t>Pročitajte ovo </a:t>
            </a:r>
            <a:r>
              <a:rPr/>
              <a:t>objašnjenje </a:t>
            </a:r>
            <a:r>
              <a:rPr smtClean="0"/>
              <a:t>Naiv</a:t>
            </a:r>
            <a:r>
              <a:rPr lang="hr-HR" smtClean="0"/>
              <a:t>nog</a:t>
            </a:r>
            <a:r>
              <a:rPr smtClean="0"/>
              <a:t> Bayes</a:t>
            </a:r>
            <a:r>
              <a:rPr lang="hr-HR" smtClean="0"/>
              <a:t>ovog</a:t>
            </a:r>
            <a:r>
              <a:rPr smtClean="0"/>
              <a:t> </a:t>
            </a:r>
            <a:r>
              <a:t>klasifikatora</a:t>
            </a:r>
            <a:endParaRPr b="1">
              <a:latin typeface="+mj-lt"/>
            </a:endParaRPr>
          </a:p>
          <a:p>
            <a:pPr algn="just">
              <a:defRPr>
                <a:latin typeface="+mj-lt"/>
              </a:defRPr>
            </a:pPr>
            <a:r>
              <a:rPr>
                <a:hlinkClick r:id="rId6"/>
              </a:rPr>
              <a:t>https://towardsdatascience.com/naive-bayes-classifier-81d512f50a7c</a:t>
            </a:r>
            <a:r>
              <a:t> </a:t>
            </a:r>
          </a:p>
          <a:p>
            <a:pPr marL="0" indent="0" algn="just">
              <a:buNone/>
              <a:defRPr b="1">
                <a:latin typeface="+mj-lt"/>
              </a:defRPr>
            </a:pPr>
            <a:r>
              <a:t>Pročitajte ovo objašnjenje </a:t>
            </a:r>
            <a:r>
              <a:rPr/>
              <a:t>ID3 </a:t>
            </a:r>
            <a:r>
              <a:rPr lang="hr-HR" smtClean="0"/>
              <a:t>algoritma</a:t>
            </a:r>
            <a:endParaRPr b="1">
              <a:latin typeface="+mj-lt"/>
            </a:endParaRPr>
          </a:p>
          <a:p>
            <a:pPr algn="just">
              <a:defRPr>
                <a:latin typeface="+mj-lt"/>
              </a:defRPr>
            </a:pPr>
            <a:r>
              <a:rPr>
                <a:hlinkClick r:id="rId7"/>
              </a:rPr>
              <a:t>https://towardsdatascience.com/decision-trees-for-classification-id3-algorithm-explained-89df76e72df1</a:t>
            </a:r>
            <a:r>
              <a:t> </a:t>
            </a:r>
            <a:endParaRPr>
              <a:latin typeface="+mj-lt"/>
            </a:endParaRPr>
          </a:p>
          <a:p>
            <a:pPr marL="0" indent="0" algn="just">
              <a:buNone/>
            </a:pPr>
            <a:endParaRPr b="1">
              <a:latin typeface="+mj-lt"/>
            </a:endParaRPr>
          </a:p>
          <a:p>
            <a:pPr marL="0" indent="0" algn="just">
              <a:buNone/>
              <a:defRPr b="1">
                <a:latin typeface="+mj-lt"/>
              </a:defRPr>
            </a:pPr>
            <a:r>
              <a:t>Pristupite </a:t>
            </a:r>
            <a:r>
              <a:rPr/>
              <a:t>Oracle </a:t>
            </a:r>
            <a:r>
              <a:rPr lang="hr-HR" smtClean="0"/>
              <a:t>Member</a:t>
            </a:r>
            <a:r>
              <a:rPr smtClean="0"/>
              <a:t> </a:t>
            </a:r>
            <a:r>
              <a:t>Hub-u i dovršite </a:t>
            </a:r>
            <a:r>
              <a:rPr/>
              <a:t>četvrtu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Klasifikacija </a:t>
            </a:r>
            <a:r>
              <a:rPr/>
              <a:t>i </a:t>
            </a:r>
            <a:r>
              <a:rPr lang="hr-HR" smtClean="0"/>
              <a:t>njene</a:t>
            </a:r>
            <a:r>
              <a:rPr smtClean="0"/>
              <a:t> </a:t>
            </a:r>
            <a:r>
              <a:t>primjene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a:t>
            </a:r>
            <a:r>
              <a:rPr/>
              <a:t>nastavnih </a:t>
            </a:r>
            <a:r>
              <a:rPr lang="hr-HR" smtClean="0"/>
              <a:t>cjelina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53265" y="118546"/>
            <a:ext cx="10515600" cy="1078984"/>
          </a:xfrm>
        </p:spPr>
        <p:txBody>
          <a:bodyPr/>
          <a:lstStyle/>
          <a:p>
            <a:pPr algn="ctr">
              <a:defRPr b="1"/>
            </a:pPr>
            <a:r>
              <a:t>Klasifikacija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197529"/>
            <a:ext cx="12094029" cy="4486275"/>
          </a:xfrm>
        </p:spPr>
        <p:txBody>
          <a:bodyPr>
            <a:noAutofit/>
          </a:bodyPr>
          <a:lstStyle/>
          <a:p>
            <a:pPr>
              <a:defRPr sz="3600">
                <a:latin typeface="+mj-lt"/>
              </a:defRPr>
            </a:pPr>
            <a:r>
              <a:t>Otključajte snagu predviđanja uz klasifikaciju!</a:t>
            </a:r>
          </a:p>
          <a:p>
            <a:pPr>
              <a:defRPr sz="3600">
                <a:latin typeface="+mj-lt"/>
              </a:defRPr>
            </a:pPr>
            <a:r>
              <a:rPr b="1"/>
              <a:t>Označi </a:t>
            </a:r>
            <a:r>
              <a:rPr b="1" smtClean="0"/>
              <a:t>ispravno</a:t>
            </a:r>
            <a:r>
              <a:rPr lang="hr-HR" b="1" smtClean="0"/>
              <a:t> podatke</a:t>
            </a:r>
            <a:r>
              <a:rPr smtClean="0"/>
              <a:t>: </a:t>
            </a:r>
            <a:r>
              <a:t>Ključ uspješne klasifikacije.</a:t>
            </a:r>
          </a:p>
          <a:p>
            <a:pPr>
              <a:defRPr sz="3600">
                <a:latin typeface="+mj-lt"/>
              </a:defRPr>
            </a:pPr>
            <a:r>
              <a:rPr lang="hr-HR" smtClean="0"/>
              <a:t>Klasifikacija ima brojne primjene - o</a:t>
            </a:r>
            <a:r>
              <a:rPr smtClean="0"/>
              <a:t>d </a:t>
            </a:r>
            <a:r>
              <a:t>prepoznavanja slike </a:t>
            </a:r>
            <a:r>
              <a:rPr/>
              <a:t>do </a:t>
            </a:r>
            <a:r>
              <a:rPr smtClean="0"/>
              <a:t>medicinsk</a:t>
            </a:r>
            <a:r>
              <a:rPr lang="hr-HR" smtClean="0"/>
              <a:t>ih</a:t>
            </a:r>
            <a:r>
              <a:rPr smtClean="0"/>
              <a:t> dijagnoz</a:t>
            </a:r>
            <a:r>
              <a:rPr lang="hr-HR" smtClean="0"/>
              <a:t>a.</a:t>
            </a:r>
            <a:endParaRPr sz="3600">
              <a:latin typeface="+mj-lt"/>
            </a:endParaRPr>
          </a:p>
          <a:p>
            <a:pPr>
              <a:defRPr sz="3600">
                <a:latin typeface="+mj-lt"/>
              </a:defRPr>
            </a:pPr>
            <a:r>
              <a:rPr b="1"/>
              <a:t>Pametno </a:t>
            </a:r>
            <a:r>
              <a:rPr b="1" smtClean="0"/>
              <a:t>odaberi</a:t>
            </a:r>
            <a:r>
              <a:rPr lang="hr-HR" b="1" smtClean="0"/>
              <a:t> algoritam</a:t>
            </a:r>
            <a:r>
              <a:rPr smtClean="0"/>
              <a:t>: </a:t>
            </a:r>
            <a:r>
              <a:t>Odabir algoritma ključan je u klasifikaciji.</a:t>
            </a:r>
          </a:p>
          <a:p>
            <a:pPr>
              <a:defRPr sz="3600">
                <a:latin typeface="+mj-lt"/>
              </a:defRPr>
            </a:pPr>
            <a:r>
              <a:rPr b="1"/>
              <a:t>Dobri podaci, točni rezultati</a:t>
            </a:r>
            <a:r>
              <a:t>: </a:t>
            </a:r>
            <a:r>
              <a:rPr/>
              <a:t>važnost </a:t>
            </a:r>
            <a:r>
              <a:rPr smtClean="0"/>
              <a:t>podataka </a:t>
            </a:r>
            <a:r>
              <a:rPr lang="hr-HR" smtClean="0"/>
              <a:t>koji se koriste </a:t>
            </a:r>
            <a:r>
              <a:rPr smtClean="0"/>
              <a:t>za </a:t>
            </a:r>
            <a:r>
              <a:rPr lang="hr-HR" smtClean="0"/>
              <a:t>izradu modela</a:t>
            </a:r>
            <a:r>
              <a:rPr smtClean="0"/>
              <a:t>.</a:t>
            </a:r>
            <a:endParaRPr/>
          </a:p>
          <a:p>
            <a:pPr lvl="0"/>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Algoritmi klasifikacije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10297886" cy="4486275"/>
          </a:xfrm>
        </p:spPr>
        <p:txBody>
          <a:bodyPr>
            <a:noAutofit/>
          </a:bodyPr>
          <a:lstStyle/>
          <a:p>
            <a:pPr>
              <a:defRPr sz="3600">
                <a:latin typeface="+mj-lt"/>
              </a:defRPr>
            </a:pPr>
            <a:r>
              <a:t>Često je najbolje započeti s jednostavnim i široko korištenim algoritmima:</a:t>
            </a:r>
          </a:p>
          <a:p>
            <a:pPr lvl="1">
              <a:defRPr sz="3600">
                <a:latin typeface="+mj-lt"/>
              </a:defRPr>
            </a:pPr>
            <a:r>
              <a:t>Logistička </a:t>
            </a:r>
            <a:r>
              <a:rPr/>
              <a:t>regresija </a:t>
            </a:r>
            <a:r>
              <a:rPr lang="hr-HR" smtClean="0"/>
              <a:t>(engl. Logistic regression)</a:t>
            </a:r>
            <a:endParaRPr sz="3600">
              <a:latin typeface="+mj-lt"/>
            </a:endParaRPr>
          </a:p>
          <a:p>
            <a:pPr lvl="1">
              <a:defRPr sz="3600">
                <a:latin typeface="+mj-lt"/>
              </a:defRPr>
            </a:pPr>
            <a:r>
              <a:t>k-najbliži </a:t>
            </a:r>
            <a:r>
              <a:rPr/>
              <a:t>susjedi </a:t>
            </a:r>
            <a:r>
              <a:rPr smtClean="0"/>
              <a:t>(</a:t>
            </a:r>
            <a:r>
              <a:rPr lang="hr-HR" smtClean="0"/>
              <a:t>engl. </a:t>
            </a:r>
            <a:r>
              <a:rPr smtClean="0"/>
              <a:t>k-NN</a:t>
            </a:r>
            <a:r>
              <a:t>)</a:t>
            </a:r>
            <a:endParaRPr sz="3600">
              <a:latin typeface="+mj-lt"/>
            </a:endParaRPr>
          </a:p>
          <a:p>
            <a:pPr lvl="1">
              <a:defRPr sz="3600">
                <a:latin typeface="+mj-lt"/>
              </a:defRPr>
            </a:pPr>
            <a:r>
              <a:rPr lang="hr-HR" smtClean="0"/>
              <a:t>Naivan </a:t>
            </a:r>
            <a:r>
              <a:rPr lang="hr-HR"/>
              <a:t>Bayesov </a:t>
            </a:r>
            <a:r>
              <a:rPr lang="hr-HR" smtClean="0"/>
              <a:t>klasifikator (engl. </a:t>
            </a:r>
            <a:r>
              <a:rPr smtClean="0"/>
              <a:t>Naive Bayes</a:t>
            </a:r>
            <a:r>
              <a:rPr lang="hr-HR" smtClean="0"/>
              <a:t>)</a:t>
            </a:r>
            <a:endParaRPr sz="3600">
              <a:latin typeface="+mj-lt"/>
            </a:endParaRPr>
          </a:p>
          <a:p>
            <a:pPr lvl="1">
              <a:defRPr sz="3600">
                <a:latin typeface="+mj-lt"/>
              </a:defRPr>
            </a:pPr>
            <a:r>
              <a:rPr/>
              <a:t>Stabla </a:t>
            </a:r>
            <a:r>
              <a:rPr lang="hr-HR" smtClean="0"/>
              <a:t>odlučivanja (engl. Decision trees)</a:t>
            </a:r>
            <a:endParaRPr/>
          </a:p>
          <a:p>
            <a:pPr lvl="1"/>
            <a:endParaRPr sz="2800">
              <a:latin typeface="+mj-lt"/>
            </a:endParaRPr>
          </a:p>
        </p:txBody>
      </p:sp>
    </p:spTree>
    <p:extLst>
      <p:ext uri="{BB962C8B-B14F-4D97-AF65-F5344CB8AC3E}">
        <p14:creationId xmlns:p14="http://schemas.microsoft.com/office/powerpoint/2010/main" val="41236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Logistička regresija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61256" y="1690688"/>
            <a:ext cx="11702143" cy="4486275"/>
          </a:xfrm>
        </p:spPr>
        <p:txBody>
          <a:bodyPr>
            <a:noAutofit/>
          </a:bodyPr>
          <a:lstStyle/>
          <a:p>
            <a:pPr marL="0" indent="0">
              <a:buNone/>
              <a:defRPr sz="3600">
                <a:latin typeface="+mj-lt"/>
              </a:defRPr>
            </a:pPr>
            <a:r>
              <a:t>Opća formula za logističku regresiju je sljedeća:</a:t>
            </a:r>
          </a:p>
        </p:txBody>
      </p:sp>
      <mc:AlternateContent xmlns:mc="http://schemas.openxmlformats.org/markup-compatibility/2006" xmlns:a14="http://schemas.microsoft.com/office/drawing/2010/main">
        <mc:Choice Requires="a14">
          <p:sp>
            <p:nvSpPr>
              <p:cNvPr id="4" name="TextBox 3"/>
              <p:cNvSpPr txBox="1"/>
              <p:nvPr/>
            </p:nvSpPr>
            <p:spPr>
              <a:xfrm>
                <a:off x="174171" y="2285999"/>
                <a:ext cx="12268200" cy="1308692"/>
              </a:xfrm>
              <a:prstGeom prst="rect">
                <a:avLst/>
              </a:prstGeom>
              <a:noFill/>
            </p:spPr>
            <p:txBody>
              <a:bodyPr wrap="square" lIns="0" tIns="0" rIns="0" bIns="0">
                <a:spAutoFit/>
              </a:bodyPr>
              <a:lstStyle/>
              <a:p>
                <a:pPr>
                  <a:defRPr sz="4400"/>
                </a:pPr>
                <a14:m>
                  <m:oMath xmlns:m="http://schemas.openxmlformats.org/officeDocument/2006/math">
                    <m:r>
                      <a:rPr lang="en-US" sz="4400" i="1" smtClean="0">
                        <a:latin typeface="Cambria Math" panose="02040503050406030204" pitchFamily="18" charset="0"/>
                      </a:rPr>
                      <m:t>𝑝</m:t>
                    </m:r>
                    <m:r>
                      <a:rPr lang="en-US" sz="4400" i="1" smtClean="0">
                        <a:latin typeface="Cambria Math" panose="02040503050406030204" pitchFamily="18" charset="0"/>
                      </a:rPr>
                      <m:t>(</m:t>
                    </m:r>
                    <m:r>
                      <a:rPr lang="en-US" sz="4400" i="1" smtClean="0">
                        <a:latin typeface="Cambria Math" panose="02040503050406030204" pitchFamily="18" charset="0"/>
                      </a:rPr>
                      <m:t>𝑦</m:t>
                    </m:r>
                    <m:r>
                      <a:rPr lang="en-US" sz="4400" i="1" smtClean="0">
                        <a:latin typeface="Cambria Math" panose="02040503050406030204" pitchFamily="18" charset="0"/>
                      </a:rPr>
                      <m:t>=1|</m:t>
                    </m:r>
                    <m:r>
                      <a:rPr lang="en-US" sz="4400" i="1" smtClean="0">
                        <a:latin typeface="Cambria Math" panose="02040503050406030204" pitchFamily="18" charset="0"/>
                      </a:rPr>
                      <m:t>𝑥</m:t>
                    </m:r>
                    <m:r>
                      <a:rPr lang="en-US" sz="4400" i="1" smtClean="0">
                        <a:latin typeface="Cambria Math" panose="02040503050406030204" pitchFamily="18" charset="0"/>
                      </a:rPr>
                      <m:t>)</m:t>
                    </m:r>
                  </m:oMath>
                </a14:m>
                <a:r>
                  <a:t> </a:t>
                </a:r>
                <a14:m>
                  <m:oMath xmlns:m="http://schemas.openxmlformats.org/officeDocument/2006/math">
                    <m:r>
                      <a:rPr lang="hr-HR" sz="6000" i="1" smtClean="0">
                        <a:latin typeface="Cambria Math" panose="02040503050406030204" pitchFamily="18" charset="0"/>
                      </a:rPr>
                      <m:t>=</m:t>
                    </m:r>
                    <m:f>
                      <m:fPr>
                        <m:ctrlPr>
                          <a:rPr lang="hr-HR" sz="6000" i="1" smtClean="0">
                            <a:latin typeface="Cambria Math" panose="02040503050406030204" pitchFamily="18" charset="0"/>
                          </a:rPr>
                        </m:ctrlPr>
                      </m:fPr>
                      <m:num>
                        <m:r>
                          <a:rPr lang="hr-HR" sz="6000" b="0" i="1" smtClean="0">
                            <a:latin typeface="Cambria Math" panose="02040503050406030204" pitchFamily="18" charset="0"/>
                          </a:rPr>
                          <m:t>1</m:t>
                        </m:r>
                      </m:num>
                      <m:den>
                        <m:r>
                          <a:rPr lang="hr-HR" sz="6000" b="0" i="1" smtClean="0">
                            <a:latin typeface="Cambria Math" panose="02040503050406030204" pitchFamily="18" charset="0"/>
                          </a:rPr>
                          <m:t>1+ </m:t>
                        </m:r>
                        <m:sSup>
                          <m:sSupPr>
                            <m:ctrlPr>
                              <a:rPr lang="hr-HR" sz="6000" b="0" i="1" smtClean="0">
                                <a:latin typeface="Cambria Math" panose="02040503050406030204" pitchFamily="18" charset="0"/>
                              </a:rPr>
                            </m:ctrlPr>
                          </m:sSupPr>
                          <m:e>
                            <m:r>
                              <a:rPr lang="hr-HR" sz="6000" b="0" i="1" smtClean="0">
                                <a:latin typeface="Cambria Math" panose="02040503050406030204" pitchFamily="18" charset="0"/>
                              </a:rPr>
                              <m:t>𝑒</m:t>
                            </m:r>
                          </m:e>
                          <m:sup>
                            <m:r>
                              <a:rPr lang="hr-HR" sz="6000" i="1">
                                <a:latin typeface="Cambria Math" panose="02040503050406030204" pitchFamily="18" charset="0"/>
                              </a:rPr>
                              <m:t>− (</m:t>
                            </m:r>
                            <m:r>
                              <a:rPr lang="hr-HR" sz="6000" i="1">
                                <a:latin typeface="Cambria Math" panose="02040503050406030204" pitchFamily="18" charset="0"/>
                              </a:rPr>
                              <m:t>𝑏</m:t>
                            </m:r>
                            <m:r>
                              <a:rPr lang="hr-HR" sz="6000" b="0" i="1" smtClean="0">
                                <a:latin typeface="Cambria Math" panose="02040503050406030204" pitchFamily="18" charset="0"/>
                              </a:rPr>
                              <m:t>0</m:t>
                            </m:r>
                            <m:r>
                              <a:rPr lang="hr-HR" sz="6000" i="1">
                                <a:latin typeface="Cambria Math" panose="02040503050406030204" pitchFamily="18" charset="0"/>
                              </a:rPr>
                              <m:t> + </m:t>
                            </m:r>
                            <m:r>
                              <a:rPr lang="hr-HR" sz="6000" i="1">
                                <a:latin typeface="Cambria Math" panose="02040503050406030204" pitchFamily="18" charset="0"/>
                              </a:rPr>
                              <m:t>𝑏</m:t>
                            </m:r>
                            <m:r>
                              <a:rPr lang="hr-HR" sz="6000" i="1">
                                <a:latin typeface="Cambria Math" panose="02040503050406030204" pitchFamily="18" charset="0"/>
                              </a:rPr>
                              <m:t>1</m:t>
                            </m:r>
                            <m:r>
                              <a:rPr lang="hr-HR" sz="6000" i="1">
                                <a:latin typeface="Cambria Math" panose="02040503050406030204" pitchFamily="18" charset="0"/>
                              </a:rPr>
                              <m:t>𝑥</m:t>
                            </m:r>
                            <m:r>
                              <a:rPr lang="hr-HR" sz="6000" i="1">
                                <a:latin typeface="Cambria Math" panose="02040503050406030204" pitchFamily="18" charset="0"/>
                              </a:rPr>
                              <m:t>1 + </m:t>
                            </m:r>
                            <m:r>
                              <a:rPr lang="hr-HR" sz="6000" i="1">
                                <a:latin typeface="Cambria Math" panose="02040503050406030204" pitchFamily="18" charset="0"/>
                              </a:rPr>
                              <m:t>𝑏</m:t>
                            </m:r>
                            <m:r>
                              <a:rPr lang="hr-HR" sz="6000" i="1">
                                <a:latin typeface="Cambria Math" panose="02040503050406030204" pitchFamily="18" charset="0"/>
                              </a:rPr>
                              <m:t>2</m:t>
                            </m:r>
                            <m:r>
                              <a:rPr lang="hr-HR" sz="6000" i="1">
                                <a:latin typeface="Cambria Math" panose="02040503050406030204" pitchFamily="18" charset="0"/>
                              </a:rPr>
                              <m:t>𝑥</m:t>
                            </m:r>
                            <m:r>
                              <a:rPr lang="hr-HR" sz="6000" i="1">
                                <a:latin typeface="Cambria Math" panose="02040503050406030204" pitchFamily="18" charset="0"/>
                              </a:rPr>
                              <m:t>2 + ... + </m:t>
                            </m:r>
                            <m:r>
                              <a:rPr lang="hr-HR" sz="6000" i="1">
                                <a:latin typeface="Cambria Math" panose="02040503050406030204" pitchFamily="18" charset="0"/>
                              </a:rPr>
                              <m:t>𝑏𝑛𝑥𝑛</m:t>
                            </m:r>
                            <m:r>
                              <a:rPr lang="hr-HR" sz="6000" b="0" i="1" smtClean="0">
                                <a:latin typeface="Cambria Math" panose="02040503050406030204" pitchFamily="18" charset="0"/>
                              </a:rPr>
                              <m:t>)</m:t>
                            </m:r>
                          </m:sup>
                        </m:sSup>
                      </m:den>
                    </m:f>
                  </m:oMath>
                </a14:m>
                <a:r>
                  <a:t>  </a:t>
                </a:r>
                <a:endParaRPr sz="4400"/>
              </a:p>
            </p:txBody>
          </p:sp>
        </mc:Choice>
        <mc:Fallback xmlns="">
          <p:sp>
            <p:nvSpPr>
              <p:cNvPr id="4" name="TextBox 3"/>
              <p:cNvSpPr txBox="1">
                <a:spLocks noAdjustHandles="1" noChangeArrowheads="1" noChangeAspect="1" noChangeShapeType="1" noEditPoints="1" noMove="1" noResize="1" noRot="1" noTextEdit="1"/>
              </p:cNvSpPr>
              <p:nvPr/>
            </p:nvSpPr>
            <p:spPr>
              <a:xfrm>
                <a:off x="174171" y="2285999"/>
                <a:ext cx="12268200" cy="1308692"/>
              </a:xfrm>
              <a:prstGeom prst="rect">
                <a:avLst/>
              </a:prstGeom>
              <a:blipFill>
                <a:blip r:embed="rId3"/>
                <a:stretch>
                  <a:fillRect/>
                </a:stretch>
              </a:blipFill>
            </p:spPr>
            <p:txBody>
              <a:bodyPr/>
              <a:lstStyle/>
              <a:p>
                <a:pPr>
                  <a:defRPr>
                    <a:noFill/>
                  </a:defRPr>
                </a:pPr>
                <a:r>
                  <a:t> </a:t>
                </a:r>
              </a:p>
            </p:txBody>
          </p:sp>
        </mc:Fallback>
      </mc:AlternateContent>
      <p:sp>
        <p:nvSpPr>
          <p:cNvPr id="5" name="Rectangular Callout 4"/>
          <p:cNvSpPr/>
          <p:nvPr/>
        </p:nvSpPr>
        <p:spPr>
          <a:xfrm>
            <a:off x="261256" y="3435647"/>
            <a:ext cx="3037115" cy="2649468"/>
          </a:xfrm>
          <a:prstGeom prst="wedgeRectCallout">
            <a:avLst>
              <a:gd name="adj1" fmla="val -44534"/>
              <a:gd name="adj2" fmla="val -558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vjerojatnost da je ovisna varijabla y jednaka 1, s obzirom na neovisne varijable x</a:t>
            </a:r>
          </a:p>
        </p:txBody>
      </p:sp>
      <p:sp>
        <p:nvSpPr>
          <p:cNvPr id="6" name="Rectangular Callout 5"/>
          <p:cNvSpPr/>
          <p:nvPr/>
        </p:nvSpPr>
        <p:spPr>
          <a:xfrm>
            <a:off x="3624943" y="4053253"/>
            <a:ext cx="2569028" cy="2123710"/>
          </a:xfrm>
          <a:prstGeom prst="wedgeRectCallout">
            <a:avLst>
              <a:gd name="adj1" fmla="val 28206"/>
              <a:gd name="adj2" fmla="val -8309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b="1"/>
              <a:t>b0 </a:t>
            </a:r>
            <a:r>
              <a:rPr lang="hr-HR" b="1" smtClean="0"/>
              <a:t>–</a:t>
            </a:r>
            <a:r>
              <a:rPr b="1" smtClean="0"/>
              <a:t> </a:t>
            </a:r>
            <a:r>
              <a:rPr lang="hr-HR" b="1" smtClean="0"/>
              <a:t>slobodni član, konstanta</a:t>
            </a:r>
            <a:r>
              <a:rPr smtClean="0"/>
              <a:t>- </a:t>
            </a:r>
            <a:r>
              <a:t>procijenjeno tijekom obuke modela logističke regresije primjenom pristupa procjene maksimalne vjerojatnosti</a:t>
            </a:r>
            <a:endParaRPr>
              <a:latin typeface="+mj-lt"/>
            </a:endParaRPr>
          </a:p>
        </p:txBody>
      </p:sp>
      <p:sp>
        <p:nvSpPr>
          <p:cNvPr id="9" name="Rectangular Callout 8"/>
          <p:cNvSpPr/>
          <p:nvPr/>
        </p:nvSpPr>
        <p:spPr>
          <a:xfrm>
            <a:off x="6281056" y="4062166"/>
            <a:ext cx="2569028" cy="1716176"/>
          </a:xfrm>
          <a:prstGeom prst="wedgeRectCallout">
            <a:avLst>
              <a:gd name="adj1" fmla="val -24336"/>
              <a:gd name="adj2" fmla="val -8372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b="1"/>
              <a:t>b1, b2, b3 ... bn </a:t>
            </a:r>
            <a:r>
              <a:t>koeficijenti za neovisne varijable</a:t>
            </a:r>
            <a:endParaRPr>
              <a:latin typeface="+mj-lt"/>
            </a:endParaRPr>
          </a:p>
        </p:txBody>
      </p:sp>
      <p:sp>
        <p:nvSpPr>
          <p:cNvPr id="10" name="Rectangular Callout 9"/>
          <p:cNvSpPr/>
          <p:nvPr/>
        </p:nvSpPr>
        <p:spPr>
          <a:xfrm>
            <a:off x="9263741" y="4062166"/>
            <a:ext cx="2569028" cy="1716176"/>
          </a:xfrm>
          <a:prstGeom prst="wedgeRectCallout">
            <a:avLst>
              <a:gd name="adj1" fmla="val -58658"/>
              <a:gd name="adj2" fmla="val -8499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b="1"/>
              <a:t>x1, x2, ..., xn </a:t>
            </a:r>
            <a:r>
              <a:t>neovisne varijable</a:t>
            </a:r>
            <a:endParaRPr>
              <a:latin typeface="+mj-lt"/>
            </a:endParaRPr>
          </a:p>
        </p:txBody>
      </p:sp>
    </p:spTree>
    <p:extLst>
      <p:ext uri="{BB962C8B-B14F-4D97-AF65-F5344CB8AC3E}">
        <p14:creationId xmlns:p14="http://schemas.microsoft.com/office/powerpoint/2010/main" val="2132096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Logistička </a:t>
            </a:r>
            <a:r>
              <a:rPr/>
              <a:t>regresija </a:t>
            </a:r>
            <a:r>
              <a:rPr lang="hr-HR" smtClean="0"/>
              <a:t>- primjer</a:t>
            </a:r>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73203701"/>
              </p:ext>
            </p:extLst>
          </p:nvPr>
        </p:nvGraphicFramePr>
        <p:xfrm>
          <a:off x="838200" y="2750684"/>
          <a:ext cx="8784771" cy="3730528"/>
        </p:xfrm>
        <a:graphic>
          <a:graphicData uri="http://schemas.openxmlformats.org/drawingml/2006/table">
            <a:tbl>
              <a:tblPr/>
              <a:tblGrid>
                <a:gridCol w="2928257">
                  <a:extLst>
                    <a:ext uri="{9D8B030D-6E8A-4147-A177-3AD203B41FA5}">
                      <a16:colId xmlns:a16="http://schemas.microsoft.com/office/drawing/2014/main" val="400412673"/>
                    </a:ext>
                  </a:extLst>
                </a:gridCol>
                <a:gridCol w="2928257">
                  <a:extLst>
                    <a:ext uri="{9D8B030D-6E8A-4147-A177-3AD203B41FA5}">
                      <a16:colId xmlns:a16="http://schemas.microsoft.com/office/drawing/2014/main" val="848416561"/>
                    </a:ext>
                  </a:extLst>
                </a:gridCol>
                <a:gridCol w="2928257">
                  <a:extLst>
                    <a:ext uri="{9D8B030D-6E8A-4147-A177-3AD203B41FA5}">
                      <a16:colId xmlns:a16="http://schemas.microsoft.com/office/drawing/2014/main" val="3679081221"/>
                    </a:ext>
                  </a:extLst>
                </a:gridCol>
              </a:tblGrid>
              <a:tr h="621568">
                <a:tc>
                  <a:txBody>
                    <a:bodyPr/>
                    <a:lstStyle/>
                    <a:p>
                      <a:pPr fontAlgn="b">
                        <a:defRPr sz="2800" b="1">
                          <a:effectLst/>
                        </a:defRPr>
                      </a:pPr>
                      <a:r>
                        <a:t>Kupac</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defRPr sz="2800" b="1">
                          <a:effectLst/>
                        </a:defRPr>
                      </a:pPr>
                      <a:r>
                        <a:t>Plaća</a:t>
                      </a:r>
                      <a:endParaRPr sz="2800" b="1">
                        <a:effectLst/>
                      </a:endParaRP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defRPr sz="2800" b="1">
                          <a:effectLst/>
                        </a:defRPr>
                      </a:pPr>
                      <a:r>
                        <a:t>Kupljeni proizvod</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5488808"/>
                  </a:ext>
                </a:extLst>
              </a:tr>
              <a:tr h="340860">
                <a:tc>
                  <a:txBody>
                    <a:bodyPr/>
                    <a:lstStyle/>
                    <a:p>
                      <a:pPr fontAlgn="base">
                        <a:defRPr sz="2800">
                          <a:effectLs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4.000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Ne</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73840714"/>
                  </a:ext>
                </a:extLst>
              </a:tr>
              <a:tr h="340860">
                <a:tc>
                  <a:txBody>
                    <a:bodyPr/>
                    <a:lstStyle/>
                    <a:p>
                      <a:pPr fontAlgn="base">
                        <a:defRPr sz="2800">
                          <a:effectLst/>
                        </a:defRPr>
                      </a:pPr>
                      <a: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5.000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Da</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532692731"/>
                  </a:ext>
                </a:extLst>
              </a:tr>
              <a:tr h="340860">
                <a:tc>
                  <a:txBody>
                    <a:bodyPr/>
                    <a:lstStyle/>
                    <a:p>
                      <a:pPr fontAlgn="base">
                        <a:defRPr sz="2800">
                          <a:effectLst/>
                        </a:defRPr>
                      </a:pPr>
                      <a: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6.000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Da</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73023021"/>
                  </a:ext>
                </a:extLst>
              </a:tr>
              <a:tr h="340860">
                <a:tc>
                  <a:txBody>
                    <a:bodyPr/>
                    <a:lstStyle/>
                    <a:p>
                      <a:pPr fontAlgn="base">
                        <a:defRPr sz="2800">
                          <a:effectLs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7.000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Da</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798570906"/>
                  </a:ext>
                </a:extLst>
              </a:tr>
              <a:tr h="340860">
                <a:tc>
                  <a:txBody>
                    <a:bodyPr/>
                    <a:lstStyle/>
                    <a:p>
                      <a:pPr fontAlgn="base">
                        <a:defRPr sz="2800">
                          <a:effectLst/>
                        </a:defRPr>
                      </a:pPr>
                      <a:r>
                        <a:t>.</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sz="280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sz="280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328402281"/>
                  </a:ext>
                </a:extLst>
              </a:tr>
              <a:tr h="340860">
                <a:tc>
                  <a:txBody>
                    <a:bodyPr/>
                    <a:lstStyle/>
                    <a:p>
                      <a:pPr fontAlgn="base">
                        <a:defRPr sz="2800">
                          <a:effectLst/>
                        </a:defRPr>
                      </a:pPr>
                      <a:r>
                        <a:t>100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8.000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defRPr sz="2800">
                          <a:effectLst/>
                        </a:defRPr>
                      </a:pPr>
                      <a:r>
                        <a:t>Ne</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829364066"/>
                  </a:ext>
                </a:extLst>
              </a:tr>
            </a:tbl>
          </a:graphicData>
        </a:graphic>
      </p:graphicFrame>
      <p:sp>
        <p:nvSpPr>
          <p:cNvPr id="8" name="Oval Callout 7"/>
          <p:cNvSpPr/>
          <p:nvPr/>
        </p:nvSpPr>
        <p:spPr>
          <a:xfrm>
            <a:off x="7641772" y="1690688"/>
            <a:ext cx="1774371" cy="849086"/>
          </a:xfrm>
          <a:prstGeom prst="wedgeEllipseCallout">
            <a:avLst>
              <a:gd name="adj1" fmla="val -22360"/>
              <a:gd name="adj2" fmla="val 727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Ovisna varijabla</a:t>
            </a:r>
          </a:p>
        </p:txBody>
      </p:sp>
      <p:sp>
        <p:nvSpPr>
          <p:cNvPr id="9" name="Oval Callout 8"/>
          <p:cNvSpPr/>
          <p:nvPr/>
        </p:nvSpPr>
        <p:spPr>
          <a:xfrm>
            <a:off x="4239985" y="1690688"/>
            <a:ext cx="1981200" cy="849086"/>
          </a:xfrm>
          <a:prstGeom prst="wedgeEllipseCallout">
            <a:avLst>
              <a:gd name="adj1" fmla="val -9723"/>
              <a:gd name="adj2" fmla="val 9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Neovisna varijabla</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15017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77056"/>
            <a:ext cx="10515600" cy="1325563"/>
          </a:xfrm>
        </p:spPr>
        <p:txBody>
          <a:bodyPr/>
          <a:lstStyle/>
          <a:p>
            <a:pPr algn="ctr">
              <a:defRPr b="1"/>
            </a:pPr>
            <a:r>
              <a:t>Logistička regresija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6901543" cy="5334000"/>
          </a:xfrm>
        </p:spPr>
        <p:txBody>
          <a:bodyPr>
            <a:normAutofit fontScale="92500"/>
          </a:bodyPr>
          <a:lstStyle/>
          <a:p>
            <a:pPr>
              <a:defRPr>
                <a:latin typeface="+mj-lt"/>
              </a:defRPr>
            </a:pPr>
            <a:r>
              <a:rPr sz="3200"/>
              <a:t>Recimo da je model </a:t>
            </a:r>
            <a:r>
              <a:rPr lang="hr-HR" sz="3900" b="1" smtClean="0"/>
              <a:t>na</a:t>
            </a:r>
            <a:r>
              <a:rPr sz="3900" b="1" smtClean="0"/>
              <a:t>učio </a:t>
            </a:r>
            <a:r>
              <a:rPr sz="3200"/>
              <a:t>sljedeće koeficijente</a:t>
            </a:r>
            <a:r>
              <a:rPr sz="3200" smtClean="0"/>
              <a:t>:</a:t>
            </a:r>
            <a:endParaRPr sz="3200">
              <a:latin typeface="+mj-lt"/>
            </a:endParaRPr>
          </a:p>
          <a:p>
            <a:pPr marL="457200" lvl="1" indent="0">
              <a:buNone/>
              <a:defRPr sz="2800" b="1"/>
            </a:pPr>
            <a:r>
              <a:t>salary_coefficient = 0,001 </a:t>
            </a:r>
            <a:endParaRPr sz="2800" b="1"/>
          </a:p>
          <a:p>
            <a:pPr marL="457200" lvl="1" indent="0">
              <a:buNone/>
              <a:defRPr sz="2800" b="1"/>
            </a:pPr>
            <a:r>
              <a:rPr lang="hr-HR" smtClean="0"/>
              <a:t>b0</a:t>
            </a:r>
            <a:r>
              <a:rPr smtClean="0"/>
              <a:t> </a:t>
            </a:r>
            <a:r>
              <a:t>= -5</a:t>
            </a:r>
            <a:endParaRPr sz="2800" b="1"/>
          </a:p>
          <a:p>
            <a:pPr marL="457200" lvl="1" indent="0">
              <a:buNone/>
            </a:pPr>
            <a:endParaRPr sz="2800" b="1"/>
          </a:p>
          <a:p>
            <a:pPr marL="457200" lvl="1" indent="0">
              <a:buNone/>
            </a:pPr>
            <a:endParaRPr sz="2800" b="1"/>
          </a:p>
          <a:p>
            <a:pPr marL="457200" lvl="1" indent="0">
              <a:buNone/>
            </a:pPr>
            <a:endParaRPr sz="2800" b="1"/>
          </a:p>
          <a:p>
            <a:pPr>
              <a:defRPr>
                <a:latin typeface="+mj-lt"/>
              </a:defRPr>
            </a:pPr>
            <a:r>
              <a:rPr lang="hr-HR" smtClean="0"/>
              <a:t>Kupac 1 ima plaću </a:t>
            </a:r>
            <a:r>
              <a:rPr smtClean="0"/>
              <a:t>4.000</a:t>
            </a:r>
            <a:r>
              <a:rPr lang="hr-HR" smtClean="0"/>
              <a:t> EUR</a:t>
            </a:r>
            <a:r>
              <a:rPr smtClean="0"/>
              <a:t>, </a:t>
            </a:r>
            <a:r>
              <a:t>pa je vjerojatnost kupnje proizvoda:</a:t>
            </a:r>
          </a:p>
          <a:p>
            <a:pPr marL="0" indent="0">
              <a:buNone/>
              <a:defRPr sz="2600">
                <a:latin typeface="+mj-lt"/>
              </a:defRPr>
            </a:pPr>
            <a:r>
              <a:rPr lang="hr-HR" smtClean="0"/>
              <a:t>vjerojatnost</a:t>
            </a:r>
            <a:r>
              <a:rPr smtClean="0"/>
              <a:t> </a:t>
            </a:r>
            <a:r>
              <a:t>= 1 / (1 + e^-(-5 + 0.001 * 4.000)) = 0.2689</a:t>
            </a:r>
          </a:p>
          <a:p>
            <a:pPr marL="0" indent="0">
              <a:buNone/>
              <a:defRPr>
                <a:latin typeface="+mj-lt"/>
              </a:defRPr>
            </a:pPr>
            <a:r>
              <a:t>Budući da je izračunata vjerojatnost manja od </a:t>
            </a:r>
            <a:r>
              <a:rPr b="1">
                <a:solidFill>
                  <a:srgbClr val="FF0000"/>
                </a:solidFill>
              </a:rPr>
              <a:t>0,5</a:t>
            </a:r>
            <a:r>
              <a:t>, predviđamo da kupac 1 neće kupiti proizvod!</a:t>
            </a:r>
          </a:p>
          <a:p>
            <a:pPr marL="0" indent="0">
              <a:buNone/>
            </a:pPr>
            <a:endParaRPr/>
          </a:p>
          <a:p>
            <a:endParaRPr/>
          </a:p>
        </p:txBody>
      </p:sp>
      <mc:AlternateContent xmlns:mc="http://schemas.openxmlformats.org/markup-compatibility/2006" xmlns:a14="http://schemas.microsoft.com/office/drawing/2010/main">
        <mc:Choice Requires="a14">
          <p:sp>
            <p:nvSpPr>
              <p:cNvPr id="11" name="TextBox 10"/>
              <p:cNvSpPr txBox="1"/>
              <p:nvPr/>
            </p:nvSpPr>
            <p:spPr>
              <a:xfrm>
                <a:off x="315685" y="3517890"/>
                <a:ext cx="5780315" cy="665182"/>
              </a:xfrm>
              <a:prstGeom prst="rect">
                <a:avLst/>
              </a:prstGeom>
              <a:noFill/>
            </p:spPr>
            <p:txBody>
              <a:bodyPr wrap="square" lIns="0" tIns="0" rIns="0" bIns="0">
                <a:spAutoFit/>
              </a:bodyPr>
              <a:lstStyle/>
              <a:p>
                <a:pPr>
                  <a:defRPr sz="2400"/>
                </a:pPr>
                <a14:m>
                  <m:oMath xmlns:m="http://schemas.openxmlformats.org/officeDocument/2006/math">
                    <m:r>
                      <a:rPr lang="hr-HR" sz="2400" b="0" i="1" smtClean="0">
                        <a:latin typeface="Cambria Math" panose="02040503050406030204" pitchFamily="18" charset="0"/>
                      </a:rPr>
                      <m:t>𝑝</m:t>
                    </m:r>
                    <m:r>
                      <a:rPr lang="hr-HR" sz="2400" b="0" i="1" smtClean="0">
                        <a:latin typeface="Cambria Math" panose="02040503050406030204" pitchFamily="18" charset="0"/>
                      </a:rPr>
                      <m:t>(</m:t>
                    </m:r>
                    <m:r>
                      <a:rPr lang="hr-HR" sz="2400" b="0" i="1" smtClean="0">
                        <a:latin typeface="Cambria Math" panose="02040503050406030204" pitchFamily="18" charset="0"/>
                      </a:rPr>
                      <m:t>𝑏𝑜𝑢𝑔h𝑡</m:t>
                    </m:r>
                    <m:r>
                      <a:rPr lang="hr-HR" sz="2400" b="0" i="1" smtClean="0">
                        <a:latin typeface="Cambria Math" panose="02040503050406030204" pitchFamily="18" charset="0"/>
                      </a:rPr>
                      <m:t>)</m:t>
                    </m:r>
                    <m:r>
                      <a:rPr lang="hr-HR" sz="3600" i="1" smtClean="0">
                        <a:latin typeface="Cambria Math" panose="02040503050406030204" pitchFamily="18" charset="0"/>
                      </a:rPr>
                      <m:t>=</m:t>
                    </m:r>
                    <m:f>
                      <m:fPr>
                        <m:ctrlPr>
                          <a:rPr lang="hr-HR" sz="3600" i="1" smtClean="0">
                            <a:latin typeface="Cambria Math" panose="02040503050406030204" pitchFamily="18" charset="0"/>
                          </a:rPr>
                        </m:ctrlPr>
                      </m:fPr>
                      <m:num>
                        <m:r>
                          <a:rPr lang="hr-HR" sz="3600" b="0" i="1" smtClean="0">
                            <a:latin typeface="Cambria Math" panose="02040503050406030204" pitchFamily="18" charset="0"/>
                          </a:rPr>
                          <m:t>1</m:t>
                        </m:r>
                      </m:num>
                      <m:den>
                        <m:r>
                          <a:rPr lang="hr-HR" sz="3600" b="0" i="1" smtClean="0">
                            <a:latin typeface="Cambria Math" panose="02040503050406030204" pitchFamily="18" charset="0"/>
                          </a:rPr>
                          <m:t>1+ </m:t>
                        </m:r>
                        <m:sSup>
                          <m:sSupPr>
                            <m:ctrlPr>
                              <a:rPr lang="hr-HR" sz="3600" b="0" i="1" smtClean="0">
                                <a:latin typeface="Cambria Math" panose="02040503050406030204" pitchFamily="18" charset="0"/>
                              </a:rPr>
                            </m:ctrlPr>
                          </m:sSupPr>
                          <m:e>
                            <m:r>
                              <a:rPr lang="hr-HR" sz="3600" b="0" i="1" smtClean="0">
                                <a:latin typeface="Cambria Math" panose="02040503050406030204" pitchFamily="18" charset="0"/>
                              </a:rPr>
                              <m:t>𝑒</m:t>
                            </m:r>
                          </m:e>
                          <m:sup>
                            <m:r>
                              <a:rPr lang="hr-HR" sz="3600" i="1">
                                <a:latin typeface="Cambria Math" panose="02040503050406030204" pitchFamily="18" charset="0"/>
                              </a:rPr>
                              <m:t>− (</m:t>
                            </m:r>
                            <m:r>
                              <a:rPr lang="hr-HR" sz="3600" b="0" i="1" smtClean="0">
                                <a:latin typeface="Cambria Math" panose="02040503050406030204" pitchFamily="18" charset="0"/>
                              </a:rPr>
                              <m:t>−5</m:t>
                            </m:r>
                            <m:r>
                              <a:rPr lang="hr-HR" sz="3600" i="1">
                                <a:latin typeface="Cambria Math" panose="02040503050406030204" pitchFamily="18" charset="0"/>
                              </a:rPr>
                              <m:t> +</m:t>
                            </m:r>
                            <m:r>
                              <a:rPr lang="hr-HR" sz="3600" b="0" i="1" smtClean="0">
                                <a:latin typeface="Cambria Math" panose="02040503050406030204" pitchFamily="18" charset="0"/>
                              </a:rPr>
                              <m:t>0.001 ∗ </m:t>
                            </m:r>
                            <m:r>
                              <a:rPr lang="hr-HR" sz="3600" b="0" i="1" smtClean="0">
                                <a:latin typeface="Cambria Math" panose="02040503050406030204" pitchFamily="18" charset="0"/>
                              </a:rPr>
                              <m:t>𝑠𝑎𝑙𝑎𝑟𝑦</m:t>
                            </m:r>
                            <m:r>
                              <a:rPr lang="hr-HR" sz="3600" b="0" i="1" smtClean="0">
                                <a:latin typeface="Cambria Math" panose="02040503050406030204" pitchFamily="18" charset="0"/>
                              </a:rPr>
                              <m:t>)</m:t>
                            </m:r>
                          </m:sup>
                        </m:sSup>
                      </m:den>
                    </m:f>
                  </m:oMath>
                </a14:m>
                <a:r>
                  <a:t>  </a:t>
                </a:r>
                <a:endParaRPr sz="2400"/>
              </a:p>
            </p:txBody>
          </p:sp>
        </mc:Choice>
        <mc:Fallback xmlns="">
          <p:sp>
            <p:nvSpPr>
              <p:cNvPr id="11" name="TextBox 10"/>
              <p:cNvSpPr txBox="1">
                <a:spLocks noAdjustHandles="1" noChangeArrowheads="1" noChangeAspect="1" noChangeShapeType="1" noEditPoints="1" noMove="1" noResize="1" noRot="1" noTextEdit="1"/>
              </p:cNvSpPr>
              <p:nvPr/>
            </p:nvSpPr>
            <p:spPr>
              <a:xfrm>
                <a:off x="315685" y="3517890"/>
                <a:ext cx="5780315" cy="665182"/>
              </a:xfrm>
              <a:prstGeom prst="rect">
                <a:avLst/>
              </a:prstGeom>
              <a:blipFill>
                <a:blip r:embed="rId3"/>
                <a:stretch>
                  <a:fillRect/>
                </a:stretch>
              </a:blipFill>
            </p:spPr>
            <p:txBody>
              <a:bodyPr/>
              <a:lstStyle/>
              <a:p>
                <a:pPr>
                  <a:defRPr>
                    <a:noFill/>
                  </a:defRPr>
                </a:pPr>
                <a:r>
                  <a:t> </a:t>
                </a:r>
              </a:p>
            </p:txBody>
          </p:sp>
        </mc:Fallback>
      </mc:AlternateContent>
      <p:graphicFrame>
        <p:nvGraphicFramePr>
          <p:cNvPr id="14" name="Chart 13"/>
          <p:cNvGraphicFramePr>
            <a:graphicFrameLocks/>
          </p:cNvGraphicFramePr>
          <p:nvPr>
            <p:extLst>
              <p:ext uri="{D42A27DB-BD31-4B8C-83A1-F6EECF244321}">
                <p14:modId xmlns:p14="http://schemas.microsoft.com/office/powerpoint/2010/main" val="2040781544"/>
              </p:ext>
            </p:extLst>
          </p:nvPr>
        </p:nvGraphicFramePr>
        <p:xfrm>
          <a:off x="7265193" y="1557337"/>
          <a:ext cx="4519613" cy="4619625"/>
        </p:xfrm>
        <a:graphic>
          <a:graphicData uri="http://schemas.openxmlformats.org/drawingml/2006/chart">
            <c:chart xmlns:c="http://schemas.openxmlformats.org/drawingml/2006/chart" xmlns:r="http://schemas.openxmlformats.org/officeDocument/2006/relationships" r:id="rId4"/>
          </a:graphicData>
        </a:graphic>
      </p:graphicFrame>
      <p:sp>
        <p:nvSpPr>
          <p:cNvPr id="6" name="Cloud Callout 5"/>
          <p:cNvSpPr/>
          <p:nvPr/>
        </p:nvSpPr>
        <p:spPr>
          <a:xfrm>
            <a:off x="7717971" y="3747643"/>
            <a:ext cx="1534885" cy="870857"/>
          </a:xfrm>
          <a:prstGeom prst="cloudCallout">
            <a:avLst>
              <a:gd name="adj1" fmla="val 1862"/>
              <a:gd name="adj2" fmla="val 7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neće kupiti</a:t>
            </a:r>
          </a:p>
        </p:txBody>
      </p:sp>
      <p:sp>
        <p:nvSpPr>
          <p:cNvPr id="15" name="Cloud Callout 14"/>
          <p:cNvSpPr/>
          <p:nvPr/>
        </p:nvSpPr>
        <p:spPr>
          <a:xfrm>
            <a:off x="10487196" y="2616653"/>
            <a:ext cx="1534885" cy="870857"/>
          </a:xfrm>
          <a:prstGeom prst="cloudCallout">
            <a:avLst>
              <a:gd name="adj1" fmla="val -44947"/>
              <a:gd name="adj2" fmla="val -212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Kupit će</a:t>
            </a:r>
          </a:p>
        </p:txBody>
      </p:sp>
      <p:cxnSp>
        <p:nvCxnSpPr>
          <p:cNvPr id="7" name="Straight Connector 6"/>
          <p:cNvCxnSpPr/>
          <p:nvPr/>
        </p:nvCxnSpPr>
        <p:spPr>
          <a:xfrm>
            <a:off x="7717971" y="3624943"/>
            <a:ext cx="4304110" cy="3333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54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5045"/>
          </a:xfrm>
        </p:spPr>
        <p:txBody>
          <a:bodyPr/>
          <a:lstStyle/>
          <a:p>
            <a:pPr algn="ctr">
              <a:defRPr b="1"/>
            </a:pPr>
            <a:r>
              <a:t>Logistička regresija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sz="1800" b="0" i="0" u="none" strike="noStrike" cap="none" normalizeH="0" baseline="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5355771" cy="5334000"/>
          </a:xfrm>
        </p:spPr>
        <p:txBody>
          <a:bodyPr>
            <a:normAutofit/>
          </a:bodyPr>
          <a:lstStyle/>
          <a:p>
            <a:pPr>
              <a:defRPr>
                <a:latin typeface="+mj-lt"/>
              </a:defRPr>
            </a:pPr>
            <a:r>
              <a:rPr sz="4000" b="1"/>
              <a:t>Logička regresija </a:t>
            </a:r>
            <a:r>
              <a:rPr lang="hr-HR" sz="4000" smtClean="0"/>
              <a:t>je</a:t>
            </a:r>
            <a:r>
              <a:rPr lang="hr-HR" sz="4000" b="1" smtClean="0"/>
              <a:t> </a:t>
            </a:r>
            <a:r>
              <a:rPr sz="3600" smtClean="0"/>
              <a:t>postupak </a:t>
            </a:r>
            <a:r>
              <a:rPr sz="3600"/>
              <a:t>je traženja najboljih parametara (težina) koje možete upotrijebiti za izradu točnih predviđanja tako da više puta </a:t>
            </a:r>
            <a:r>
              <a:rPr sz="4000" b="1" smtClean="0"/>
              <a:t>podeša</a:t>
            </a:r>
            <a:r>
              <a:rPr lang="hr-HR" sz="4000" b="1" smtClean="0"/>
              <a:t>va</a:t>
            </a:r>
            <a:r>
              <a:rPr sz="4000" b="1" smtClean="0"/>
              <a:t>te </a:t>
            </a:r>
            <a:r>
              <a:rPr sz="4000" b="1"/>
              <a:t>parametre na temelju </a:t>
            </a:r>
            <a:r>
              <a:rPr lang="hr-HR" sz="4000" b="1" smtClean="0"/>
              <a:t>provedene</a:t>
            </a:r>
            <a:r>
              <a:rPr sz="4000" b="1" smtClean="0"/>
              <a:t> </a:t>
            </a:r>
            <a:r>
              <a:rPr sz="4000" b="1"/>
              <a:t>obuke</a:t>
            </a:r>
            <a:r>
              <a:rPr sz="3600"/>
              <a:t>.</a:t>
            </a:r>
          </a:p>
          <a:p>
            <a:endParaRPr sz="3600"/>
          </a:p>
          <a:p>
            <a:pPr marL="0" indent="0">
              <a:buNone/>
            </a:pPr>
            <a:endParaRPr sz="3600"/>
          </a:p>
          <a:p>
            <a:endParaRPr sz="3600"/>
          </a:p>
        </p:txBody>
      </p:sp>
      <p:pic>
        <p:nvPicPr>
          <p:cNvPr id="5" name="Picture 4"/>
          <p:cNvPicPr>
            <a:picLocks noChangeAspect="1"/>
          </p:cNvPicPr>
          <p:nvPr/>
        </p:nvPicPr>
        <p:blipFill>
          <a:blip r:embed="rId3"/>
          <a:stretch>
            <a:fillRect/>
          </a:stretch>
        </p:blipFill>
        <p:spPr>
          <a:xfrm>
            <a:off x="5540828" y="1524000"/>
            <a:ext cx="6237515" cy="4545631"/>
          </a:xfrm>
          <a:prstGeom prst="rect">
            <a:avLst/>
          </a:prstGeom>
        </p:spPr>
      </p:pic>
    </p:spTree>
    <p:extLst>
      <p:ext uri="{BB962C8B-B14F-4D97-AF65-F5344CB8AC3E}">
        <p14:creationId xmlns:p14="http://schemas.microsoft.com/office/powerpoint/2010/main" val="210166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122237"/>
            <a:ext cx="10515600" cy="1325563"/>
          </a:xfrm>
        </p:spPr>
        <p:txBody>
          <a:bodyPr/>
          <a:lstStyle/>
          <a:p>
            <a:pPr algn="ctr">
              <a:defRPr b="1"/>
            </a:pPr>
            <a:r>
              <a:t>k-najbliži susjedi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rPr smtClean="0"/>
              <a:t>Jednostavan </a:t>
            </a:r>
            <a:r>
              <a:t>i učinkovit algoritam </a:t>
            </a:r>
            <a:endParaRPr sz="3600">
              <a:latin typeface="+mj-lt"/>
            </a:endParaRPr>
          </a:p>
          <a:p>
            <a:pPr>
              <a:defRPr sz="3600">
                <a:latin typeface="+mj-lt"/>
              </a:defRPr>
            </a:pPr>
            <a:r>
              <a:t>Dobra opcija za početak za male skupove podataka ili brza rješenja</a:t>
            </a:r>
          </a:p>
          <a:p>
            <a:pPr>
              <a:defRPr sz="3600">
                <a:latin typeface="+mj-lt"/>
              </a:defRPr>
            </a:pPr>
            <a:r>
              <a:t>Koristi se za razne probleme</a:t>
            </a:r>
            <a:endParaRPr sz="3600">
              <a:latin typeface="+mj-lt"/>
            </a:endParaRPr>
          </a:p>
          <a:p>
            <a:pPr>
              <a:defRPr sz="3600">
                <a:latin typeface="+mj-lt"/>
              </a:defRPr>
            </a:pPr>
            <a:r>
              <a:t>Ograničenja:</a:t>
            </a:r>
            <a:endParaRPr sz="3600">
              <a:latin typeface="+mj-lt"/>
            </a:endParaRPr>
          </a:p>
          <a:p>
            <a:pPr lvl="1">
              <a:defRPr sz="3600">
                <a:latin typeface="+mj-lt"/>
              </a:defRPr>
            </a:pPr>
            <a:r>
              <a:t>Može </a:t>
            </a:r>
            <a:r>
              <a:rPr/>
              <a:t>biti </a:t>
            </a:r>
            <a:r>
              <a:rPr lang="hr-HR" smtClean="0"/>
              <a:t>zahtjevan za računanje </a:t>
            </a:r>
            <a:r>
              <a:rPr smtClean="0"/>
              <a:t>s </a:t>
            </a:r>
            <a:r>
              <a:t>velikim skupovima podataka</a:t>
            </a:r>
          </a:p>
          <a:p>
            <a:pPr lvl="1">
              <a:defRPr sz="3600">
                <a:latin typeface="+mj-lt"/>
              </a:defRPr>
            </a:pPr>
            <a:r>
              <a:t>Osjetljivost na odabir "k"</a:t>
            </a:r>
          </a:p>
        </p:txBody>
      </p:sp>
    </p:spTree>
    <p:extLst>
      <p:ext uri="{BB962C8B-B14F-4D97-AF65-F5344CB8AC3E}">
        <p14:creationId xmlns:p14="http://schemas.microsoft.com/office/powerpoint/2010/main" val="167190909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18986C63-8097-4494-8499-4FE14C6D19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3551</TotalTime>
  <Words>3286</Words>
  <Application>Microsoft Office PowerPoint</Application>
  <PresentationFormat>Widescreen</PresentationFormat>
  <Paragraphs>261</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 Math</vt:lpstr>
      <vt:lpstr>Motyw pakietu Office</vt:lpstr>
      <vt:lpstr>O3 - Distance learning curricula in Machine Learning  4 - Klasifikacija i njene primjene</vt:lpstr>
      <vt:lpstr>Klasifikacija i njene primjene</vt:lpstr>
      <vt:lpstr>Klasifikacija</vt:lpstr>
      <vt:lpstr>Algoritmi klasifikacije</vt:lpstr>
      <vt:lpstr>Logistička regresija </vt:lpstr>
      <vt:lpstr>Logistička regresija - primjer</vt:lpstr>
      <vt:lpstr>Logistička regresija </vt:lpstr>
      <vt:lpstr>Logistička regresija </vt:lpstr>
      <vt:lpstr>k-najbliži susjedi (k-NN)</vt:lpstr>
      <vt:lpstr>k-najbliži susjedi (k-NN)</vt:lpstr>
      <vt:lpstr>Naivni Bayesov klasifikator</vt:lpstr>
      <vt:lpstr>Naivni Bayesov klasifikator</vt:lpstr>
      <vt:lpstr>Naivni Bayesov klasifikator</vt:lpstr>
      <vt:lpstr>Stabla odlučivanja</vt:lpstr>
      <vt:lpstr>Stabla odlučivanja - ID3</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246</cp:revision>
  <dcterms:created xsi:type="dcterms:W3CDTF">2021-12-08T08:56:03Z</dcterms:created>
  <dcterms:modified xsi:type="dcterms:W3CDTF">2024-02-21T10:56:03Z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