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56" r:id="rId5"/>
    <p:sldId id="257" r:id="rId6"/>
    <p:sldId id="278" r:id="rId7"/>
    <p:sldId id="280" r:id="rId8"/>
    <p:sldId id="281" r:id="rId9"/>
    <p:sldId id="282" r:id="rId10"/>
    <p:sldId id="283" r:id="rId11"/>
    <p:sldId id="284" r:id="rId12"/>
    <p:sldId id="286" r:id="rId13"/>
    <p:sldId id="285" r:id="rId14"/>
    <p:sldId id="277" r:id="rId15"/>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Dobar dan i dobrodošli na tečaj strojnog učenja. Ovaj je tečaj razvijen kao rezultat Erasmus+ projekta CodeIn. Sve što </a:t>
            </a:r>
            <a:r>
              <a:rPr/>
              <a:t>trebate </a:t>
            </a:r>
            <a:r>
              <a:rPr smtClean="0"/>
              <a:t>je </a:t>
            </a:r>
            <a:r>
              <a:t>pristup internetu i računalo.</a:t>
            </a:r>
          </a:p>
          <a:p>
            <a:pPr>
              <a:lnSpc>
                <a:spcPct val="107000"/>
              </a:lnSpc>
              <a:spcAft>
                <a:spcPts val="800"/>
              </a:spcAft>
            </a:pPr>
            <a:endParaRPr sz="1200" kern="1200">
              <a:solidFill>
                <a:schemeClr val="tx1"/>
              </a:solidFill>
              <a:effectLst/>
              <a:latin typeface="+mn-lt"/>
              <a:ea typeface="+mn-ea"/>
              <a:cs typeface="+mn-cs"/>
            </a:endParaRPr>
          </a:p>
          <a:p>
            <a:pPr>
              <a:lnSpc>
                <a:spcPct val="107000"/>
              </a:lnSpc>
              <a:spcAft>
                <a:spcPts val="800"/>
              </a:spcAft>
              <a:defRPr>
                <a:effectLst/>
              </a:defRPr>
            </a:pPr>
            <a:r>
              <a:t>Tečaj sadrži ukupno deset tema i u ovoj ćemo temi reći nešto više o etici u strojnom učenju.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Zaključno, optimizacija modela strojnog učenja ključna je za poboljšanje njihovih rezultata, poboljšanje generalizacije i osiguravanje točnih i pouzdanih </a:t>
            </a:r>
            <a:r>
              <a:rPr/>
              <a:t>predviđanja </a:t>
            </a:r>
            <a:r>
              <a:rPr lang="hr-HR" smtClean="0"/>
              <a:t>s</a:t>
            </a:r>
            <a:r>
              <a:rPr lang="hr-HR" baseline="0" smtClean="0"/>
              <a:t> novim </a:t>
            </a:r>
            <a:r>
              <a:rPr smtClean="0"/>
              <a:t>podacima</a:t>
            </a:r>
            <a:r>
              <a:t>.</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effectLst/>
              </a:defRPr>
            </a:pPr>
            <a:r>
              <a:t>Kako biste dovršili ovu jedinicu, proučite i pregledajte </a:t>
            </a:r>
            <a:r>
              <a:rPr/>
              <a:t>sljedeće </a:t>
            </a:r>
            <a:r>
              <a:rPr lang="hr-HR" smtClean="0"/>
              <a:t>online izvore</a:t>
            </a:r>
            <a:r>
              <a:rPr smtClean="0"/>
              <a:t>. </a:t>
            </a:r>
            <a:endParaRPr/>
          </a:p>
          <a:p>
            <a:endParaRPr sz="1200" kern="1200">
              <a:solidFill>
                <a:schemeClr val="tx1"/>
              </a:solidFill>
              <a:effectLst/>
              <a:latin typeface="+mn-lt"/>
              <a:ea typeface="+mn-ea"/>
              <a:cs typeface="+mn-cs"/>
            </a:endParaRPr>
          </a:p>
          <a:p>
            <a:pPr>
              <a:defRPr>
                <a:effectLst/>
              </a:defRPr>
            </a:pPr>
            <a:r>
              <a:t>Hvala na pažnji!</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U području strojnog učenja, pristranost označava nepravednu naklonost koja je nenamjerno ugrađena u algoritme strojnog učenja. Ti pristrani algoritmi nesvjesno održavaju društvene predrasude i doprinose daljnjim nejednakostima. Suzbijanje pristranosti ključno je za osiguravanje pravednosti i etičkih načela. Strategije kao što su uključivanje raznolikih podataka, redovite evaluacije, suradnju multidisciplinarnih timova te korištenje algoritama za precizno podešavanje modela mogu pomoći u takvom nastojanju. Prepoznavanjem i ublažavanjem predrasuda stvaramo temelje za pravedniju budućnost, u kojoj svatko ima jednake mogućnosti za napredovanje. Razmotrimo predrasude i prihvatimo snagu nepristranog strojnog učenja za izgradnju pravednijeg društva</a:t>
            </a:r>
            <a:r>
              <a:rPr lang="hr-HR" baseline="0" smtClean="0"/>
              <a:t> budućnosti.</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U ovom primjeru,  prikazani skup podataka sadrži informacije poput prihoda, radnog statusa, povijesti zaduživanja, etničke pripadnosti, spola i odluka o odobrenju kredita. Međutim, vidljiva je pristranost u odobravanju kredita prema određenim rasnim ili spolnim karakteristikama. Takva pristranost u skupu podataka može rezultirati diskriminirajućim posljedicama i potencijalno nepravednim postupcima. Važno je istaknuti da je navedeni primjer samo ilustracija, no treba imati na umu potrebu opreza u radu sa stvarnim skupovima podataka kako bi se osigurala pravičnost i najbolja etička praksa.</a:t>
            </a:r>
          </a:p>
          <a:p>
            <a:endParaRPr lang="hr-HR" smtClean="0"/>
          </a:p>
          <a:p>
            <a:r>
              <a:rPr lang="hr-HR" smtClean="0"/>
              <a:t>Prilikom korištenja stvarnih skupova podataka, ključno je pridržavati se etičkih standarda i izbjegavati prikupljanje ili korištenje osjetljivih atributa kao što su etnička pripadnost, spol, dob, socioekonomski status, invaliditet, spolna orijentacija ili vjerska</a:t>
            </a:r>
            <a:r>
              <a:rPr lang="hr-HR" baseline="0" smtClean="0"/>
              <a:t> pripadnost</a:t>
            </a:r>
            <a:r>
              <a:rPr lang="hr-HR" smtClean="0"/>
              <a:t>.</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2284926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Privatnost i zaštita podataka su ključni elementi u kontekstu strojnog učenja. Oni obuhvaćaju poštivanje prava pojedinaca te osiguravanje sigurnosti njihovih osobnih podataka. </a:t>
            </a:r>
            <a:r>
              <a:rPr lang="hr-HR" smtClean="0"/>
              <a:t>Moramo poticati pouzdano i etično okruženje za aplikacije strojnog učenja dajući prioritet privatnosti i zaštiti podataka. </a:t>
            </a:r>
            <a:r>
              <a:rPr lang="hr-HR" smtClean="0"/>
              <a:t>Nužno je poduzeti korake kako bismo zaštitili podatke od neovlaštenog pristupa i zloupotrebe. Transparentnost i informirani pristanak su ključni za izgradnju povjerenja u sustave strojnog učenja. Anonimizacija podataka može pridonijeti zaštiti privatnosti, no postizanje potpune anonimnosti predstavlja izazov. Robustni pravni okviri poput Opće uredbe o zaštiti podataka (GDPR) pružaju smjernice za odgovorno postupanje s podacima. Postizanje ravnoteže između korištenja podataka i poštivanja prava na privatnost ključno je za etičku praksu strojnog učenja. Organizacije moraju implementirati snažne sigurnosne mjere, uključujući kontrole kodiranja i pristupa podacima. Redovite revizije su neophodne kako bi se osigurala učinkovitost praksi zaštite podataka. </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2633427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mtClean="0"/>
          </a:p>
          <a:p>
            <a:r>
              <a:rPr lang="hr-HR" smtClean="0"/>
              <a:t>U dinamičnom svijetu strojnog učenja, privatnost i zaštita podataka imaju važne uloge u različitim područjima. Zamislite ovo: aplikacije za zdravstvo koje koriste algoritme strojnog učenja za analizu podataka o pacijentima. Kako bi se osigurala povjerljivost, osjetljive medicinske informacije moraju biti zaštićene pouzdanim mjerama privatnosti, čime se štite osobni zdravstveni podaci od neželjenih pogleda. Sada zamislite područje društvenih medija, gdje strojno učenje omogućuje prilagođenu dostavu sadržaja. Ključno je imati čvrstu zaštitu podataka kako bi se osiguralo da korisničke informacije ne dospiju u krive ruke te da naš virtualni život ostane privatna i sigurna sfera.</a:t>
            </a:r>
          </a:p>
          <a:p>
            <a:endParaRPr lang="hr-HR" smtClean="0"/>
          </a:p>
          <a:p>
            <a:r>
              <a:rPr lang="hr-HR" smtClean="0"/>
              <a:t>Pređimo na financijski sektor, gdje strojno učenje djeluje kao oprezni stražar, otkrivajući prijevare u stvarnom vremenu. Privatnost i sigurnost podataka su ovdje od ključne važnosti jer štite naše osjetljive financijske informacije od kibernetičkih prijetnji i sprječavaju neovlašten pristup našoj vrijednoj imovini. Usredotočimo se na udobnost našeg pametnog doma, zajedno s povezanim uređajima poput termostata i sigurnosnih kamera, a sve to uz pomoć strojnog učenja. Ključno je imati pouzdane mjere zaštite podataka kako bismo spriječili neovlaštene pristupe našoj kućnoj mreži i zaštitili zabilježene podatke od neželjenih pogleda.</a:t>
            </a:r>
          </a:p>
          <a:p>
            <a:endParaRPr lang="hr-HR" smtClean="0"/>
          </a:p>
          <a:p>
            <a:r>
              <a:rPr lang="hr-HR" smtClean="0"/>
              <a:t>Konačno, zamislite područje autonomnih vozila, gdje algoritmi strojnog učenja upravljaju vozilom. Ta napredna vozila zahtijevaju sigurno rukovanje osobnim podacima koje prikupljaju njihovi senzori te zaštitu od neovlaštenog pristupa njihovim sustavima. Osiguravanjem privatnosti i sigurnosti podataka u različitim područjima, možemo stvoriti svijet u kojem su zdravstveni podaci tajni, društvene medijske platforme poštuju našu privatnost, financijske transakcije su sigurne, pametni domovi čuvaju našu privatnost, a autonomna vozila štite naše podatke.</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2622935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Transparentnost i mogućnost objašnjavanja ključne su u strojnom učenju. Složeni algoritmi često donose odluke koje imaju utjecaj na pojedince i društvo, stoga je važno razumjeti procese donošenja tih odluka.</a:t>
            </a:r>
          </a:p>
          <a:p>
            <a:endParaRPr lang="hr-HR" smtClean="0"/>
          </a:p>
          <a:p>
            <a:r>
              <a:rPr lang="hr-HR" smtClean="0"/>
              <a:t>Transparentnost se odnosi na otvorenost i jasnoću u prikupljanju podataka, obuci modela i donošenju odluka. To uključuje pružanje objašnjenja za rezultate koje generiraju algoritmi strojnog učenja.</a:t>
            </a:r>
          </a:p>
          <a:p>
            <a:endParaRPr lang="hr-HR" smtClean="0"/>
          </a:p>
          <a:p>
            <a:r>
              <a:rPr lang="hr-HR" smtClean="0"/>
              <a:t>S druge strane, mogućnost objašnjavanja usmjerena je na interpretaciju modela strojnog učenja. Cilj je osigurati razumljiv i smislen uvid u razloge donošenja određene odluke ili predviđanja. Objasniti odluku posebno je važno u ključnim područjima poput zdravstva, financija i autonomnih sustava, gdje je transparentnost ključna za odgovornost, pravednost i povjerenje.</a:t>
            </a:r>
          </a:p>
          <a:p>
            <a:endParaRPr lang="hr-HR" smtClean="0"/>
          </a:p>
          <a:p>
            <a:r>
              <a:rPr lang="hr-HR" smtClean="0"/>
              <a:t>Postizanje transparentnosti i mogućnosti objašnjavanja u strojnom učenju može biti izazovno, posebno s kompleksnim algoritmima poput dubokih neuronskih mreža. Ipak, razvijaju se različite tehnike i pristupi za poboljšanje transparentnosti i mogućnosti objašnjavanja. To uključuje metode poput dokumentiranja modela, analize važnosti značajki i generiranja interpretabilnih objašnjenja.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7627955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Razmotrimo primjenu strojnog učenja u zdravstvenoj skrbi, gdje pomaže u dijagnosticiranju bolesti na temelju medicinskih podataka. Transparentni i objašnjeni algoritmi pružaju uvid u dijagnostičke odluke, što potiče povjerenje između liječnika i tehnologije.</a:t>
            </a:r>
          </a:p>
          <a:p>
            <a:endParaRPr lang="hr-HR" smtClean="0"/>
          </a:p>
          <a:p>
            <a:r>
              <a:rPr lang="hr-HR" smtClean="0"/>
              <a:t>U financijskoj industriji, strojno učenje se koristi za određivanje kreditnih rezultata, a transparentni modeli pomažu pojedincima da razumiju faktore koji utječu na njihovu procjenu, promičući pravednost u procesu odobravanja kredita.</a:t>
            </a:r>
          </a:p>
          <a:p>
            <a:endParaRPr lang="hr-HR" smtClean="0"/>
          </a:p>
          <a:p>
            <a:r>
              <a:rPr lang="hr-HR" smtClean="0"/>
              <a:t>Autonomna vozila se oslanjaju na transparentne i razumljive algoritme kako bi korisnicima i regulatorima omogućili razumijevanje procesa donošenja odluka, što osigurava sigurnost i odgovornost u vožnji.</a:t>
            </a:r>
          </a:p>
          <a:p>
            <a:endParaRPr lang="hr-HR" smtClean="0"/>
          </a:p>
          <a:p>
            <a:r>
              <a:rPr lang="hr-HR" smtClean="0"/>
              <a:t>Prepoznavanje prijevara ima koristi od transparentnog i razumljivog strojnog učenja, omogućujući analitičarima da prepoznaju obrasce prijevara i pokazatelje koji služe za učinkovito upravljanje rizikom.</a:t>
            </a:r>
          </a:p>
          <a:p>
            <a:endParaRPr lang="hr-HR" smtClean="0"/>
          </a:p>
          <a:p>
            <a:r>
              <a:rPr lang="hr-HR" smtClean="0"/>
              <a:t>Personalizirani sustavi preporuka u e-trgovini ili uslugama emitiranja audio</a:t>
            </a:r>
            <a:r>
              <a:rPr lang="hr-HR" baseline="0" smtClean="0"/>
              <a:t> video sadržaja</a:t>
            </a:r>
            <a:r>
              <a:rPr lang="hr-HR" smtClean="0"/>
              <a:t> zahtijevaju transparentnost i mogućnost objašnjenja, što omogućuje korisnicima da razumiju i vjeruju preporukama.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1596101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mtClean="0"/>
          </a:p>
          <a:p>
            <a:r>
              <a:rPr lang="hr-HR" smtClean="0"/>
              <a:t>U području strojnog učenja, odgovornost zauzima središnje mjesto, vođeći etički razvoj i implementaciju algoritama. Brzi napredak u algoritmima strojnog učenja zahtijeva jasno definiranu odgovornost, osiguravajući da su akcije i odluke koje donose ti algoritmi pratljive, razumljive i podložne kontroli.</a:t>
            </a:r>
          </a:p>
          <a:p>
            <a:endParaRPr lang="hr-HR" smtClean="0"/>
          </a:p>
          <a:p>
            <a:r>
              <a:rPr lang="hr-HR" smtClean="0"/>
              <a:t>Etičko donošenje odluka služi kao temelj odgovornosti, uzimajući u obzir šire implikacije strojnog učenja na privatnost, pravednost i socijalnu dobrobit. To uključuje razmatranje mogućih pristranosti, diskriminacije ili neželjenih posljedica koje mogu proizaći iz algoritamskog odlučivanja te aktivno raditi na njihovom ublažavanju. Odgovorne prakse strojnog učenja uključuju razvoj fer, nepristranih algoritama koji su usklađeni s etičkim standardima.</a:t>
            </a:r>
          </a:p>
          <a:p>
            <a:endParaRPr lang="hr-HR" smtClean="0"/>
          </a:p>
          <a:p>
            <a:r>
              <a:rPr lang="hr-HR" smtClean="0"/>
              <a:t>Iako algoritmi strojnog učenja mogu automatizirati različite zadatke, važno je održavati ljudski nadzor. Ljudska uključenost i odgovornost pomažu osigurati da odluke donesene od strane algoritama budu u skladu s etičkim načelima i ljudskim vrijednostima. Osim toga, pomažu u sprječavanju pretjeranog oslanjanja na automatizirane sustave, priznajući da ljudi posjeduju sposobnost prosuđivanja, empatije i kontekstualnog razumijevanja koje možda nedostaje u čisto algoritamskim pristupima.</a:t>
            </a:r>
          </a:p>
          <a:p>
            <a:endParaRPr lang="hr-HR" smtClean="0"/>
          </a:p>
          <a:p>
            <a:r>
              <a:rPr lang="hr-HR" smtClean="0"/>
              <a:t>Kontinuirana evaluacija je ključna za održavanje odgovornosti u strojnom učenju. Redovite procjene i praćenje tijekom cijelog životnog ciklusa sustava strojnog učenja pomažu u otkrivanju i rješavanju neželjenih posljedica, pristranosti ili drugih etičkih problema koji mogu nastati. To omogućuje kontinuirano učenje i poboljšanje, osiguravajući da sustavi strojnog učenja ostanu odgovorni, prilagodljivi i usklađeni s potrebama i vrijednostima društva u razvoju.</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27332941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Zavirite u područje strojnog učenja gdje njegov duboki društveni utjecaj izaziva jednako oduševljenje kao i potencijal za promjenu tržišta rada.. Zamislite budućnost u kojoj se zdravstvena zaštita transformira, prijevoz postaje optimiziran, a otvaraju se i brojne nove mogućnosti.</a:t>
            </a:r>
          </a:p>
          <a:p>
            <a:endParaRPr lang="hr-HR" smtClean="0"/>
          </a:p>
          <a:p>
            <a:r>
              <a:rPr lang="hr-HR" smtClean="0"/>
              <a:t>No, nakon ovakve transformacije suočavamo se s realnošću da će određena radna mjesta biti automatizirana, što može dovesti do mogućeg gubitka poslova. Stoga je ključno ulagati u programe prekvalifikacije, potičući ljude da se prilagode i napreduju u novom radnom okruženju.</a:t>
            </a:r>
          </a:p>
          <a:p>
            <a:endParaRPr lang="hr-HR" smtClean="0"/>
          </a:p>
          <a:p>
            <a:r>
              <a:rPr lang="hr-HR" smtClean="0"/>
              <a:t>Paralelno s tim, važno je osigurati da se koristi strojnog učenja pravedno raspoređuju kako bismo spriječili produbljivanje ekonomskih nejednakosti. Prihvaćanjem ovih etičkih izazova možemo kročiti prema budućnosti u kojoj je društveni utjecaj maksimiziran, a ljudska radna snaga otporna na tehnološki napredak.</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14105877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hyperlink" Target="https://www.techtarget.com/searchenterpriseai/definition/machine-learning-bias-algorithm-bias-or-AI-bia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youtube.com/watch?v=_U2YobRC8OY" TargetMode="External"/><Relationship Id="rId5" Type="http://schemas.openxmlformats.org/officeDocument/2006/relationships/hyperlink" Target="https://oecd.ai/en/dashboards/ai-principles/P7" TargetMode="External"/><Relationship Id="rId4" Type="http://schemas.openxmlformats.org/officeDocument/2006/relationships/hyperlink" Target="https://www.ibm.com/blog/make-data-protection-a-2023-competitive-differentiator/"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a:t>O3 - Distance learning curricula in </a:t>
            </a:r>
            <a:r>
              <a:rPr lang="hr-HR" b="1"/>
              <a:t>Machine Learning</a:t>
            </a:r>
            <a:r>
              <a:rPr b="1"/>
              <a:t/>
            </a:r>
            <a:br>
              <a:rPr b="1"/>
            </a:br>
            <a:r>
              <a:rPr b="1"/>
              <a:t/>
            </a:r>
            <a:br>
              <a:rPr b="1"/>
            </a:br>
            <a:r>
              <a:t>10 - Etika u strojnom učenju</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defRPr b="1"/>
            </a:pPr>
            <a:r>
              <a:rPr/>
              <a:t>Društveni </a:t>
            </a:r>
            <a:r>
              <a:rPr smtClean="0"/>
              <a:t>utjecaj</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96750" y="1151339"/>
            <a:ext cx="8619872" cy="4929168"/>
          </a:xfrm>
        </p:spPr>
        <p:txBody>
          <a:bodyPr>
            <a:noAutofit/>
          </a:bodyPr>
          <a:lstStyle/>
          <a:p>
            <a:pPr algn="just">
              <a:defRPr sz="3600">
                <a:latin typeface="+mj-lt"/>
              </a:defRPr>
            </a:pPr>
            <a:r>
              <a:t>Strojno učenje </a:t>
            </a:r>
            <a:r>
              <a:rPr/>
              <a:t>transformira </a:t>
            </a:r>
            <a:r>
              <a:rPr smtClean="0"/>
              <a:t>i </a:t>
            </a:r>
            <a:r>
              <a:t>poboljšava društvo.</a:t>
            </a:r>
          </a:p>
          <a:p>
            <a:pPr algn="just">
              <a:defRPr sz="3600">
                <a:latin typeface="+mj-lt"/>
              </a:defRPr>
            </a:pPr>
            <a:r>
              <a:t>Automatizacija može dovesti do gubitka radnih mjesta u određenim industrijama.</a:t>
            </a:r>
          </a:p>
          <a:p>
            <a:pPr algn="just">
              <a:defRPr>
                <a:latin typeface="+mj-lt"/>
              </a:defRPr>
            </a:pPr>
            <a:r>
              <a:rPr sz="4000" b="1"/>
              <a:t>Ponovno učenje i prilagodba</a:t>
            </a:r>
            <a:r>
              <a:rPr sz="3600"/>
              <a:t>: Programi </a:t>
            </a:r>
            <a:r>
              <a:rPr lang="hr-HR" sz="3600" smtClean="0"/>
              <a:t>edukacija </a:t>
            </a:r>
            <a:r>
              <a:rPr sz="3600" smtClean="0"/>
              <a:t>pomažu </a:t>
            </a:r>
            <a:r>
              <a:rPr sz="3600"/>
              <a:t>u prelasku na </a:t>
            </a:r>
            <a:r>
              <a:rPr sz="3600" smtClean="0"/>
              <a:t>nov</a:t>
            </a:r>
            <a:r>
              <a:rPr lang="hr-HR" sz="3600" smtClean="0"/>
              <a:t>a</a:t>
            </a:r>
            <a:r>
              <a:rPr sz="3600" smtClean="0"/>
              <a:t> </a:t>
            </a:r>
            <a:r>
              <a:rPr lang="hr-HR" sz="3600" smtClean="0"/>
              <a:t>radna mjesta</a:t>
            </a:r>
            <a:r>
              <a:rPr sz="3600" smtClean="0"/>
              <a:t>.</a:t>
            </a:r>
            <a:endParaRPr sz="3600"/>
          </a:p>
          <a:p>
            <a:pPr algn="just">
              <a:defRPr sz="3600">
                <a:latin typeface="+mj-lt"/>
              </a:defRPr>
            </a:pPr>
            <a:r>
              <a:t>Gospodarska nejednakost: Ključno je osigurati pravednu </a:t>
            </a:r>
            <a:r>
              <a:rPr/>
              <a:t>raspodjelu </a:t>
            </a:r>
            <a:r>
              <a:rPr smtClean="0"/>
              <a:t>koristi</a:t>
            </a:r>
            <a:r>
              <a:rPr lang="hr-HR" smtClean="0"/>
              <a:t> strojnog učenja</a:t>
            </a:r>
            <a:r>
              <a:rPr smtClean="0"/>
              <a:t>.</a:t>
            </a:r>
            <a:endParaRPr sz="3600">
              <a:latin typeface="+mj-lt"/>
            </a:endParaRPr>
          </a:p>
        </p:txBody>
      </p:sp>
      <p:pic>
        <p:nvPicPr>
          <p:cNvPr id="5122" name="Picture 2" descr="Free Close-Up Shot of Scrabble Tiles on a White Surfac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64978" y="3615923"/>
            <a:ext cx="2833511" cy="212513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Free Person Reaching Out to a Robot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84948" y="1381321"/>
            <a:ext cx="2660297" cy="17717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0943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rPr lang="hr-HR" smtClean="0"/>
              <a:t>Pregledajte slijedeće online izvore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92500" lnSpcReduction="10000"/>
          </a:bodyPr>
          <a:lstStyle/>
          <a:p>
            <a:pPr marL="0" indent="0" algn="just">
              <a:buNone/>
              <a:defRPr b="1">
                <a:latin typeface="+mj-lt"/>
              </a:defRPr>
            </a:pPr>
            <a:r>
              <a:t>Pogledajte ovaj članak o pristranosti u strojnom učenju:</a:t>
            </a:r>
            <a:endParaRPr b="1">
              <a:latin typeface="+mj-lt"/>
            </a:endParaRPr>
          </a:p>
          <a:p>
            <a:pPr algn="just">
              <a:defRPr>
                <a:latin typeface="+mj-lt"/>
                <a:hlinkClick r:id="rId3"/>
              </a:defRPr>
            </a:pPr>
            <a:r>
              <a:t>https://www.techtarget.com/searchenterpriseai/definition/machine-learning-bias-algorithm-bias-or-AI-bias</a:t>
            </a:r>
            <a:endParaRPr>
              <a:latin typeface="+mj-lt"/>
            </a:endParaRPr>
          </a:p>
          <a:p>
            <a:pPr marL="0" indent="0" algn="just">
              <a:buNone/>
              <a:defRPr b="1">
                <a:latin typeface="+mj-lt"/>
              </a:defRPr>
            </a:pPr>
            <a:r>
              <a:t>Pogledajte ovaj članak o privatnosti i zaštiti podataka:</a:t>
            </a:r>
            <a:endParaRPr b="1">
              <a:latin typeface="+mj-lt"/>
            </a:endParaRPr>
          </a:p>
          <a:p>
            <a:pPr algn="just">
              <a:defRPr>
                <a:latin typeface="+mj-lt"/>
                <a:hlinkClick r:id="rId4"/>
              </a:defRPr>
            </a:pPr>
            <a:r>
              <a:t>https://www.ibm.com/blog/make-data-protection-a-2023-competitive-differentiator/</a:t>
            </a:r>
            <a:endParaRPr>
              <a:latin typeface="+mj-lt"/>
            </a:endParaRPr>
          </a:p>
          <a:p>
            <a:pPr marL="0" indent="0" algn="just">
              <a:buNone/>
              <a:defRPr b="1">
                <a:latin typeface="+mj-lt"/>
              </a:defRPr>
            </a:pPr>
            <a:r>
              <a:t>Provjeri načelo transparentnosti i mogućnosti objašnjenja OECD-a:</a:t>
            </a:r>
            <a:endParaRPr b="1">
              <a:latin typeface="+mj-lt"/>
            </a:endParaRPr>
          </a:p>
          <a:p>
            <a:pPr algn="just">
              <a:defRPr>
                <a:latin typeface="+mj-lt"/>
                <a:hlinkClick r:id="rId5"/>
              </a:defRPr>
            </a:pPr>
            <a:r>
              <a:t>https://oecd.ai/en/dashboards/ai-principles/P7</a:t>
            </a:r>
            <a:endParaRPr>
              <a:latin typeface="+mj-lt"/>
            </a:endParaRPr>
          </a:p>
          <a:p>
            <a:pPr marL="0" indent="0" algn="just">
              <a:buNone/>
              <a:defRPr b="1">
                <a:latin typeface="+mj-lt"/>
              </a:defRPr>
            </a:pPr>
            <a:r>
              <a:t>Pogledajte </a:t>
            </a:r>
            <a:r>
              <a:rPr/>
              <a:t>ovaj </a:t>
            </a:r>
            <a:r>
              <a:rPr lang="hr-HR" b="1"/>
              <a:t>TEDx </a:t>
            </a:r>
            <a:r>
              <a:rPr smtClean="0"/>
              <a:t>videozapis o </a:t>
            </a:r>
            <a:r>
              <a:t>utjecaju umjetne inteligencije na radna mjesta:</a:t>
            </a:r>
            <a:endParaRPr b="1">
              <a:latin typeface="+mj-lt"/>
            </a:endParaRPr>
          </a:p>
          <a:p>
            <a:pPr algn="just">
              <a:defRPr>
                <a:latin typeface="+mj-lt"/>
                <a:hlinkClick r:id="rId6"/>
              </a:defRPr>
            </a:pPr>
            <a:r>
              <a:t>https://www.youtube.com/watch?v=_U2YobRC8OY</a:t>
            </a:r>
            <a:endParaRPr>
              <a:latin typeface="+mj-lt"/>
            </a:endParaRPr>
          </a:p>
          <a:p>
            <a:pPr marL="0" indent="0" algn="just">
              <a:buNone/>
              <a:defRPr b="1">
                <a:latin typeface="+mj-lt"/>
              </a:defRPr>
            </a:pPr>
            <a:r>
              <a:rPr/>
              <a:t>Pristupite </a:t>
            </a:r>
            <a:r>
              <a:rPr smtClean="0"/>
              <a:t>Oracle </a:t>
            </a:r>
            <a:r>
              <a:rPr/>
              <a:t>Member </a:t>
            </a:r>
            <a:r>
              <a:rPr smtClean="0"/>
              <a:t>Hub</a:t>
            </a:r>
            <a:r>
              <a:rPr lang="hr-HR" smtClean="0"/>
              <a:t> platformi</a:t>
            </a:r>
            <a:r>
              <a:rPr smtClean="0"/>
              <a:t> </a:t>
            </a:r>
            <a:r>
              <a:t>i dovršite </a:t>
            </a:r>
            <a:r>
              <a:rPr/>
              <a:t>desetu </a:t>
            </a:r>
            <a:r>
              <a:rPr lang="hr-HR" smtClean="0"/>
              <a:t>nastavnu cjelinu</a:t>
            </a:r>
            <a:r>
              <a:rPr smtClean="0"/>
              <a:t>:</a:t>
            </a:r>
            <a:endParaRP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Etika u strojnom učenju</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Ovaj je tečaj razvijen kao rezultat Erasmus+ projekta CodeIn (</a:t>
            </a:r>
            <a:r>
              <a:rPr i="1"/>
              <a:t>Cloud cOmputing for Digital Education INnovation</a:t>
            </a:r>
            <a:r>
              <a:t>)</a:t>
            </a:r>
          </a:p>
          <a:p>
            <a:pPr lvl="0">
              <a:defRPr sz="3600">
                <a:latin typeface="+mj-lt"/>
              </a:defRPr>
            </a:pPr>
            <a:r>
              <a:t>Sadrži ukupno deset nastavnih tema</a:t>
            </a:r>
            <a:endParaRPr sz="3600">
              <a:latin typeface="+mj-lt"/>
            </a:endParaRPr>
          </a:p>
          <a:p>
            <a:pPr lvl="0">
              <a:defRPr sz="3600">
                <a:latin typeface="+mj-lt"/>
              </a:defRPr>
            </a:pPr>
            <a:r>
              <a:t>Sve što </a:t>
            </a:r>
            <a:r>
              <a:rPr/>
              <a:t>trebate </a:t>
            </a:r>
            <a:r>
              <a:rPr smtClean="0"/>
              <a:t>je </a:t>
            </a:r>
            <a:r>
              <a:t>pristup internetu </a:t>
            </a:r>
          </a:p>
          <a:p>
            <a:pPr lvl="0">
              <a:defRPr sz="3600">
                <a:latin typeface="+mj-lt"/>
              </a:defRPr>
            </a:pPr>
            <a:r>
              <a:t>Očekuje se da ćete potrošiti ukupno 150 sati na stjecanje predviđenih ishoda učenja.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Pristranost u strojnom učenju</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4332" y="973592"/>
            <a:ext cx="9173028" cy="4486275"/>
          </a:xfrm>
        </p:spPr>
        <p:txBody>
          <a:bodyPr>
            <a:noAutofit/>
          </a:bodyPr>
          <a:lstStyle/>
          <a:p>
            <a:pPr algn="just">
              <a:defRPr>
                <a:latin typeface="+mj-lt"/>
              </a:defRPr>
            </a:pPr>
            <a:r>
              <a:rPr lang="hr-HR" sz="3600" b="1" smtClean="0"/>
              <a:t>Pristranost</a:t>
            </a:r>
            <a:r>
              <a:rPr sz="3600" smtClean="0"/>
              <a:t> </a:t>
            </a:r>
            <a:r>
              <a:rPr sz="3600"/>
              <a:t>u strojnom učenju: </a:t>
            </a:r>
            <a:r>
              <a:rPr sz="4000" b="1"/>
              <a:t>nepošteni </a:t>
            </a:r>
            <a:r>
              <a:rPr sz="4000" b="1" smtClean="0"/>
              <a:t>algoritmim</a:t>
            </a:r>
            <a:r>
              <a:rPr lang="hr-HR" sz="4000" b="1" smtClean="0"/>
              <a:t>i</a:t>
            </a:r>
            <a:r>
              <a:rPr sz="3600" smtClean="0"/>
              <a:t>.</a:t>
            </a:r>
            <a:endParaRPr sz="3600"/>
          </a:p>
          <a:p>
            <a:pPr algn="just">
              <a:defRPr sz="3600">
                <a:latin typeface="+mj-lt"/>
              </a:defRPr>
            </a:pPr>
            <a:r>
              <a:t>Pristrani </a:t>
            </a:r>
            <a:r>
              <a:rPr/>
              <a:t>algoritmi </a:t>
            </a:r>
            <a:r>
              <a:rPr lang="hr-HR" smtClean="0"/>
              <a:t>produbljuju</a:t>
            </a:r>
            <a:r>
              <a:rPr smtClean="0"/>
              <a:t> </a:t>
            </a:r>
            <a:r>
              <a:t>društvene predrasude i nejednakost.</a:t>
            </a:r>
          </a:p>
          <a:p>
            <a:pPr algn="just">
              <a:defRPr sz="3600">
                <a:latin typeface="+mj-lt"/>
              </a:defRPr>
            </a:pPr>
            <a:r>
              <a:t>Rješavanje pitanja pristranosti osigurava pravednost i </a:t>
            </a:r>
            <a:r>
              <a:rPr/>
              <a:t>etičku </a:t>
            </a:r>
            <a:r>
              <a:rPr lang="hr-HR" smtClean="0"/>
              <a:t>primjenu strojnog učenja</a:t>
            </a:r>
            <a:r>
              <a:rPr smtClean="0"/>
              <a:t>.</a:t>
            </a:r>
            <a:endParaRPr/>
          </a:p>
          <a:p>
            <a:pPr algn="just">
              <a:defRPr sz="3600">
                <a:latin typeface="+mj-lt"/>
              </a:defRPr>
            </a:pPr>
            <a:r>
              <a:rPr sz="3200"/>
              <a:t>Strategije: </a:t>
            </a:r>
            <a:r>
              <a:rPr lang="hr-HR" sz="3200" smtClean="0"/>
              <a:t>raznovrsnost</a:t>
            </a:r>
            <a:r>
              <a:rPr sz="3200" smtClean="0"/>
              <a:t> pod</a:t>
            </a:r>
            <a:r>
              <a:rPr lang="hr-HR" sz="3200" smtClean="0"/>
              <a:t>arata</a:t>
            </a:r>
            <a:r>
              <a:rPr sz="3200" smtClean="0"/>
              <a:t>, </a:t>
            </a:r>
            <a:r>
              <a:rPr sz="3200"/>
              <a:t>redovita evaluacija, multidisciplinarni timovi, algoritmi za </a:t>
            </a:r>
            <a:r>
              <a:rPr lang="hr-HR" sz="3200" smtClean="0"/>
              <a:t>poboljšanja</a:t>
            </a:r>
            <a:r>
              <a:rPr sz="3200" smtClean="0"/>
              <a:t>.</a:t>
            </a:r>
            <a:endParaRPr sz="3200"/>
          </a:p>
          <a:p>
            <a:pPr algn="just">
              <a:defRPr sz="3600">
                <a:latin typeface="+mj-lt"/>
              </a:defRPr>
            </a:pPr>
            <a:r>
              <a:rPr sz="3200"/>
              <a:t>Prepoznavanje i ublažavanje pristranosti ključno je za </a:t>
            </a:r>
            <a:r>
              <a:rPr sz="3200" smtClean="0"/>
              <a:t>pravedn</a:t>
            </a:r>
            <a:r>
              <a:rPr lang="hr-HR" sz="3200" smtClean="0"/>
              <a:t>u primjenu strojnog učenja</a:t>
            </a:r>
            <a:r>
              <a:rPr sz="3200" smtClean="0"/>
              <a:t>.</a:t>
            </a:r>
            <a:endParaRPr sz="3200">
              <a:latin typeface="+mj-lt"/>
            </a:endParaRPr>
          </a:p>
        </p:txBody>
      </p:sp>
      <p:pic>
        <p:nvPicPr>
          <p:cNvPr id="1026" name="Picture 2" descr="Free An Elderly Man Facing the Computer Monitor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6808" y="1600200"/>
            <a:ext cx="2573112" cy="3859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Pristranost u strojnom učenju</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63287" y="2648632"/>
            <a:ext cx="5050970" cy="3088140"/>
          </a:xfrm>
        </p:spPr>
        <p:txBody>
          <a:bodyPr>
            <a:noAutofit/>
          </a:bodyPr>
          <a:lstStyle/>
          <a:p>
            <a:pPr algn="just">
              <a:defRPr sz="3600">
                <a:latin typeface="+mj-lt"/>
              </a:defRPr>
            </a:pPr>
            <a:r>
              <a:t>Algoritmi odobrenja kredita mogu dovesti do pristranosti u procjeni kreditne sposobnosti.</a:t>
            </a:r>
          </a:p>
          <a:p>
            <a:pPr algn="just">
              <a:defRPr sz="3600">
                <a:latin typeface="+mj-lt"/>
              </a:defRPr>
            </a:pPr>
            <a:r>
              <a:rPr sz="3200"/>
              <a:t>Pristrani algoritmi mogu uskratiti kredite ili osigurati manje povoljne uvjete na temelju spola ili rase.</a:t>
            </a:r>
            <a:endParaRPr sz="320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2235436719"/>
              </p:ext>
            </p:extLst>
          </p:nvPr>
        </p:nvGraphicFramePr>
        <p:xfrm>
          <a:off x="5617030" y="1415141"/>
          <a:ext cx="6324601" cy="4247644"/>
        </p:xfrm>
        <a:graphic>
          <a:graphicData uri="http://schemas.openxmlformats.org/drawingml/2006/table">
            <a:tbl>
              <a:tblPr>
                <a:tableStyleId>{5C22544A-7EE6-4342-B048-85BDC9FD1C3A}</a:tableStyleId>
              </a:tblPr>
              <a:tblGrid>
                <a:gridCol w="1001484">
                  <a:extLst>
                    <a:ext uri="{9D8B030D-6E8A-4147-A177-3AD203B41FA5}">
                      <a16:colId xmlns:a16="http://schemas.microsoft.com/office/drawing/2014/main" val="3975688155"/>
                    </a:ext>
                  </a:extLst>
                </a:gridCol>
                <a:gridCol w="1238557">
                  <a:extLst>
                    <a:ext uri="{9D8B030D-6E8A-4147-A177-3AD203B41FA5}">
                      <a16:colId xmlns:a16="http://schemas.microsoft.com/office/drawing/2014/main" val="1335827016"/>
                    </a:ext>
                  </a:extLst>
                </a:gridCol>
                <a:gridCol w="1256788">
                  <a:extLst>
                    <a:ext uri="{9D8B030D-6E8A-4147-A177-3AD203B41FA5}">
                      <a16:colId xmlns:a16="http://schemas.microsoft.com/office/drawing/2014/main" val="3841676713"/>
                    </a:ext>
                  </a:extLst>
                </a:gridCol>
                <a:gridCol w="709715">
                  <a:extLst>
                    <a:ext uri="{9D8B030D-6E8A-4147-A177-3AD203B41FA5}">
                      <a16:colId xmlns:a16="http://schemas.microsoft.com/office/drawing/2014/main" val="2443144955"/>
                    </a:ext>
                  </a:extLst>
                </a:gridCol>
                <a:gridCol w="709715">
                  <a:extLst>
                    <a:ext uri="{9D8B030D-6E8A-4147-A177-3AD203B41FA5}">
                      <a16:colId xmlns:a16="http://schemas.microsoft.com/office/drawing/2014/main" val="3737891590"/>
                    </a:ext>
                  </a:extLst>
                </a:gridCol>
                <a:gridCol w="1408342">
                  <a:extLst>
                    <a:ext uri="{9D8B030D-6E8A-4147-A177-3AD203B41FA5}">
                      <a16:colId xmlns:a16="http://schemas.microsoft.com/office/drawing/2014/main" val="2186943754"/>
                    </a:ext>
                  </a:extLst>
                </a:gridCol>
              </a:tblGrid>
              <a:tr h="908179">
                <a:tc>
                  <a:txBody>
                    <a:bodyPr/>
                    <a:lstStyle/>
                    <a:p>
                      <a:pPr algn="ctr" fontAlgn="ctr">
                        <a:defRPr b="1">
                          <a:effectLst/>
                          <a:latin typeface="+mj-lt"/>
                        </a:defRPr>
                      </a:pPr>
                      <a:r>
                        <a:t>Prihod    </a:t>
                      </a:r>
                      <a:endParaRPr sz="1800" b="1" i="0" u="none" strike="noStrike">
                        <a:solidFill>
                          <a:srgbClr val="000000"/>
                        </a:solidFill>
                        <a:effectLst/>
                        <a:latin typeface="+mj-lt"/>
                      </a:endParaRPr>
                    </a:p>
                  </a:txBody>
                  <a:tcPr marL="9525" marR="9525" marT="9525" marB="0" anchor="ctr"/>
                </a:tc>
                <a:tc>
                  <a:txBody>
                    <a:bodyPr/>
                    <a:lstStyle/>
                    <a:p>
                      <a:pPr algn="ctr" fontAlgn="b">
                        <a:defRPr b="1">
                          <a:effectLst/>
                          <a:latin typeface="+mj-lt"/>
                        </a:defRPr>
                      </a:pPr>
                      <a:r>
                        <a:t>Status zaposlenja</a:t>
                      </a:r>
                      <a:endParaRPr sz="1800" b="1" i="0" u="none" strike="noStrike">
                        <a:solidFill>
                          <a:srgbClr val="000000"/>
                        </a:solidFill>
                        <a:effectLst/>
                        <a:latin typeface="+mj-lt"/>
                      </a:endParaRPr>
                    </a:p>
                  </a:txBody>
                  <a:tcPr marL="9525" marR="9525" marT="9525" marB="0" anchor="b"/>
                </a:tc>
                <a:tc>
                  <a:txBody>
                    <a:bodyPr/>
                    <a:lstStyle/>
                    <a:p>
                      <a:pPr algn="ctr" fontAlgn="b">
                        <a:defRPr b="1">
                          <a:effectLst/>
                          <a:latin typeface="+mj-lt"/>
                        </a:defRPr>
                      </a:pPr>
                      <a:r>
                        <a:t>Prethodna potraživanja</a:t>
                      </a:r>
                      <a:endParaRPr sz="1800" b="1" i="0" u="none" strike="noStrike">
                        <a:solidFill>
                          <a:srgbClr val="000000"/>
                        </a:solidFill>
                        <a:effectLst/>
                        <a:latin typeface="+mj-lt"/>
                      </a:endParaRPr>
                    </a:p>
                  </a:txBody>
                  <a:tcPr marL="9525" marR="9525" marT="9525" marB="0" anchor="b"/>
                </a:tc>
                <a:tc>
                  <a:txBody>
                    <a:bodyPr/>
                    <a:lstStyle/>
                    <a:p>
                      <a:pPr algn="ctr" fontAlgn="b">
                        <a:defRPr b="1">
                          <a:solidFill>
                            <a:srgbClr val="FF0000"/>
                          </a:solidFill>
                          <a:effectLst/>
                          <a:latin typeface="+mj-lt"/>
                        </a:defRPr>
                      </a:pPr>
                      <a:r>
                        <a:t>Utrka     </a:t>
                      </a:r>
                      <a:endParaRPr sz="1800" b="1" i="0" u="none" strike="noStrike">
                        <a:solidFill>
                          <a:srgbClr val="FF0000"/>
                        </a:solidFill>
                        <a:effectLst/>
                        <a:latin typeface="+mj-lt"/>
                      </a:endParaRPr>
                    </a:p>
                  </a:txBody>
                  <a:tcPr marL="9525" marR="9525" marT="9525" marB="0" anchor="b"/>
                </a:tc>
                <a:tc>
                  <a:txBody>
                    <a:bodyPr/>
                    <a:lstStyle/>
                    <a:p>
                      <a:pPr algn="ctr" fontAlgn="b">
                        <a:defRPr b="1">
                          <a:solidFill>
                            <a:srgbClr val="FF0000"/>
                          </a:solidFill>
                          <a:effectLst/>
                          <a:latin typeface="+mj-lt"/>
                        </a:defRPr>
                      </a:pPr>
                      <a:r>
                        <a:t>Spol</a:t>
                      </a:r>
                      <a:endParaRPr sz="1800" b="1" i="0" u="none" strike="noStrike">
                        <a:solidFill>
                          <a:srgbClr val="FF0000"/>
                        </a:solidFill>
                        <a:effectLst/>
                        <a:latin typeface="+mj-lt"/>
                      </a:endParaRPr>
                    </a:p>
                  </a:txBody>
                  <a:tcPr marL="9525" marR="9525" marT="9525" marB="0" anchor="b"/>
                </a:tc>
                <a:tc>
                  <a:txBody>
                    <a:bodyPr/>
                    <a:lstStyle/>
                    <a:p>
                      <a:pPr algn="ctr" fontAlgn="b">
                        <a:defRPr b="1">
                          <a:effectLst/>
                          <a:latin typeface="+mj-lt"/>
                        </a:defRPr>
                      </a:pPr>
                      <a:r>
                        <a:t> Odobreni zajam </a:t>
                      </a:r>
                      <a:endParaRPr sz="1800" b="1"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911186705"/>
                  </a:ext>
                </a:extLst>
              </a:tr>
              <a:tr h="454090">
                <a:tc>
                  <a:txBody>
                    <a:bodyPr/>
                    <a:lstStyle/>
                    <a:p>
                      <a:pPr algn="ctr" fontAlgn="ctr">
                        <a:defRPr>
                          <a:effectLst/>
                          <a:latin typeface="+mj-lt"/>
                        </a:defRPr>
                      </a:pPr>
                      <a:r>
                        <a:t>35.000,00</a:t>
                      </a:r>
                      <a:endParaRPr sz="1800" b="0" i="0" u="none" strike="noStrike">
                        <a:solidFill>
                          <a:srgbClr val="000000"/>
                        </a:solidFill>
                        <a:effectLst/>
                        <a:latin typeface="+mj-lt"/>
                      </a:endParaRPr>
                    </a:p>
                  </a:txBody>
                  <a:tcPr marL="9525" marR="9525" marT="9525" marB="0" anchor="ctr"/>
                </a:tc>
                <a:tc>
                  <a:txBody>
                    <a:bodyPr/>
                    <a:lstStyle/>
                    <a:p>
                      <a:pPr algn="ctr" fontAlgn="b">
                        <a:defRPr>
                          <a:effectLst/>
                          <a:latin typeface="+mj-lt"/>
                        </a:defRPr>
                      </a:pPr>
                      <a:r>
                        <a:t>Puno radno vrijeme</a:t>
                      </a:r>
                      <a:endParaRPr sz="1800" b="0" i="0" u="none" strike="noStrike">
                        <a:solidFill>
                          <a:srgbClr val="000000"/>
                        </a:solidFill>
                        <a:effectLst/>
                        <a:latin typeface="+mj-lt"/>
                      </a:endParaRPr>
                    </a:p>
                  </a:txBody>
                  <a:tcPr marL="9525" marR="9525" marT="9525" marB="0" anchor="b"/>
                </a:tc>
                <a:tc>
                  <a:txBody>
                    <a:bodyPr/>
                    <a:lstStyle/>
                    <a:p>
                      <a:pPr algn="ctr" fontAlgn="b">
                        <a:defRPr>
                          <a:effectLst/>
                          <a:latin typeface="+mj-lt"/>
                        </a:defRPr>
                      </a:pPr>
                      <a:r>
                        <a:t>Dobro</a:t>
                      </a:r>
                      <a:endParaRPr sz="1800" b="0" i="0" u="none" strike="noStrike">
                        <a:solidFill>
                          <a:srgbClr val="000000"/>
                        </a:solidFill>
                        <a:effectLst/>
                        <a:latin typeface="+mj-lt"/>
                      </a:endParaRPr>
                    </a:p>
                  </a:txBody>
                  <a:tcPr marL="9525" marR="9525" marT="9525" marB="0" anchor="b"/>
                </a:tc>
                <a:tc>
                  <a:txBody>
                    <a:bodyPr/>
                    <a:lstStyle/>
                    <a:p>
                      <a:pPr algn="ctr" fontAlgn="b">
                        <a:defRPr>
                          <a:solidFill>
                            <a:srgbClr val="FF0000"/>
                          </a:solidFill>
                          <a:effectLst/>
                          <a:latin typeface="+mj-lt"/>
                        </a:defRPr>
                      </a:pPr>
                      <a:r>
                        <a:t>Bijela</a:t>
                      </a:r>
                      <a:endParaRPr sz="1800" b="0" i="0" u="none" strike="noStrike">
                        <a:solidFill>
                          <a:srgbClr val="FF0000"/>
                        </a:solidFill>
                        <a:effectLst/>
                        <a:latin typeface="+mj-lt"/>
                      </a:endParaRPr>
                    </a:p>
                  </a:txBody>
                  <a:tcPr marL="9525" marR="9525" marT="9525" marB="0" anchor="b"/>
                </a:tc>
                <a:tc>
                  <a:txBody>
                    <a:bodyPr/>
                    <a:lstStyle/>
                    <a:p>
                      <a:pPr algn="ctr" fontAlgn="b">
                        <a:defRPr>
                          <a:solidFill>
                            <a:srgbClr val="FF0000"/>
                          </a:solidFill>
                          <a:effectLst/>
                          <a:latin typeface="+mj-lt"/>
                        </a:defRPr>
                      </a:pPr>
                      <a:r>
                        <a:t>Žena</a:t>
                      </a:r>
                      <a:endParaRPr sz="1800" b="0" i="0" u="none" strike="noStrike">
                        <a:solidFill>
                          <a:srgbClr val="FF0000"/>
                        </a:solidFill>
                        <a:effectLst/>
                        <a:latin typeface="+mj-lt"/>
                      </a:endParaRPr>
                    </a:p>
                  </a:txBody>
                  <a:tcPr marL="9525" marR="9525" marT="9525" marB="0" anchor="b"/>
                </a:tc>
                <a:tc>
                  <a:txBody>
                    <a:bodyPr/>
                    <a:lstStyle/>
                    <a:p>
                      <a:pPr algn="ctr" fontAlgn="b">
                        <a:defRPr>
                          <a:effectLst/>
                          <a:latin typeface="+mj-lt"/>
                        </a:defRPr>
                      </a:pPr>
                      <a:r>
                        <a:t>Ne</a:t>
                      </a:r>
                      <a:endParaRP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016813900"/>
                  </a:ext>
                </a:extLst>
              </a:tr>
              <a:tr h="454090">
                <a:tc>
                  <a:txBody>
                    <a:bodyPr/>
                    <a:lstStyle/>
                    <a:p>
                      <a:pPr algn="ctr" fontAlgn="ctr">
                        <a:defRPr>
                          <a:effectLst/>
                          <a:latin typeface="+mj-lt"/>
                        </a:defRPr>
                      </a:pPr>
                      <a:r>
                        <a:t>30.000,00</a:t>
                      </a:r>
                      <a:endParaRPr sz="1800" b="0" i="0" u="none" strike="noStrike">
                        <a:solidFill>
                          <a:srgbClr val="000000"/>
                        </a:solidFill>
                        <a:effectLst/>
                        <a:latin typeface="+mj-lt"/>
                      </a:endParaRPr>
                    </a:p>
                  </a:txBody>
                  <a:tcPr marL="9525" marR="9525" marT="9525" marB="0" anchor="ctr"/>
                </a:tc>
                <a:tc>
                  <a:txBody>
                    <a:bodyPr/>
                    <a:lstStyle/>
                    <a:p>
                      <a:pPr algn="ctr" fontAlgn="b">
                        <a:defRPr>
                          <a:effectLst/>
                          <a:latin typeface="+mj-lt"/>
                        </a:defRPr>
                      </a:pPr>
                      <a:r>
                        <a:t>Puno radno vrijeme</a:t>
                      </a:r>
                      <a:endParaRPr sz="1800" b="0" i="0" u="none" strike="noStrike">
                        <a:solidFill>
                          <a:srgbClr val="000000"/>
                        </a:solidFill>
                        <a:effectLst/>
                        <a:latin typeface="+mj-lt"/>
                      </a:endParaRPr>
                    </a:p>
                  </a:txBody>
                  <a:tcPr marL="9525" marR="9525" marT="9525" marB="0" anchor="b"/>
                </a:tc>
                <a:tc>
                  <a:txBody>
                    <a:bodyPr/>
                    <a:lstStyle/>
                    <a:p>
                      <a:pPr algn="ctr" fontAlgn="b">
                        <a:defRPr>
                          <a:effectLst/>
                          <a:latin typeface="+mj-lt"/>
                        </a:defRPr>
                      </a:pPr>
                      <a:r>
                        <a:t>Dobro</a:t>
                      </a:r>
                      <a:endParaRPr sz="1800" b="0" i="0" u="none" strike="noStrike">
                        <a:solidFill>
                          <a:srgbClr val="000000"/>
                        </a:solidFill>
                        <a:effectLst/>
                        <a:latin typeface="+mj-lt"/>
                      </a:endParaRPr>
                    </a:p>
                  </a:txBody>
                  <a:tcPr marL="9525" marR="9525" marT="9525" marB="0" anchor="b"/>
                </a:tc>
                <a:tc>
                  <a:txBody>
                    <a:bodyPr/>
                    <a:lstStyle/>
                    <a:p>
                      <a:pPr algn="ctr" fontAlgn="b">
                        <a:defRPr>
                          <a:solidFill>
                            <a:srgbClr val="FF0000"/>
                          </a:solidFill>
                          <a:effectLst/>
                          <a:latin typeface="+mj-lt"/>
                        </a:defRPr>
                      </a:pPr>
                      <a:r>
                        <a:t>Crna</a:t>
                      </a:r>
                      <a:endParaRPr sz="1800" b="0" i="0" u="none" strike="noStrike">
                        <a:solidFill>
                          <a:srgbClr val="FF0000"/>
                        </a:solidFill>
                        <a:effectLst/>
                        <a:latin typeface="+mj-lt"/>
                      </a:endParaRPr>
                    </a:p>
                  </a:txBody>
                  <a:tcPr marL="9525" marR="9525" marT="9525" marB="0" anchor="b"/>
                </a:tc>
                <a:tc>
                  <a:txBody>
                    <a:bodyPr/>
                    <a:lstStyle/>
                    <a:p>
                      <a:pPr algn="ctr" fontAlgn="b">
                        <a:defRPr>
                          <a:solidFill>
                            <a:srgbClr val="FF0000"/>
                          </a:solidFill>
                          <a:effectLst/>
                          <a:latin typeface="+mj-lt"/>
                        </a:defRPr>
                      </a:pPr>
                      <a:r>
                        <a:t>Žena</a:t>
                      </a:r>
                      <a:endParaRPr sz="1800" b="0" i="0" u="none" strike="noStrike">
                        <a:solidFill>
                          <a:srgbClr val="FF0000"/>
                        </a:solidFill>
                        <a:effectLst/>
                        <a:latin typeface="+mj-lt"/>
                      </a:endParaRPr>
                    </a:p>
                  </a:txBody>
                  <a:tcPr marL="9525" marR="9525" marT="9525" marB="0" anchor="b"/>
                </a:tc>
                <a:tc>
                  <a:txBody>
                    <a:bodyPr/>
                    <a:lstStyle/>
                    <a:p>
                      <a:pPr algn="ctr" fontAlgn="b">
                        <a:defRPr>
                          <a:effectLst/>
                          <a:latin typeface="+mj-lt"/>
                        </a:defRPr>
                      </a:pPr>
                      <a:r>
                        <a:t>Ne</a:t>
                      </a:r>
                      <a:endParaRP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4255818894"/>
                  </a:ext>
                </a:extLst>
              </a:tr>
              <a:tr h="454090">
                <a:tc>
                  <a:txBody>
                    <a:bodyPr/>
                    <a:lstStyle/>
                    <a:p>
                      <a:pPr algn="ctr" fontAlgn="ctr">
                        <a:defRPr>
                          <a:effectLst/>
                          <a:latin typeface="+mj-lt"/>
                        </a:defRPr>
                      </a:pPr>
                      <a:r>
                        <a:t>30.000,00</a:t>
                      </a:r>
                      <a:endParaRPr sz="1800" b="0" i="0" u="none" strike="noStrike">
                        <a:solidFill>
                          <a:srgbClr val="000000"/>
                        </a:solidFill>
                        <a:effectLst/>
                        <a:latin typeface="+mj-lt"/>
                      </a:endParaRPr>
                    </a:p>
                  </a:txBody>
                  <a:tcPr marL="9525" marR="9525" marT="9525" marB="0" anchor="ctr"/>
                </a:tc>
                <a:tc>
                  <a:txBody>
                    <a:bodyPr/>
                    <a:lstStyle/>
                    <a:p>
                      <a:pPr algn="ctr" fontAlgn="b">
                        <a:defRPr>
                          <a:effectLst/>
                          <a:latin typeface="+mj-lt"/>
                        </a:defRPr>
                      </a:pPr>
                      <a:r>
                        <a:t>Skraćeno radno vrijeme</a:t>
                      </a:r>
                      <a:endParaRPr sz="1800" b="0" i="0" u="none" strike="noStrike">
                        <a:solidFill>
                          <a:srgbClr val="000000"/>
                        </a:solidFill>
                        <a:effectLst/>
                        <a:latin typeface="+mj-lt"/>
                      </a:endParaRPr>
                    </a:p>
                  </a:txBody>
                  <a:tcPr marL="9525" marR="9525" marT="9525" marB="0" anchor="b"/>
                </a:tc>
                <a:tc>
                  <a:txBody>
                    <a:bodyPr/>
                    <a:lstStyle/>
                    <a:p>
                      <a:pPr algn="ctr" fontAlgn="b">
                        <a:defRPr>
                          <a:effectLst/>
                          <a:latin typeface="+mj-lt"/>
                        </a:defRPr>
                      </a:pPr>
                      <a:r>
                        <a:t>Dobro</a:t>
                      </a:r>
                      <a:endParaRPr sz="1800" b="0" i="0" u="none" strike="noStrike">
                        <a:solidFill>
                          <a:srgbClr val="000000"/>
                        </a:solidFill>
                        <a:effectLst/>
                        <a:latin typeface="+mj-lt"/>
                      </a:endParaRPr>
                    </a:p>
                  </a:txBody>
                  <a:tcPr marL="9525" marR="9525" marT="9525" marB="0" anchor="b"/>
                </a:tc>
                <a:tc>
                  <a:txBody>
                    <a:bodyPr/>
                    <a:lstStyle/>
                    <a:p>
                      <a:pPr algn="ctr" fontAlgn="b">
                        <a:defRPr>
                          <a:solidFill>
                            <a:srgbClr val="FF0000"/>
                          </a:solidFill>
                          <a:effectLst/>
                          <a:latin typeface="+mj-lt"/>
                        </a:defRPr>
                      </a:pPr>
                      <a:r>
                        <a:t>Bijela</a:t>
                      </a:r>
                      <a:endParaRPr sz="1800" b="0" i="0" u="none" strike="noStrike">
                        <a:solidFill>
                          <a:srgbClr val="FF0000"/>
                        </a:solidFill>
                        <a:effectLst/>
                        <a:latin typeface="+mj-lt"/>
                      </a:endParaRPr>
                    </a:p>
                  </a:txBody>
                  <a:tcPr marL="9525" marR="9525" marT="9525" marB="0" anchor="b"/>
                </a:tc>
                <a:tc>
                  <a:txBody>
                    <a:bodyPr/>
                    <a:lstStyle/>
                    <a:p>
                      <a:pPr algn="ctr" fontAlgn="b">
                        <a:defRPr>
                          <a:solidFill>
                            <a:srgbClr val="FF0000"/>
                          </a:solidFill>
                          <a:effectLst/>
                          <a:latin typeface="+mj-lt"/>
                        </a:defRPr>
                      </a:pPr>
                      <a:r>
                        <a:t>Muško</a:t>
                      </a:r>
                      <a:endParaRPr sz="1800" b="0" i="0" u="none" strike="noStrike">
                        <a:solidFill>
                          <a:srgbClr val="FF0000"/>
                        </a:solidFill>
                        <a:effectLst/>
                        <a:latin typeface="+mj-lt"/>
                      </a:endParaRPr>
                    </a:p>
                  </a:txBody>
                  <a:tcPr marL="9525" marR="9525" marT="9525" marB="0" anchor="b"/>
                </a:tc>
                <a:tc>
                  <a:txBody>
                    <a:bodyPr/>
                    <a:lstStyle/>
                    <a:p>
                      <a:pPr algn="ctr" fontAlgn="b">
                        <a:defRPr>
                          <a:effectLst/>
                          <a:latin typeface="+mj-lt"/>
                        </a:defRPr>
                      </a:pPr>
                      <a:r>
                        <a:t>Da</a:t>
                      </a:r>
                      <a:endParaRP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928121666"/>
                  </a:ext>
                </a:extLst>
              </a:tr>
              <a:tr h="454090">
                <a:tc>
                  <a:txBody>
                    <a:bodyPr/>
                    <a:lstStyle/>
                    <a:p>
                      <a:pPr algn="ctr" fontAlgn="ctr">
                        <a:defRPr>
                          <a:effectLst/>
                          <a:latin typeface="+mj-lt"/>
                        </a:defRPr>
                      </a:pPr>
                      <a:r>
                        <a:t>25.000,00</a:t>
                      </a:r>
                      <a:endParaRPr sz="1800" b="0" i="0" u="none" strike="noStrike">
                        <a:solidFill>
                          <a:srgbClr val="000000"/>
                        </a:solidFill>
                        <a:effectLst/>
                        <a:latin typeface="+mj-lt"/>
                      </a:endParaRPr>
                    </a:p>
                  </a:txBody>
                  <a:tcPr marL="9525" marR="9525" marT="9525" marB="0" anchor="ctr"/>
                </a:tc>
                <a:tc>
                  <a:txBody>
                    <a:bodyPr/>
                    <a:lstStyle/>
                    <a:p>
                      <a:pPr algn="ctr" fontAlgn="b">
                        <a:defRPr>
                          <a:effectLst/>
                          <a:latin typeface="+mj-lt"/>
                        </a:defRPr>
                      </a:pPr>
                      <a:r>
                        <a:t>Skraćeno radno vrijeme</a:t>
                      </a:r>
                      <a:endParaRPr sz="1800" b="0" i="0" u="none" strike="noStrike">
                        <a:solidFill>
                          <a:srgbClr val="000000"/>
                        </a:solidFill>
                        <a:effectLst/>
                        <a:latin typeface="+mj-lt"/>
                      </a:endParaRPr>
                    </a:p>
                  </a:txBody>
                  <a:tcPr marL="9525" marR="9525" marT="9525" marB="0" anchor="b"/>
                </a:tc>
                <a:tc>
                  <a:txBody>
                    <a:bodyPr/>
                    <a:lstStyle/>
                    <a:p>
                      <a:pPr algn="ctr" fontAlgn="b">
                        <a:defRPr>
                          <a:effectLst/>
                          <a:latin typeface="+mj-lt"/>
                        </a:defRPr>
                      </a:pPr>
                      <a:r>
                        <a:t>Loše</a:t>
                      </a:r>
                      <a:endParaRPr sz="1800" b="0" i="0" u="none" strike="noStrike">
                        <a:solidFill>
                          <a:srgbClr val="000000"/>
                        </a:solidFill>
                        <a:effectLst/>
                        <a:latin typeface="+mj-lt"/>
                      </a:endParaRPr>
                    </a:p>
                  </a:txBody>
                  <a:tcPr marL="9525" marR="9525" marT="9525" marB="0" anchor="b"/>
                </a:tc>
                <a:tc>
                  <a:txBody>
                    <a:bodyPr/>
                    <a:lstStyle/>
                    <a:p>
                      <a:pPr algn="ctr" fontAlgn="b">
                        <a:defRPr>
                          <a:solidFill>
                            <a:srgbClr val="FF0000"/>
                          </a:solidFill>
                          <a:effectLst/>
                          <a:latin typeface="+mj-lt"/>
                        </a:defRPr>
                      </a:pPr>
                      <a:r>
                        <a:t>Crna</a:t>
                      </a:r>
                      <a:endParaRPr sz="1800" b="0" i="0" u="none" strike="noStrike">
                        <a:solidFill>
                          <a:srgbClr val="FF0000"/>
                        </a:solidFill>
                        <a:effectLst/>
                        <a:latin typeface="+mj-lt"/>
                      </a:endParaRPr>
                    </a:p>
                  </a:txBody>
                  <a:tcPr marL="9525" marR="9525" marT="9525" marB="0" anchor="b"/>
                </a:tc>
                <a:tc>
                  <a:txBody>
                    <a:bodyPr/>
                    <a:lstStyle/>
                    <a:p>
                      <a:pPr algn="ctr" fontAlgn="b">
                        <a:defRPr>
                          <a:solidFill>
                            <a:srgbClr val="FF0000"/>
                          </a:solidFill>
                          <a:effectLst/>
                          <a:latin typeface="+mj-lt"/>
                        </a:defRPr>
                      </a:pPr>
                      <a:r>
                        <a:t>Muško</a:t>
                      </a:r>
                      <a:endParaRPr sz="1800" b="0" i="0" u="none" strike="noStrike">
                        <a:solidFill>
                          <a:srgbClr val="FF0000"/>
                        </a:solidFill>
                        <a:effectLst/>
                        <a:latin typeface="+mj-lt"/>
                      </a:endParaRPr>
                    </a:p>
                  </a:txBody>
                  <a:tcPr marL="9525" marR="9525" marT="9525" marB="0" anchor="b"/>
                </a:tc>
                <a:tc>
                  <a:txBody>
                    <a:bodyPr/>
                    <a:lstStyle/>
                    <a:p>
                      <a:pPr algn="ctr" fontAlgn="b">
                        <a:defRPr>
                          <a:effectLst/>
                          <a:latin typeface="+mj-lt"/>
                        </a:defRPr>
                      </a:pPr>
                      <a:r>
                        <a:t>Ne</a:t>
                      </a:r>
                      <a:endParaRP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45840479"/>
                  </a:ext>
                </a:extLst>
              </a:tr>
              <a:tr h="454090">
                <a:tc>
                  <a:txBody>
                    <a:bodyPr/>
                    <a:lstStyle/>
                    <a:p>
                      <a:pPr algn="ctr" fontAlgn="ctr">
                        <a:defRPr>
                          <a:effectLst/>
                          <a:latin typeface="+mj-lt"/>
                        </a:defRPr>
                      </a:pPr>
                      <a:r>
                        <a:t>70.000,00</a:t>
                      </a:r>
                      <a:endParaRPr sz="1800" b="0" i="0" u="none" strike="noStrike">
                        <a:solidFill>
                          <a:srgbClr val="000000"/>
                        </a:solidFill>
                        <a:effectLst/>
                        <a:latin typeface="+mj-lt"/>
                      </a:endParaRPr>
                    </a:p>
                  </a:txBody>
                  <a:tcPr marL="9525" marR="9525" marT="9525" marB="0" anchor="ctr"/>
                </a:tc>
                <a:tc>
                  <a:txBody>
                    <a:bodyPr/>
                    <a:lstStyle/>
                    <a:p>
                      <a:pPr algn="ctr" fontAlgn="b">
                        <a:defRPr>
                          <a:effectLst/>
                          <a:latin typeface="+mj-lt"/>
                        </a:defRPr>
                      </a:pPr>
                      <a:r>
                        <a:t>Puno radno vrijeme</a:t>
                      </a:r>
                      <a:endParaRPr sz="1800" b="0" i="0" u="none" strike="noStrike">
                        <a:solidFill>
                          <a:srgbClr val="000000"/>
                        </a:solidFill>
                        <a:effectLst/>
                        <a:latin typeface="+mj-lt"/>
                      </a:endParaRPr>
                    </a:p>
                  </a:txBody>
                  <a:tcPr marL="9525" marR="9525" marT="9525" marB="0" anchor="b"/>
                </a:tc>
                <a:tc>
                  <a:txBody>
                    <a:bodyPr/>
                    <a:lstStyle/>
                    <a:p>
                      <a:pPr algn="ctr" fontAlgn="b">
                        <a:defRPr>
                          <a:effectLst/>
                          <a:latin typeface="+mj-lt"/>
                        </a:defRPr>
                      </a:pPr>
                      <a:r>
                        <a:t>Excel</a:t>
                      </a:r>
                      <a:endParaRPr sz="1800" b="0" i="0" u="none" strike="noStrike">
                        <a:solidFill>
                          <a:srgbClr val="000000"/>
                        </a:solidFill>
                        <a:effectLst/>
                        <a:latin typeface="+mj-lt"/>
                      </a:endParaRPr>
                    </a:p>
                  </a:txBody>
                  <a:tcPr marL="9525" marR="9525" marT="9525" marB="0" anchor="b"/>
                </a:tc>
                <a:tc>
                  <a:txBody>
                    <a:bodyPr/>
                    <a:lstStyle/>
                    <a:p>
                      <a:pPr algn="ctr" fontAlgn="b">
                        <a:defRPr>
                          <a:solidFill>
                            <a:srgbClr val="FF0000"/>
                          </a:solidFill>
                          <a:effectLst/>
                          <a:latin typeface="+mj-lt"/>
                        </a:defRPr>
                      </a:pPr>
                      <a:r>
                        <a:t>Bijela</a:t>
                      </a:r>
                      <a:endParaRPr sz="1800" b="0" i="0" u="none" strike="noStrike">
                        <a:solidFill>
                          <a:srgbClr val="FF0000"/>
                        </a:solidFill>
                        <a:effectLst/>
                        <a:latin typeface="+mj-lt"/>
                      </a:endParaRPr>
                    </a:p>
                  </a:txBody>
                  <a:tcPr marL="9525" marR="9525" marT="9525" marB="0" anchor="b"/>
                </a:tc>
                <a:tc>
                  <a:txBody>
                    <a:bodyPr/>
                    <a:lstStyle/>
                    <a:p>
                      <a:pPr algn="ctr" fontAlgn="b">
                        <a:defRPr>
                          <a:solidFill>
                            <a:srgbClr val="FF0000"/>
                          </a:solidFill>
                          <a:effectLst/>
                          <a:latin typeface="+mj-lt"/>
                        </a:defRPr>
                      </a:pPr>
                      <a:r>
                        <a:t>Muško</a:t>
                      </a:r>
                      <a:endParaRPr sz="1800" b="0" i="0" u="none" strike="noStrike">
                        <a:solidFill>
                          <a:srgbClr val="FF0000"/>
                        </a:solidFill>
                        <a:effectLst/>
                        <a:latin typeface="+mj-lt"/>
                      </a:endParaRPr>
                    </a:p>
                  </a:txBody>
                  <a:tcPr marL="9525" marR="9525" marT="9525" marB="0" anchor="b"/>
                </a:tc>
                <a:tc>
                  <a:txBody>
                    <a:bodyPr/>
                    <a:lstStyle/>
                    <a:p>
                      <a:pPr algn="ctr" fontAlgn="b">
                        <a:defRPr>
                          <a:effectLst/>
                          <a:latin typeface="+mj-lt"/>
                        </a:defRPr>
                      </a:pPr>
                      <a:r>
                        <a:t>Da</a:t>
                      </a:r>
                      <a:endParaRP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4133364947"/>
                  </a:ext>
                </a:extLst>
              </a:tr>
            </a:tbl>
          </a:graphicData>
        </a:graphic>
      </p:graphicFrame>
      <p:cxnSp>
        <p:nvCxnSpPr>
          <p:cNvPr id="6" name="Straight Connector 5"/>
          <p:cNvCxnSpPr/>
          <p:nvPr/>
        </p:nvCxnSpPr>
        <p:spPr>
          <a:xfrm>
            <a:off x="9122229" y="1415141"/>
            <a:ext cx="1382485" cy="3178629"/>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9122229" y="1415141"/>
            <a:ext cx="1382485" cy="3178629"/>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3" name="Cloud Callout 12"/>
          <p:cNvSpPr/>
          <p:nvPr/>
        </p:nvSpPr>
        <p:spPr>
          <a:xfrm>
            <a:off x="849085" y="1175657"/>
            <a:ext cx="4049486" cy="1338943"/>
          </a:xfrm>
          <a:prstGeom prst="cloudCallout">
            <a:avLst>
              <a:gd name="adj1" fmla="val 56318"/>
              <a:gd name="adj2" fmla="val 6981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 </a:t>
            </a:r>
            <a:r>
              <a:rPr sz="4400">
                <a:latin typeface="+mj-lt"/>
              </a:rPr>
              <a:t>Primjer</a:t>
            </a:r>
            <a:endParaRPr sz="3200">
              <a:latin typeface="+mj-lt"/>
            </a:endParaRPr>
          </a:p>
        </p:txBody>
      </p:sp>
      <p:sp>
        <p:nvSpPr>
          <p:cNvPr id="14" name="Rectangular Callout 13"/>
          <p:cNvSpPr/>
          <p:nvPr/>
        </p:nvSpPr>
        <p:spPr>
          <a:xfrm>
            <a:off x="6085116" y="4814807"/>
            <a:ext cx="5388428" cy="1382485"/>
          </a:xfrm>
          <a:prstGeom prst="wedgeRectCallout">
            <a:avLst>
              <a:gd name="adj1" fmla="val 21755"/>
              <a:gd name="adj2" fmla="val -6033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latin typeface="+mj-lt"/>
              </a:defRPr>
            </a:pPr>
            <a:r>
              <a:t>radi rješavanja i ublažavanja pristranosti, preporučuje se razmotriti uklanjanje osjetljivog </a:t>
            </a:r>
            <a:r>
              <a:rPr/>
              <a:t>atributa </a:t>
            </a:r>
            <a:r>
              <a:rPr smtClean="0"/>
              <a:t>"</a:t>
            </a:r>
            <a:r>
              <a:rPr lang="hr-HR" smtClean="0"/>
              <a:t>Rasa</a:t>
            </a:r>
            <a:r>
              <a:rPr smtClean="0"/>
              <a:t>" </a:t>
            </a:r>
            <a:r>
              <a:rPr/>
              <a:t>i </a:t>
            </a:r>
            <a:r>
              <a:rPr smtClean="0"/>
              <a:t>"</a:t>
            </a:r>
            <a:r>
              <a:rPr lang="hr-HR" smtClean="0"/>
              <a:t>Spol</a:t>
            </a:r>
            <a:r>
              <a:rPr smtClean="0"/>
              <a:t>" </a:t>
            </a:r>
            <a:r>
              <a:t>iz skupa podataka</a:t>
            </a:r>
          </a:p>
        </p:txBody>
      </p:sp>
    </p:spTree>
    <p:extLst>
      <p:ext uri="{BB962C8B-B14F-4D97-AF65-F5344CB8AC3E}">
        <p14:creationId xmlns:p14="http://schemas.microsoft.com/office/powerpoint/2010/main" val="300648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Privatnost i zaštita podataka</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74172" y="1091974"/>
            <a:ext cx="8784771" cy="4486275"/>
          </a:xfrm>
        </p:spPr>
        <p:txBody>
          <a:bodyPr>
            <a:noAutofit/>
          </a:bodyPr>
          <a:lstStyle/>
          <a:p>
            <a:pPr algn="just">
              <a:defRPr sz="3600">
                <a:latin typeface="+mj-lt"/>
              </a:defRPr>
            </a:pPr>
            <a:r>
              <a:t>Privatnost i zaštita podataka ključni su za strojno učenje.</a:t>
            </a:r>
          </a:p>
          <a:p>
            <a:pPr algn="just">
              <a:defRPr sz="3600">
                <a:latin typeface="+mj-lt"/>
              </a:defRPr>
            </a:pPr>
            <a:r>
              <a:rPr lang="hr-HR" smtClean="0"/>
              <a:t>P</a:t>
            </a:r>
            <a:r>
              <a:rPr smtClean="0"/>
              <a:t>odaci </a:t>
            </a:r>
            <a:r>
              <a:rPr lang="hr-HR" smtClean="0"/>
              <a:t>moraju biti sigurni </a:t>
            </a:r>
            <a:r>
              <a:rPr smtClean="0"/>
              <a:t>od </a:t>
            </a:r>
            <a:r>
              <a:rPr/>
              <a:t>neovlaštenog </a:t>
            </a:r>
            <a:r>
              <a:rPr smtClean="0"/>
              <a:t>pristupa</a:t>
            </a:r>
            <a:r>
              <a:rPr lang="hr-HR" smtClean="0"/>
              <a:t>.</a:t>
            </a:r>
          </a:p>
          <a:p>
            <a:pPr algn="just">
              <a:defRPr sz="3600">
                <a:latin typeface="+mj-lt"/>
              </a:defRPr>
            </a:pPr>
            <a:r>
              <a:rPr smtClean="0"/>
              <a:t>Transparentnost </a:t>
            </a:r>
            <a:r>
              <a:t>i pristanak grade povjerenje u strojno učenje.</a:t>
            </a:r>
          </a:p>
          <a:p>
            <a:pPr algn="just">
              <a:defRPr sz="3600">
                <a:latin typeface="+mj-lt"/>
              </a:defRPr>
            </a:pPr>
            <a:r>
              <a:t>Anonimizirajte podatke kako biste zaštitili privatnost.</a:t>
            </a:r>
          </a:p>
          <a:p>
            <a:pPr algn="just">
              <a:defRPr sz="3600">
                <a:latin typeface="+mj-lt"/>
              </a:defRPr>
            </a:pPr>
            <a:r>
              <a:t>Pravni okviri (poput GDPR-a) </a:t>
            </a:r>
            <a:r>
              <a:rPr/>
              <a:t>vode </a:t>
            </a:r>
            <a:r>
              <a:rPr smtClean="0"/>
              <a:t>odgovorno</a:t>
            </a:r>
            <a:r>
              <a:rPr lang="hr-HR" smtClean="0"/>
              <a:t>m</a:t>
            </a:r>
            <a:r>
              <a:rPr smtClean="0"/>
              <a:t> rukovanj</a:t>
            </a:r>
            <a:r>
              <a:rPr lang="hr-HR" smtClean="0"/>
              <a:t>u</a:t>
            </a:r>
            <a:r>
              <a:rPr smtClean="0"/>
              <a:t> </a:t>
            </a:r>
            <a:r>
              <a:t>podacima.</a:t>
            </a:r>
            <a:endParaRPr sz="3600">
              <a:latin typeface="+mj-lt"/>
            </a:endParaRPr>
          </a:p>
        </p:txBody>
      </p:sp>
      <p:pic>
        <p:nvPicPr>
          <p:cNvPr id="4" name="Picture 2" descr="Free Modern equipment for video surveillance on wall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20199" y="1091974"/>
            <a:ext cx="2819400" cy="18777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From above of crop anonymous male lawyer in formal clothes typing on laptop while sitting at wooden table with stack of documents and gavel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66639" y="3195637"/>
            <a:ext cx="1926519" cy="28897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7317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defRPr b="1"/>
            </a:pPr>
            <a:r>
              <a:t>Privatnost i zaštita podataka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74172" y="918477"/>
            <a:ext cx="8784771" cy="4486275"/>
          </a:xfrm>
        </p:spPr>
        <p:txBody>
          <a:bodyPr>
            <a:noAutofit/>
          </a:bodyPr>
          <a:lstStyle/>
          <a:p>
            <a:pPr algn="just">
              <a:defRPr>
                <a:latin typeface="+mj-lt"/>
              </a:defRPr>
            </a:pPr>
            <a:r>
              <a:rPr lang="hr-HR" sz="4000" b="1" smtClean="0"/>
              <a:t>Zdravstvena </a:t>
            </a:r>
            <a:r>
              <a:rPr lang="hr-HR" sz="4000" b="1"/>
              <a:t>zaštita</a:t>
            </a:r>
            <a:r>
              <a:rPr lang="hr-HR" sz="3600"/>
              <a:t>: </a:t>
            </a:r>
            <a:r>
              <a:rPr lang="hr-HR" sz="3600"/>
              <a:t>P</a:t>
            </a:r>
            <a:r>
              <a:rPr lang="hr-HR" sz="3600" smtClean="0"/>
              <a:t>rivatnost </a:t>
            </a:r>
            <a:r>
              <a:rPr lang="hr-HR" sz="3600"/>
              <a:t>medicinskih podataka.</a:t>
            </a:r>
          </a:p>
          <a:p>
            <a:pPr algn="just">
              <a:defRPr>
                <a:latin typeface="+mj-lt"/>
              </a:defRPr>
            </a:pPr>
            <a:r>
              <a:rPr lang="hr-HR" sz="4000" b="1" smtClean="0"/>
              <a:t>Društveni </a:t>
            </a:r>
            <a:r>
              <a:rPr lang="hr-HR" sz="4000" b="1"/>
              <a:t>mediji</a:t>
            </a:r>
            <a:r>
              <a:rPr lang="hr-HR" sz="3600"/>
              <a:t>: </a:t>
            </a:r>
            <a:r>
              <a:rPr lang="hr-HR" sz="3600" smtClean="0"/>
              <a:t>Sigurna obrada korisničkih podataka.</a:t>
            </a:r>
            <a:endParaRPr lang="hr-HR" sz="3600"/>
          </a:p>
          <a:p>
            <a:pPr algn="just">
              <a:defRPr>
                <a:latin typeface="+mj-lt"/>
              </a:defRPr>
            </a:pPr>
            <a:r>
              <a:rPr lang="hr-HR" sz="4000" b="1" smtClean="0"/>
              <a:t>Financije</a:t>
            </a:r>
            <a:r>
              <a:rPr lang="hr-HR" sz="3600"/>
              <a:t>: </a:t>
            </a:r>
            <a:r>
              <a:rPr lang="hr-HR" sz="3600" smtClean="0"/>
              <a:t>Prepoznavanje </a:t>
            </a:r>
            <a:r>
              <a:rPr lang="hr-HR" sz="3600"/>
              <a:t>prijevare </a:t>
            </a:r>
            <a:r>
              <a:rPr lang="hr-HR" sz="3600"/>
              <a:t>i </a:t>
            </a:r>
            <a:r>
              <a:rPr lang="hr-HR" sz="3600" smtClean="0"/>
              <a:t>čuvanje osjetljivih financijskih podataka.</a:t>
            </a:r>
            <a:endParaRPr lang="hr-HR" sz="3600"/>
          </a:p>
          <a:p>
            <a:pPr algn="just">
              <a:defRPr>
                <a:latin typeface="+mj-lt"/>
              </a:defRPr>
            </a:pPr>
            <a:r>
              <a:rPr lang="hr-HR" sz="4000" b="1" smtClean="0"/>
              <a:t>Pametne mrežne </a:t>
            </a:r>
            <a:r>
              <a:rPr lang="hr-HR" sz="4000" b="1"/>
              <a:t>stranice</a:t>
            </a:r>
            <a:r>
              <a:rPr lang="hr-HR" sz="3600"/>
              <a:t>: </a:t>
            </a:r>
            <a:r>
              <a:rPr lang="hr-HR" sz="3600" smtClean="0"/>
              <a:t>Sigurnost </a:t>
            </a:r>
            <a:r>
              <a:rPr lang="hr-HR" sz="3600"/>
              <a:t>uređaja </a:t>
            </a:r>
            <a:r>
              <a:rPr lang="hr-HR" sz="3600"/>
              <a:t>i </a:t>
            </a:r>
            <a:r>
              <a:rPr lang="hr-HR" sz="3600" smtClean="0"/>
              <a:t>zaštita </a:t>
            </a:r>
            <a:r>
              <a:rPr lang="hr-HR" sz="3600"/>
              <a:t>osobnih podataka.</a:t>
            </a:r>
          </a:p>
          <a:p>
            <a:pPr algn="just">
              <a:defRPr>
                <a:latin typeface="+mj-lt"/>
              </a:defRPr>
            </a:pPr>
            <a:r>
              <a:rPr lang="hr-HR" sz="4000" b="1" smtClean="0"/>
              <a:t>Autonomna </a:t>
            </a:r>
            <a:r>
              <a:rPr lang="hr-HR" sz="4000" b="1"/>
              <a:t>vozila</a:t>
            </a:r>
            <a:r>
              <a:rPr lang="hr-HR" sz="3600"/>
              <a:t>: </a:t>
            </a:r>
            <a:r>
              <a:rPr lang="hr-HR" sz="3600" smtClean="0"/>
              <a:t>Privatnost </a:t>
            </a:r>
            <a:r>
              <a:rPr lang="hr-HR" sz="3600"/>
              <a:t>u </a:t>
            </a:r>
            <a:r>
              <a:rPr lang="hr-HR" sz="3600" smtClean="0"/>
              <a:t>obradi osobnih pdataka koje prikupljaju senzori.</a:t>
            </a:r>
            <a:endParaRPr lang="hr-HR" sz="3600"/>
          </a:p>
          <a:p>
            <a:pPr algn="just">
              <a:defRPr>
                <a:latin typeface="+mj-lt"/>
              </a:defRPr>
            </a:pPr>
            <a:endParaRPr lang="hr-HR" sz="3600" b="1"/>
          </a:p>
          <a:p>
            <a:pPr algn="just">
              <a:defRPr>
                <a:latin typeface="+mj-lt"/>
              </a:defRPr>
            </a:pPr>
            <a:endParaRPr lang="hr-HR" sz="3600" b="1"/>
          </a:p>
          <a:p>
            <a:pPr algn="just">
              <a:defRPr>
                <a:latin typeface="+mj-lt"/>
              </a:defRPr>
            </a:pPr>
            <a:endParaRPr lang="hr-HR" sz="3600" b="1"/>
          </a:p>
          <a:p>
            <a:pPr algn="just">
              <a:defRPr>
                <a:latin typeface="+mj-lt"/>
              </a:defRPr>
            </a:pPr>
            <a:endParaRPr lang="hr-HR" sz="3600" b="1"/>
          </a:p>
        </p:txBody>
      </p:sp>
      <p:pic>
        <p:nvPicPr>
          <p:cNvPr id="2050" name="Picture 2" descr="Free Person Getting His Blood Check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68089" y="1040734"/>
            <a:ext cx="2141007" cy="142591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ree Close-Up Shot of App Icons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51792" y="2698043"/>
            <a:ext cx="2346184" cy="155786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Free Round Silver and Gold Coins Stock Pho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64888" y="4502344"/>
            <a:ext cx="2344208" cy="17581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4508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defRPr b="1"/>
            </a:pPr>
            <a:r>
              <a:t>Transparentnost i </a:t>
            </a:r>
            <a:r>
              <a:rPr/>
              <a:t>mogućnost </a:t>
            </a:r>
            <a:r>
              <a:rPr lang="hr-HR" smtClean="0"/>
              <a:t>pojašnjenja</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74172" y="1091974"/>
            <a:ext cx="9161739" cy="4486275"/>
          </a:xfrm>
        </p:spPr>
        <p:txBody>
          <a:bodyPr>
            <a:noAutofit/>
          </a:bodyPr>
          <a:lstStyle/>
          <a:p>
            <a:pPr algn="just">
              <a:defRPr>
                <a:latin typeface="+mj-lt"/>
              </a:defRPr>
            </a:pPr>
            <a:r>
              <a:rPr sz="4000" b="1"/>
              <a:t>Transparentnost</a:t>
            </a:r>
            <a:r>
              <a:rPr sz="3600"/>
              <a:t>: </a:t>
            </a:r>
            <a:r>
              <a:rPr lang="hr-HR" sz="3600" smtClean="0"/>
              <a:t>O</a:t>
            </a:r>
            <a:r>
              <a:rPr sz="3600" smtClean="0"/>
              <a:t>tvorenost </a:t>
            </a:r>
            <a:r>
              <a:rPr sz="3600"/>
              <a:t>i jasnoća u prikupljanju podataka, obuci </a:t>
            </a:r>
            <a:r>
              <a:rPr sz="3600" smtClean="0"/>
              <a:t>model</a:t>
            </a:r>
            <a:r>
              <a:rPr lang="hr-HR" sz="3600" smtClean="0"/>
              <a:t>a</a:t>
            </a:r>
            <a:r>
              <a:rPr sz="3600" smtClean="0"/>
              <a:t> </a:t>
            </a:r>
            <a:r>
              <a:rPr sz="3600"/>
              <a:t>i donošenju odluka.</a:t>
            </a:r>
          </a:p>
          <a:p>
            <a:pPr algn="just">
              <a:defRPr>
                <a:latin typeface="+mj-lt"/>
              </a:defRPr>
            </a:pPr>
            <a:r>
              <a:rPr lang="hr-HR" sz="4000" b="1" smtClean="0"/>
              <a:t>Mogućnost pojašnjenja</a:t>
            </a:r>
            <a:r>
              <a:rPr sz="3600" smtClean="0"/>
              <a:t>: </a:t>
            </a:r>
            <a:r>
              <a:rPr sz="3600"/>
              <a:t>Pružanje razumljivih uvida u to zašto </a:t>
            </a:r>
            <a:r>
              <a:rPr lang="hr-HR" sz="3600" smtClean="0"/>
              <a:t>(kako) </a:t>
            </a:r>
            <a:r>
              <a:rPr sz="3600" smtClean="0"/>
              <a:t>se </a:t>
            </a:r>
            <a:r>
              <a:rPr sz="3600"/>
              <a:t>donose </a:t>
            </a:r>
            <a:r>
              <a:rPr lang="hr-HR" sz="3600" smtClean="0"/>
              <a:t>donose određene </a:t>
            </a:r>
            <a:r>
              <a:rPr sz="3600" smtClean="0"/>
              <a:t>odluke </a:t>
            </a:r>
            <a:r>
              <a:rPr sz="3600"/>
              <a:t>ili predviđanja.</a:t>
            </a:r>
          </a:p>
          <a:p>
            <a:pPr algn="just">
              <a:defRPr>
                <a:latin typeface="+mj-lt"/>
              </a:defRPr>
            </a:pPr>
            <a:r>
              <a:rPr sz="4000" b="1"/>
              <a:t>Izazovi</a:t>
            </a:r>
            <a:r>
              <a:rPr sz="3600"/>
              <a:t>: Postizanje transparentnosti i mogućnosti </a:t>
            </a:r>
            <a:r>
              <a:rPr lang="hr-HR" sz="3600" smtClean="0"/>
              <a:t>pojašnjenja</a:t>
            </a:r>
            <a:r>
              <a:rPr sz="3600" smtClean="0"/>
              <a:t> </a:t>
            </a:r>
            <a:r>
              <a:rPr sz="3600"/>
              <a:t>u složenim algoritmima kao što je dubinsko učenje.</a:t>
            </a:r>
          </a:p>
        </p:txBody>
      </p:sp>
      <p:pic>
        <p:nvPicPr>
          <p:cNvPr id="4098" name="Picture 2" descr="Free The Word Why Made with Cubes with Letter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74754" y="1806223"/>
            <a:ext cx="2148383" cy="32225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6084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defRPr b="1"/>
            </a:pPr>
            <a:r>
              <a:t>Transparentnost i </a:t>
            </a:r>
            <a:r>
              <a:rPr/>
              <a:t>mogućnost </a:t>
            </a:r>
            <a:r>
              <a:rPr lang="hr-HR" smtClean="0"/>
              <a:t>pojašnjenja</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51595" y="918477"/>
            <a:ext cx="9579428" cy="4486275"/>
          </a:xfrm>
        </p:spPr>
        <p:txBody>
          <a:bodyPr>
            <a:noAutofit/>
          </a:bodyPr>
          <a:lstStyle/>
          <a:p>
            <a:pPr algn="just">
              <a:defRPr>
                <a:latin typeface="+mj-lt"/>
              </a:defRPr>
            </a:pPr>
            <a:r>
              <a:rPr sz="4000" b="1"/>
              <a:t>Zdravstvena zaštita</a:t>
            </a:r>
            <a:r>
              <a:rPr sz="3600"/>
              <a:t>: Jasni uvidi u dijagnostičke odluke i izgradnja povjerenja.</a:t>
            </a:r>
          </a:p>
          <a:p>
            <a:pPr algn="just">
              <a:defRPr>
                <a:latin typeface="+mj-lt"/>
              </a:defRPr>
            </a:pPr>
            <a:r>
              <a:rPr sz="4000" b="1"/>
              <a:t>Financije</a:t>
            </a:r>
            <a:r>
              <a:rPr sz="3600"/>
              <a:t>: Pravedna kreditna procjena putem razumljivih </a:t>
            </a:r>
            <a:r>
              <a:rPr lang="hr-HR" sz="3600" smtClean="0"/>
              <a:t>čimbenika</a:t>
            </a:r>
            <a:r>
              <a:rPr sz="3600" smtClean="0"/>
              <a:t>.</a:t>
            </a:r>
            <a:endParaRPr sz="3600"/>
          </a:p>
          <a:p>
            <a:pPr algn="just">
              <a:defRPr>
                <a:latin typeface="+mj-lt"/>
              </a:defRPr>
            </a:pPr>
            <a:r>
              <a:rPr sz="4000" b="1"/>
              <a:t>Autonomna vozila</a:t>
            </a:r>
            <a:r>
              <a:rPr sz="3600"/>
              <a:t>: Sigurnost i odgovornost uz razumljivo donošenje odluka.</a:t>
            </a:r>
          </a:p>
          <a:p>
            <a:pPr algn="just">
              <a:defRPr>
                <a:latin typeface="+mj-lt"/>
              </a:defRPr>
            </a:pPr>
            <a:r>
              <a:rPr sz="4000" b="1"/>
              <a:t>Prepoznavanje prijevara</a:t>
            </a:r>
            <a:r>
              <a:rPr sz="3600"/>
              <a:t>: Učinkovito upravljanje rizicima putem razumljivih uzoraka.</a:t>
            </a:r>
          </a:p>
          <a:p>
            <a:pPr algn="just">
              <a:defRPr>
                <a:latin typeface="+mj-lt"/>
              </a:defRPr>
            </a:pPr>
            <a:r>
              <a:rPr sz="4000" b="1"/>
              <a:t>Prilagođene preporuke</a:t>
            </a:r>
            <a:r>
              <a:rPr sz="3600"/>
              <a:t>: Pouzdani uvidi za bolju prilagodbu.</a:t>
            </a:r>
          </a:p>
        </p:txBody>
      </p:sp>
      <p:pic>
        <p:nvPicPr>
          <p:cNvPr id="3074" name="Picture 2" descr="Free Selective Focus Photography of Person Using Iphone X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72967" y="4729271"/>
            <a:ext cx="2028471" cy="135096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ree A Person with Handcuffs Holding a Sign that Says Fraud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80978" y="3401642"/>
            <a:ext cx="1718508" cy="114452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Free Black Car on Road Stock Pho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84301" y="918477"/>
            <a:ext cx="1507050" cy="2260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1214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defRPr b="1"/>
            </a:pPr>
            <a:r>
              <a:rPr smtClean="0"/>
              <a:t>Odgovornost</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06439" y="918477"/>
            <a:ext cx="9681028" cy="4929168"/>
          </a:xfrm>
        </p:spPr>
        <p:txBody>
          <a:bodyPr>
            <a:noAutofit/>
          </a:bodyPr>
          <a:lstStyle/>
          <a:p>
            <a:pPr algn="just">
              <a:defRPr sz="3600">
                <a:latin typeface="+mj-lt"/>
              </a:defRPr>
            </a:pPr>
            <a:r>
              <a:rPr b="1"/>
              <a:t>Odgovornost</a:t>
            </a:r>
            <a:r>
              <a:t>: Akcije i odluke koje se mogu pratiti i analizirati u strojnom učenju.</a:t>
            </a:r>
          </a:p>
          <a:p>
            <a:pPr algn="just">
              <a:defRPr sz="3600">
                <a:latin typeface="+mj-lt"/>
              </a:defRPr>
            </a:pPr>
            <a:r>
              <a:rPr b="1"/>
              <a:t>Etičko</a:t>
            </a:r>
            <a:r>
              <a:t> donošenje odluka: s obzirom na šire implikacije i ublažavanje pristranosti.</a:t>
            </a:r>
          </a:p>
          <a:p>
            <a:pPr algn="just">
              <a:defRPr sz="3600">
                <a:latin typeface="+mj-lt"/>
              </a:defRPr>
            </a:pPr>
            <a:r>
              <a:rPr b="1"/>
              <a:t>Odgovorne</a:t>
            </a:r>
            <a:r>
              <a:t> prakse: Osmišljavanje pravednih i nepristranih algoritama usklađenih s etičkim standardima.</a:t>
            </a:r>
          </a:p>
          <a:p>
            <a:pPr algn="just">
              <a:defRPr sz="3600">
                <a:latin typeface="+mj-lt"/>
              </a:defRPr>
            </a:pPr>
            <a:r>
              <a:rPr b="1"/>
              <a:t>Ljudski nadzor</a:t>
            </a:r>
            <a:r>
              <a:t>: Održavanje ljudske uključenosti u ispunjavanje etičkih preduvjeta.</a:t>
            </a:r>
          </a:p>
          <a:p>
            <a:pPr algn="just">
              <a:defRPr sz="3600">
                <a:latin typeface="+mj-lt"/>
              </a:defRPr>
            </a:pPr>
            <a:r>
              <a:rPr b="1"/>
              <a:t>Kontinuirana procjena</a:t>
            </a:r>
            <a:r>
              <a:rPr/>
              <a:t>: </a:t>
            </a:r>
            <a:r>
              <a:rPr smtClean="0"/>
              <a:t>Kontinuiran</a:t>
            </a:r>
            <a:r>
              <a:rPr lang="hr-HR" smtClean="0"/>
              <a:t>o </a:t>
            </a:r>
            <a:r>
              <a:rPr smtClean="0"/>
              <a:t>praćenje </a:t>
            </a:r>
            <a:r>
              <a:t>radi poboljšanja i prilagodbe.</a:t>
            </a:r>
          </a:p>
        </p:txBody>
      </p:sp>
      <p:pic>
        <p:nvPicPr>
          <p:cNvPr id="6146" name="Picture 2" descr="Free Sphere shaped miniature of Earth with googly eye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82553" y="1977241"/>
            <a:ext cx="2070100" cy="3105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3780450"/>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3C61A860-AAA1-455C-B8E1-760A1A6811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9835</TotalTime>
  <Words>2072</Words>
  <Application>Microsoft Office PowerPoint</Application>
  <PresentationFormat>Widescreen</PresentationFormat>
  <Paragraphs>157</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Motyw pakietu Office</vt:lpstr>
      <vt:lpstr>O3 - Distance learning curricula in Machine Learning  10 - Etika u strojnom učenju</vt:lpstr>
      <vt:lpstr>Etika u strojnom učenju</vt:lpstr>
      <vt:lpstr>Pristranost u strojnom učenju</vt:lpstr>
      <vt:lpstr>Pristranost u strojnom učenju</vt:lpstr>
      <vt:lpstr>Privatnost i zaštita podataka</vt:lpstr>
      <vt:lpstr>Privatnost i zaštita podataka</vt:lpstr>
      <vt:lpstr>Transparentnost i mogućnost pojašnjenja</vt:lpstr>
      <vt:lpstr>Transparentnost i mogućnost pojašnjenja</vt:lpstr>
      <vt:lpstr>Odgovornost</vt:lpstr>
      <vt:lpstr>Društveni utjecaj</vt:lpstr>
      <vt:lpstr>Pregledajte slijedeće online izvore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644</cp:revision>
  <dcterms:created xsi:type="dcterms:W3CDTF">2021-12-08T08:56:03Z</dcterms:created>
  <dcterms:modified xsi:type="dcterms:W3CDTF">2024-02-23T13:18:18Z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