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78" r:id="rId7"/>
    <p:sldId id="279" r:id="rId8"/>
    <p:sldId id="281" r:id="rId9"/>
    <p:sldId id="280" r:id="rId10"/>
    <p:sldId id="284" r:id="rId11"/>
    <p:sldId id="282" r:id="rId12"/>
    <p:sldId id="283" r:id="rId13"/>
    <p:sldId id="277" r:id="rId14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860" autoAdjust="0"/>
  </p:normalViewPr>
  <p:slideViewPr>
    <p:cSldViewPr snapToGrid="0">
      <p:cViewPr varScale="1">
        <p:scale>
          <a:sx n="85" d="100"/>
          <a:sy n="85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Activation%20function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Activation%20function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Activation%20func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hr-HR"/>
              <a:t>sigmoide f(x)</a:t>
            </a:r>
            <a:endParaRPr lang="hr-HR" sz="1800">
              <a:latin typeface="+mj-lt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2617999016071972E-2"/>
          <c:y val="0.23206294962480226"/>
          <c:w val="0.90886599596717033"/>
          <c:h val="0.6540510162469581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Sheet1!$A$2:$A$93</c:f>
              <c:numCache>
                <c:formatCode>General</c:formatCode>
                <c:ptCount val="92"/>
                <c:pt idx="0">
                  <c:v>-8.8000000000000007</c:v>
                </c:pt>
                <c:pt idx="1">
                  <c:v>-8.6</c:v>
                </c:pt>
                <c:pt idx="2">
                  <c:v>-8.4</c:v>
                </c:pt>
                <c:pt idx="3">
                  <c:v>-8.1999999999999993</c:v>
                </c:pt>
                <c:pt idx="4">
                  <c:v>-8</c:v>
                </c:pt>
                <c:pt idx="5">
                  <c:v>-7.8</c:v>
                </c:pt>
                <c:pt idx="6">
                  <c:v>-7.6</c:v>
                </c:pt>
                <c:pt idx="7">
                  <c:v>-7.4</c:v>
                </c:pt>
                <c:pt idx="8">
                  <c:v>-7.2</c:v>
                </c:pt>
                <c:pt idx="9">
                  <c:v>-7</c:v>
                </c:pt>
                <c:pt idx="10">
                  <c:v>-6.8</c:v>
                </c:pt>
                <c:pt idx="11">
                  <c:v>-6.6</c:v>
                </c:pt>
                <c:pt idx="12">
                  <c:v>-6.4</c:v>
                </c:pt>
                <c:pt idx="13">
                  <c:v>-6.2</c:v>
                </c:pt>
                <c:pt idx="14">
                  <c:v>-6</c:v>
                </c:pt>
                <c:pt idx="15">
                  <c:v>-5.8</c:v>
                </c:pt>
                <c:pt idx="16">
                  <c:v>-5.6</c:v>
                </c:pt>
                <c:pt idx="17">
                  <c:v>-5.4</c:v>
                </c:pt>
                <c:pt idx="18">
                  <c:v>-5.2</c:v>
                </c:pt>
                <c:pt idx="19">
                  <c:v>-5</c:v>
                </c:pt>
                <c:pt idx="20">
                  <c:v>-4.8</c:v>
                </c:pt>
                <c:pt idx="21">
                  <c:v>-4.5999999999999996</c:v>
                </c:pt>
                <c:pt idx="22">
                  <c:v>-4.4000000000000004</c:v>
                </c:pt>
                <c:pt idx="23">
                  <c:v>-4.2</c:v>
                </c:pt>
                <c:pt idx="24">
                  <c:v>-4</c:v>
                </c:pt>
                <c:pt idx="25">
                  <c:v>-3.8</c:v>
                </c:pt>
                <c:pt idx="26">
                  <c:v>-3.6</c:v>
                </c:pt>
                <c:pt idx="27">
                  <c:v>-3.4</c:v>
                </c:pt>
                <c:pt idx="28">
                  <c:v>-3.2</c:v>
                </c:pt>
                <c:pt idx="29">
                  <c:v>-3</c:v>
                </c:pt>
                <c:pt idx="30">
                  <c:v>-2.8</c:v>
                </c:pt>
                <c:pt idx="31">
                  <c:v>-2.6</c:v>
                </c:pt>
                <c:pt idx="32">
                  <c:v>-2.4</c:v>
                </c:pt>
                <c:pt idx="33">
                  <c:v>-2.2000000000000002</c:v>
                </c:pt>
                <c:pt idx="34">
                  <c:v>-2</c:v>
                </c:pt>
                <c:pt idx="35">
                  <c:v>-1.8</c:v>
                </c:pt>
                <c:pt idx="36">
                  <c:v>-1.6</c:v>
                </c:pt>
                <c:pt idx="37">
                  <c:v>-1.4</c:v>
                </c:pt>
                <c:pt idx="38">
                  <c:v>-1.2</c:v>
                </c:pt>
                <c:pt idx="39">
                  <c:v>-1</c:v>
                </c:pt>
                <c:pt idx="40">
                  <c:v>-0.8</c:v>
                </c:pt>
                <c:pt idx="41">
                  <c:v>-0.6</c:v>
                </c:pt>
                <c:pt idx="42">
                  <c:v>-0.4</c:v>
                </c:pt>
                <c:pt idx="43">
                  <c:v>-0.2</c:v>
                </c:pt>
                <c:pt idx="44">
                  <c:v>0</c:v>
                </c:pt>
                <c:pt idx="45">
                  <c:v>0.2</c:v>
                </c:pt>
                <c:pt idx="46">
                  <c:v>0.4</c:v>
                </c:pt>
                <c:pt idx="47">
                  <c:v>0.6</c:v>
                </c:pt>
                <c:pt idx="48">
                  <c:v>0.8</c:v>
                </c:pt>
                <c:pt idx="49">
                  <c:v>1</c:v>
                </c:pt>
                <c:pt idx="50">
                  <c:v>1.2</c:v>
                </c:pt>
                <c:pt idx="51">
                  <c:v>1.4</c:v>
                </c:pt>
                <c:pt idx="52">
                  <c:v>1.6</c:v>
                </c:pt>
                <c:pt idx="53">
                  <c:v>1.8</c:v>
                </c:pt>
                <c:pt idx="54">
                  <c:v>2</c:v>
                </c:pt>
                <c:pt idx="55">
                  <c:v>2.2000000000000002</c:v>
                </c:pt>
                <c:pt idx="56">
                  <c:v>2.4</c:v>
                </c:pt>
                <c:pt idx="57">
                  <c:v>2.6</c:v>
                </c:pt>
                <c:pt idx="58">
                  <c:v>2.8</c:v>
                </c:pt>
                <c:pt idx="59">
                  <c:v>3</c:v>
                </c:pt>
                <c:pt idx="60">
                  <c:v>3.2</c:v>
                </c:pt>
                <c:pt idx="61">
                  <c:v>3.4</c:v>
                </c:pt>
                <c:pt idx="62">
                  <c:v>3.6</c:v>
                </c:pt>
                <c:pt idx="63">
                  <c:v>3.8</c:v>
                </c:pt>
                <c:pt idx="64">
                  <c:v>4</c:v>
                </c:pt>
                <c:pt idx="65">
                  <c:v>4.2</c:v>
                </c:pt>
                <c:pt idx="66">
                  <c:v>4.4000000000000004</c:v>
                </c:pt>
                <c:pt idx="67">
                  <c:v>4.5999999999999996</c:v>
                </c:pt>
                <c:pt idx="68">
                  <c:v>4.8</c:v>
                </c:pt>
                <c:pt idx="69">
                  <c:v>5</c:v>
                </c:pt>
                <c:pt idx="70">
                  <c:v>5.2</c:v>
                </c:pt>
                <c:pt idx="71">
                  <c:v>5.4</c:v>
                </c:pt>
                <c:pt idx="72">
                  <c:v>5.6</c:v>
                </c:pt>
                <c:pt idx="73">
                  <c:v>5.8</c:v>
                </c:pt>
                <c:pt idx="74">
                  <c:v>6</c:v>
                </c:pt>
                <c:pt idx="75">
                  <c:v>6.2</c:v>
                </c:pt>
                <c:pt idx="76">
                  <c:v>6.4</c:v>
                </c:pt>
                <c:pt idx="77">
                  <c:v>6.6</c:v>
                </c:pt>
                <c:pt idx="78">
                  <c:v>6.8</c:v>
                </c:pt>
                <c:pt idx="79">
                  <c:v>7</c:v>
                </c:pt>
                <c:pt idx="80">
                  <c:v>7.2</c:v>
                </c:pt>
                <c:pt idx="81">
                  <c:v>7.4</c:v>
                </c:pt>
                <c:pt idx="82">
                  <c:v>7.6</c:v>
                </c:pt>
                <c:pt idx="83">
                  <c:v>7.8</c:v>
                </c:pt>
                <c:pt idx="84">
                  <c:v>8</c:v>
                </c:pt>
                <c:pt idx="85">
                  <c:v>8.1999999999999993</c:v>
                </c:pt>
                <c:pt idx="86">
                  <c:v>8.4</c:v>
                </c:pt>
                <c:pt idx="87">
                  <c:v>8.6</c:v>
                </c:pt>
                <c:pt idx="88">
                  <c:v>8.8000000000000007</c:v>
                </c:pt>
                <c:pt idx="89">
                  <c:v>9</c:v>
                </c:pt>
                <c:pt idx="90">
                  <c:v>9.1999999999999993</c:v>
                </c:pt>
                <c:pt idx="91">
                  <c:v>9.4</c:v>
                </c:pt>
              </c:numCache>
            </c:numRef>
          </c:xVal>
          <c:yVal>
            <c:numRef>
              <c:f>Sheet1!$B$2:$B$93</c:f>
              <c:numCache>
                <c:formatCode>General</c:formatCode>
                <c:ptCount val="92"/>
                <c:pt idx="0">
                  <c:v>1.5071035805975741E-4</c:v>
                </c:pt>
                <c:pt idx="1">
                  <c:v>1.84071904963424E-4</c:v>
                </c:pt>
                <c:pt idx="2">
                  <c:v>2.248167702332953E-4</c:v>
                </c:pt>
                <c:pt idx="3">
                  <c:v>2.7457815610133291E-4</c:v>
                </c:pt>
                <c:pt idx="4">
                  <c:v>3.3535013046647811E-4</c:v>
                </c:pt>
                <c:pt idx="5">
                  <c:v>4.0956716498605043E-4</c:v>
                </c:pt>
                <c:pt idx="6">
                  <c:v>5.0020110707956432E-4</c:v>
                </c:pt>
                <c:pt idx="7">
                  <c:v>6.1087935943440102E-4</c:v>
                </c:pt>
                <c:pt idx="8">
                  <c:v>7.4602883383669699E-4</c:v>
                </c:pt>
                <c:pt idx="9">
                  <c:v>9.1105119440064539E-4</c:v>
                </c:pt>
                <c:pt idx="10">
                  <c:v>1.1125360328603216E-3</c:v>
                </c:pt>
                <c:pt idx="11">
                  <c:v>1.3585199504289591E-3</c:v>
                </c:pt>
                <c:pt idx="12">
                  <c:v>1.6588010801744215E-3</c:v>
                </c:pt>
                <c:pt idx="13">
                  <c:v>2.0253203890498819E-3</c:v>
                </c:pt>
                <c:pt idx="14">
                  <c:v>2.4726231566347743E-3</c:v>
                </c:pt>
                <c:pt idx="15">
                  <c:v>3.0184163247084241E-3</c:v>
                </c:pt>
                <c:pt idx="16">
                  <c:v>3.684239899435989E-3</c:v>
                </c:pt>
                <c:pt idx="17">
                  <c:v>4.4962731609411782E-3</c:v>
                </c:pt>
                <c:pt idx="18">
                  <c:v>5.4862988994504036E-3</c:v>
                </c:pt>
                <c:pt idx="19">
                  <c:v>6.6928509242848554E-3</c:v>
                </c:pt>
                <c:pt idx="20">
                  <c:v>8.1625711531598966E-3</c:v>
                </c:pt>
                <c:pt idx="21">
                  <c:v>9.9518018669043241E-3</c:v>
                </c:pt>
                <c:pt idx="22">
                  <c:v>1.2128434984274237E-2</c:v>
                </c:pt>
                <c:pt idx="23">
                  <c:v>1.4774031693273055E-2</c:v>
                </c:pt>
                <c:pt idx="24">
                  <c:v>1.7986209962091559E-2</c:v>
                </c:pt>
                <c:pt idx="25">
                  <c:v>2.1881270936130476E-2</c:v>
                </c:pt>
                <c:pt idx="26">
                  <c:v>2.6596993576865856E-2</c:v>
                </c:pt>
                <c:pt idx="27">
                  <c:v>3.2295464698450516E-2</c:v>
                </c:pt>
                <c:pt idx="28">
                  <c:v>3.9165722796764356E-2</c:v>
                </c:pt>
                <c:pt idx="29">
                  <c:v>4.7425873177566781E-2</c:v>
                </c:pt>
                <c:pt idx="30">
                  <c:v>5.7324175898868755E-2</c:v>
                </c:pt>
                <c:pt idx="31">
                  <c:v>6.9138420343346815E-2</c:v>
                </c:pt>
                <c:pt idx="32">
                  <c:v>8.317269649392238E-2</c:v>
                </c:pt>
                <c:pt idx="33">
                  <c:v>9.9750489119685135E-2</c:v>
                </c:pt>
                <c:pt idx="34">
                  <c:v>0.11920292202211755</c:v>
                </c:pt>
                <c:pt idx="35">
                  <c:v>0.14185106490048777</c:v>
                </c:pt>
                <c:pt idx="36">
                  <c:v>0.16798161486607552</c:v>
                </c:pt>
                <c:pt idx="37">
                  <c:v>0.19781611144141825</c:v>
                </c:pt>
                <c:pt idx="38">
                  <c:v>0.23147521650098238</c:v>
                </c:pt>
                <c:pt idx="39">
                  <c:v>0.2689414213699951</c:v>
                </c:pt>
                <c:pt idx="40">
                  <c:v>0.31002551887238755</c:v>
                </c:pt>
                <c:pt idx="41">
                  <c:v>0.35434369377420455</c:v>
                </c:pt>
                <c:pt idx="42">
                  <c:v>0.401312339887548</c:v>
                </c:pt>
                <c:pt idx="43">
                  <c:v>0.45016600268752216</c:v>
                </c:pt>
                <c:pt idx="44">
                  <c:v>0.5</c:v>
                </c:pt>
                <c:pt idx="45">
                  <c:v>0.54983399731247795</c:v>
                </c:pt>
                <c:pt idx="46">
                  <c:v>0.598687660112452</c:v>
                </c:pt>
                <c:pt idx="47">
                  <c:v>0.6456563062257954</c:v>
                </c:pt>
                <c:pt idx="48">
                  <c:v>0.6899744811276125</c:v>
                </c:pt>
                <c:pt idx="49">
                  <c:v>0.7310585786300049</c:v>
                </c:pt>
                <c:pt idx="50">
                  <c:v>0.76852478349901754</c:v>
                </c:pt>
                <c:pt idx="51">
                  <c:v>0.80218388855858169</c:v>
                </c:pt>
                <c:pt idx="52">
                  <c:v>0.83201838513392445</c:v>
                </c:pt>
                <c:pt idx="53">
                  <c:v>0.85814893509951229</c:v>
                </c:pt>
                <c:pt idx="54">
                  <c:v>0.88079707797788231</c:v>
                </c:pt>
                <c:pt idx="55">
                  <c:v>0.9002495108803148</c:v>
                </c:pt>
                <c:pt idx="56">
                  <c:v>0.91682730350607766</c:v>
                </c:pt>
                <c:pt idx="57">
                  <c:v>0.93086157965665328</c:v>
                </c:pt>
                <c:pt idx="58">
                  <c:v>0.94267582410113127</c:v>
                </c:pt>
                <c:pt idx="59">
                  <c:v>0.95257412682243336</c:v>
                </c:pt>
                <c:pt idx="60">
                  <c:v>0.96083427720323566</c:v>
                </c:pt>
                <c:pt idx="61">
                  <c:v>0.96770453530154943</c:v>
                </c:pt>
                <c:pt idx="62">
                  <c:v>0.97340300642313404</c:v>
                </c:pt>
                <c:pt idx="63">
                  <c:v>0.97811872906386943</c:v>
                </c:pt>
                <c:pt idx="64">
                  <c:v>0.98201379003790845</c:v>
                </c:pt>
                <c:pt idx="65">
                  <c:v>0.98522596830672693</c:v>
                </c:pt>
                <c:pt idx="66">
                  <c:v>0.98787156501572571</c:v>
                </c:pt>
                <c:pt idx="67">
                  <c:v>0.99004819813309575</c:v>
                </c:pt>
                <c:pt idx="68">
                  <c:v>0.99183742884684012</c:v>
                </c:pt>
                <c:pt idx="69">
                  <c:v>0.99330714907571527</c:v>
                </c:pt>
                <c:pt idx="70">
                  <c:v>0.99451370110054949</c:v>
                </c:pt>
                <c:pt idx="71">
                  <c:v>0.99550372683905886</c:v>
                </c:pt>
                <c:pt idx="72">
                  <c:v>0.99631576010056411</c:v>
                </c:pt>
                <c:pt idx="73">
                  <c:v>0.99698158367529166</c:v>
                </c:pt>
                <c:pt idx="74">
                  <c:v>0.99752737684336534</c:v>
                </c:pt>
                <c:pt idx="75">
                  <c:v>0.9979746796109501</c:v>
                </c:pt>
                <c:pt idx="76">
                  <c:v>0.99834119891982553</c:v>
                </c:pt>
                <c:pt idx="77">
                  <c:v>0.9986414800495711</c:v>
                </c:pt>
                <c:pt idx="78">
                  <c:v>0.99888746396713979</c:v>
                </c:pt>
                <c:pt idx="79">
                  <c:v>0.9990889488055994</c:v>
                </c:pt>
                <c:pt idx="80">
                  <c:v>0.99925397116616332</c:v>
                </c:pt>
                <c:pt idx="81">
                  <c:v>0.99938912064056562</c:v>
                </c:pt>
                <c:pt idx="82">
                  <c:v>0.99949979889292051</c:v>
                </c:pt>
                <c:pt idx="83">
                  <c:v>0.99959043283501392</c:v>
                </c:pt>
                <c:pt idx="84">
                  <c:v>0.99966464986953363</c:v>
                </c:pt>
                <c:pt idx="85">
                  <c:v>0.99972542184389857</c:v>
                </c:pt>
                <c:pt idx="86">
                  <c:v>0.99977518322976666</c:v>
                </c:pt>
                <c:pt idx="87">
                  <c:v>0.99981592809503661</c:v>
                </c:pt>
                <c:pt idx="88">
                  <c:v>0.99984928964194031</c:v>
                </c:pt>
                <c:pt idx="89">
                  <c:v>0.99987660542401369</c:v>
                </c:pt>
                <c:pt idx="90">
                  <c:v>0.99989897080609225</c:v>
                </c:pt>
                <c:pt idx="91">
                  <c:v>0.99991728277714842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EA-4CB5-B4AB-174CF02EA9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052143"/>
        <c:axId val="2084047983"/>
      </c:scatterChart>
      <c:valAx>
        <c:axId val="2084052143"/>
        <c:scaling>
          <c:orientation val="minMax"/>
          <c:max val="5"/>
          <c:min val="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sr-Latn-RS"/>
          </a:p>
        </c:txPr>
        <c:crossAx val="2084047983"/>
        <c:crosses val="autoZero"/>
        <c:crossBetween val="midCat"/>
        <c:majorUnit val="2"/>
      </c:valAx>
      <c:valAx>
        <c:axId val="208404798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sr-Latn-RS"/>
          </a:p>
        </c:txPr>
        <c:crossAx val="2084052143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SIGMOID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Sheet1!$A$2:$A$102</c:f>
              <c:numCache>
                <c:formatCode>General</c:formatCode>
                <c:ptCount val="101"/>
                <c:pt idx="0">
                  <c:v>-5</c:v>
                </c:pt>
                <c:pt idx="1">
                  <c:v>-4.9000000000000004</c:v>
                </c:pt>
                <c:pt idx="2">
                  <c:v>-4.8</c:v>
                </c:pt>
                <c:pt idx="3">
                  <c:v>-4.7</c:v>
                </c:pt>
                <c:pt idx="4">
                  <c:v>-4.5999999999999996</c:v>
                </c:pt>
                <c:pt idx="5">
                  <c:v>-4.5</c:v>
                </c:pt>
                <c:pt idx="6">
                  <c:v>-4.4000000000000004</c:v>
                </c:pt>
                <c:pt idx="7">
                  <c:v>-4.3</c:v>
                </c:pt>
                <c:pt idx="8">
                  <c:v>-4.2</c:v>
                </c:pt>
                <c:pt idx="9">
                  <c:v>-4.0999999999999996</c:v>
                </c:pt>
                <c:pt idx="10">
                  <c:v>-4</c:v>
                </c:pt>
                <c:pt idx="11">
                  <c:v>-3.9</c:v>
                </c:pt>
                <c:pt idx="12">
                  <c:v>-3.8</c:v>
                </c:pt>
                <c:pt idx="13">
                  <c:v>-3.7</c:v>
                </c:pt>
                <c:pt idx="14">
                  <c:v>-3.6</c:v>
                </c:pt>
                <c:pt idx="15">
                  <c:v>-3.5000000000000102</c:v>
                </c:pt>
                <c:pt idx="16">
                  <c:v>-3.4000000000000101</c:v>
                </c:pt>
                <c:pt idx="17">
                  <c:v>-3.30000000000001</c:v>
                </c:pt>
                <c:pt idx="18">
                  <c:v>-3.2000000000000099</c:v>
                </c:pt>
                <c:pt idx="19">
                  <c:v>-3.1000000000000099</c:v>
                </c:pt>
                <c:pt idx="20">
                  <c:v>-3.0000000000000102</c:v>
                </c:pt>
                <c:pt idx="21">
                  <c:v>-2.9000000000000101</c:v>
                </c:pt>
                <c:pt idx="22">
                  <c:v>-2.80000000000001</c:v>
                </c:pt>
                <c:pt idx="23">
                  <c:v>-2.7000000000000099</c:v>
                </c:pt>
                <c:pt idx="24">
                  <c:v>-2.6000000000000099</c:v>
                </c:pt>
                <c:pt idx="25">
                  <c:v>-2.5000000000000102</c:v>
                </c:pt>
                <c:pt idx="26">
                  <c:v>-2.4000000000000101</c:v>
                </c:pt>
                <c:pt idx="27">
                  <c:v>-2.30000000000001</c:v>
                </c:pt>
                <c:pt idx="28">
                  <c:v>-2.2000000000000099</c:v>
                </c:pt>
                <c:pt idx="29">
                  <c:v>-2.1000000000000099</c:v>
                </c:pt>
                <c:pt idx="30">
                  <c:v>-2.0000000000000102</c:v>
                </c:pt>
                <c:pt idx="31">
                  <c:v>-1.9000000000000099</c:v>
                </c:pt>
                <c:pt idx="32">
                  <c:v>-1.80000000000001</c:v>
                </c:pt>
                <c:pt idx="33">
                  <c:v>-1.7000000000000099</c:v>
                </c:pt>
                <c:pt idx="34">
                  <c:v>-1.6000000000000101</c:v>
                </c:pt>
                <c:pt idx="35">
                  <c:v>-1.50000000000001</c:v>
                </c:pt>
                <c:pt idx="36">
                  <c:v>-1.4000000000000099</c:v>
                </c:pt>
                <c:pt idx="37">
                  <c:v>-1.30000000000001</c:v>
                </c:pt>
                <c:pt idx="38">
                  <c:v>-1.2000000000000099</c:v>
                </c:pt>
                <c:pt idx="39">
                  <c:v>-1.1000000000000101</c:v>
                </c:pt>
                <c:pt idx="40">
                  <c:v>-1.00000000000001</c:v>
                </c:pt>
                <c:pt idx="41">
                  <c:v>-0.90000000000001001</c:v>
                </c:pt>
                <c:pt idx="42">
                  <c:v>-0.80000000000001004</c:v>
                </c:pt>
                <c:pt idx="43">
                  <c:v>-0.70000000000002005</c:v>
                </c:pt>
                <c:pt idx="44">
                  <c:v>-0.60000000000001996</c:v>
                </c:pt>
                <c:pt idx="45">
                  <c:v>-0.50000000000001998</c:v>
                </c:pt>
                <c:pt idx="46">
                  <c:v>-0.40000000000002001</c:v>
                </c:pt>
                <c:pt idx="47">
                  <c:v>-0.30000000000001997</c:v>
                </c:pt>
                <c:pt idx="48">
                  <c:v>-0.20000000000002</c:v>
                </c:pt>
                <c:pt idx="49">
                  <c:v>-0.10000000000002</c:v>
                </c:pt>
                <c:pt idx="50">
                  <c:v>-2.0428103653102899E-14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xVal>
          <c:yVal>
            <c:numRef>
              <c:f>Sheet1!$B$2:$B$102</c:f>
              <c:numCache>
                <c:formatCode>General</c:formatCode>
                <c:ptCount val="101"/>
                <c:pt idx="0">
                  <c:v>6.6928509242848554E-3</c:v>
                </c:pt>
                <c:pt idx="1">
                  <c:v>7.3915413442819707E-3</c:v>
                </c:pt>
                <c:pt idx="2">
                  <c:v>8.1625711531598966E-3</c:v>
                </c:pt>
                <c:pt idx="3">
                  <c:v>9.0132986528478221E-3</c:v>
                </c:pt>
                <c:pt idx="4">
                  <c:v>9.9518018669043241E-3</c:v>
                </c:pt>
                <c:pt idx="5">
                  <c:v>1.098694263059318E-2</c:v>
                </c:pt>
                <c:pt idx="6">
                  <c:v>1.2128434984274237E-2</c:v>
                </c:pt>
                <c:pt idx="7">
                  <c:v>1.3386917827664779E-2</c:v>
                </c:pt>
                <c:pt idx="8">
                  <c:v>1.4774031693273055E-2</c:v>
                </c:pt>
                <c:pt idx="9">
                  <c:v>1.6302499371440946E-2</c:v>
                </c:pt>
                <c:pt idx="10">
                  <c:v>1.7986209962091559E-2</c:v>
                </c:pt>
                <c:pt idx="11">
                  <c:v>1.984030573407751E-2</c:v>
                </c:pt>
                <c:pt idx="12">
                  <c:v>2.1881270936130476E-2</c:v>
                </c:pt>
                <c:pt idx="13">
                  <c:v>2.4127021417669196E-2</c:v>
                </c:pt>
                <c:pt idx="14">
                  <c:v>2.6596993576865856E-2</c:v>
                </c:pt>
                <c:pt idx="15">
                  <c:v>2.9312230751356028E-2</c:v>
                </c:pt>
                <c:pt idx="16">
                  <c:v>3.2295464698450196E-2</c:v>
                </c:pt>
                <c:pt idx="17">
                  <c:v>3.5571189272635827E-2</c:v>
                </c:pt>
                <c:pt idx="18">
                  <c:v>3.9165722796763981E-2</c:v>
                </c:pt>
                <c:pt idx="19">
                  <c:v>4.3107254941085714E-2</c:v>
                </c:pt>
                <c:pt idx="20">
                  <c:v>4.7425873177566316E-2</c:v>
                </c:pt>
                <c:pt idx="21">
                  <c:v>5.2153563078417231E-2</c:v>
                </c:pt>
                <c:pt idx="22">
                  <c:v>5.73241758988682E-2</c:v>
                </c:pt>
                <c:pt idx="23">
                  <c:v>6.2973356056995902E-2</c:v>
                </c:pt>
                <c:pt idx="24">
                  <c:v>6.9138420343346191E-2</c:v>
                </c:pt>
                <c:pt idx="25">
                  <c:v>7.5858180021242838E-2</c:v>
                </c:pt>
                <c:pt idx="26">
                  <c:v>8.3172696493921602E-2</c:v>
                </c:pt>
                <c:pt idx="27">
                  <c:v>9.11229610148553E-2</c:v>
                </c:pt>
                <c:pt idx="28">
                  <c:v>9.9750489119684246E-2</c:v>
                </c:pt>
                <c:pt idx="29">
                  <c:v>0.109096821195612</c:v>
                </c:pt>
                <c:pt idx="30">
                  <c:v>0.11920292202211646</c:v>
                </c:pt>
                <c:pt idx="31">
                  <c:v>0.13010847436299672</c:v>
                </c:pt>
                <c:pt idx="32">
                  <c:v>0.14185106490048657</c:v>
                </c:pt>
                <c:pt idx="33">
                  <c:v>0.15446526508353342</c:v>
                </c:pt>
                <c:pt idx="34">
                  <c:v>0.1679816148660741</c:v>
                </c:pt>
                <c:pt idx="35">
                  <c:v>0.18242552380635485</c:v>
                </c:pt>
                <c:pt idx="36">
                  <c:v>0.1978161114414167</c:v>
                </c:pt>
                <c:pt idx="37">
                  <c:v>0.2141650169574397</c:v>
                </c:pt>
                <c:pt idx="38">
                  <c:v>0.23147521650098057</c:v>
                </c:pt>
                <c:pt idx="39">
                  <c:v>0.24973989440488048</c:v>
                </c:pt>
                <c:pt idx="40">
                  <c:v>0.26894142136999316</c:v>
                </c:pt>
                <c:pt idx="41">
                  <c:v>0.289050497374994</c:v>
                </c:pt>
                <c:pt idx="42">
                  <c:v>0.31002551887238539</c:v>
                </c:pt>
                <c:pt idx="43">
                  <c:v>0.33181222783182945</c:v>
                </c:pt>
                <c:pt idx="44">
                  <c:v>0.35434369377419994</c:v>
                </c:pt>
                <c:pt idx="45">
                  <c:v>0.37754066879814074</c:v>
                </c:pt>
                <c:pt idx="46">
                  <c:v>0.40131233988754322</c:v>
                </c:pt>
                <c:pt idx="47">
                  <c:v>0.42555748318833608</c:v>
                </c:pt>
                <c:pt idx="48">
                  <c:v>0.45016600268751711</c:v>
                </c:pt>
                <c:pt idx="49">
                  <c:v>0.47502081252105499</c:v>
                </c:pt>
                <c:pt idx="50">
                  <c:v>0.49999999999999489</c:v>
                </c:pt>
                <c:pt idx="51">
                  <c:v>0.52497918747893502</c:v>
                </c:pt>
                <c:pt idx="52">
                  <c:v>0.54983399731247296</c:v>
                </c:pt>
                <c:pt idx="53">
                  <c:v>0.57444251681165415</c:v>
                </c:pt>
                <c:pt idx="54">
                  <c:v>0.59868766011244712</c:v>
                </c:pt>
                <c:pt idx="55">
                  <c:v>0.62245933120184982</c:v>
                </c:pt>
                <c:pt idx="56">
                  <c:v>0.64565630622579084</c:v>
                </c:pt>
                <c:pt idx="57">
                  <c:v>0.66818777216816172</c:v>
                </c:pt>
                <c:pt idx="58">
                  <c:v>0.68997448112760817</c:v>
                </c:pt>
                <c:pt idx="59">
                  <c:v>0.7109495026249999</c:v>
                </c:pt>
                <c:pt idx="60">
                  <c:v>0.73105857863000101</c:v>
                </c:pt>
                <c:pt idx="61">
                  <c:v>0.75026010559511391</c:v>
                </c:pt>
                <c:pt idx="62">
                  <c:v>0.7685247834990141</c:v>
                </c:pt>
                <c:pt idx="63">
                  <c:v>0.78583498304255528</c:v>
                </c:pt>
                <c:pt idx="64">
                  <c:v>0.80218388855857858</c:v>
                </c:pt>
                <c:pt idx="65">
                  <c:v>0.81757447619364065</c:v>
                </c:pt>
                <c:pt idx="66">
                  <c:v>0.83201838513392168</c:v>
                </c:pt>
                <c:pt idx="67">
                  <c:v>0.84553473491646269</c:v>
                </c:pt>
                <c:pt idx="68">
                  <c:v>0.85814893509950985</c:v>
                </c:pt>
                <c:pt idx="69">
                  <c:v>0.8698915256369999</c:v>
                </c:pt>
                <c:pt idx="70">
                  <c:v>0.88079707797788032</c:v>
                </c:pt>
                <c:pt idx="71">
                  <c:v>0.89090317880438408</c:v>
                </c:pt>
                <c:pt idx="72">
                  <c:v>0.90024951088031213</c:v>
                </c:pt>
                <c:pt idx="73">
                  <c:v>0.90887703898514138</c:v>
                </c:pt>
                <c:pt idx="74">
                  <c:v>0.91682730350607544</c:v>
                </c:pt>
                <c:pt idx="75">
                  <c:v>0.92414181997875444</c:v>
                </c:pt>
                <c:pt idx="76">
                  <c:v>0.93086157965665117</c:v>
                </c:pt>
                <c:pt idx="77">
                  <c:v>0.93702664394300184</c:v>
                </c:pt>
                <c:pt idx="78">
                  <c:v>0.94267582410112971</c:v>
                </c:pt>
                <c:pt idx="79">
                  <c:v>0.94784643692158077</c:v>
                </c:pt>
                <c:pt idx="80">
                  <c:v>0.95257412682243192</c:v>
                </c:pt>
                <c:pt idx="81">
                  <c:v>0.95689274505891264</c:v>
                </c:pt>
                <c:pt idx="82">
                  <c:v>0.96083427720323444</c:v>
                </c:pt>
                <c:pt idx="83">
                  <c:v>0.96442881072736286</c:v>
                </c:pt>
                <c:pt idx="84">
                  <c:v>0.96770453530154854</c:v>
                </c:pt>
                <c:pt idx="85">
                  <c:v>0.97068776924864275</c:v>
                </c:pt>
                <c:pt idx="86">
                  <c:v>0.97340300642313349</c:v>
                </c:pt>
                <c:pt idx="87">
                  <c:v>0.97587297858233013</c:v>
                </c:pt>
                <c:pt idx="88">
                  <c:v>0.97811872906386887</c:v>
                </c:pt>
                <c:pt idx="89">
                  <c:v>0.98015969426592187</c:v>
                </c:pt>
                <c:pt idx="90">
                  <c:v>0.98201379003790801</c:v>
                </c:pt>
                <c:pt idx="91">
                  <c:v>0.98369750062855865</c:v>
                </c:pt>
                <c:pt idx="92">
                  <c:v>0.98522596830672649</c:v>
                </c:pt>
                <c:pt idx="93">
                  <c:v>0.98661308217233468</c:v>
                </c:pt>
                <c:pt idx="94">
                  <c:v>0.98787156501572526</c:v>
                </c:pt>
                <c:pt idx="95">
                  <c:v>0.98901305736940648</c:v>
                </c:pt>
                <c:pt idx="96">
                  <c:v>0.9900481981330953</c:v>
                </c:pt>
                <c:pt idx="97">
                  <c:v>0.99098670134715194</c:v>
                </c:pt>
                <c:pt idx="98">
                  <c:v>0.9918374288468399</c:v>
                </c:pt>
                <c:pt idx="99">
                  <c:v>0.99260845865571767</c:v>
                </c:pt>
                <c:pt idx="100">
                  <c:v>0.99330714907571482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04-4E75-AAD8-4A09445D9E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1237408"/>
        <c:axId val="701238240"/>
      </c:scatterChart>
      <c:valAx>
        <c:axId val="701237408"/>
        <c:scaling>
          <c:orientation val="minMax"/>
          <c:max val="5"/>
          <c:min val="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701238240"/>
        <c:crosses val="autoZero"/>
        <c:crossBetween val="midCat"/>
      </c:valAx>
      <c:valAx>
        <c:axId val="70123824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701237408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TANH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Sheet1!$C$2:$C$102</c:f>
              <c:numCache>
                <c:formatCode>General</c:formatCode>
                <c:ptCount val="101"/>
                <c:pt idx="0">
                  <c:v>-5</c:v>
                </c:pt>
                <c:pt idx="1">
                  <c:v>-4.9000000000000004</c:v>
                </c:pt>
                <c:pt idx="2">
                  <c:v>-4.8</c:v>
                </c:pt>
                <c:pt idx="3">
                  <c:v>-4.7</c:v>
                </c:pt>
                <c:pt idx="4">
                  <c:v>-4.5999999999999996</c:v>
                </c:pt>
                <c:pt idx="5">
                  <c:v>-4.5</c:v>
                </c:pt>
                <c:pt idx="6">
                  <c:v>-4.4000000000000004</c:v>
                </c:pt>
                <c:pt idx="7">
                  <c:v>-4.3</c:v>
                </c:pt>
                <c:pt idx="8">
                  <c:v>-4.2</c:v>
                </c:pt>
                <c:pt idx="9">
                  <c:v>-4.0999999999999996</c:v>
                </c:pt>
                <c:pt idx="10">
                  <c:v>-4</c:v>
                </c:pt>
                <c:pt idx="11">
                  <c:v>-3.9</c:v>
                </c:pt>
                <c:pt idx="12">
                  <c:v>-3.8</c:v>
                </c:pt>
                <c:pt idx="13">
                  <c:v>-3.7</c:v>
                </c:pt>
                <c:pt idx="14">
                  <c:v>-3.6</c:v>
                </c:pt>
                <c:pt idx="15">
                  <c:v>-3.5000000000000102</c:v>
                </c:pt>
                <c:pt idx="16">
                  <c:v>-3.4000000000000101</c:v>
                </c:pt>
                <c:pt idx="17">
                  <c:v>-3.30000000000001</c:v>
                </c:pt>
                <c:pt idx="18">
                  <c:v>-3.2000000000000099</c:v>
                </c:pt>
                <c:pt idx="19">
                  <c:v>-3.1000000000000099</c:v>
                </c:pt>
                <c:pt idx="20">
                  <c:v>-3.0000000000000102</c:v>
                </c:pt>
                <c:pt idx="21">
                  <c:v>-2.9000000000000101</c:v>
                </c:pt>
                <c:pt idx="22">
                  <c:v>-2.80000000000001</c:v>
                </c:pt>
                <c:pt idx="23">
                  <c:v>-2.7000000000000099</c:v>
                </c:pt>
                <c:pt idx="24">
                  <c:v>-2.6000000000000099</c:v>
                </c:pt>
                <c:pt idx="25">
                  <c:v>-2.5000000000000102</c:v>
                </c:pt>
                <c:pt idx="26">
                  <c:v>-2.4000000000000101</c:v>
                </c:pt>
                <c:pt idx="27">
                  <c:v>-2.30000000000001</c:v>
                </c:pt>
                <c:pt idx="28">
                  <c:v>-2.2000000000000099</c:v>
                </c:pt>
                <c:pt idx="29">
                  <c:v>-2.1000000000000099</c:v>
                </c:pt>
                <c:pt idx="30">
                  <c:v>-2.0000000000000102</c:v>
                </c:pt>
                <c:pt idx="31">
                  <c:v>-1.9000000000000099</c:v>
                </c:pt>
                <c:pt idx="32">
                  <c:v>-1.80000000000001</c:v>
                </c:pt>
                <c:pt idx="33">
                  <c:v>-1.7000000000000099</c:v>
                </c:pt>
                <c:pt idx="34">
                  <c:v>-1.6000000000000101</c:v>
                </c:pt>
                <c:pt idx="35">
                  <c:v>-1.50000000000001</c:v>
                </c:pt>
                <c:pt idx="36">
                  <c:v>-1.4000000000000099</c:v>
                </c:pt>
                <c:pt idx="37">
                  <c:v>-1.30000000000001</c:v>
                </c:pt>
                <c:pt idx="38">
                  <c:v>-1.2000000000000099</c:v>
                </c:pt>
                <c:pt idx="39">
                  <c:v>-1.1000000000000101</c:v>
                </c:pt>
                <c:pt idx="40">
                  <c:v>-1.00000000000001</c:v>
                </c:pt>
                <c:pt idx="41">
                  <c:v>-0.90000000000001001</c:v>
                </c:pt>
                <c:pt idx="42">
                  <c:v>-0.80000000000001004</c:v>
                </c:pt>
                <c:pt idx="43">
                  <c:v>-0.70000000000002005</c:v>
                </c:pt>
                <c:pt idx="44">
                  <c:v>-0.60000000000001996</c:v>
                </c:pt>
                <c:pt idx="45">
                  <c:v>-0.50000000000001998</c:v>
                </c:pt>
                <c:pt idx="46">
                  <c:v>-0.40000000000002001</c:v>
                </c:pt>
                <c:pt idx="47">
                  <c:v>-0.30000000000001997</c:v>
                </c:pt>
                <c:pt idx="48">
                  <c:v>-0.20000000000002</c:v>
                </c:pt>
                <c:pt idx="49">
                  <c:v>-0.10000000000002</c:v>
                </c:pt>
                <c:pt idx="50">
                  <c:v>-2.0428103653102899E-14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xVal>
          <c:yVal>
            <c:numRef>
              <c:f>Sheet1!$D$2:$D$102</c:f>
              <c:numCache>
                <c:formatCode>General</c:formatCode>
                <c:ptCount val="101"/>
                <c:pt idx="0">
                  <c:v>-0.999909204262595</c:v>
                </c:pt>
                <c:pt idx="1">
                  <c:v>-0.99988910295055433</c:v>
                </c:pt>
                <c:pt idx="2">
                  <c:v>-0.9998645517007605</c:v>
                </c:pt>
                <c:pt idx="3">
                  <c:v>-0.99983456555429673</c:v>
                </c:pt>
                <c:pt idx="4">
                  <c:v>-0.99979794161218449</c:v>
                </c:pt>
                <c:pt idx="5">
                  <c:v>-0.9997532108480276</c:v>
                </c:pt>
                <c:pt idx="6">
                  <c:v>-0.99969857928388062</c:v>
                </c:pt>
                <c:pt idx="7">
                  <c:v>-0.99963185619007322</c:v>
                </c:pt>
                <c:pt idx="8">
                  <c:v>-0.99955036645953332</c:v>
                </c:pt>
                <c:pt idx="9">
                  <c:v>-0.99945084368779735</c:v>
                </c:pt>
                <c:pt idx="10">
                  <c:v>-0.99932929973906692</c:v>
                </c:pt>
                <c:pt idx="11">
                  <c:v>-0.99918086567002806</c:v>
                </c:pt>
                <c:pt idx="12">
                  <c:v>-0.9989995977858408</c:v>
                </c:pt>
                <c:pt idx="13">
                  <c:v>-0.99877824128113124</c:v>
                </c:pt>
                <c:pt idx="14">
                  <c:v>-0.99850794233232665</c:v>
                </c:pt>
                <c:pt idx="15">
                  <c:v>-0.99817789761119868</c:v>
                </c:pt>
                <c:pt idx="16">
                  <c:v>-0.99777492793427947</c:v>
                </c:pt>
                <c:pt idx="17">
                  <c:v>-0.99728296009914219</c:v>
                </c:pt>
                <c:pt idx="18">
                  <c:v>-0.99668239783965107</c:v>
                </c:pt>
                <c:pt idx="19">
                  <c:v>-0.99594935922190042</c:v>
                </c:pt>
                <c:pt idx="20">
                  <c:v>-0.99505475368673058</c:v>
                </c:pt>
                <c:pt idx="21">
                  <c:v>-0.99396316735058343</c:v>
                </c:pt>
                <c:pt idx="22">
                  <c:v>-0.99263152020112799</c:v>
                </c:pt>
                <c:pt idx="23">
                  <c:v>-0.99100745367811782</c:v>
                </c:pt>
                <c:pt idx="24">
                  <c:v>-0.98902740220109941</c:v>
                </c:pt>
                <c:pt idx="25">
                  <c:v>-0.98661429815143054</c:v>
                </c:pt>
                <c:pt idx="26">
                  <c:v>-0.98367485769368057</c:v>
                </c:pt>
                <c:pt idx="27">
                  <c:v>-0.98009639626619194</c:v>
                </c:pt>
                <c:pt idx="28">
                  <c:v>-0.97574313003145219</c:v>
                </c:pt>
                <c:pt idx="29">
                  <c:v>-0.9704519366134543</c:v>
                </c:pt>
                <c:pt idx="30">
                  <c:v>-0.96402758007581757</c:v>
                </c:pt>
                <c:pt idx="31">
                  <c:v>-0.95623745812773986</c:v>
                </c:pt>
                <c:pt idx="32">
                  <c:v>-0.94680601284626931</c:v>
                </c:pt>
                <c:pt idx="33">
                  <c:v>-0.9354090706031003</c:v>
                </c:pt>
                <c:pt idx="34">
                  <c:v>-0.92166855440647288</c:v>
                </c:pt>
                <c:pt idx="35">
                  <c:v>-0.90514825364486839</c:v>
                </c:pt>
                <c:pt idx="36">
                  <c:v>-0.88535164820226464</c:v>
                </c:pt>
                <c:pt idx="37">
                  <c:v>-0.8617231593133089</c:v>
                </c:pt>
                <c:pt idx="38">
                  <c:v>-0.83365460701215832</c:v>
                </c:pt>
                <c:pt idx="39">
                  <c:v>-0.80049902176063326</c:v>
                </c:pt>
                <c:pt idx="40">
                  <c:v>-0.76159415595576896</c:v>
                </c:pt>
                <c:pt idx="41">
                  <c:v>-0.71629787019902913</c:v>
                </c:pt>
                <c:pt idx="42">
                  <c:v>-0.66403677026785446</c:v>
                </c:pt>
                <c:pt idx="43">
                  <c:v>-0.60436777711717626</c:v>
                </c:pt>
                <c:pt idx="44">
                  <c:v>-0.53704956699804951</c:v>
                </c:pt>
                <c:pt idx="45">
                  <c:v>-0.4621171572600255</c:v>
                </c:pt>
                <c:pt idx="46">
                  <c:v>-0.37994896225524205</c:v>
                </c:pt>
                <c:pt idx="47">
                  <c:v>-0.29131261245160917</c:v>
                </c:pt>
                <c:pt idx="48">
                  <c:v>-0.19737532022492318</c:v>
                </c:pt>
                <c:pt idx="49">
                  <c:v>-9.9667994624975623E-2</c:v>
                </c:pt>
                <c:pt idx="50">
                  <c:v>-2.0428103653102899E-14</c:v>
                </c:pt>
                <c:pt idx="51">
                  <c:v>9.9667994624936126E-2</c:v>
                </c:pt>
                <c:pt idx="52">
                  <c:v>0.19737532022488477</c:v>
                </c:pt>
                <c:pt idx="53">
                  <c:v>0.29131261245157258</c:v>
                </c:pt>
                <c:pt idx="54">
                  <c:v>0.3799489622552078</c:v>
                </c:pt>
                <c:pt idx="55">
                  <c:v>0.46211715725999408</c:v>
                </c:pt>
                <c:pt idx="56">
                  <c:v>0.53704956699802109</c:v>
                </c:pt>
                <c:pt idx="57">
                  <c:v>0.60436777711715084</c:v>
                </c:pt>
                <c:pt idx="58">
                  <c:v>0.66403677026783769</c:v>
                </c:pt>
                <c:pt idx="59">
                  <c:v>0.7162978701990147</c:v>
                </c:pt>
                <c:pt idx="60">
                  <c:v>0.76159415595575664</c:v>
                </c:pt>
                <c:pt idx="61">
                  <c:v>0.8004990217606226</c:v>
                </c:pt>
                <c:pt idx="62">
                  <c:v>0.83365460701214922</c:v>
                </c:pt>
                <c:pt idx="63">
                  <c:v>0.86172315931330135</c:v>
                </c:pt>
                <c:pt idx="64">
                  <c:v>0.8853516482022582</c:v>
                </c:pt>
                <c:pt idx="65">
                  <c:v>0.90514825364486284</c:v>
                </c:pt>
                <c:pt idx="66">
                  <c:v>0.92166855440646833</c:v>
                </c:pt>
                <c:pt idx="67">
                  <c:v>0.93540907060309653</c:v>
                </c:pt>
                <c:pt idx="68">
                  <c:v>0.94680601284626631</c:v>
                </c:pt>
                <c:pt idx="69">
                  <c:v>0.95623745812773731</c:v>
                </c:pt>
                <c:pt idx="70">
                  <c:v>0.96402758007581557</c:v>
                </c:pt>
                <c:pt idx="71">
                  <c:v>0.9704519366134523</c:v>
                </c:pt>
                <c:pt idx="72">
                  <c:v>0.97574313003145008</c:v>
                </c:pt>
                <c:pt idx="73">
                  <c:v>0.98009639626619005</c:v>
                </c:pt>
                <c:pt idx="74">
                  <c:v>0.98367485769367924</c:v>
                </c:pt>
                <c:pt idx="75">
                  <c:v>0.98661429815142943</c:v>
                </c:pt>
                <c:pt idx="76">
                  <c:v>0.98902740220109842</c:v>
                </c:pt>
                <c:pt idx="77">
                  <c:v>0.99100745367811705</c:v>
                </c:pt>
                <c:pt idx="78">
                  <c:v>0.99263152020112766</c:v>
                </c:pt>
                <c:pt idx="79">
                  <c:v>0.99396316735058277</c:v>
                </c:pt>
                <c:pt idx="80">
                  <c:v>0.99505475368673002</c:v>
                </c:pt>
                <c:pt idx="81">
                  <c:v>0.99594935922189987</c:v>
                </c:pt>
                <c:pt idx="82">
                  <c:v>0.99668239783965096</c:v>
                </c:pt>
                <c:pt idx="83">
                  <c:v>0.99728296009914186</c:v>
                </c:pt>
                <c:pt idx="84">
                  <c:v>0.99777492793427935</c:v>
                </c:pt>
                <c:pt idx="85">
                  <c:v>0.99817789761119857</c:v>
                </c:pt>
                <c:pt idx="86">
                  <c:v>0.99850794233232654</c:v>
                </c:pt>
                <c:pt idx="87">
                  <c:v>0.99877824128113113</c:v>
                </c:pt>
                <c:pt idx="88">
                  <c:v>0.9989995977858408</c:v>
                </c:pt>
                <c:pt idx="89">
                  <c:v>0.99918086567002773</c:v>
                </c:pt>
                <c:pt idx="90">
                  <c:v>0.99932929973906692</c:v>
                </c:pt>
                <c:pt idx="91">
                  <c:v>0.99945084368779735</c:v>
                </c:pt>
                <c:pt idx="92">
                  <c:v>0.99955036645953332</c:v>
                </c:pt>
                <c:pt idx="93">
                  <c:v>0.99963185619007322</c:v>
                </c:pt>
                <c:pt idx="94">
                  <c:v>0.99969857928388062</c:v>
                </c:pt>
                <c:pt idx="95">
                  <c:v>0.9997532108480276</c:v>
                </c:pt>
                <c:pt idx="96">
                  <c:v>0.99979794161218449</c:v>
                </c:pt>
                <c:pt idx="97">
                  <c:v>0.99983456555429673</c:v>
                </c:pt>
                <c:pt idx="98">
                  <c:v>0.9998645517007605</c:v>
                </c:pt>
                <c:pt idx="99">
                  <c:v>0.99988910295055433</c:v>
                </c:pt>
                <c:pt idx="100">
                  <c:v>0.999909204262595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EB-4209-849D-0259B0DBB4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4540464"/>
        <c:axId val="614542960"/>
      </c:scatterChart>
      <c:valAx>
        <c:axId val="614540464"/>
        <c:scaling>
          <c:orientation val="minMax"/>
          <c:max val="3"/>
          <c:min val="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4542960"/>
        <c:crosses val="autoZero"/>
        <c:crossBetween val="midCat"/>
        <c:majorUnit val="1"/>
      </c:valAx>
      <c:valAx>
        <c:axId val="61454296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4540464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hr-HR"/>
              <a:t>RELU (Unidade Linear Retificada)</a:t>
            </a:r>
            <a:endParaRPr lang="hr-HR" sz="1800" b="1">
              <a:latin typeface="+mj-lt"/>
            </a:endParaRPr>
          </a:p>
        </c:rich>
      </c:tx>
      <c:layout>
        <c:manualLayout>
          <c:xMode val="edge"/>
          <c:yMode val="edge"/>
          <c:x val="0.21826672839717792"/>
          <c:y val="1.835111921427630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1957951137260409E-2"/>
          <c:y val="0.20323241754272062"/>
          <c:w val="0.88190678049311411"/>
          <c:h val="0.7004521579254153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RELU (Rectified Linear Unit)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Sheet1!$E$2:$E$102</c:f>
              <c:numCache>
                <c:formatCode>General</c:formatCode>
                <c:ptCount val="101"/>
                <c:pt idx="0">
                  <c:v>-5</c:v>
                </c:pt>
                <c:pt idx="1">
                  <c:v>-4.9000000000000004</c:v>
                </c:pt>
                <c:pt idx="2">
                  <c:v>-4.8</c:v>
                </c:pt>
                <c:pt idx="3">
                  <c:v>-4.7</c:v>
                </c:pt>
                <c:pt idx="4">
                  <c:v>-4.5999999999999996</c:v>
                </c:pt>
                <c:pt idx="5">
                  <c:v>-4.5</c:v>
                </c:pt>
                <c:pt idx="6">
                  <c:v>-4.4000000000000004</c:v>
                </c:pt>
                <c:pt idx="7">
                  <c:v>-4.3</c:v>
                </c:pt>
                <c:pt idx="8">
                  <c:v>-4.2</c:v>
                </c:pt>
                <c:pt idx="9">
                  <c:v>-4.0999999999999996</c:v>
                </c:pt>
                <c:pt idx="10">
                  <c:v>-4</c:v>
                </c:pt>
                <c:pt idx="11">
                  <c:v>-3.9</c:v>
                </c:pt>
                <c:pt idx="12">
                  <c:v>-3.8</c:v>
                </c:pt>
                <c:pt idx="13">
                  <c:v>-3.7</c:v>
                </c:pt>
                <c:pt idx="14">
                  <c:v>-3.6</c:v>
                </c:pt>
                <c:pt idx="15">
                  <c:v>-3.5000000000000102</c:v>
                </c:pt>
                <c:pt idx="16">
                  <c:v>-3.4000000000000101</c:v>
                </c:pt>
                <c:pt idx="17">
                  <c:v>-3.30000000000001</c:v>
                </c:pt>
                <c:pt idx="18">
                  <c:v>-3.2000000000000099</c:v>
                </c:pt>
                <c:pt idx="19">
                  <c:v>-3.1000000000000099</c:v>
                </c:pt>
                <c:pt idx="20">
                  <c:v>-3.0000000000000102</c:v>
                </c:pt>
                <c:pt idx="21">
                  <c:v>-2.9000000000000101</c:v>
                </c:pt>
                <c:pt idx="22">
                  <c:v>-2.80000000000001</c:v>
                </c:pt>
                <c:pt idx="23">
                  <c:v>-2.7000000000000099</c:v>
                </c:pt>
                <c:pt idx="24">
                  <c:v>-2.6000000000000099</c:v>
                </c:pt>
                <c:pt idx="25">
                  <c:v>-2.5000000000000102</c:v>
                </c:pt>
                <c:pt idx="26">
                  <c:v>-2.4000000000000101</c:v>
                </c:pt>
                <c:pt idx="27">
                  <c:v>-2.30000000000001</c:v>
                </c:pt>
                <c:pt idx="28">
                  <c:v>-2.2000000000000099</c:v>
                </c:pt>
                <c:pt idx="29">
                  <c:v>-2.1000000000000099</c:v>
                </c:pt>
                <c:pt idx="30">
                  <c:v>-2.0000000000000102</c:v>
                </c:pt>
                <c:pt idx="31">
                  <c:v>-1.9000000000000099</c:v>
                </c:pt>
                <c:pt idx="32">
                  <c:v>-1.80000000000001</c:v>
                </c:pt>
                <c:pt idx="33">
                  <c:v>-1.7000000000000099</c:v>
                </c:pt>
                <c:pt idx="34">
                  <c:v>-1.6000000000000101</c:v>
                </c:pt>
                <c:pt idx="35">
                  <c:v>-1.50000000000001</c:v>
                </c:pt>
                <c:pt idx="36">
                  <c:v>-1.4000000000000099</c:v>
                </c:pt>
                <c:pt idx="37">
                  <c:v>-1.30000000000001</c:v>
                </c:pt>
                <c:pt idx="38">
                  <c:v>-1.2000000000000099</c:v>
                </c:pt>
                <c:pt idx="39">
                  <c:v>-1.1000000000000101</c:v>
                </c:pt>
                <c:pt idx="40">
                  <c:v>-1.00000000000001</c:v>
                </c:pt>
                <c:pt idx="41">
                  <c:v>-0.90000000000001001</c:v>
                </c:pt>
                <c:pt idx="42">
                  <c:v>-0.80000000000001004</c:v>
                </c:pt>
                <c:pt idx="43">
                  <c:v>-0.70000000000002005</c:v>
                </c:pt>
                <c:pt idx="44">
                  <c:v>-0.60000000000001996</c:v>
                </c:pt>
                <c:pt idx="45">
                  <c:v>-0.50000000000001998</c:v>
                </c:pt>
                <c:pt idx="46">
                  <c:v>-0.40000000000002001</c:v>
                </c:pt>
                <c:pt idx="47">
                  <c:v>-0.30000000000001997</c:v>
                </c:pt>
                <c:pt idx="48">
                  <c:v>-0.20000000000002</c:v>
                </c:pt>
                <c:pt idx="49">
                  <c:v>-0.10000000000002</c:v>
                </c:pt>
                <c:pt idx="50">
                  <c:v>-2.0428103653102899E-14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xVal>
          <c:yVal>
            <c:numRef>
              <c:f>Sheet1!$F$2:$F$102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9.9999999999980105E-2</c:v>
                </c:pt>
                <c:pt idx="52">
                  <c:v>0.19999999999998</c:v>
                </c:pt>
                <c:pt idx="53">
                  <c:v>0.29999999999998</c:v>
                </c:pt>
                <c:pt idx="54">
                  <c:v>0.39999999999997998</c:v>
                </c:pt>
                <c:pt idx="55">
                  <c:v>0.49999999999998002</c:v>
                </c:pt>
                <c:pt idx="56">
                  <c:v>0.59999999999997999</c:v>
                </c:pt>
                <c:pt idx="57">
                  <c:v>0.69999999999997997</c:v>
                </c:pt>
                <c:pt idx="58">
                  <c:v>0.79999999999997995</c:v>
                </c:pt>
                <c:pt idx="59">
                  <c:v>0.89999999999998004</c:v>
                </c:pt>
                <c:pt idx="60">
                  <c:v>0.99999999999998002</c:v>
                </c:pt>
                <c:pt idx="61">
                  <c:v>1.0999999999999801</c:v>
                </c:pt>
                <c:pt idx="62">
                  <c:v>1.19999999999998</c:v>
                </c:pt>
                <c:pt idx="63">
                  <c:v>1.2999999999999801</c:v>
                </c:pt>
                <c:pt idx="64">
                  <c:v>1.3999999999999799</c:v>
                </c:pt>
                <c:pt idx="65">
                  <c:v>1.49999999999998</c:v>
                </c:pt>
                <c:pt idx="66">
                  <c:v>1.5999999999999801</c:v>
                </c:pt>
                <c:pt idx="67">
                  <c:v>1.69999999999998</c:v>
                </c:pt>
                <c:pt idx="68">
                  <c:v>1.7999999999999801</c:v>
                </c:pt>
                <c:pt idx="69">
                  <c:v>1.8999999999999799</c:v>
                </c:pt>
                <c:pt idx="70">
                  <c:v>1.99999999999998</c:v>
                </c:pt>
                <c:pt idx="71">
                  <c:v>2.0999999999999699</c:v>
                </c:pt>
                <c:pt idx="72">
                  <c:v>2.19999999999997</c:v>
                </c:pt>
                <c:pt idx="73">
                  <c:v>2.2999999999999701</c:v>
                </c:pt>
                <c:pt idx="74">
                  <c:v>2.3999999999999702</c:v>
                </c:pt>
                <c:pt idx="75">
                  <c:v>2.4999999999999698</c:v>
                </c:pt>
                <c:pt idx="76">
                  <c:v>2.5999999999999699</c:v>
                </c:pt>
                <c:pt idx="77">
                  <c:v>2.69999999999997</c:v>
                </c:pt>
                <c:pt idx="78">
                  <c:v>2.7999999999999701</c:v>
                </c:pt>
                <c:pt idx="79">
                  <c:v>2.8999999999999702</c:v>
                </c:pt>
                <c:pt idx="80">
                  <c:v>2.9999999999999698</c:v>
                </c:pt>
                <c:pt idx="81">
                  <c:v>3.0999999999999699</c:v>
                </c:pt>
                <c:pt idx="82">
                  <c:v>3.19999999999997</c:v>
                </c:pt>
                <c:pt idx="83">
                  <c:v>3.2999999999999701</c:v>
                </c:pt>
                <c:pt idx="84">
                  <c:v>3.3999999999999702</c:v>
                </c:pt>
                <c:pt idx="85">
                  <c:v>3.4999999999999698</c:v>
                </c:pt>
                <c:pt idx="86">
                  <c:v>3.5999999999999699</c:v>
                </c:pt>
                <c:pt idx="87">
                  <c:v>3.69999999999997</c:v>
                </c:pt>
                <c:pt idx="88">
                  <c:v>3.7999999999999701</c:v>
                </c:pt>
                <c:pt idx="89">
                  <c:v>3.8999999999999702</c:v>
                </c:pt>
                <c:pt idx="90">
                  <c:v>3.9999999999999698</c:v>
                </c:pt>
                <c:pt idx="91">
                  <c:v>4.0999999999999703</c:v>
                </c:pt>
                <c:pt idx="92">
                  <c:v>4.19999999999997</c:v>
                </c:pt>
                <c:pt idx="93">
                  <c:v>4.2999999999999696</c:v>
                </c:pt>
                <c:pt idx="94">
                  <c:v>4.3999999999999702</c:v>
                </c:pt>
                <c:pt idx="95">
                  <c:v>4.4999999999999698</c:v>
                </c:pt>
                <c:pt idx="96">
                  <c:v>4.5999999999999703</c:v>
                </c:pt>
                <c:pt idx="97">
                  <c:v>4.69999999999997</c:v>
                </c:pt>
                <c:pt idx="98">
                  <c:v>4.7999999999999696</c:v>
                </c:pt>
                <c:pt idx="99">
                  <c:v>4.8999999999999604</c:v>
                </c:pt>
                <c:pt idx="100">
                  <c:v>4.99999999999996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054-4465-BF48-5E270C2BCE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6396736"/>
        <c:axId val="616403808"/>
      </c:scatterChart>
      <c:valAx>
        <c:axId val="616396736"/>
        <c:scaling>
          <c:orientation val="minMax"/>
          <c:max val="3"/>
          <c:min val="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6403808"/>
        <c:crosses val="autoZero"/>
        <c:crossBetween val="midCat"/>
      </c:valAx>
      <c:valAx>
        <c:axId val="616403808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61639673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bem-vindo ao curso de Aprendizagem Automática. Este curso foi desenvolvido na sequência do projeto Erasmus+ CodeIn. Tudo o que precisa de aprender é o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 e neste tópico vamos dizer algo mais sobre a Introdução à Aprendizagem Aprofundada.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Aprendizagem Aprofundada é um subconjunto da aprendizagem automática que utiliza redes neurais artificiais para resolver problemas complexos. As redes neurais são essencialmente algoritmos que podem reconhecer padrões nos dados.</a:t>
            </a:r>
          </a:p>
          <a:p>
            <a:endParaRPr/>
          </a:p>
          <a:p>
            <a:r>
              <a:t>O motivo pelo qual a Deep Learning se tornou tão popular é porque permite que as máquinas aprendam com grandes quantidades de dados e tomem previsões ou decisões precisas com base nesses dados.</a:t>
            </a:r>
          </a:p>
          <a:p>
            <a:endParaRPr/>
          </a:p>
          <a:p>
            <a:r>
              <a:t>Aqui está uma simples analogia para ajudá-lo a entender como funciona a Aprendizagem Aprofundada: imagine que tem um grupo de pessoas que estão tentando identificar diferentes tipos de frutos. Mostrem-lhes imagens de , e pedem-lhes para adivinhar quais frutos estão em cada imagem. Depois de um tempo, eles começam a aprender as características distintivas de cada fruta e podem fazer previsões precisas.</a:t>
            </a:r>
          </a:p>
          <a:p>
            <a:endParaRPr/>
          </a:p>
          <a:p>
            <a:r>
              <a:t>Do mesmo modo, uma rede neural é formada num conjunto de dados de exemplos e aprende a identificar padrões ou funcionalidades nesses dados. Depois de a rede neural ter sido formada, pode efetuar previsões ou decisões acerca de novos dados que ela não tenha visto anteriormente.</a:t>
            </a:r>
          </a:p>
          <a:p>
            <a:endParaRPr/>
          </a:p>
          <a:p>
            <a:r>
              <a:t>Existem muitas aplicações de Aprendizagem Aprofundada, incluindo reconhecimento de imagens, processamento de linguagem natural e reconhecimento de voz. É um campo emocionante que ainda está evoluindo, e há muito potencial para ele revolucionar a forma como resolvemos problemas complexos.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As redes neurais são algoritmos modelados após a estrutura do cérebro humano, constituídos por nós interligados ou "neurões" que processam e transmitem informações. São utilizados na aprendizagem automática e na aprendizagem aprofundada para aprender com os dados e tomar previsões ou decisões. Ao ajustar os pontos fortes das ligações entre os neurónios, as redes neurais podem adaptar-se e melhorar o seu desempenho ao longo do tempo. Essencialmente, permitem às máquinas reconhecer padrões e tomar decisões baseadas em dados, muito como a forma como os seres humanos aprendem com a experiência.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34079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uma pequena criatura chamada Unidade Linear no mundo mágico das redes neurais. </a:t>
            </a:r>
          </a:p>
          <a:p>
            <a:endParaRPr/>
          </a:p>
          <a:p>
            <a:r>
              <a:t>Tem uma entrada (açúcar) com um peso (w) e um amigo especial chamado viés (b). A saída (calorias) é calculada com uma fórmula simples: y = w * x + b, que parece uma equação de uma linha. </a:t>
            </a:r>
          </a:p>
          <a:p>
            <a:endParaRPr/>
          </a:p>
          <a:p>
            <a:r>
              <a:t>É uma maneira simples e poderosa para o neurónio criar sua saída e aprender com suas conexões!</a:t>
            </a:r>
          </a:p>
          <a:p>
            <a:endParaRPr/>
          </a:p>
          <a:p>
            <a:r>
              <a:t>Agora, vamos ver como isso funciona num exemplo do mundo real com um conjunto de dados como 80 Cereais de https://www.kaggle.com/datasets/crawford/80-cereals</a:t>
            </a:r>
          </a:p>
          <a:p>
            <a:endParaRPr/>
          </a:p>
          <a:p>
            <a:r>
              <a:t>Imagine formar um único modelo de neurónio com "açúcar" como entrada e "calorias" como saída. </a:t>
            </a:r>
          </a:p>
          <a:p>
            <a:endParaRPr/>
          </a:p>
          <a:p>
            <a:r>
              <a:t>Após algum treino, podemos achar que o viés é b=90 e o peso é w=2,5. </a:t>
            </a:r>
          </a:p>
          <a:p>
            <a:endParaRPr/>
          </a:p>
          <a:p>
            <a:r>
              <a:t>Assim, se encontrarmos um cereal com 5 gramas de açúcar por porção, podemos estimar o seu teor de calorias usando a nossa fórmula: calorias = 2,5 * 5 + 90 = 102,5, assim como esperamos. </a:t>
            </a:r>
          </a:p>
          <a:p>
            <a:endParaRPr/>
          </a:p>
          <a:p>
            <a:r>
              <a:t>É incrível como esta simples unidade linear pode fazer previsões com base em seus pesos e tendências aprendidos! Isto pode ser utilizado para problemas de regressão em que o objetivo é prever valores contínuos.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341424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uma rede de células cerebrais interligadas, cada uma tomando decisões baseadas em entradas do ambiente. Esta rede é chamada de rede neural, e um dos seus blocos de construção mais simples é o percetível. </a:t>
            </a:r>
          </a:p>
          <a:p>
            <a:endParaRPr/>
          </a:p>
          <a:p>
            <a:r>
              <a:t>Um percetível tem neurónios de entrada que recebem informações, pesos que multiplicam as entradas e um neurónio de saída que toma uma decisão baseada na soma ponderada, passado através de uma função sigmoide para produzir uma saída semelhante à probabilidade. Se a probabilidade de decisão for superior a um limiar, a produção do neurónio "fuga", caso contrário permanece "silenciosa". Com esta configuração básica, perceptrons podem ser combinados para criar redes mais complexas capazes de aprender com dados e tomar decisões, semelhantes à regressão logística. Vamos mergulhar no mundo de perceptrons e descobrir sua topologia fascinante!</a:t>
            </a:r>
          </a:p>
          <a:p>
            <a:endParaRPr/>
          </a:p>
          <a:p>
            <a:r>
              <a:t>Num perceptron, a saída é calculada multiplicando cada entrada (x1, x2, ..., xn) pelo peso correspondente (w1, w2, ..., wn) e somando-os todos. Esta soma ponderada é então passada através de uma função de ativação (indicada por f), que introduz não-linearidade na saída. Por último, é adicionado um termo de tendência (b) à soma ponderada antes de passar pela função de ativação. Este processo resulta na saída do percetível, que é utilizado para tomar uma decisão ou previsão.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22005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que é um marinheiro, planeando a sua próxima viagem de vela. Você quer saber se as condições meteorológicas serão adequadas para navegar ou não. Decida utilizar um perceptron para o ajudar com esta tarefa.</a:t>
            </a:r>
          </a:p>
          <a:p>
            <a:endParaRPr/>
          </a:p>
          <a:p>
            <a:r>
              <a:t>Assumindo que temos as seguintes entradas de dados:</a:t>
            </a:r>
          </a:p>
          <a:p>
            <a:r>
              <a:t>Entrada 1: Velocidade do vento (em nós)</a:t>
            </a:r>
          </a:p>
          <a:p>
            <a:r>
              <a:t>Entrada 2: Altura da onda (em metros)</a:t>
            </a:r>
          </a:p>
          <a:p>
            <a:r>
              <a:t>Entrada 3: Cobertura na cloud (em percentagem)</a:t>
            </a:r>
          </a:p>
          <a:p>
            <a:endParaRPr/>
          </a:p>
          <a:p>
            <a:r>
              <a:t>Temos um perceptron treinado com os seguintes pesos e viés:</a:t>
            </a:r>
          </a:p>
          <a:p>
            <a:r>
              <a:t>Peso 1 (para a velocidade do vento): 0,6</a:t>
            </a:r>
          </a:p>
          <a:p>
            <a:r>
              <a:t>Peso 2 (para a altura da onda): -0,4</a:t>
            </a:r>
          </a:p>
          <a:p>
            <a:r>
              <a:t>Peso 3 (para cobertura da nuvem): 0,2</a:t>
            </a:r>
          </a:p>
          <a:p>
            <a:r>
              <a:t>Tendência: -0.3</a:t>
            </a:r>
          </a:p>
          <a:p>
            <a:endParaRPr/>
          </a:p>
          <a:p>
            <a:r>
              <a:t>Com a ajuda do modelo sensptron com função de ativação sigmoide, podemos facilmente prever bom tempo para navegar com base no conjunto de dados de entrada, tornando-o uma valiosa ferramenta de tomada de decisões para marinheiros. Com apenas alguns valores de entrada, o modelo pode produzir uma saída que representa a probabilidade de bom tempo para navegar. </a:t>
            </a:r>
          </a:p>
          <a:p>
            <a:endParaRPr/>
          </a:p>
          <a:p>
            <a:r>
              <a:t>O poder da aprendizagem automática e das redes neurais, como o perpão com a função de ativação sigmoide, na previsão e tomada de decisões com base em dados é verdadeiramente inspirador!</a:t>
            </a:r>
          </a:p>
          <a:p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02678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Agora imagine uma rede de células cerebrais interligadas que trabalham em conjunto para tomar decisões. </a:t>
            </a:r>
          </a:p>
          <a:p>
            <a:endParaRPr/>
          </a:p>
          <a:p>
            <a:r>
              <a:t>Esta rede é chamada de Multilayer Perceptron, ou MLP para breve. É como uma equipa de neurónios especializados trabalhando juntos para resolver um problema. </a:t>
            </a:r>
          </a:p>
          <a:p>
            <a:endParaRPr/>
          </a:p>
          <a:p>
            <a:r>
              <a:t>O MLP tem uma camada de entrada que recebe informações, uma ou mais camadas ocultas que processam as informações e uma camada de saída que produz uma previsão ou decisão. </a:t>
            </a:r>
            <a:br/>
            <a:r>
              <a:t/>
            </a:r>
            <a:br/>
            <a:r>
              <a:rPr>
                <a:effectLst/>
              </a:rPr>
              <a:t>Num MLP, a camada de entrada recebe apenas os dados desformatados, enquanto as camadas ocultas fazem o trabalho pesado com funções de ativação que acrescentam não linearidade. É como uma equipa de super-heróis, onde a camada de entrada define o palco, e as camadas ocultas com suas funções de ativação executam a magia para descobrir padrões ocultos nos dados. São estas funções de ativação que fazem com que os aprendentes potentes de MLPs e lhes permitem tratar tarefas complexas, como o reconhecimento de imagens, processamento de voz e muito mais!</a:t>
            </a:r>
            <a:r>
              <a:t> </a:t>
            </a:r>
            <a:br/>
            <a:endParaRPr/>
          </a:p>
          <a:p>
            <a:r>
              <a:t>O MLP é treinado usando um processo chamado backpropagation, onde ajusta os pesos entre neurónios para melhorar a sua precisão ao longo do tempo. É como uma equipa de neurónios trabalhando em colaboração para lidar com uma tarefa e melhorar com a experiência. </a:t>
            </a:r>
          </a:p>
          <a:p>
            <a:endParaRPr/>
          </a:p>
          <a:p>
            <a:r>
              <a:t>Os MLPs são amplamente utilizados para uma variedade de tarefas, desde o reconhecimento de imagens à previsão de preços de ações, e formam a base de muitas redes neurais avançadas utilizadas na aprendizagem automática e inteligência artificial.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2645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As funções de ativação são como o "pacho secreto" das redes neurais! Determinam como as entradas de dados são transformadas em saídas de dados. Vamos dar uma olhada nos três mais comuns:</a:t>
            </a:r>
          </a:p>
          <a:p>
            <a:endParaRPr/>
          </a:p>
          <a:p>
            <a:r>
              <a:t>Sigmoide é como uma curva suave que leva qualquer entrada e esmaga-a para um valor de probabilidade entre 0 e 1. É ótimo para tarefas onde queremos prever se algo pertence a uma de duas categorias, como spam ou e-mails não spam. Mas fique atento a entradas extremas que o podem fazer perder o seu "oomph" devido à extinção de gradientes!</a:t>
            </a:r>
          </a:p>
          <a:p>
            <a:endParaRPr/>
          </a:p>
          <a:p>
            <a:r>
              <a:t>Tanh </a:t>
            </a:r>
            <a:r>
              <a:rPr>
                <a:effectLst/>
              </a:rPr>
              <a:t>(/Ä</a:t>
            </a:r>
            <a:r>
              <a:rPr i="1">
                <a:effectLst/>
              </a:rPr>
              <a:t>tæ Dese</a:t>
            </a:r>
            <a:r>
              <a:rPr>
                <a:effectLst/>
              </a:rPr>
              <a:t>'/) ou função tangente hiperbolica,</a:t>
            </a:r>
            <a:r>
              <a:t> é uma curva em forma de sino que pode utilizar qualquer entrada de dados e comprimi-la num valor entre -1 e 1. É semelhante ao sigmoid, mas está centrado em torno de 0. É útil quando temos dados que são simétricos e podem ter valores positivos e negativos.</a:t>
            </a:r>
          </a:p>
          <a:p>
            <a:endParaRPr/>
          </a:p>
          <a:p>
            <a:r>
              <a:t>A Unidade Linear rectificada ou a função ReLU (</a:t>
            </a:r>
            <a:r>
              <a:rPr i="1"/>
              <a:t>/rel-you/</a:t>
            </a:r>
            <a:r>
              <a:t>) é um tipo de função de ativação "do or die". É como um interruptor de luz que só permite que entradas positivas passem inalteradas, mas define entradas negativas para 0. É super eficiente e evita problemas de gradiente, mas tenha cuidado, não está vinculado e pode causar alguns neurónios "dead" com saídas de 0.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389901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Em conclusão, o Deep Learning é um campo em rápido crescimento que revolucionou a forma como abordamos os problemas na aprendizagem automática. 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Em tópicos futuros, irá aprender sobre várias técnicas de formação de redes neurais, 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Para concluir esta unidade, estude e reveja os seguintes recursos online.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code/ryanholbrook/a-single-neur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QDX-1M5Nj7s" TargetMode="External"/><Relationship Id="rId5" Type="http://schemas.openxmlformats.org/officeDocument/2006/relationships/hyperlink" Target="https://www.simplilearn.com/tutorials/deep-learning-tutorial/multilayer-perceptron" TargetMode="External"/><Relationship Id="rId4" Type="http://schemas.openxmlformats.org/officeDocument/2006/relationships/hyperlink" Target="https://www.simplilearn.com/tutorials/deep-learning-tutorial/perceptr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ensino à distância no Machine Learning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7 - Introdução ao Deep Learning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Saiba mais sobre unidades lineares, os elementos constitutivos da aprendizagem aprofundada.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https://www.kaggle.com/code/ryanholbrook/a-single-neuron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Ler esta introdução nas redes neurais de camada única 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https://www.simplilearn.com/tutorials/deep-learning-tutorial/perceptron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Ler esta introdução na rede neural de várias camadas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5"/>
              </a:defRPr>
            </a:pPr>
            <a:r>
              <a:t>https://www.simplilearn.com/tutorials/deep-learning-tutorial/multilayer-perceptron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Consulte este vídeo MIT Introduction to Deep Learning: 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6"/>
              </a:rPr>
              <a:t>https://www.youtube.com/watch?v=QDX-1M5Nj7s</a:t>
            </a:r>
            <a:r>
              <a:t> 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sétimo tópico: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à Aprendizagem Aprofundada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de aprender é acesso à Internet </a:t>
            </a:r>
          </a:p>
          <a:p>
            <a:pPr lvl="0">
              <a:defRPr sz="3600">
                <a:latin typeface="+mj-lt"/>
              </a:defRPr>
            </a:pPr>
            <a:r>
              <a:t>Espera-se que gaste um total de 150 horas para adquirir os resultados de aprendizagem pretendidos.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192"/>
            <a:ext cx="10515600" cy="680451"/>
          </a:xfrm>
        </p:spPr>
        <p:txBody>
          <a:bodyPr>
            <a:normAutofit fontScale="90000"/>
          </a:bodyPr>
          <a:lstStyle/>
          <a:p>
            <a:pPr algn="ctr">
              <a:defRPr b="1"/>
            </a:pPr>
            <a:r>
              <a:t>Introdução à Aprendizagem Aprofundada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74643"/>
            <a:ext cx="8741229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A Aprendizagem Aprofundada utiliza redes neurais artificiais para aprender a partir de grandes volumes de dados e fazer previsões precisas.</a:t>
            </a:r>
          </a:p>
          <a:p>
            <a:pPr>
              <a:defRPr sz="3600">
                <a:latin typeface="+mj-lt"/>
              </a:defRPr>
            </a:pPr>
            <a:r>
              <a:t>As redes neurais reconhecem padrões nos dados, muito como os seres humanos aprendem com a experiência.</a:t>
            </a:r>
          </a:p>
          <a:p>
            <a:pPr>
              <a:defRPr sz="3600">
                <a:latin typeface="+mj-lt"/>
              </a:defRPr>
            </a:pPr>
            <a:r>
              <a:t>A Aprendizagem Aprofundada tem muitas aplicações, incluindo reconhecimento de imagens, processamento de linguagem natural e reconhecimento de voz.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3371" y="1690687"/>
            <a:ext cx="2958522" cy="1972964"/>
          </a:xfrm>
          <a:prstGeom prst="rect">
            <a:avLst/>
          </a:prstGeom>
        </p:spPr>
      </p:pic>
      <p:pic>
        <p:nvPicPr>
          <p:cNvPr id="1028" name="Picture 4" descr="Free ChatGPT Stock Phot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749" y="4038588"/>
            <a:ext cx="2923051" cy="186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778" y="187061"/>
            <a:ext cx="10515600" cy="1000831"/>
          </a:xfrm>
        </p:spPr>
        <p:txBody>
          <a:bodyPr/>
          <a:lstStyle/>
          <a:p>
            <a:pPr algn="ctr">
              <a:defRPr b="1"/>
            </a:pPr>
            <a:r>
              <a:t>Redes neurais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3348"/>
            <a:ext cx="8665030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As redes neurais são modeladas após o cérebro humano e consistem em neurónios interligados que processam e transmitem informações.</a:t>
            </a:r>
          </a:p>
          <a:p>
            <a:pPr>
              <a:defRPr sz="3600">
                <a:latin typeface="+mj-lt"/>
              </a:defRPr>
            </a:pPr>
            <a:r>
              <a:t>As redes neurais aprendem com dados e tomam previsões ou decisões com base nesses dados.</a:t>
            </a:r>
          </a:p>
          <a:p>
            <a:pPr>
              <a:defRPr sz="3600">
                <a:latin typeface="+mj-lt"/>
              </a:defRPr>
            </a:pPr>
            <a:r>
              <a:t>Ao ajustar os pontos fortes das ligações entre os neurónios, as redes neurais podem adaptar-se e melhorar o seu desempenho ao longo do tempo.</a:t>
            </a:r>
          </a:p>
        </p:txBody>
      </p:sp>
      <p:pic>
        <p:nvPicPr>
          <p:cNvPr id="2050" name="Picture 2" descr="Illustration of synapse and neuron on a blue background.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120" y="1129760"/>
            <a:ext cx="3335794" cy="187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eurons cells concep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409" y="3730097"/>
            <a:ext cx="3355215" cy="18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18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0" y="102462"/>
            <a:ext cx="10515600" cy="908504"/>
          </a:xfrm>
        </p:spPr>
        <p:txBody>
          <a:bodyPr/>
          <a:lstStyle/>
          <a:p>
            <a:pPr algn="ctr">
              <a:defRPr b="1"/>
            </a:pPr>
            <a:r>
              <a:t>Neurão simples - Unidade linear </a:t>
            </a:r>
          </a:p>
        </p:txBody>
      </p:sp>
      <p:sp>
        <p:nvSpPr>
          <p:cNvPr id="4" name="Oval 3"/>
          <p:cNvSpPr/>
          <p:nvPr/>
        </p:nvSpPr>
        <p:spPr>
          <a:xfrm>
            <a:off x="2572763" y="2249049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67988" y="2618381"/>
            <a:ext cx="701040" cy="11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62743" y="2187847"/>
            <a:ext cx="1420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rPr b="1"/>
              <a:t>X1</a:t>
            </a:r>
            <a:r>
              <a:t> (</a:t>
            </a:r>
            <a:r>
              <a:rPr b="1"/>
              <a:t>açúcares</a:t>
            </a:r>
            <a:r>
              <a:t>)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6680" y="2409944"/>
            <a:ext cx="936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w1 (</a:t>
            </a:r>
            <a:r>
              <a:rPr b="1"/>
              <a:t>2,5)</a:t>
            </a:r>
            <a:endParaRPr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962859" y="2237381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/>
            </a:pPr>
            <a:r>
              <a:t>Σ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757047" y="2664960"/>
            <a:ext cx="1064647" cy="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48868" y="2966291"/>
            <a:ext cx="5769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chemeClr val="bg1"/>
                </a:solidFill>
                <a:latin typeface="+mj-lt"/>
              </a:defRPr>
            </a:pPr>
            <a:r>
              <a:t>f(x)</a:t>
            </a:r>
            <a:endParaRPr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01839" y="1479961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Função de soma</a:t>
            </a:r>
            <a:endParaRPr sz="2000">
              <a:latin typeface="+mj-lt"/>
            </a:endParaRPr>
          </a:p>
        </p:txBody>
      </p:sp>
      <p:cxnSp>
        <p:nvCxnSpPr>
          <p:cNvPr id="36" name="Straight Arrow Connector 35"/>
          <p:cNvCxnSpPr>
            <a:stCxn id="4" idx="6"/>
            <a:endCxn id="21" idx="2"/>
          </p:cNvCxnSpPr>
          <p:nvPr/>
        </p:nvCxnSpPr>
        <p:spPr>
          <a:xfrm flipV="1">
            <a:off x="3367420" y="2618381"/>
            <a:ext cx="595439" cy="11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391957" y="2999381"/>
            <a:ext cx="1" cy="899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132775" y="3909729"/>
            <a:ext cx="1789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b (pseudónimo) = </a:t>
            </a:r>
            <a:r>
              <a:rPr b="1"/>
              <a:t>90</a:t>
            </a:r>
            <a:endParaRPr sz="200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0491" y="2259456"/>
            <a:ext cx="23841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latin typeface="+mj-lt"/>
              </a:defRPr>
            </a:pPr>
            <a:r>
              <a:t>Saída de dados (calorias)</a:t>
            </a:r>
            <a:endParaRPr sz="2000" b="1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022293"/>
              </p:ext>
            </p:extLst>
          </p:nvPr>
        </p:nvGraphicFramePr>
        <p:xfrm>
          <a:off x="6946365" y="1479961"/>
          <a:ext cx="4995264" cy="4633964"/>
        </p:xfrm>
        <a:graphic>
          <a:graphicData uri="http://schemas.openxmlformats.org/drawingml/2006/table">
            <a:tbl>
              <a:tblPr/>
              <a:tblGrid>
                <a:gridCol w="2305507">
                  <a:extLst>
                    <a:ext uri="{9D8B030D-6E8A-4147-A177-3AD203B41FA5}">
                      <a16:colId xmlns:a16="http://schemas.microsoft.com/office/drawing/2014/main" val="2162869549"/>
                    </a:ext>
                  </a:extLst>
                </a:gridCol>
                <a:gridCol w="978094">
                  <a:extLst>
                    <a:ext uri="{9D8B030D-6E8A-4147-A177-3AD203B41FA5}">
                      <a16:colId xmlns:a16="http://schemas.microsoft.com/office/drawing/2014/main" val="831527904"/>
                    </a:ext>
                  </a:extLst>
                </a:gridCol>
                <a:gridCol w="611308">
                  <a:extLst>
                    <a:ext uri="{9D8B030D-6E8A-4147-A177-3AD203B41FA5}">
                      <a16:colId xmlns:a16="http://schemas.microsoft.com/office/drawing/2014/main" val="2583135015"/>
                    </a:ext>
                  </a:extLst>
                </a:gridCol>
                <a:gridCol w="1100355">
                  <a:extLst>
                    <a:ext uri="{9D8B030D-6E8A-4147-A177-3AD203B41FA5}">
                      <a16:colId xmlns:a16="http://schemas.microsoft.com/office/drawing/2014/main" val="3029426305"/>
                    </a:ext>
                  </a:extLst>
                </a:gridCol>
              </a:tblGrid>
              <a:tr h="802855"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nome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calorias medidas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açúcares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calorias previstas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723585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Delight de Amêndoa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9498826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Ligação do tecto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320618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Clusters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954449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Cracklin' Oat Bran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861476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Chex Duplo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171388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Ramificação Fruta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645583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Ouro Grahams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958327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Flocos de frutos de casca rija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102,5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310079"/>
                  </a:ext>
                </a:extLst>
              </a:tr>
              <a:tr h="409118"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Mel Graham Ohs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000000"/>
                          </a:solidFill>
                          <a:effectLst/>
                          <a:latin typeface="+mj-lt"/>
                        </a:defRPr>
                      </a:pPr>
                      <a:r>
                        <a:t>117,5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95063"/>
                  </a:ext>
                </a:extLst>
              </a:tr>
            </a:tbl>
          </a:graphicData>
        </a:graphic>
      </p:graphicFrame>
      <p:sp>
        <p:nvSpPr>
          <p:cNvPr id="7" name="Cloud Callout 6"/>
          <p:cNvSpPr/>
          <p:nvPr/>
        </p:nvSpPr>
        <p:spPr>
          <a:xfrm>
            <a:off x="0" y="4925863"/>
            <a:ext cx="6683829" cy="1540252"/>
          </a:xfrm>
          <a:prstGeom prst="cloudCallout">
            <a:avLst>
              <a:gd name="adj1" fmla="val 53170"/>
              <a:gd name="adj2" fmla="val -124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Dados obtidos de:</a:t>
            </a:r>
          </a:p>
          <a:p>
            <a:pPr algn="ctr"/>
            <a:r>
              <a:t>https://www.kaggle.com/datasets/crawford/80-cereals</a:t>
            </a:r>
          </a:p>
        </p:txBody>
      </p:sp>
      <p:sp>
        <p:nvSpPr>
          <p:cNvPr id="3" name="Rectangle 2"/>
          <p:cNvSpPr/>
          <p:nvPr/>
        </p:nvSpPr>
        <p:spPr>
          <a:xfrm>
            <a:off x="481214" y="3246073"/>
            <a:ext cx="277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400"/>
            </a:pPr>
            <a:r>
              <a:t>Saída de Dados = w1 * x1 + b</a:t>
            </a:r>
            <a:endParaRPr sz="2400"/>
          </a:p>
        </p:txBody>
      </p:sp>
      <p:sp>
        <p:nvSpPr>
          <p:cNvPr id="5" name="Rectangular Callout 4"/>
          <p:cNvSpPr/>
          <p:nvPr/>
        </p:nvSpPr>
        <p:spPr>
          <a:xfrm>
            <a:off x="676989" y="3956157"/>
            <a:ext cx="2521456" cy="803785"/>
          </a:xfrm>
          <a:prstGeom prst="wedgeRectCallout">
            <a:avLst>
              <a:gd name="adj1" fmla="val -15221"/>
              <a:gd name="adj2" fmla="val -918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Semelhante à regressão linear!</a:t>
            </a:r>
          </a:p>
        </p:txBody>
      </p:sp>
    </p:spTree>
    <p:extLst>
      <p:ext uri="{BB962C8B-B14F-4D97-AF65-F5344CB8AC3E}">
        <p14:creationId xmlns:p14="http://schemas.microsoft.com/office/powerpoint/2010/main" val="220740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112938"/>
            <a:ext cx="10515600" cy="908504"/>
          </a:xfrm>
        </p:spPr>
        <p:txBody>
          <a:bodyPr/>
          <a:lstStyle/>
          <a:p>
            <a:pPr algn="ctr">
              <a:defRPr b="1"/>
            </a:pPr>
            <a:r>
              <a:t>Rede com uma camada única - Perceptron</a:t>
            </a:r>
          </a:p>
        </p:txBody>
      </p:sp>
      <p:sp>
        <p:nvSpPr>
          <p:cNvPr id="4" name="Oval 3"/>
          <p:cNvSpPr/>
          <p:nvPr/>
        </p:nvSpPr>
        <p:spPr>
          <a:xfrm>
            <a:off x="1600196" y="1133817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/>
          <p:cNvSpPr/>
          <p:nvPr/>
        </p:nvSpPr>
        <p:spPr>
          <a:xfrm>
            <a:off x="1600196" y="2008192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Oval 5"/>
          <p:cNvSpPr/>
          <p:nvPr/>
        </p:nvSpPr>
        <p:spPr>
          <a:xfrm>
            <a:off x="1600196" y="2912153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Oval 6"/>
          <p:cNvSpPr/>
          <p:nvPr/>
        </p:nvSpPr>
        <p:spPr>
          <a:xfrm>
            <a:off x="1600195" y="4108910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1629" y="1514817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1629" y="2389192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1629" y="3293153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1629" y="4469841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683" y="1021442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x1</a:t>
            </a:r>
            <a:endParaRPr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683" y="1972631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x2</a:t>
            </a:r>
            <a:endParaRPr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1239" y="2864924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x3</a:t>
            </a:r>
            <a:endParaRPr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1239" y="4013661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xn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17906" y="1321469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w1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8028" y="2161846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w2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8028" y="3079455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w3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241" y="4250895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m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65710" y="2589836"/>
            <a:ext cx="794657" cy="762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</a:defRPr>
            </a:pPr>
            <a:r>
              <a:t>Σ</a:t>
            </a:r>
            <a:endParaRPr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334974" y="1514817"/>
            <a:ext cx="1202883" cy="1016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1" idx="1"/>
          </p:cNvCxnSpPr>
          <p:nvPr/>
        </p:nvCxnSpPr>
        <p:spPr>
          <a:xfrm>
            <a:off x="2296882" y="2365437"/>
            <a:ext cx="1085203" cy="335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1" idx="2"/>
          </p:cNvCxnSpPr>
          <p:nvPr/>
        </p:nvCxnSpPr>
        <p:spPr>
          <a:xfrm flipV="1">
            <a:off x="2296882" y="2970836"/>
            <a:ext cx="968828" cy="322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1" idx="3"/>
          </p:cNvCxnSpPr>
          <p:nvPr/>
        </p:nvCxnSpPr>
        <p:spPr>
          <a:xfrm flipV="1">
            <a:off x="2293519" y="3240244"/>
            <a:ext cx="1088566" cy="1262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32" idx="1"/>
          </p:cNvCxnSpPr>
          <p:nvPr/>
        </p:nvCxnSpPr>
        <p:spPr>
          <a:xfrm flipV="1">
            <a:off x="4060367" y="2940457"/>
            <a:ext cx="3627913" cy="30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7688280" y="2615253"/>
            <a:ext cx="957943" cy="650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TextBox 32"/>
          <p:cNvSpPr txBox="1"/>
          <p:nvPr/>
        </p:nvSpPr>
        <p:spPr>
          <a:xfrm>
            <a:off x="7862228" y="2748482"/>
            <a:ext cx="6068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>
                <a:latin typeface="+mj-lt"/>
              </a:defRPr>
            </a:pPr>
            <a:r>
              <a:t>f(x)</a:t>
            </a:r>
            <a:endParaRPr sz="2400"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641708" y="2961918"/>
            <a:ext cx="58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1" idx="4"/>
          </p:cNvCxnSpPr>
          <p:nvPr/>
        </p:nvCxnSpPr>
        <p:spPr>
          <a:xfrm flipV="1">
            <a:off x="3663038" y="3351836"/>
            <a:ext cx="1" cy="899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03856" y="4262184"/>
            <a:ext cx="1081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b (pseudónimo)</a:t>
            </a:r>
            <a:endParaRPr sz="200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95730" y="1932169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Função de ativação</a:t>
            </a:r>
            <a:endParaRPr sz="200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9123" y="1894538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Função de soma</a:t>
            </a:r>
            <a:endParaRPr sz="2000"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078771" y="2963926"/>
            <a:ext cx="3504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>
                <a:latin typeface="+mj-lt"/>
              </a:defRPr>
            </a:pPr>
            <a:r>
              <a:t>w1 * x1 + w2 * x2 + ... + wn * xn + b</a:t>
            </a:r>
            <a:endParaRPr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229541" y="2786170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Saída de Dados</a:t>
            </a:r>
            <a:endParaRPr b="1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92985" y="3674153"/>
            <a:ext cx="70923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>
                <a:latin typeface="+mj-lt"/>
              </a:defRPr>
            </a:pPr>
            <a:r>
              <a:t>Output = f(w1 * x1 + w2 * x2 + ... + wn * xn + b)</a:t>
            </a:r>
            <a:endParaRPr sz="2800"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21709" y="5542242"/>
            <a:ext cx="36567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400"/>
            </a:pPr>
            <a:r>
              <a:t>Função de ativação</a:t>
            </a:r>
            <a:endParaRPr sz="2400"/>
          </a:p>
          <a:p>
            <a:pPr>
              <a:defRPr sz="2400">
                <a:latin typeface="+mj-lt"/>
              </a:defRPr>
            </a:pPr>
            <a:r>
              <a:t>sigmoid f(x) = 1 / (1 + e^(-x))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373650" y="1505425"/>
            <a:ext cx="1537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Neurão de saída</a:t>
            </a:r>
            <a:endParaRPr b="1">
              <a:latin typeface="+mj-lt"/>
            </a:endParaRPr>
          </a:p>
        </p:txBody>
      </p:sp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689218"/>
              </p:ext>
            </p:extLst>
          </p:nvPr>
        </p:nvGraphicFramePr>
        <p:xfrm>
          <a:off x="4762164" y="4197373"/>
          <a:ext cx="4077534" cy="2555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Rectangular Callout 38"/>
          <p:cNvSpPr/>
          <p:nvPr/>
        </p:nvSpPr>
        <p:spPr>
          <a:xfrm>
            <a:off x="9463907" y="4770460"/>
            <a:ext cx="2521456" cy="803785"/>
          </a:xfrm>
          <a:prstGeom prst="wedgeRectCallout">
            <a:avLst>
              <a:gd name="adj1" fmla="val -70050"/>
              <a:gd name="adj2" fmla="val 40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Semelhante à regressão logística!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180224" y="1321469"/>
            <a:ext cx="5657497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180224" y="3528723"/>
            <a:ext cx="5645216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3167943" y="1300460"/>
            <a:ext cx="32773" cy="222826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8804948" y="1300460"/>
            <a:ext cx="32773" cy="222826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64029" y="4955421"/>
            <a:ext cx="146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neurónios de entrada de dados</a:t>
            </a:r>
            <a:endParaRPr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833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112938"/>
            <a:ext cx="10515600" cy="908504"/>
          </a:xfrm>
        </p:spPr>
        <p:txBody>
          <a:bodyPr/>
          <a:lstStyle/>
          <a:p>
            <a:pPr algn="ctr">
              <a:defRPr b="1"/>
            </a:pPr>
            <a:r>
              <a:t>Perceptron - exemplo</a:t>
            </a:r>
          </a:p>
        </p:txBody>
      </p:sp>
      <p:sp>
        <p:nvSpPr>
          <p:cNvPr id="4" name="Oval 3"/>
          <p:cNvSpPr/>
          <p:nvPr/>
        </p:nvSpPr>
        <p:spPr>
          <a:xfrm>
            <a:off x="1600196" y="1133817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/>
          <p:cNvSpPr/>
          <p:nvPr/>
        </p:nvSpPr>
        <p:spPr>
          <a:xfrm>
            <a:off x="1600196" y="2008192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Oval 5"/>
          <p:cNvSpPr/>
          <p:nvPr/>
        </p:nvSpPr>
        <p:spPr>
          <a:xfrm>
            <a:off x="1600196" y="2912153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1629" y="1514817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1629" y="2389192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1629" y="3293153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4553" y="686767"/>
            <a:ext cx="18219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>
                <a:latin typeface="+mj-lt"/>
              </a:defRPr>
            </a:pPr>
            <a:r>
              <a:t>x1 = Velocidade do vento (nots)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9668" y="1312889"/>
            <a:ext cx="781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0,6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8028" y="2161846"/>
            <a:ext cx="726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-0,4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1011" y="3090511"/>
            <a:ext cx="713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chemeClr val="bg1"/>
                </a:solidFill>
                <a:latin typeface="+mj-lt"/>
              </a:defRPr>
            </a:pPr>
            <a:r>
              <a:t>-0,2</a:t>
            </a:r>
            <a:endParaRPr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65710" y="2589836"/>
            <a:ext cx="794657" cy="762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</a:defRPr>
            </a:pPr>
            <a:r>
              <a:t>Σ</a:t>
            </a:r>
            <a:endParaRPr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334974" y="1514817"/>
            <a:ext cx="1202883" cy="1016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1" idx="1"/>
          </p:cNvCxnSpPr>
          <p:nvPr/>
        </p:nvCxnSpPr>
        <p:spPr>
          <a:xfrm>
            <a:off x="2296882" y="2365437"/>
            <a:ext cx="1085203" cy="335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1" idx="2"/>
          </p:cNvCxnSpPr>
          <p:nvPr/>
        </p:nvCxnSpPr>
        <p:spPr>
          <a:xfrm flipV="1">
            <a:off x="2296882" y="2970836"/>
            <a:ext cx="968828" cy="322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32" idx="1"/>
          </p:cNvCxnSpPr>
          <p:nvPr/>
        </p:nvCxnSpPr>
        <p:spPr>
          <a:xfrm flipV="1">
            <a:off x="4060367" y="2940457"/>
            <a:ext cx="3627913" cy="30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7688280" y="2615253"/>
            <a:ext cx="957943" cy="650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TextBox 32"/>
          <p:cNvSpPr txBox="1"/>
          <p:nvPr/>
        </p:nvSpPr>
        <p:spPr>
          <a:xfrm>
            <a:off x="7862228" y="2748482"/>
            <a:ext cx="6068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>
                <a:latin typeface="+mj-lt"/>
              </a:defRPr>
            </a:pPr>
            <a:r>
              <a:t>f(x)</a:t>
            </a:r>
            <a:endParaRPr sz="2400"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641708" y="2961918"/>
            <a:ext cx="58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1" idx="4"/>
          </p:cNvCxnSpPr>
          <p:nvPr/>
        </p:nvCxnSpPr>
        <p:spPr>
          <a:xfrm flipV="1">
            <a:off x="3663037" y="3351836"/>
            <a:ext cx="2" cy="357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331024" y="3720249"/>
            <a:ext cx="1081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b (-0,3)</a:t>
            </a:r>
            <a:endParaRPr sz="200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9530" y="1907791"/>
            <a:ext cx="20530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Função de ativação Sigmoide</a:t>
            </a:r>
            <a:endParaRPr sz="200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9123" y="1894538"/>
            <a:ext cx="15430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000">
                <a:latin typeface="+mj-lt"/>
              </a:defRPr>
            </a:pPr>
            <a:r>
              <a:t>Função de soma</a:t>
            </a:r>
            <a:endParaRPr sz="2000"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078771" y="2963926"/>
            <a:ext cx="3116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>
                <a:latin typeface="+mj-lt"/>
              </a:defRPr>
            </a:pPr>
            <a:r>
              <a:t>0,6 * x1 - 0,4 * x2 + 0,2*x3 - 0,3</a:t>
            </a:r>
            <a:endParaRPr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245571" y="2786170"/>
            <a:ext cx="16972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>
                <a:latin typeface="+mj-lt"/>
              </a:defRPr>
            </a:pPr>
            <a:r>
              <a:t>Para navegar (&amp;gt;0,5) </a:t>
            </a:r>
          </a:p>
          <a:p>
            <a:pPr algn="ctr">
              <a:defRPr>
                <a:latin typeface="+mj-lt"/>
              </a:defRPr>
            </a:pPr>
            <a:r>
              <a:t>ou </a:t>
            </a:r>
          </a:p>
          <a:p>
            <a:pPr algn="ctr">
              <a:defRPr>
                <a:latin typeface="+mj-lt"/>
              </a:defRPr>
            </a:pPr>
            <a:r>
              <a:t>não navegar (&amp;lt;0,5)</a:t>
            </a:r>
            <a:endParaRPr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5822" y="1532380"/>
            <a:ext cx="15943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>
                <a:latin typeface="+mj-lt"/>
              </a:defRPr>
            </a:pPr>
            <a:r>
              <a:t>x2 = Altura da onda (em metros)</a:t>
            </a:r>
            <a:endParaRPr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553" y="2625384"/>
            <a:ext cx="16476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>
                <a:latin typeface="+mj-lt"/>
              </a:defRPr>
            </a:pPr>
            <a:r>
              <a:t>x3= Cobertura na Cloud</a:t>
            </a:r>
            <a:endParaRPr>
              <a:latin typeface="+mj-lt"/>
            </a:endParaRPr>
          </a:p>
          <a:p>
            <a:pPr algn="ctr">
              <a:defRPr>
                <a:latin typeface="+mj-lt"/>
              </a:defRPr>
            </a:pPr>
            <a:r>
              <a:t>(em %)</a:t>
            </a:r>
            <a:endParaRPr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82939"/>
              </p:ext>
            </p:extLst>
          </p:nvPr>
        </p:nvGraphicFramePr>
        <p:xfrm>
          <a:off x="5753098" y="4081605"/>
          <a:ext cx="5513615" cy="3714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3907">
                  <a:extLst>
                    <a:ext uri="{9D8B030D-6E8A-4147-A177-3AD203B41FA5}">
                      <a16:colId xmlns:a16="http://schemas.microsoft.com/office/drawing/2014/main" val="354688003"/>
                    </a:ext>
                  </a:extLst>
                </a:gridCol>
                <a:gridCol w="1003838">
                  <a:extLst>
                    <a:ext uri="{9D8B030D-6E8A-4147-A177-3AD203B41FA5}">
                      <a16:colId xmlns:a16="http://schemas.microsoft.com/office/drawing/2014/main" val="553219714"/>
                    </a:ext>
                  </a:extLst>
                </a:gridCol>
                <a:gridCol w="1048785">
                  <a:extLst>
                    <a:ext uri="{9D8B030D-6E8A-4147-A177-3AD203B41FA5}">
                      <a16:colId xmlns:a16="http://schemas.microsoft.com/office/drawing/2014/main" val="1630260818"/>
                    </a:ext>
                  </a:extLst>
                </a:gridCol>
                <a:gridCol w="764115">
                  <a:extLst>
                    <a:ext uri="{9D8B030D-6E8A-4147-A177-3AD203B41FA5}">
                      <a16:colId xmlns:a16="http://schemas.microsoft.com/office/drawing/2014/main" val="1549726065"/>
                    </a:ext>
                  </a:extLst>
                </a:gridCol>
                <a:gridCol w="913942">
                  <a:extLst>
                    <a:ext uri="{9D8B030D-6E8A-4147-A177-3AD203B41FA5}">
                      <a16:colId xmlns:a16="http://schemas.microsoft.com/office/drawing/2014/main" val="3945128605"/>
                    </a:ext>
                  </a:extLst>
                </a:gridCol>
                <a:gridCol w="839028">
                  <a:extLst>
                    <a:ext uri="{9D8B030D-6E8A-4147-A177-3AD203B41FA5}">
                      <a16:colId xmlns:a16="http://schemas.microsoft.com/office/drawing/2014/main" val="2295245390"/>
                    </a:ext>
                  </a:extLst>
                </a:gridCol>
              </a:tblGrid>
              <a:tr h="767645"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Velocidade do vento (nots)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Altura da Onda (metros)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Cobertura na Cloud (%)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Soma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Condições atmosféricas da cobertura (saída)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defRPr sz="1600" b="1">
                          <a:effectLst/>
                          <a:latin typeface="+mj-lt"/>
                        </a:defRPr>
                      </a:pPr>
                      <a:r>
                        <a:t>Decisão</a:t>
                      </a:r>
                      <a:endParaRPr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9118650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12,00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0,80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10,00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4,58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0,99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Vamos navegar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7710068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6,00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0,30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10,00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1,18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0,76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Vamos navegar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7792149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18,00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1,00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30,00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4,10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0,98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Vamos navegar</a:t>
                      </a:r>
                      <a:endParaRPr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0875891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8,00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20,00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-0,30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0,43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Não navegar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1980659"/>
                  </a:ext>
                </a:extLst>
              </a:tr>
              <a:tr h="255882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10,00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0,70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50,00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-4,58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0,01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sz="16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Não navegar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272613"/>
                  </a:ext>
                </a:extLst>
              </a:tr>
            </a:tbl>
          </a:graphicData>
        </a:graphic>
      </p:graphicFrame>
      <p:pic>
        <p:nvPicPr>
          <p:cNvPr id="1026" name="Picture 2" descr="Sailing crew on sailboat during regatta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4" y="4096491"/>
            <a:ext cx="4009833" cy="267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6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4484910" y="2069988"/>
            <a:ext cx="794657" cy="76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9" y="158298"/>
            <a:ext cx="10515600" cy="897618"/>
          </a:xfrm>
        </p:spPr>
        <p:txBody>
          <a:bodyPr/>
          <a:lstStyle/>
          <a:p>
            <a:pPr algn="ctr">
              <a:defRPr b="1"/>
            </a:pPr>
            <a:r>
              <a:t>Rede Perceptron com várias camadas</a:t>
            </a:r>
          </a:p>
        </p:txBody>
      </p:sp>
      <p:sp>
        <p:nvSpPr>
          <p:cNvPr id="7" name="Oval 6"/>
          <p:cNvSpPr/>
          <p:nvPr/>
        </p:nvSpPr>
        <p:spPr>
          <a:xfrm>
            <a:off x="2438396" y="2069988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Oval 7"/>
          <p:cNvSpPr/>
          <p:nvPr/>
        </p:nvSpPr>
        <p:spPr>
          <a:xfrm>
            <a:off x="2438396" y="3191912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Oval 8"/>
          <p:cNvSpPr/>
          <p:nvPr/>
        </p:nvSpPr>
        <p:spPr>
          <a:xfrm>
            <a:off x="2438396" y="4349585"/>
            <a:ext cx="794657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349829" y="2450988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49829" y="3572912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349829" y="4730585"/>
            <a:ext cx="1088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14845" y="2263724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4883" y="3156351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x2</a:t>
            </a:r>
            <a:endParaRPr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34883" y="4278274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x3</a:t>
            </a:r>
            <a:endParaRPr>
              <a:latin typeface="+mj-lt"/>
            </a:endParaRPr>
          </a:p>
        </p:txBody>
      </p:sp>
      <p:cxnSp>
        <p:nvCxnSpPr>
          <p:cNvPr id="6" name="Straight Connector 5"/>
          <p:cNvCxnSpPr>
            <a:stCxn id="23" idx="0"/>
            <a:endCxn id="23" idx="4"/>
          </p:cNvCxnSpPr>
          <p:nvPr/>
        </p:nvCxnSpPr>
        <p:spPr>
          <a:xfrm>
            <a:off x="4882239" y="2069988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3" idx="2"/>
          </p:cNvCxnSpPr>
          <p:nvPr/>
        </p:nvCxnSpPr>
        <p:spPr>
          <a:xfrm flipV="1">
            <a:off x="3233053" y="2450988"/>
            <a:ext cx="1251857" cy="2279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3" idx="2"/>
          </p:cNvCxnSpPr>
          <p:nvPr/>
        </p:nvCxnSpPr>
        <p:spPr>
          <a:xfrm flipV="1">
            <a:off x="3235771" y="2450988"/>
            <a:ext cx="1249139" cy="1121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3" idx="2"/>
          </p:cNvCxnSpPr>
          <p:nvPr/>
        </p:nvCxnSpPr>
        <p:spPr>
          <a:xfrm flipV="1">
            <a:off x="3203118" y="2450988"/>
            <a:ext cx="1281792" cy="6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538956" y="2069616"/>
            <a:ext cx="57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x1</a:t>
            </a:r>
            <a:endParaRPr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82238" y="2263724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454975" y="3201500"/>
            <a:ext cx="794657" cy="76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7" name="TextBox 36"/>
          <p:cNvSpPr txBox="1"/>
          <p:nvPr/>
        </p:nvSpPr>
        <p:spPr>
          <a:xfrm>
            <a:off x="4484910" y="3395236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8" name="Straight Connector 37"/>
          <p:cNvCxnSpPr>
            <a:stCxn id="36" idx="0"/>
            <a:endCxn id="36" idx="4"/>
          </p:cNvCxnSpPr>
          <p:nvPr/>
        </p:nvCxnSpPr>
        <p:spPr>
          <a:xfrm>
            <a:off x="4852304" y="3201500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52303" y="3395236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419592" y="4356921"/>
            <a:ext cx="794657" cy="76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1" name="TextBox 40"/>
          <p:cNvSpPr txBox="1"/>
          <p:nvPr/>
        </p:nvSpPr>
        <p:spPr>
          <a:xfrm>
            <a:off x="4449527" y="4550657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2" name="Straight Connector 41"/>
          <p:cNvCxnSpPr>
            <a:stCxn id="40" idx="0"/>
            <a:endCxn id="40" idx="4"/>
          </p:cNvCxnSpPr>
          <p:nvPr/>
        </p:nvCxnSpPr>
        <p:spPr>
          <a:xfrm>
            <a:off x="4816921" y="4356921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16920" y="4550657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4" name="Straight Arrow Connector 43"/>
          <p:cNvCxnSpPr>
            <a:stCxn id="7" idx="6"/>
            <a:endCxn id="36" idx="2"/>
          </p:cNvCxnSpPr>
          <p:nvPr/>
        </p:nvCxnSpPr>
        <p:spPr>
          <a:xfrm>
            <a:off x="3233053" y="2450988"/>
            <a:ext cx="1221922" cy="1131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6"/>
            <a:endCxn id="41" idx="1"/>
          </p:cNvCxnSpPr>
          <p:nvPr/>
        </p:nvCxnSpPr>
        <p:spPr>
          <a:xfrm>
            <a:off x="3233053" y="2450988"/>
            <a:ext cx="1216474" cy="2299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8" idx="6"/>
            <a:endCxn id="37" idx="1"/>
          </p:cNvCxnSpPr>
          <p:nvPr/>
        </p:nvCxnSpPr>
        <p:spPr>
          <a:xfrm>
            <a:off x="3233053" y="3572912"/>
            <a:ext cx="1251857" cy="22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8" idx="6"/>
            <a:endCxn id="40" idx="2"/>
          </p:cNvCxnSpPr>
          <p:nvPr/>
        </p:nvCxnSpPr>
        <p:spPr>
          <a:xfrm>
            <a:off x="3233053" y="3572912"/>
            <a:ext cx="1186539" cy="1165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9" idx="6"/>
            <a:endCxn id="37" idx="1"/>
          </p:cNvCxnSpPr>
          <p:nvPr/>
        </p:nvCxnSpPr>
        <p:spPr>
          <a:xfrm flipV="1">
            <a:off x="3233053" y="3595291"/>
            <a:ext cx="1251857" cy="1135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9" idx="6"/>
            <a:endCxn id="41" idx="1"/>
          </p:cNvCxnSpPr>
          <p:nvPr/>
        </p:nvCxnSpPr>
        <p:spPr>
          <a:xfrm>
            <a:off x="3233053" y="4730585"/>
            <a:ext cx="1216474" cy="20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6324592" y="3191912"/>
            <a:ext cx="794657" cy="762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3" name="TextBox 72"/>
          <p:cNvSpPr txBox="1"/>
          <p:nvPr/>
        </p:nvSpPr>
        <p:spPr>
          <a:xfrm>
            <a:off x="6354527" y="3385648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z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4" name="Straight Connector 73"/>
          <p:cNvCxnSpPr>
            <a:stCxn id="72" idx="0"/>
            <a:endCxn id="72" idx="4"/>
          </p:cNvCxnSpPr>
          <p:nvPr/>
        </p:nvCxnSpPr>
        <p:spPr>
          <a:xfrm>
            <a:off x="6721921" y="3191912"/>
            <a:ext cx="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721920" y="3385648"/>
            <a:ext cx="367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chemeClr val="bg1"/>
                </a:solidFill>
                <a:latin typeface="+mj-lt"/>
              </a:defRPr>
            </a:pPr>
            <a:r>
              <a:t>a</a:t>
            </a:r>
            <a:endParaRPr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6" name="Straight Arrow Connector 75"/>
          <p:cNvCxnSpPr>
            <a:endCxn id="73" idx="1"/>
          </p:cNvCxnSpPr>
          <p:nvPr/>
        </p:nvCxnSpPr>
        <p:spPr>
          <a:xfrm>
            <a:off x="5279567" y="2462639"/>
            <a:ext cx="1074960" cy="1123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73" idx="1"/>
          </p:cNvCxnSpPr>
          <p:nvPr/>
        </p:nvCxnSpPr>
        <p:spPr>
          <a:xfrm flipV="1">
            <a:off x="5207440" y="3585703"/>
            <a:ext cx="1147087" cy="1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5216960" y="3582500"/>
            <a:ext cx="1107632" cy="1203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7124684" y="3585703"/>
            <a:ext cx="1147087" cy="1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076261" y="5378225"/>
            <a:ext cx="1156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Camada de entrada de dados</a:t>
            </a:r>
            <a:endParaRPr b="1">
              <a:latin typeface="+mj-lt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057764" y="5357148"/>
            <a:ext cx="1321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Camada de saída de dados</a:t>
            </a:r>
            <a:endParaRPr b="1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152764" y="5378225"/>
            <a:ext cx="1328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>
                <a:latin typeface="+mj-lt"/>
              </a:defRPr>
            </a:pPr>
            <a:r>
              <a:t>Camada oculta</a:t>
            </a:r>
            <a:endParaRPr b="1">
              <a:latin typeface="+mj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854517" y="1518013"/>
            <a:ext cx="6340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  <a:defRPr sz="2800"/>
            </a:pPr>
            <a:r>
              <a:t>z = w1 * x1 + w2 * x2 + ... + wn * xn + b</a:t>
            </a:r>
            <a:endParaRPr sz="2800"/>
          </a:p>
        </p:txBody>
      </p:sp>
      <p:sp>
        <p:nvSpPr>
          <p:cNvPr id="87" name="Rectangle 86"/>
          <p:cNvSpPr/>
          <p:nvPr/>
        </p:nvSpPr>
        <p:spPr>
          <a:xfrm>
            <a:off x="6614262" y="2338776"/>
            <a:ext cx="5159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800"/>
            </a:pPr>
            <a:r>
              <a:t>a = A função de ativação é sigmoide?</a:t>
            </a:r>
            <a:endParaRPr sz="2800"/>
          </a:p>
        </p:txBody>
      </p:sp>
      <p:sp>
        <p:nvSpPr>
          <p:cNvPr id="3" name="Rectangular Callout 2"/>
          <p:cNvSpPr/>
          <p:nvPr/>
        </p:nvSpPr>
        <p:spPr>
          <a:xfrm>
            <a:off x="8730343" y="3385648"/>
            <a:ext cx="2884714" cy="2052699"/>
          </a:xfrm>
          <a:prstGeom prst="wedgeRectCallout">
            <a:avLst>
              <a:gd name="adj1" fmla="val -19227"/>
              <a:gd name="adj2" fmla="val -716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solidFill>
                  <a:srgbClr val="FF0000"/>
                </a:solidFill>
                <a:latin typeface="+mj-lt"/>
              </a:defRPr>
            </a:pPr>
            <a:r>
              <a:t>A função sigmoid </a:t>
            </a:r>
            <a:endParaRPr sz="2000">
              <a:solidFill>
                <a:srgbClr val="FF0000"/>
              </a:solidFill>
              <a:latin typeface="+mj-lt"/>
            </a:endParaRPr>
          </a:p>
          <a:p>
            <a:pPr algn="ctr">
              <a:defRPr sz="2000">
                <a:solidFill>
                  <a:srgbClr val="FF0000"/>
                </a:solidFill>
                <a:latin typeface="+mj-lt"/>
              </a:defRPr>
            </a:pPr>
            <a:r>
              <a:t>f(x) = 1 / (1 + e^(-x))</a:t>
            </a:r>
          </a:p>
          <a:p>
            <a:pPr algn="ctr">
              <a:defRPr sz="2000">
                <a:solidFill>
                  <a:srgbClr val="FF0000"/>
                </a:solidFill>
                <a:latin typeface="+mj-lt"/>
              </a:defRPr>
            </a:pPr>
            <a:r>
              <a:t>é normalmente utilizado, mas também existem outras opções! </a:t>
            </a:r>
            <a:endParaRPr sz="20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90797" y="2277973"/>
            <a:ext cx="620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w1</a:t>
            </a:r>
            <a:endParaRPr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79899" y="3374258"/>
            <a:ext cx="620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w2</a:t>
            </a:r>
            <a:endParaRPr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69051" y="4545919"/>
            <a:ext cx="620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latin typeface="+mj-lt"/>
              </a:defRPr>
            </a:pPr>
            <a:r>
              <a:t>w3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9675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Funções de ativação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9838084"/>
              </p:ext>
            </p:extLst>
          </p:nvPr>
        </p:nvGraphicFramePr>
        <p:xfrm>
          <a:off x="141512" y="1338941"/>
          <a:ext cx="3124201" cy="298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207623"/>
              </p:ext>
            </p:extLst>
          </p:nvPr>
        </p:nvGraphicFramePr>
        <p:xfrm>
          <a:off x="4555671" y="1469572"/>
          <a:ext cx="3080657" cy="2828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733572"/>
              </p:ext>
            </p:extLst>
          </p:nvPr>
        </p:nvGraphicFramePr>
        <p:xfrm>
          <a:off x="8262257" y="1338941"/>
          <a:ext cx="3004457" cy="3058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4556780"/>
            <a:ext cx="35160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>
                <a:latin typeface="+mj-lt"/>
              </a:defRPr>
            </a:pPr>
            <a:r>
              <a:rPr sz="1600"/>
              <a:t>Curva em forma de S que varia entre 0 e 1</a:t>
            </a:r>
          </a:p>
          <a:p>
            <a:pPr algn="just">
              <a:defRPr>
                <a:latin typeface="+mj-lt"/>
              </a:defRPr>
            </a:pPr>
            <a:r>
              <a:rPr sz="1600"/>
              <a:t>Efetua a correspondência de qualquer entrada de dados com um valor de probabilidade, tornando-a útil para tarefas de classificação binária</a:t>
            </a:r>
          </a:p>
          <a:p>
            <a:pPr algn="just">
              <a:defRPr>
                <a:latin typeface="+mj-lt"/>
              </a:defRPr>
            </a:pPr>
            <a:r>
              <a:rPr sz="1600"/>
              <a:t>Suave e limitada, mas pode sofrer de gradientes de extinção para valores de entrada extremos</a:t>
            </a:r>
          </a:p>
        </p:txBody>
      </p:sp>
      <p:sp>
        <p:nvSpPr>
          <p:cNvPr id="9" name="Rectangle 8"/>
          <p:cNvSpPr/>
          <p:nvPr/>
        </p:nvSpPr>
        <p:spPr>
          <a:xfrm>
            <a:off x="4038598" y="4549676"/>
            <a:ext cx="34943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>
                <a:latin typeface="+mj-lt"/>
              </a:defRPr>
            </a:pPr>
            <a:r>
              <a:t>Curva tanh que varia de -1 a 1</a:t>
            </a:r>
          </a:p>
          <a:p>
            <a:pPr algn="just">
              <a:defRPr>
                <a:latin typeface="+mj-lt"/>
              </a:defRPr>
            </a:pPr>
            <a:r>
              <a:t>Semelhante à sigmoid, mas centrada em torno de 0, tornando-a útil para dados simétricos</a:t>
            </a:r>
          </a:p>
          <a:p>
            <a:pPr algn="just">
              <a:defRPr>
                <a:latin typeface="+mj-lt"/>
              </a:defRPr>
            </a:pPr>
            <a:r>
              <a:t>Também suave e limitada, mas ainda sofre de extinção de gradientes para valores de entrada extremos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37713" y="4494481"/>
            <a:ext cx="43542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>
                <a:latin typeface="+mj-lt"/>
              </a:defRPr>
            </a:pPr>
            <a:r>
              <a:t>Função linear por componente com 0 para entradas negativas e x para entradas positivas</a:t>
            </a:r>
          </a:p>
          <a:p>
            <a:pPr algn="just">
              <a:defRPr>
                <a:latin typeface="+mj-lt"/>
              </a:defRPr>
            </a:pPr>
            <a:r>
              <a:t>Eficiente e simples, evita gradientes de extinção</a:t>
            </a:r>
          </a:p>
          <a:p>
            <a:pPr algn="just">
              <a:defRPr>
                <a:latin typeface="+mj-lt"/>
              </a:defRPr>
            </a:pPr>
            <a:r>
              <a:t>Não limitado, pode causar neurónios "dead" com saídas de 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44587" y="3211676"/>
            <a:ext cx="2050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1 / (1 + e^(-x))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5999" y="3657990"/>
            <a:ext cx="1385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tanh(x)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518623" y="3211674"/>
            <a:ext cx="8338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0</a:t>
            </a:r>
          </a:p>
          <a:p>
            <a:r>
              <a:t>x&lt;0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347423" y="3201177"/>
            <a:ext cx="816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t>f(x) = x</a:t>
            </a:r>
          </a:p>
          <a:p>
            <a:r>
              <a:t>x&gt;=0</a:t>
            </a:r>
          </a:p>
        </p:txBody>
      </p:sp>
    </p:spTree>
    <p:extLst>
      <p:ext uri="{BB962C8B-B14F-4D97-AF65-F5344CB8AC3E}">
        <p14:creationId xmlns:p14="http://schemas.microsoft.com/office/powerpoint/2010/main" val="8317792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B3DCCE-CBFA-42C0-9EEB-53A585A6CD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5964</TotalTime>
  <Words>2493</Words>
  <Application>Microsoft Office PowerPoint</Application>
  <PresentationFormat>Widescreen</PresentationFormat>
  <Paragraphs>276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Motyw pakietu Office</vt:lpstr>
      <vt:lpstr>O3 - Currículos de ensino à distância no Machine Learning  7 - Introdução ao Deep Learning</vt:lpstr>
      <vt:lpstr>Introdução à Aprendizagem Aprofundada</vt:lpstr>
      <vt:lpstr>Introdução à Aprendizagem Aprofundada</vt:lpstr>
      <vt:lpstr>Redes neurais</vt:lpstr>
      <vt:lpstr>Neurão simples - Unidade linear </vt:lpstr>
      <vt:lpstr>Rede com uma camada única - Perceptron</vt:lpstr>
      <vt:lpstr>Perceptron - exemplo</vt:lpstr>
      <vt:lpstr>Rede Perceptron com várias camadas</vt:lpstr>
      <vt:lpstr>Funções de ativação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443</cp:revision>
  <dcterms:created xsi:type="dcterms:W3CDTF">2021-12-08T08:56:03Z</dcterms:created>
  <dcterms:modified xsi:type="dcterms:W3CDTF">2024-03-16T18:42:38Z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