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88" r:id="rId7"/>
    <p:sldId id="258" r:id="rId8"/>
    <p:sldId id="282" r:id="rId9"/>
    <p:sldId id="281" r:id="rId10"/>
    <p:sldId id="278" r:id="rId11"/>
    <p:sldId id="283" r:id="rId12"/>
    <p:sldId id="284" r:id="rId13"/>
    <p:sldId id="285" r:id="rId14"/>
    <p:sldId id="287" r:id="rId15"/>
    <p:sldId id="277" r:id="rId16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135" autoAdjust="0"/>
  </p:normalViewPr>
  <p:slideViewPr>
    <p:cSldViewPr snapToGrid="0">
      <p:cViewPr varScale="1">
        <p:scale>
          <a:sx n="91" d="100"/>
          <a:sy n="91" d="100"/>
        </p:scale>
        <p:origin x="12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2.3.2024.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Dzień dobry i zapraszamy na kurs Machine Learning. Kurs powstał w wyniku projektu Erasmus+ CodeIn. Wszystko, czego potrzebujesz, to dostęp do Internetu i komputer.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Kurs zawiera w sumie dziesięć tematów i w tym temacie powiemy coś więcej na temat Wprowadzenie do uczenia maszynowego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>
              <a:defRPr>
                <a:effectLst/>
              </a:defRPr>
            </a:pPr>
            <a:r>
              <a:t>Weźmy konkretny przykład, w jaki sposób model CRISP-DM może umożliwić bankowi usprawnienie przetwarzania pożyczek przy użyciu uczenia maszynowego. Analizując historyczne dane pożyczkowe, algorytmy samouczenia się maszyn mogą identyfikować wzorce i przewidywać, umożliwiając bankowi bardziej efektywne przetwarzanie wniosków. Zgodnie z ramami CRISP-DM bank może systematycznie podchodzić do zadania, od zrozumienia problemu biznesowego po wybór i przygotowanie danych, budowanie i ocenę modeli, a ostatecznie wdrażanie rozwiązania. Z CRISP-DM jako ich światło przewodnie, bank może wykorzystać moc uczenia maszynowego do zwiększenia przetwarzania pożyczek, oszczędzając czas i zwiększając zadowolenie klientów.</a:t>
            </a:r>
            <a:endParaRPr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11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138089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Aby ukończyć tę jednostkę, zapoznaj się z poniższymi zasobami online. Dziękujemy za uwagę!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W kontekście sztucznej inteligencji (AI) uczenie maszynowe jest jak uczenie komputerów uczenia się i przewidywania bez jawnego programowania. Chodzi o tworzenie inteligentnych algorytmów do analizowania danych, identyfikowania wzorców i ulepszania w czasie. To tak, jakby pozwolić komputerom uczyć się z doświadczenia, tak jak robią to ludzie. Uczenie maszynowe przekształca różne dziedziny i umożliwia systemom sztucznej inteligencji wykonywanie niesamowitych czynności, takich jak rozpoznawanie obrazów, diagnozowanie chorób i tworzenie dokładnych prognoz.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065647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Dane są generowane co sekundę w naszym świecie opartym na danych, w którym urządzenia elektroniczne kształtują nasze życie. Czym jednak są dane, jeśli nie możemy wyciągnąć istotnych wniosków? </a:t>
            </a:r>
          </a:p>
          <a:p>
            <a:pPr>
              <a:defRPr>
                <a:effectLst/>
              </a:defRPr>
            </a:pPr>
            <a:r>
              <a:t>Dzięki szybkim postępom technologicznym możemy teraz zbierać dane dokładniej i częściej niż kiedykolwiek. Ten potop danych ma ogromny potencjał, ale wymaga inteligentnych algorytmów, aby odblokować swoje tajemnice. Ponownie, uczenie maszynowe przychodzi na ratunek, umożliwiając nam przetwarzanie i analizowanie tego ogromnego morza informacji.</a:t>
            </a:r>
          </a:p>
          <a:p>
            <a:pPr>
              <a:defRPr>
                <a:effectLst/>
              </a:defRPr>
            </a:pPr>
            <a:r>
              <a:t>Dzięki uczeniu maszynowemu możemy odkrywać ukryte wzorce, wykrywać trendy i rozumieć złożone relacje w danych. Pozwala nam przekształcać surowe dane w praktyczne informacje, usprawniając proces podejmowania decyzji i innowacyjność w niezliczonych domenach.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4780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Połączenie big data i samouczenia się maszyn rewolucjonizuje wszystkie branże. Od spersonalizowanych rekomendacji i ukierunkowanych reklam po diagnozy medyczne i przewidywanie trendów rynkowych - samouczenie się maszyn zmienia reguły gry. Wyposaża nas w narzędzia do rozwiązywania złożonych problemów i wykorzystania pełnego potencjału naszego elektronicznego stylu życia.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Uczenie maszynowe dominuje w świecie, w którym królują dane, pomagając nam poruszać się po ogromnym morzu informacji i odkrywać ukrytą wiedzę. Jest to klucz do przekształcenia surowych danych w cenne informacje, torując drogę do mądrzejszych decyzji i jaśniejszej przyszłości.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960708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Dane są podstawą nowoczesnych systemów informatycznych. Obejmuje wartości jakościowe lub ilościowe należące do zestawu pozycji, zgodnie z definicją Międzynarodowego Instytutu Statystycznego (ISI). Według Międzynarodowej Organizacji Normalizacyjnej (ISO) dane reprezentują fakty, koncepcje lub instrukcje w sformalizowany sposób odpowiedni do komunikacji, interpretacji lub przetwarzania przez ludzi lub maszyny.</a:t>
            </a:r>
          </a:p>
          <a:p>
            <a:pPr>
              <a:defRPr>
                <a:effectLst/>
              </a:defRPr>
            </a:pPr>
            <a:r>
              <a:t>We współczesnym świecie opartym na danych organizacje z różnych branż doceniają ogromną wartość danych. Zapewnia wgląd w sytuację, stymuluje podejmowanie decyzji i sprzyja innowacjom. Ponadto dzięki postępowi technologicznemu, takiemu jak big data i sztuczna inteligencja, dane stały się nieocenione w odkrywaniu trendów i wzorców.</a:t>
            </a:r>
          </a:p>
          <a:p>
            <a:pPr>
              <a:defRPr>
                <a:effectLst/>
              </a:defRPr>
            </a:pPr>
            <a:r>
              <a:t>Prawdziwy potencjał danych polega jednak na skutecznym zarządzaniu, analizie i interpretacji. Zapewnienie jakości, dokładności i bezpieczeństwa danych ma kluczowe znaczenie. Zaawansowane praktyki zarządzania danymi zapewniają integralność i zgodność z przepisami, maksymalizując transformacyjną moc danych.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009024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Dane są surowcem, budulcem wiedzy. Reprezentuje zbiór liczb, faktów i obserwacji w najczystszej formie. Jednak, podobnie jak rozproszone elementy układanki, same dane mogą wydawać się rozłączone i bez znaczenia.</a:t>
            </a:r>
          </a:p>
          <a:p>
            <a:pPr>
              <a:defRPr>
                <a:effectLst/>
              </a:defRPr>
            </a:pPr>
            <a:r>
              <a:t>Jednak gdy dane są przekształcane w informacje, zyskują kontekst i cel. Informacje są wynikiem starannego organizowania, analizowania i prezentowania danych w sposób nadający znaczenie. Jest to wynik wyodrębniania spostrzeżeń i rysowania połączeń między punktami danych, oświetlając szerszy obraz.</a:t>
            </a:r>
          </a:p>
          <a:p>
            <a:pPr>
              <a:defRPr>
                <a:effectLst/>
              </a:defRPr>
            </a:pPr>
            <a:r>
              <a:t>Poszczególne elementy układanki są jak dane, rozproszone i pozbawione spójności. Jednak gdy są odpowiednio ułożone i połączone, tworzą piękny, kompletny obraz. Podobnie, informacje pobierają rozproszone dane i łączą je ze sobą, ujawniając wzorce, trendy i relacje, które w przeciwnym razie mogłyby pozostać ukryte.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997522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>
              <a:defRPr>
                <a:effectLst/>
              </a:defRPr>
            </a:pPr>
            <a:r>
              <a:t>Uczenie maszynowe odblokowuje rozwiązywanie problemów i zrozumienie ich poprzez wykorzystanie danych wejściowych, mocy obliczeniowej i algorytmów. Po pierwsze, zidentyfikowano problem, który warto rozwiązać, a następnie zebrano odpowiednie dane. Moc obliczeniowa umożliwia algorytmom analizowanie danych, identyfikowanie wzorców i prognozowanie. Ostatecznym celem jest prawidłowa interpretacja wyników, zapewniając cenne informacje do świadomego podejmowania decyzji. Samouczenie się maszyn rozwija się dzięki synergii danych, obliczeń i algorytmów, umożliwiając poszczególnym osobom i organizacjom efektywne poruszanie się po nowoczesnym świecie.</a:t>
            </a:r>
            <a:endParaRPr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894684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>
              <a:defRPr>
                <a:effectLst/>
              </a:defRPr>
            </a:pPr>
            <a:r>
              <a:t>Model CRISP-DM (Cross-Industry Standard Process for Data Mining) jest popularnym wyborem w dziedzinie danologii i uczenia maszynowego. Obejmuje sześć podstawowych etapów, które kierują procesem eksploracji danych. Od zrozumienia celów biznesowych po przygotowywanie, modelowanie, ocenę i wdrażanie danych - każdy etap odgrywa kluczową rolę w uzyskiwaniu cennych informacji. W rezultacie CRISP-DM zapewnia zorganizowane ramy dla organizacji, aby skutecznie wykorzystać moc uczenia maszynowego i podejmować świadome decyzje oparte na danych.</a:t>
            </a:r>
            <a:endParaRPr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370499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/>
            <a:r>
              <a:t>W uczeniu maszynowym proces ten zaczyna się od zadawania właściwych pytań na etapie rozumienia biznesu. Po tym wszystkim chodzi o odkrycie kluczowych problemów, które wymagają rozwiązania i zidentyfikowania palących pytań czekających na odpowiedź. Następnie przychodzi ekscytujące zadanie nurkowania w etapie zrozumienia danych, gdzie zaczynamy poszukiwania źródeł danych, takich jak odkrywcy odkrywający ukryte skarby. Wreszcie, uzbrojeni w tę wiedzę, wchodzimy w fazę przygotowania danych, skrupulatnie kurcząc i kształtując dane, aby napędzać silnik uczenia maszynowego.</a:t>
            </a:r>
          </a:p>
          <a:p>
            <a:pPr lvl="0" algn="just"/>
            <a:endParaRPr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just"/>
            <a:r>
              <a:t>Kiedy wchodzimy w etap modelowania, scena jest ustawiona na prawdziwą magię. Po pierwsze, starannie dobieramy algorytmy uczenia maszynowego, z których każdy ma własne supermoce, gotowe do rozwikłania wzorców i uwolnienia potencjału zablokowanego w danych. Jednak podróż nie kończy się tam - musimy ocenić wyniki, zagłębić się w kryształową kulę uczenia maszynowego, aby ocenić skuteczność i dokładność naszych modeli.</a:t>
            </a:r>
          </a:p>
          <a:p>
            <a:pPr lvl="0" algn="just"/>
            <a:endParaRPr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just"/>
            <a:r>
              <a:t>Co więcej, nasza ciężka praca i pomysłowość kończą się na etapie wdrożenia. Następnie, jak wystrzelenie wielkiego statku do ogromnego oceanu, wypychamy rozwiązanie, oferując światu jego transformacyjne moce. To ekscytujący moment, w którym wnioski oparte na danych stają się praktycznymi rozwiązaniami, wzmacniając pozycję firm i wywierając realny wpływ.</a:t>
            </a:r>
          </a:p>
          <a:p>
            <a:pPr lvl="0" algn="just"/>
            <a:endParaRPr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55027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cmu.edu/~tom/files/MachineLearningTomMitchell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sIjSY05JE9Q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i-web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hyperlink" Target="https://www.iso.org/home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9570" y="2179236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Programy nauczania zdalnego w samouczeniu się maszyn</a:t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2- Wprowadzenie do samouczenia się maszyn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72085"/>
            <a:ext cx="10515600" cy="782955"/>
          </a:xfrm>
        </p:spPr>
        <p:txBody>
          <a:bodyPr/>
          <a:lstStyle/>
          <a:p>
            <a:pPr algn="ctr">
              <a:defRPr b="1"/>
            </a:pPr>
            <a:r>
              <a:t>Proces Workflow CRISP-DM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" y="1341120"/>
            <a:ext cx="8107680" cy="5330613"/>
          </a:xfrm>
        </p:spPr>
        <p:txBody>
          <a:bodyPr>
            <a:normAutofit fontScale="92500" lnSpcReduction="10000"/>
          </a:bodyPr>
          <a:lstStyle/>
          <a:p>
            <a:pPr lvl="0" algn="just">
              <a:defRPr sz="3600">
                <a:latin typeface="+mj-lt"/>
              </a:defRPr>
            </a:pPr>
            <a:r>
              <a:rPr b="1"/>
              <a:t>Zrozumienie biznesowe </a:t>
            </a:r>
            <a:r>
              <a:t> - Na jakie pytania należy udzielić odpowiedzi?</a:t>
            </a:r>
            <a:endParaRPr sz="3600">
              <a:latin typeface="+mj-lt"/>
            </a:endParaRPr>
          </a:p>
          <a:p>
            <a:pPr lvl="0" algn="just">
              <a:defRPr sz="3600">
                <a:latin typeface="+mj-lt"/>
              </a:defRPr>
            </a:pPr>
            <a:r>
              <a:rPr b="1"/>
              <a:t>Zrozumienie danych - </a:t>
            </a:r>
            <a:r>
              <a:t>Skąd będą pochodzić dane?</a:t>
            </a:r>
            <a:endParaRPr sz="3600">
              <a:latin typeface="+mj-lt"/>
            </a:endParaRPr>
          </a:p>
          <a:p>
            <a:pPr lvl="0" algn="just">
              <a:defRPr sz="3600">
                <a:latin typeface="+mj-lt"/>
              </a:defRPr>
            </a:pPr>
            <a:r>
              <a:rPr b="1"/>
              <a:t>Przygotowanie danych</a:t>
            </a:r>
            <a:r>
              <a:t> - Jakie dane są wymagane?</a:t>
            </a:r>
          </a:p>
          <a:p>
            <a:pPr lvl="0" algn="just">
              <a:defRPr sz="3600">
                <a:latin typeface="+mj-lt"/>
              </a:defRPr>
            </a:pPr>
            <a:r>
              <a:rPr b="1"/>
              <a:t>Modelowanie</a:t>
            </a:r>
            <a:r>
              <a:t> - Jakie uczenie maszynowe będzie używane?</a:t>
            </a:r>
            <a:endParaRPr sz="3600">
              <a:latin typeface="+mj-lt"/>
            </a:endParaRPr>
          </a:p>
          <a:p>
            <a:pPr lvl="0" algn="just">
              <a:defRPr sz="3600">
                <a:latin typeface="+mj-lt"/>
              </a:defRPr>
            </a:pPr>
            <a:r>
              <a:rPr b="1"/>
              <a:t>Ocena</a:t>
            </a:r>
            <a:r>
              <a:t> - Oceniaj wyniki uczenia maszynowego.</a:t>
            </a:r>
            <a:endParaRPr sz="3600">
              <a:latin typeface="+mj-lt"/>
            </a:endParaRPr>
          </a:p>
          <a:p>
            <a:pPr lvl="0" algn="just">
              <a:defRPr sz="3600">
                <a:latin typeface="+mj-lt"/>
              </a:defRPr>
            </a:pPr>
            <a:r>
              <a:rPr b="1"/>
              <a:t>Wdrażanie</a:t>
            </a:r>
            <a:r>
              <a:t> - Wypchnij rozwiązanie.</a:t>
            </a:r>
          </a:p>
        </p:txBody>
      </p:sp>
      <p:pic>
        <p:nvPicPr>
          <p:cNvPr id="4098" name="Picture 2" descr="Free Top View Photo Of People Near Wooden Table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679" y="1565554"/>
            <a:ext cx="2864219" cy="191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ree Time Lapse Photography of Taking-off Rocket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679" y="4089366"/>
            <a:ext cx="2906175" cy="193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269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Rzeczywisty przypadek użycia - wniosek o pożyczkę</a:t>
            </a:r>
          </a:p>
        </p:txBody>
      </p:sp>
      <p:sp>
        <p:nvSpPr>
          <p:cNvPr id="4" name="Flowchart: Process 3"/>
          <p:cNvSpPr/>
          <p:nvPr/>
        </p:nvSpPr>
        <p:spPr>
          <a:xfrm>
            <a:off x="1370036" y="1690689"/>
            <a:ext cx="3607360" cy="89430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800"/>
            </a:pPr>
            <a:r>
              <a:t>Czy powinniśmy zatwierdzić ten wniosek o pożyczkę?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314960" y="3016252"/>
            <a:ext cx="5218919" cy="119664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800"/>
            </a:pPr>
            <a:r>
              <a:t>Korzystanie z rekordów historycznych w poprzednich aplikacjach i ich wyniku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453711" y="4720286"/>
            <a:ext cx="5181013" cy="18287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/>
          </a:p>
          <a:p>
            <a:endParaRPr/>
          </a:p>
          <a:p>
            <a:pPr lvl="1" algn="ctr">
              <a:defRPr sz="2800"/>
            </a:pPr>
            <a:r>
              <a:t>Wymagane kryteria:</a:t>
            </a:r>
            <a:endParaRPr sz="2800"/>
          </a:p>
          <a:p>
            <a:pPr lvl="1" algn="ctr"/>
            <a:r>
              <a:t>Bieżące wynagrodzenie podstawowe</a:t>
            </a:r>
          </a:p>
          <a:p>
            <a:pPr lvl="1" algn="ctr"/>
            <a:r>
              <a:t>Długość kontraktu</a:t>
            </a:r>
          </a:p>
          <a:p>
            <a:pPr lvl="1" algn="ctr"/>
            <a:r>
              <a:t>Pozostałe kredyty</a:t>
            </a:r>
          </a:p>
          <a:p>
            <a:pPr lvl="1" algn="ctr"/>
            <a:r>
              <a:t>Historia kredytowa </a:t>
            </a:r>
          </a:p>
          <a:p>
            <a:pPr lvl="1"/>
            <a:endParaRPr/>
          </a:p>
          <a:p>
            <a:pPr lvl="1"/>
            <a:endParaRPr/>
          </a:p>
        </p:txBody>
      </p:sp>
      <p:sp>
        <p:nvSpPr>
          <p:cNvPr id="7" name="Flowchart: Process 6"/>
          <p:cNvSpPr/>
          <p:nvPr/>
        </p:nvSpPr>
        <p:spPr>
          <a:xfrm>
            <a:off x="6032472" y="1690688"/>
            <a:ext cx="5853164" cy="84184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800"/>
            </a:pPr>
            <a:r>
              <a:t>Podejścia uczenia maszynowego, które chcemy zastosować w tym scenariuszu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6761982" y="3151975"/>
            <a:ext cx="4505681" cy="139507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800"/>
            </a:pPr>
            <a:r>
              <a:t>Oceń, jak dobrze działał algorytm uczenia maszynowego, wykorzystując dane szkoleniowe i testowe.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7011766" y="5109288"/>
            <a:ext cx="3607359" cy="89430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/>
          </a:p>
          <a:p>
            <a:pPr algn="ctr">
              <a:defRPr sz="2800"/>
            </a:pPr>
            <a:r>
              <a:t>Wdrożenie</a:t>
            </a:r>
          </a:p>
        </p:txBody>
      </p:sp>
      <p:sp>
        <p:nvSpPr>
          <p:cNvPr id="10" name="Down Arrow 9"/>
          <p:cNvSpPr/>
          <p:nvPr/>
        </p:nvSpPr>
        <p:spPr>
          <a:xfrm>
            <a:off x="2666274" y="2584992"/>
            <a:ext cx="663191" cy="4312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1" name="Down Arrow 10"/>
          <p:cNvSpPr/>
          <p:nvPr/>
        </p:nvSpPr>
        <p:spPr>
          <a:xfrm>
            <a:off x="2666273" y="4250959"/>
            <a:ext cx="663191" cy="4312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" name="Down Arrow 11"/>
          <p:cNvSpPr/>
          <p:nvPr/>
        </p:nvSpPr>
        <p:spPr>
          <a:xfrm>
            <a:off x="8483851" y="2601570"/>
            <a:ext cx="663191" cy="4312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Down Arrow 12"/>
          <p:cNvSpPr/>
          <p:nvPr/>
        </p:nvSpPr>
        <p:spPr>
          <a:xfrm>
            <a:off x="8483851" y="4616093"/>
            <a:ext cx="663191" cy="4312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Up Arrow 13"/>
          <p:cNvSpPr/>
          <p:nvPr/>
        </p:nvSpPr>
        <p:spPr>
          <a:xfrm rot="1824255">
            <a:off x="5911095" y="2451878"/>
            <a:ext cx="532563" cy="243648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777298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Badanie i przegląd następujących zasobów online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628774"/>
            <a:ext cx="10515600" cy="5057775"/>
          </a:xfrm>
        </p:spPr>
        <p:txBody>
          <a:bodyPr>
            <a:normAutofit/>
          </a:bodyPr>
          <a:lstStyle/>
          <a:p>
            <a:pPr marL="0" lvl="0" indent="0" algn="just">
              <a:buNone/>
              <a:defRPr b="1">
                <a:latin typeface="+mj-lt"/>
              </a:defRPr>
            </a:pPr>
            <a:r>
              <a:t>Znajdź i przeczytaj najczęściej cytowaną definicję uczenia maszynowego w książce Toma Mitchella "Uczenie maszynowe"</a:t>
            </a:r>
          </a:p>
          <a:p>
            <a:pPr algn="just">
              <a:defRPr>
                <a:latin typeface="+mj-lt"/>
                <a:hlinkClick r:id="rId3"/>
              </a:defRPr>
            </a:pPr>
            <a:r>
              <a:t>http://www.cs.cmu.edu/~tom/files/MachineLearningTomMitchell.pdf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Jakie jest to wyjaśnienie różnic między danymi i informacjami: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4"/>
              </a:defRPr>
            </a:pPr>
            <a:r>
              <a:t>https://www.youtube.com/watch?v=sIjSY05JE9Q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Recenzja bezpłatnych usług Azure:</a:t>
            </a:r>
          </a:p>
          <a:p>
            <a:pPr algn="just">
              <a:defRPr>
                <a:latin typeface="+mj-lt"/>
              </a:defRPr>
            </a:pPr>
            <a:r>
              <a:t>azure.microsoft.com/en-us/pricing/free-services </a:t>
            </a:r>
          </a:p>
          <a:p>
            <a:pPr marL="0" indent="0" algn="just">
              <a:buNone/>
              <a:defRPr b="1">
                <a:latin typeface="+mj-lt"/>
              </a:defRPr>
            </a:pPr>
            <a:r>
              <a:t>Uzyskaj dostęp do aplikacji Oracle Member Hub i dokończ pierwszy temat:</a:t>
            </a:r>
          </a:p>
          <a:p>
            <a:pPr algn="just">
              <a:defRPr>
                <a:latin typeface="+mj-lt"/>
              </a:defRPr>
            </a:pPr>
            <a:r>
              <a:t>academy.oracle.com</a:t>
            </a: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Klasyfikowanie i organizowanie danych na potrzeby uczenia maszynowego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Ten kurs został opracowany w wyniku projektu Erasmus+ CodeIn (</a:t>
            </a:r>
            <a:r>
              <a:rPr i="1"/>
              <a:t>Cloud cOmputing for Digital Education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Zawiera w sumie dziesięć tematów nauczania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Wszystko, czego potrzebujesz, to dostęp do Internetu </a:t>
            </a:r>
          </a:p>
          <a:p>
            <a:pPr lvl="0">
              <a:defRPr sz="3600">
                <a:latin typeface="+mj-lt"/>
              </a:defRPr>
            </a:pPr>
            <a:r>
              <a:t>Oczekuje się, że poświęcisz łącznie 150 godzin na uzyskanie zamierzonych efektów uczenia się. </a:t>
            </a: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560" y="0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Czym jest samouczenie się maszyn?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079" y="1076960"/>
            <a:ext cx="9159065" cy="5361093"/>
          </a:xfrm>
        </p:spPr>
        <p:txBody>
          <a:bodyPr>
            <a:noAutofit/>
          </a:bodyPr>
          <a:lstStyle/>
          <a:p>
            <a:pPr lvl="0" algn="just">
              <a:defRPr>
                <a:latin typeface="+mj-lt"/>
              </a:defRPr>
            </a:pPr>
            <a:r>
              <a:rPr sz="3600"/>
              <a:t>Wyobraź sobie, że uczysz komputery </a:t>
            </a:r>
            <a:r>
              <a:rPr sz="4000" b="1"/>
              <a:t>uczyć się z doświadczenia</a:t>
            </a:r>
            <a:r>
              <a:rPr sz="3600"/>
              <a:t>, tak jak robią to ludzie.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Uczenie maszynowe polega na tworzeniu </a:t>
            </a:r>
            <a:r>
              <a:rPr sz="4000" b="1"/>
              <a:t>algorytmów</a:t>
            </a:r>
            <a:r>
              <a:rPr sz="3600"/>
              <a:t>, które analizują ogromne ilości danych.</a:t>
            </a:r>
          </a:p>
          <a:p>
            <a:pPr lvl="0" algn="just">
              <a:defRPr>
                <a:latin typeface="+mj-lt"/>
              </a:defRPr>
            </a:pPr>
            <a:r>
              <a:rPr sz="3600"/>
              <a:t>Te inteligentne algorytmy mogą </a:t>
            </a:r>
            <a:r>
              <a:rPr sz="4000" b="1"/>
              <a:t>identyfikować wzorce</a:t>
            </a:r>
            <a:r>
              <a:rPr sz="3600"/>
              <a:t> i trendy ukryte w danych.</a:t>
            </a:r>
          </a:p>
          <a:p>
            <a:pPr lvl="0" algn="just">
              <a:defRPr>
                <a:latin typeface="+mj-lt"/>
              </a:defRPr>
            </a:pPr>
            <a:r>
              <a:rPr sz="3600"/>
              <a:t>W ten sposób odblokowują cenne spostrzeżenia i dokładniej tworzą </a:t>
            </a:r>
            <a:r>
              <a:rPr sz="4000" b="1"/>
              <a:t>przewidywania</a:t>
            </a:r>
            <a:r>
              <a:rPr sz="3600"/>
              <a:t>.</a:t>
            </a:r>
            <a:endParaRPr sz="3600">
              <a:latin typeface="+mj-lt"/>
            </a:endParaRPr>
          </a:p>
        </p:txBody>
      </p:sp>
      <p:pic>
        <p:nvPicPr>
          <p:cNvPr id="1026" name="Picture 2" descr="Free White Paper in Gray Typewriter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7030" y="1584960"/>
            <a:ext cx="2591289" cy="1725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Person Pointing Paper Line Graph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7030" y="4133064"/>
            <a:ext cx="2538828" cy="168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367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256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Dlaczego uczenie maszynowe jest teraz?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" y="1690688"/>
            <a:ext cx="9377680" cy="4981045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t>Pomaga nam przekształcić ogromną ilość danych zebranych z naszego elektronicznego stylu życia w cenne informacje. </a:t>
            </a:r>
            <a:endParaRPr sz="3600">
              <a:latin typeface="+mj-lt"/>
            </a:endParaRPr>
          </a:p>
          <a:p>
            <a:pPr lvl="0" algn="just">
              <a:defRPr sz="3600">
                <a:latin typeface="+mj-lt"/>
              </a:defRPr>
            </a:pPr>
            <a:r>
              <a:t>Szybki postęp technologiczny umożliwił zbieranie danych w bardziej dokładny i częsty sposób.</a:t>
            </a:r>
            <a:endParaRPr sz="3600">
              <a:latin typeface="+mj-lt"/>
            </a:endParaRPr>
          </a:p>
          <a:p>
            <a:pPr lvl="0" algn="just">
              <a:defRPr sz="3600">
                <a:latin typeface="+mj-lt"/>
              </a:defRPr>
            </a:pPr>
            <a:r>
              <a:t>Dzięki uczeniu maszynowemu możemy przetwarzać i analizować te dane Big Data, co prowadzi do wniosków i lepszego podejmowania decyzji.</a:t>
            </a:r>
            <a:endParaRPr>
              <a:latin typeface="+mj-lt"/>
            </a:endParaRPr>
          </a:p>
        </p:txBody>
      </p:sp>
      <p:pic>
        <p:nvPicPr>
          <p:cNvPr id="2050" name="Picture 2" descr="Free iphone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49" y="2336800"/>
            <a:ext cx="2004906" cy="300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552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6315"/>
          </a:xfrm>
        </p:spPr>
        <p:txBody>
          <a:bodyPr/>
          <a:lstStyle/>
          <a:p>
            <a:pPr algn="ctr">
              <a:defRPr b="1"/>
            </a:pPr>
            <a:r>
              <a:t>Dlaczego uczenie maszynowe jest teraz?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00" y="1361440"/>
            <a:ext cx="7995920" cy="5310293"/>
          </a:xfrm>
        </p:spPr>
        <p:txBody>
          <a:bodyPr>
            <a:normAutofit fontScale="92500" lnSpcReduction="10000"/>
          </a:bodyPr>
          <a:lstStyle/>
          <a:p>
            <a:pPr algn="just">
              <a:defRPr sz="3600">
                <a:latin typeface="+mj-lt"/>
              </a:defRPr>
            </a:pPr>
            <a:r>
              <a:t>Technologia Big Data i samouczenie się maszyn przekształcają wszystkie branże.</a:t>
            </a:r>
          </a:p>
          <a:p>
            <a:pPr algn="just">
              <a:defRPr sz="3600">
                <a:latin typeface="+mj-lt"/>
              </a:defRPr>
            </a:pPr>
            <a:r>
              <a:t>Spersonalizowane rekomendacje, ukierunkowana reklama, diagnozy medyczne i prognozy trendów rynkowych to tylko rzut oka na możliwości.</a:t>
            </a:r>
          </a:p>
          <a:p>
            <a:pPr algn="just">
              <a:defRPr sz="3600">
                <a:latin typeface="+mj-lt"/>
              </a:defRPr>
            </a:pPr>
            <a:r>
              <a:t>Uczenie maszynowe wyposaża nas w narzędzia do rozwiązywania złożonych problemów i wykorzystania pełnego potencjału naszego elektronicznego stylu życia.</a:t>
            </a:r>
            <a:endParaRPr>
              <a:latin typeface="+mj-lt"/>
            </a:endParaRPr>
          </a:p>
        </p:txBody>
      </p:sp>
      <p:pic>
        <p:nvPicPr>
          <p:cNvPr id="3074" name="Picture 2" descr="Free Close-Up Photo of Accounting Documents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946" y="1757680"/>
            <a:ext cx="3066305" cy="204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ree stock photo of analysis, anatomy, assessment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946" y="4016585"/>
            <a:ext cx="3066305" cy="204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031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67435"/>
          </a:xfrm>
        </p:spPr>
        <p:txBody>
          <a:bodyPr/>
          <a:lstStyle/>
          <a:p>
            <a:pPr algn="ctr">
              <a:defRPr b="1"/>
            </a:pPr>
            <a:r>
              <a:t>Dane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640" y="1524000"/>
            <a:ext cx="8818880" cy="5147733"/>
          </a:xfrm>
        </p:spPr>
        <p:txBody>
          <a:bodyPr>
            <a:normAutofit fontScale="92500" lnSpcReduction="10000"/>
          </a:bodyPr>
          <a:lstStyle/>
          <a:p>
            <a:pPr lvl="0" algn="just">
              <a:defRPr sz="3600">
                <a:latin typeface="+mj-lt"/>
              </a:defRPr>
            </a:pPr>
            <a:r>
              <a:rPr>
                <a:hlinkClick r:id="rId3"/>
              </a:rPr>
              <a:t>Międzynarodowy Instytut Statystyczny - ISI</a:t>
            </a:r>
            <a:r>
              <a:t>:</a:t>
            </a:r>
            <a:endParaRPr sz="3600">
              <a:latin typeface="+mj-lt"/>
            </a:endParaRPr>
          </a:p>
          <a:p>
            <a:pPr lvl="1" algn="just">
              <a:defRPr sz="3600" i="1">
                <a:latin typeface="+mj-lt"/>
              </a:defRPr>
            </a:pPr>
            <a:r>
              <a:t>"Dane są wartościami zmiennych jakościowych lub ilościowych, należących do zbioru elementów." </a:t>
            </a:r>
          </a:p>
          <a:p>
            <a:pPr algn="just">
              <a:defRPr sz="3600">
                <a:latin typeface="+mj-lt"/>
              </a:defRPr>
            </a:pPr>
            <a:r>
              <a:rPr>
                <a:hlinkClick r:id="rId4"/>
              </a:rPr>
              <a:t>Międzynarodowa Organizacja Normalizacyjna - ISO</a:t>
            </a:r>
            <a:r>
              <a:t>:</a:t>
            </a:r>
            <a:endParaRPr sz="3600" i="1">
              <a:latin typeface="+mj-lt"/>
            </a:endParaRPr>
          </a:p>
          <a:p>
            <a:pPr lvl="1" algn="just">
              <a:defRPr sz="3600" i="1">
                <a:latin typeface="+mj-lt"/>
              </a:defRPr>
            </a:pPr>
            <a:r>
              <a:t>Dane są reprezentacją faktów, pojęć lub instrukcji w sposób sformalizowany, odpowiedni do komunikacji, interpretacji lub przetwarzania za pomocą środków ludzkich lub zautomatyzowanych.</a:t>
            </a: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1026" name="Picture 2" descr="Free Multi Colored Folders Piled Up Stock Phot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9097" y="1800711"/>
            <a:ext cx="2360498" cy="157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Close-up Photo of Gray Laptop  Stock Phot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9096" y="3917286"/>
            <a:ext cx="2446999" cy="1619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9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Dane a informacje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1690688"/>
            <a:ext cx="6725920" cy="4981045"/>
          </a:xfrm>
        </p:spPr>
        <p:txBody>
          <a:bodyPr>
            <a:normAutofit lnSpcReduction="10000"/>
          </a:bodyPr>
          <a:lstStyle/>
          <a:p>
            <a:pPr lvl="0">
              <a:defRPr>
                <a:latin typeface="+mj-lt"/>
              </a:defRPr>
            </a:pPr>
            <a:r>
              <a:rPr sz="3600" b="1"/>
              <a:t>Dane</a:t>
            </a:r>
            <a:r>
              <a:rPr sz="3600"/>
              <a:t> to </a:t>
            </a:r>
            <a:r>
              <a:rPr sz="4000" b="1"/>
              <a:t>nieprzetworzone</a:t>
            </a:r>
            <a:r>
              <a:rPr sz="3600"/>
              <a:t> produkty.</a:t>
            </a:r>
          </a:p>
          <a:p>
            <a:pPr lvl="1">
              <a:defRPr sz="3600">
                <a:latin typeface="+mj-lt"/>
              </a:defRPr>
            </a:pPr>
            <a:r>
              <a:t>Jest to zbieranie danych liczbowych lub faktów.</a:t>
            </a:r>
          </a:p>
          <a:p>
            <a:pPr marL="0" lvl="0" indent="0">
              <a:buNone/>
            </a:pPr>
            <a:endParaRPr sz="3600">
              <a:latin typeface="+mj-lt"/>
            </a:endParaRPr>
          </a:p>
          <a:p>
            <a:pPr lvl="0">
              <a:defRPr>
                <a:latin typeface="+mj-lt"/>
              </a:defRPr>
            </a:pPr>
            <a:r>
              <a:rPr sz="3600" b="1"/>
              <a:t>Informacje</a:t>
            </a:r>
            <a:r>
              <a:rPr sz="3600"/>
              <a:t> to dane w </a:t>
            </a:r>
            <a:r>
              <a:rPr sz="4000" b="1"/>
              <a:t>kontekście</a:t>
            </a:r>
            <a:r>
              <a:rPr sz="3600"/>
              <a:t>.</a:t>
            </a:r>
          </a:p>
          <a:p>
            <a:pPr lvl="1">
              <a:defRPr sz="3600">
                <a:latin typeface="+mj-lt"/>
              </a:defRPr>
            </a:pPr>
            <a:r>
              <a:t>Używany lub prezentowany w taki sposób, aby nadać mu sens.</a:t>
            </a:r>
            <a:endParaRPr sz="3600">
              <a:latin typeface="+mj-lt"/>
            </a:endParaRPr>
          </a:p>
        </p:txBody>
      </p:sp>
      <p:pic>
        <p:nvPicPr>
          <p:cNvPr id="2050" name="Picture 2" descr="Free Close-Up Shot of Two People Playing Jigsaw Puzzle on a Wooden Surface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245" y="2062480"/>
            <a:ext cx="4397470" cy="293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704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Przepływ pracy dla uczenia maszynowego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00" y="1690688"/>
            <a:ext cx="8514080" cy="4981045"/>
          </a:xfrm>
        </p:spPr>
        <p:txBody>
          <a:bodyPr>
            <a:normAutofit/>
          </a:bodyPr>
          <a:lstStyle/>
          <a:p>
            <a:pPr lvl="0" algn="just">
              <a:defRPr>
                <a:latin typeface="+mj-lt"/>
              </a:defRPr>
            </a:pPr>
            <a:r>
              <a:rPr sz="3600"/>
              <a:t>Musi istnieć </a:t>
            </a:r>
            <a:r>
              <a:rPr sz="4000" b="1"/>
              <a:t>problem do rozwiązania </a:t>
            </a:r>
            <a:r>
              <a:rPr sz="3600"/>
              <a:t>lub do lepszego zrozumienia.</a:t>
            </a:r>
            <a:endParaRPr sz="3600">
              <a:latin typeface="+mj-lt"/>
            </a:endParaRPr>
          </a:p>
          <a:p>
            <a:pPr lvl="0" algn="just">
              <a:defRPr sz="3600">
                <a:latin typeface="+mj-lt"/>
              </a:defRPr>
            </a:pPr>
            <a:r>
              <a:t>Uczenie maszynowe wymaga wprowadzania danych, mocy obliczeniowej i algorytmów jako punktu wyjścia do rozwiązania lub zrozumienia problemu.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Celem uczenia maszynowego jest </a:t>
            </a:r>
            <a:r>
              <a:rPr sz="4000" b="1"/>
              <a:t>poprawna interpretacja </a:t>
            </a:r>
            <a:r>
              <a:rPr sz="3600"/>
              <a:t>wyników.</a:t>
            </a:r>
            <a:endParaRPr sz="3600">
              <a:latin typeface="+mj-lt"/>
            </a:endParaRPr>
          </a:p>
        </p:txBody>
      </p:sp>
      <p:pic>
        <p:nvPicPr>
          <p:cNvPr id="3074" name="Picture 2" descr="Free Yellow, Orange, and Green 3x3 Rubik's Cube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0706" y="2072640"/>
            <a:ext cx="2263140" cy="16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ages.pexels.com/photos/355952/pexels-photo-355952.jpeg?auto=compress&amp;cs=tinysrgb&amp;h=566.525&amp;fit=crop&amp;w=633.175&amp;dpr=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0706" y="4024525"/>
            <a:ext cx="2263140" cy="20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612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Proces Workflow CRISP-DM</a:t>
            </a:r>
          </a:p>
        </p:txBody>
      </p:sp>
      <p:sp>
        <p:nvSpPr>
          <p:cNvPr id="4" name="Flowchart: Process 3"/>
          <p:cNvSpPr/>
          <p:nvPr/>
        </p:nvSpPr>
        <p:spPr>
          <a:xfrm>
            <a:off x="1583396" y="1922582"/>
            <a:ext cx="3607359" cy="89430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/>
          </a:p>
          <a:p>
            <a:pPr algn="ctr">
              <a:defRPr sz="2800"/>
            </a:pPr>
            <a:r>
              <a:t>Zrozumienie biznesowe 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1583396" y="3248145"/>
            <a:ext cx="3607359" cy="89430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800"/>
            </a:pPr>
            <a:r>
              <a:t>Zrozumienie danych 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1583396" y="4628734"/>
            <a:ext cx="3607359" cy="89430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sz="2800"/>
              <a:t>Przygotowywanie danych</a:t>
            </a:r>
            <a:r>
              <a:rPr sz="3200"/>
              <a:t> 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7061422" y="1870121"/>
            <a:ext cx="3607359" cy="89430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/>
          </a:p>
          <a:p>
            <a:pPr algn="ctr">
              <a:defRPr sz="2800"/>
            </a:pPr>
            <a:r>
              <a:t>Modelowanie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7061423" y="3248145"/>
            <a:ext cx="3607359" cy="89430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/>
          </a:p>
          <a:p>
            <a:pPr algn="ctr">
              <a:defRPr sz="2800"/>
            </a:pPr>
            <a:r>
              <a:t>Ocena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7061423" y="4628734"/>
            <a:ext cx="3607359" cy="89430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/>
          </a:p>
          <a:p>
            <a:pPr algn="ctr">
              <a:defRPr sz="2800"/>
            </a:pPr>
            <a:r>
              <a:t>Wdrożenie</a:t>
            </a:r>
          </a:p>
        </p:txBody>
      </p:sp>
      <p:sp>
        <p:nvSpPr>
          <p:cNvPr id="10" name="Down Arrow 9"/>
          <p:cNvSpPr/>
          <p:nvPr/>
        </p:nvSpPr>
        <p:spPr>
          <a:xfrm>
            <a:off x="2879634" y="2816885"/>
            <a:ext cx="663191" cy="4312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1" name="Down Arrow 10"/>
          <p:cNvSpPr/>
          <p:nvPr/>
        </p:nvSpPr>
        <p:spPr>
          <a:xfrm>
            <a:off x="2879633" y="4161658"/>
            <a:ext cx="663191" cy="4312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" name="Down Arrow 11"/>
          <p:cNvSpPr/>
          <p:nvPr/>
        </p:nvSpPr>
        <p:spPr>
          <a:xfrm>
            <a:off x="8697211" y="2833463"/>
            <a:ext cx="663191" cy="4312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Down Arrow 12"/>
          <p:cNvSpPr/>
          <p:nvPr/>
        </p:nvSpPr>
        <p:spPr>
          <a:xfrm>
            <a:off x="8692186" y="4193956"/>
            <a:ext cx="663191" cy="4312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Up Arrow 13"/>
          <p:cNvSpPr/>
          <p:nvPr/>
        </p:nvSpPr>
        <p:spPr>
          <a:xfrm rot="2359055">
            <a:off x="6008314" y="2465285"/>
            <a:ext cx="532563" cy="284847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82957333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00B016-3329-43CE-9C7F-FFD7779B94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3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2218</TotalTime>
  <Words>1668</Words>
  <Application>Microsoft Office PowerPoint</Application>
  <PresentationFormat>Widescreen</PresentationFormat>
  <Paragraphs>110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Motyw pakietu Office</vt:lpstr>
      <vt:lpstr>O3 - Programy nauczania zdalnego w samouczeniu się maszyn  2- Wprowadzenie do samouczenia się maszyn</vt:lpstr>
      <vt:lpstr>Klasyfikowanie i organizowanie danych na potrzeby uczenia maszynowego</vt:lpstr>
      <vt:lpstr>Czym jest samouczenie się maszyn? </vt:lpstr>
      <vt:lpstr>Dlaczego uczenie maszynowe jest teraz? </vt:lpstr>
      <vt:lpstr>Dlaczego uczenie maszynowe jest teraz? </vt:lpstr>
      <vt:lpstr>Dane</vt:lpstr>
      <vt:lpstr>Dane a informacje</vt:lpstr>
      <vt:lpstr>Przepływ pracy dla uczenia maszynowego</vt:lpstr>
      <vt:lpstr>Proces Workflow CRISP-DM</vt:lpstr>
      <vt:lpstr>Proces Workflow CRISP-DM</vt:lpstr>
      <vt:lpstr>Rzeczywisty przypadek użycia - wniosek o pożyczkę</vt:lpstr>
      <vt:lpstr>Badanie i przegląd następujących zasobów online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128</cp:revision>
  <dcterms:created xsi:type="dcterms:W3CDTF">2021-12-08T08:56:03Z</dcterms:created>
  <dcterms:modified xsi:type="dcterms:W3CDTF">2024-03-02T19:21:52Z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