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bem-vindo ao curso de Aprendizagem Automática. Este curso foi desenvolvido na sequência do projeto Erasmus+ CodeIn. Tudo o que precisa de aprender é o acesso à Internet e um computador.</a:t>
            </a:r>
          </a:p>
          <a:p>
            <a:pPr>
              <a:lnSpc>
                <a:spcPct val="107000"/>
              </a:lnSpc>
              <a:spcAft>
                <a:spcPts val="800"/>
              </a:spcAft>
              <a:defRPr>
                <a:effectLst/>
              </a:defRPr>
            </a:pPr>
            <a:r>
              <a:t>O curso contém um total de dez tópicos e neste tópico vamos dizer algo mais sobre as principais categorias de Aprendizagem Automática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Um algoritmo é um conjunto de instruções ou regras seguidas por um computador ou máquina para executar uma tarefa específica ou resolver um problema. No contexto da aprendizagem automática, os algoritmos são utilizados para permitir que as máquinas aprendam, racionalizem e tomem decisões de forma a imitar a inteligência humana.</a:t>
            </a:r>
          </a:p>
          <a:p>
            <a:endParaRPr sz="1200" b="0" i="0" kern="1200">
              <a:solidFill>
                <a:schemeClr val="tx1"/>
              </a:solidFill>
              <a:effectLst/>
              <a:latin typeface="+mn-lt"/>
              <a:ea typeface="+mn-ea"/>
              <a:cs typeface="+mn-cs"/>
            </a:endParaRPr>
          </a:p>
          <a:p>
            <a:pPr>
              <a:defRPr>
                <a:effectLst/>
              </a:defRPr>
            </a:pPr>
            <a:r>
              <a:t>A aprendizagem automática é uma área de estudo há décadas, com investigadores e engenheiros a trabalhar constantemente para desenvolver algoritmos novos e mais avançados que permitem que as máquinas executem tarefas cada vez mais complexas. O objetivo desta pesquisa é criar máquinas que possam realmente pensar e agir de forma inteligente, como os humanos.</a:t>
            </a:r>
          </a:p>
          <a:p>
            <a:endParaRPr sz="1200" b="0" i="0" kern="1200">
              <a:solidFill>
                <a:schemeClr val="tx1"/>
              </a:solidFill>
              <a:effectLst/>
              <a:latin typeface="+mn-lt"/>
              <a:ea typeface="+mn-ea"/>
              <a:cs typeface="+mn-cs"/>
            </a:endParaRPr>
          </a:p>
          <a:p>
            <a:pPr>
              <a:defRPr>
                <a:effectLst/>
              </a:defRPr>
            </a:pPr>
            <a:r>
              <a:t>Para que uma máquina aprenda, deve ser fornecida com alguma forma de entrada, como dados ou informações. Esta entrada de dados pode ser proveniente de várias origens, incluindo comandos de voz, ficheiros de dados, pesquisas online ou medições eletrónicas. O tipo de entrada de dados e o método utilizado para adquirir conhecimentos dependerão da tarefa ou problema específico que a máquina está a tentar resolver.</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Os algoritmos de Aprendizagem Automática podem ser divididos em diferentes categorias, sendo dois dos mais comuns a Aprendizagem Supervisionada e Aprendizagem Não Supervisionada.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Aprendizagem Supervisionada é um tipo de aprendizagem automática em que um modelo é formado utilizando um conjunto de dados com etiqueta, o que significa que o resultado ou etiqueta pretendidos já é conhecido. Em seguida, o modelo pode prever ou classificar instâncias semelhantes com base nos padrões retirados do conjunto de dados de formação.</a:t>
            </a:r>
          </a:p>
          <a:p>
            <a:endParaRPr sz="1200" b="0" i="0" kern="1200">
              <a:solidFill>
                <a:schemeClr val="tx1"/>
              </a:solidFill>
              <a:effectLst/>
              <a:latin typeface="+mn-lt"/>
              <a:ea typeface="+mn-ea"/>
              <a:cs typeface="+mn-cs"/>
            </a:endParaRPr>
          </a:p>
          <a:p>
            <a:pPr>
              <a:defRPr>
                <a:effectLst/>
              </a:defRPr>
            </a:pPr>
            <a:r>
              <a:t>Uma das principais características da Aprendizagem Supervisionada é a de que requer um conjunto de dados de formação, que é um conjunto de dados que já foi etiquetado com o resultado pretendido. Este conjunto de dados é utilizado para ensinar o modelo como efetuar previsões ou classificações. No entanto, é importante notar que podem existir situações em que o conjunto de dados inicial não é suficiente para atingir o nível de exatidão pretendido. Nesses casos, poderão ser necessários dados adicionais para melhorar o desempenho do modelo.</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Os dados independentes, também conhecidos como previsões, são as variáveis de entrada de dados que são utilizadas para efetuar previsões ou classificações num algoritmo de aprendizagem supervisionado. São independentes do resultado pretendido ou da etiqueta e são utilizados para determinar o valor dos dados dependentes.</a:t>
            </a:r>
          </a:p>
          <a:p>
            <a:pPr>
              <a:defRPr>
                <a:effectLst/>
              </a:defRPr>
            </a:pPr>
            <a:r>
              <a:t>Os dados dependentes, também conhecidos como destino ou resultado, são a variável que o modelo está a tentar prever ou classificar. O valor dos dados dependentes depende dos dados independentes, razão pela qual são designados dados dependentes.</a:t>
            </a:r>
          </a:p>
          <a:p>
            <a:pPr>
              <a:defRPr>
                <a:effectLst/>
              </a:defRPr>
            </a:pPr>
            <a:r>
              <a:t>Por outras palavras, os dados independentes são utilizados para fazer previsões sobre os dados dependentes.</a:t>
            </a:r>
          </a:p>
          <a:p>
            <a:pPr>
              <a:defRPr>
                <a:effectLst/>
              </a:defRPr>
            </a:pPr>
            <a:r>
              <a:t>Em resumo, dados independentes e dados dependentes são dois conceitos importantes na aprendizagem supervisionada. Dados independentes são as variáveis de entrada de dados utilizadas para efetuar previsões ou classificações, enquanto os dados dependentes são a variável que o modelo está a tentar prever ou classificar. O valor dos dados dependentes depende dos dados independentes, razão pela qual são designados dados dependentes.</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No cenário de pedido de um empréstimo bancário, os dados independentes seriam os critérios utilizados para determinar se o empréstimo será bem sucedido. Tal poderá incluir fatores como a pontuação do crédito do candidato, o rendimento, o histórico de emprego e o rácio dívida/rendimento. Estas variáveis independentes são utilizadas para fazer previsões sobre o resultado do pedido de empréstimo, que são os dados dependentes.</a:t>
            </a:r>
          </a:p>
          <a:p>
            <a:pPr>
              <a:defRPr>
                <a:effectLst/>
              </a:defRPr>
            </a:pPr>
            <a:r>
              <a:t>No caso do pedido de empréstimo, os dados dependentes seriam se o empréstimo foi aprovado ou não. O valor dos dados dependentes depende dos dados independentes, razão pela qual são designados dados dependentes.</a:t>
            </a:r>
          </a:p>
          <a:p>
            <a:pPr>
              <a:defRPr>
                <a:effectLst/>
              </a:defRPr>
            </a:pPr>
            <a:r>
              <a:t>O modelo utiliza os padrões adquiridos a partir do conjunto de dados de formação para determinar a probabilidade do empréstimo a ser aprovado ou não aprovado com base nos dados independentes.</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Outro exemplo da Aprendizagem Supervisionada é um filtro anti-spam como uma ferramenta que prevê se um email é spam ou não. </a:t>
            </a:r>
            <a:endParaRPr sz="1200" b="0" i="0" kern="1200">
              <a:solidFill>
                <a:schemeClr val="tx1"/>
              </a:solidFill>
              <a:effectLst/>
              <a:latin typeface="+mn-lt"/>
              <a:ea typeface="+mn-ea"/>
              <a:cs typeface="+mn-cs"/>
            </a:endParaRPr>
          </a:p>
          <a:p>
            <a:pPr>
              <a:defRPr>
                <a:effectLst/>
              </a:defRPr>
            </a:pPr>
            <a:r>
              <a:t>Inicialmente, o filtro começa com um guia básico, mas como o utilizador dá respostas, aprende o que o utilizador pretende etiquetar como spam, reduzindo assim o número de perguntas colocadas. Ao longo do tempo, o utilizador treina o algoritmo para melhorar, com a ajuda de entradas de dados conhecidas como email.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effectLst/>
              </a:defRPr>
            </a:pPr>
            <a:r>
              <a:t>O excesso de capacidade, o perigo de se adaptar rigorosamente um modelo aos dados de treino, dificulta a sua capacidade de generalizar a informação nova e inobservada. A chave reside em alcançar um equilíbrio delicado entre flexibilidade e precisão. Os modelos devem ser capazes de se adaptar a diversos dados, fazendo previsões fiáveis. Por conseguinte, é crucial evitar uma rigidez excessiva ou um alojamento excessivo de idiossincrasias de dados de treino. Ao atingir o equilíbrio certo, os modelos podem navegar pelos territórios não carregados, descobrindo padrões subjacentes e impulsionando o campo de aprendizagem automática no futuro.</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Aprendizagem sem supervisão faz-nos um domínio onde as estruturas de dados permanecem misteriosas, aguardando a nossa exploração. Os dados definem a classificação e as etiquetas aqui, apresentando uma tela em branco para os algoritmos obterem insights de conjuntos de dados expansivos. </a:t>
            </a:r>
          </a:p>
          <a:p>
            <a:pPr>
              <a:defRPr>
                <a:effectLst/>
              </a:defRPr>
            </a:pPr>
            <a:r>
              <a:t>Estes algoritmos adotam o desafio de decifrar padrões e estruturas ocultos despojados de respostas etiquetadas.</a:t>
            </a:r>
          </a:p>
          <a:p>
            <a:pPr>
              <a:defRPr>
                <a:effectLst/>
              </a:defRPr>
            </a:pPr>
            <a:r>
              <a:t>No âmbito da aprendizagem automática não supervisionada, emergem duas categorias principais de agrupamento e redução dimensional. A colocação em cluster desvia a tapeçaria dos dados, revelando grupos e clusters inerentes, enquanto a redução dimensional destila a complexidade, revelando a essência do conjunto de dados. Juntos, eles nos capacitam a abraçar o misterioso mundo de dados desconhecidos, onde os conhecimentos e descobertas inexplorados se encontram em espera.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Imagine que tem um conjunto de dados de transações de clientes de uma mercearia. Os dados incluem os artigos comprados e a hora e data de cada transação. Utilizando a aprendizagem não supervisionada, pode efetuar a colocação em cluster destes dados para agrupar clientes com hábitos de compra semelhantes, tais como aqueles que compram consistentemente determinados artigos ou aqueles que fazem compras em alturas semelhantes do dia.</a:t>
            </a:r>
          </a:p>
          <a:p>
            <a:endParaRPr sz="1200" b="0" i="0" kern="1200">
              <a:solidFill>
                <a:schemeClr val="tx1"/>
              </a:solidFill>
              <a:effectLst/>
              <a:latin typeface="+mn-lt"/>
              <a:ea typeface="+mn-ea"/>
              <a:cs typeface="+mn-cs"/>
            </a:endParaRPr>
          </a:p>
          <a:p>
            <a:pPr>
              <a:defRPr>
                <a:effectLst/>
              </a:defRPr>
            </a:pPr>
            <a:r>
              <a:t>Esta informação pode ser útil para o supermercado, uma vez que pode direcionar os seus esforços de marketing para grupos específicos de clientes e até mesmo artigos de stock que são populares com determinados grupos. Este é um exemplo de como a aprendizagem não supervisionada pode descobrir padrões e relações ocultos nos dados, sem a necessidade de etiquetas ou orientações explícitas.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bm.com/topics/supervised-lear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3fsy2oheRdg" TargetMode="External"/><Relationship Id="rId5" Type="http://schemas.openxmlformats.org/officeDocument/2006/relationships/hyperlink" Target="https://www.youtube.com/watch?v=W01tIRP_Rqs" TargetMode="External"/><Relationship Id="rId4" Type="http://schemas.openxmlformats.org/officeDocument/2006/relationships/hyperlink" Target="https://www.ibm.com/topics/unsupervised-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ensino à distância no Machine Learning</a:t>
            </a:r>
            <a:br>
              <a:rPr b="1"/>
            </a:br>
            <a:r>
              <a:rPr b="1"/>
              <a:t/>
            </a:r>
            <a:br>
              <a:rPr b="1"/>
            </a:br>
            <a:r>
              <a:t>3- Categorias principais de Aprendizagem Automática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defRPr b="1"/>
            </a:pPr>
            <a:r>
              <a:t>Aprendizagem Não Supervisionada - exemplo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lnSpcReduction="10000"/>
          </a:bodyPr>
          <a:lstStyle/>
          <a:p>
            <a:pPr lvl="0" algn="just">
              <a:defRPr sz="3600">
                <a:latin typeface="+mj-lt"/>
              </a:defRPr>
            </a:pPr>
            <a:r>
              <a:t>Imagine que tem um conjunto de dados de transações de clientes de um supermercado que inclui os artigos comprados e a hora e data de cada transação.</a:t>
            </a:r>
            <a:endParaRPr sz="3600">
              <a:latin typeface="+mj-lt"/>
            </a:endParaRPr>
          </a:p>
          <a:p>
            <a:pPr lvl="0" algn="just">
              <a:defRPr sz="3600">
                <a:latin typeface="+mj-lt"/>
              </a:defRPr>
            </a:pPr>
            <a:r>
              <a:t>Ao utilizar a aprendizagem não supervisionada, pode efetuar a colocação em cluster destes dados para agrupar clientes com um hábito de compra semelhante</a:t>
            </a:r>
            <a:endParaRPr sz="3600">
              <a:latin typeface="+mj-lt"/>
            </a:endParaRPr>
          </a:p>
          <a:p>
            <a:pPr lvl="0" algn="just"/>
            <a:endParaRPr sz="3200">
              <a:latin typeface="+mj-lt"/>
            </a:endParaRPr>
          </a:p>
          <a:p>
            <a:pPr lvl="0" algn="just"/>
            <a:endParaRPr sz="3200">
              <a:latin typeface="+mj-lt"/>
            </a:endParaRPr>
          </a:p>
        </p:txBody>
      </p:sp>
      <p:pic>
        <p:nvPicPr>
          <p:cNvPr id="4102" name="Picture 6" descr="Free Couple Buying Orang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marL="0" lvl="0" indent="0" algn="just">
              <a:buNone/>
              <a:defRPr b="1">
                <a:latin typeface="+mj-lt"/>
              </a:defRPr>
            </a:pPr>
            <a:r>
              <a:t>Ler esta introdução à Aprendizagem Supervisionada</a:t>
            </a:r>
            <a:endParaRPr b="1">
              <a:latin typeface="+mj-lt"/>
            </a:endParaRPr>
          </a:p>
          <a:p>
            <a:pPr algn="just">
              <a:defRPr>
                <a:latin typeface="+mj-lt"/>
                <a:hlinkClick r:id="rId3"/>
              </a:defRPr>
            </a:pPr>
            <a:r>
              <a:t>https://www.ibm.com/topics/supervised-learning</a:t>
            </a:r>
            <a:endParaRPr>
              <a:latin typeface="+mj-lt"/>
            </a:endParaRPr>
          </a:p>
          <a:p>
            <a:pPr marL="0" indent="0" algn="just">
              <a:buNone/>
            </a:pPr>
            <a:endParaRPr b="1">
              <a:latin typeface="+mj-lt"/>
            </a:endParaRPr>
          </a:p>
          <a:p>
            <a:pPr marL="0" indent="0" algn="just">
              <a:buNone/>
              <a:defRPr b="1">
                <a:latin typeface="+mj-lt"/>
              </a:defRPr>
            </a:pPr>
            <a:r>
              <a:t>Ler esta introdução à Aprendizagem Não Supervisionada</a:t>
            </a:r>
          </a:p>
          <a:p>
            <a:pPr algn="just">
              <a:defRPr>
                <a:latin typeface="+mj-lt"/>
                <a:hlinkClick r:id="rId4"/>
              </a:defRPr>
            </a:pPr>
            <a:r>
              <a:t>https://www.ibm.com/topics/unsupervised-learning</a:t>
            </a:r>
            <a:endParaRPr>
              <a:latin typeface="+mj-lt"/>
            </a:endParaRPr>
          </a:p>
          <a:p>
            <a:pPr marL="0" indent="0" algn="just">
              <a:buNone/>
            </a:pPr>
            <a:endParaRPr b="1">
              <a:latin typeface="+mj-lt"/>
            </a:endParaRPr>
          </a:p>
          <a:p>
            <a:pPr marL="0" indent="0" algn="just">
              <a:buNone/>
              <a:defRPr b="1">
                <a:latin typeface="+mj-lt"/>
              </a:defRPr>
            </a:pPr>
            <a:r>
              <a:t>Veja estes vídeos:</a:t>
            </a:r>
          </a:p>
          <a:p>
            <a:pPr algn="just">
              <a:defRPr>
                <a:latin typeface="+mj-lt"/>
              </a:defRPr>
            </a:pPr>
            <a:r>
              <a:rPr>
                <a:hlinkClick r:id="rId5"/>
              </a:rPr>
              <a:t>https://www.youtube.com/watch?v=W01tIRP_Rqs</a:t>
            </a:r>
            <a:r>
              <a:t> </a:t>
            </a:r>
            <a:endParaRPr>
              <a:latin typeface="+mj-lt"/>
            </a:endParaRPr>
          </a:p>
          <a:p>
            <a:pPr algn="just">
              <a:defRPr>
                <a:latin typeface="+mj-lt"/>
                <a:hlinkClick r:id="rId6"/>
              </a:defRPr>
            </a:pPr>
            <a:r>
              <a:t>https://www.youtube.com/watch?v=3fsy2oheRdg</a:t>
            </a:r>
            <a:endParaRPr>
              <a:latin typeface="+mj-lt"/>
            </a:endParaRPr>
          </a:p>
          <a:p>
            <a:pPr marL="0" indent="0" algn="just">
              <a:buNone/>
            </a:pPr>
            <a:endParaRPr b="1">
              <a:latin typeface="+mj-lt"/>
            </a:endParaRPr>
          </a:p>
          <a:p>
            <a:pPr marL="0" indent="0" algn="just">
              <a:buNone/>
              <a:defRPr b="1">
                <a:latin typeface="+mj-lt"/>
              </a:defRPr>
            </a:pPr>
            <a:r>
              <a:t>Aceda ao Oracle Member Hub e termine o terceiro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Principais categorias de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de aprender é acesso à Internet </a:t>
            </a:r>
          </a:p>
          <a:p>
            <a:pPr lvl="0">
              <a:defRPr sz="3600">
                <a:latin typeface="+mj-lt"/>
              </a:defRPr>
            </a:pPr>
            <a:r>
              <a:t>Espera-se que gaste um total de 150 horas para adquirir os resultados de aprendizagem pretendidos.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normAutofit fontScale="90000"/>
          </a:bodyPr>
          <a:lstStyle/>
          <a:p>
            <a:pPr algn="ctr">
              <a:defRPr b="1"/>
            </a:pPr>
            <a:r>
              <a:t>Principais categorias de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lnSpcReduction="10000"/>
          </a:bodyPr>
          <a:lstStyle/>
          <a:p>
            <a:pPr lvl="0" algn="just">
              <a:defRPr sz="3600">
                <a:latin typeface="+mj-lt"/>
              </a:defRPr>
            </a:pPr>
            <a:r>
              <a:t>A fundação de uma "máquina inteligente" é um algoritmo humano.</a:t>
            </a:r>
          </a:p>
          <a:p>
            <a:pPr lvl="0" algn="just">
              <a:defRPr sz="3600">
                <a:latin typeface="+mj-lt"/>
              </a:defRPr>
            </a:pPr>
            <a:r>
              <a:t>A criação de algoritmos tem sido uma busca a longo prazo na busca de uma verdadeira inteligência.</a:t>
            </a:r>
          </a:p>
          <a:p>
            <a:pPr lvl="0" algn="just">
              <a:defRPr sz="3600">
                <a:latin typeface="+mj-lt"/>
              </a:defRPr>
            </a:pPr>
            <a:r>
              <a:t>As máquinas podem adquirir conhecimentos através de vários métodos</a:t>
            </a:r>
            <a:endParaRPr sz="3600">
              <a:latin typeface="+mj-lt"/>
            </a:endParaRPr>
          </a:p>
          <a:p>
            <a:pPr lvl="0" algn="just">
              <a:defRPr>
                <a:latin typeface="+mj-lt"/>
              </a:defRPr>
            </a:pPr>
            <a:r>
              <a:rPr sz="3600"/>
              <a:t>Os algoritmos de Aprendizagem Automática podem ser divididos em duas das categorias mais comuns: </a:t>
            </a:r>
            <a:r>
              <a:rPr sz="4000" b="1"/>
              <a:t>Aprendizagem</a:t>
            </a:r>
            <a:r>
              <a:rPr sz="3600" b="1"/>
              <a:t> Supervisionada</a:t>
            </a:r>
            <a:r>
              <a:rPr sz="3600"/>
              <a:t> e </a:t>
            </a:r>
            <a:r>
              <a:rPr sz="4000" b="1"/>
              <a:t>Aprendizagem Não Supervisionada</a:t>
            </a:r>
            <a:r>
              <a:rPr sz="3600"/>
              <a:t>.</a:t>
            </a:r>
            <a:endParaRPr sz="3600">
              <a:latin typeface="+mj-lt"/>
            </a:endParaRPr>
          </a:p>
        </p:txBody>
      </p:sp>
      <p:pic>
        <p:nvPicPr>
          <p:cNvPr id="1026" name="Picture 2" descr="Free Black Screen With Cod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White, Red and Yellow Citrus Fruit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defRPr b="1"/>
            </a:pPr>
            <a:r>
              <a:t>Aprendizagem Supervisionada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fontScale="92500" lnSpcReduction="20000"/>
          </a:bodyPr>
          <a:lstStyle/>
          <a:p>
            <a:pPr lvl="0" algn="just">
              <a:defRPr sz="3600">
                <a:latin typeface="+mj-lt"/>
              </a:defRPr>
            </a:pPr>
            <a:r>
              <a:t>A Aprendizagem Supervisionada é um processo em que um conjunto de dados pré-existente é utilizado para formar um modelo, mas podem ser necessários dados adicionais para melhorar a sua exatidão.</a:t>
            </a:r>
          </a:p>
          <a:p>
            <a:pPr lvl="0" algn="just">
              <a:defRPr sz="3600">
                <a:latin typeface="+mj-lt"/>
              </a:defRPr>
            </a:pPr>
            <a:r>
              <a:t>Na Aprendizagem Supervisionada, o resultado pretendido ou a etiqueta já é conhecido e um conjunto de dados de formação é utilizado para ensinar o modelo para prever ou classificar instâncias semelhantes.</a:t>
            </a:r>
            <a:endParaRPr sz="3600">
              <a:latin typeface="+mj-lt"/>
            </a:endParaRPr>
          </a:p>
          <a:p>
            <a:pPr lvl="0" algn="just">
              <a:defRPr>
                <a:latin typeface="+mj-lt"/>
              </a:defRPr>
            </a:pPr>
            <a:r>
              <a:rPr sz="3600"/>
              <a:t>Na aprendizagem automática supervisionada, existem duas categorias principais: </a:t>
            </a:r>
            <a:r>
              <a:rPr sz="4400" b="1"/>
              <a:t>classificação</a:t>
            </a:r>
            <a:r>
              <a:rPr sz="3600"/>
              <a:t> e </a:t>
            </a:r>
            <a:r>
              <a:rPr sz="4400" b="1"/>
              <a:t>regressão</a:t>
            </a:r>
            <a:r>
              <a:rPr sz="3600"/>
              <a:t>.</a:t>
            </a:r>
          </a:p>
        </p:txBody>
      </p:sp>
      <p:pic>
        <p:nvPicPr>
          <p:cNvPr id="1026" name="Picture 2" descr="Free Vector image of red Covid virus against decreasing line graph on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Glass jars filled with assorted types of uncooked pasta and pistachios with almonds placed on wooden table near window in light roo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defRPr b="1"/>
            </a:pPr>
            <a:r>
              <a:t>Dados Independentes e Dependentes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4251" y="1113745"/>
            <a:ext cx="11658600" cy="4981045"/>
          </a:xfrm>
        </p:spPr>
        <p:txBody>
          <a:bodyPr>
            <a:noAutofit/>
          </a:bodyPr>
          <a:lstStyle/>
          <a:p>
            <a:pPr lvl="0" algn="just">
              <a:defRPr sz="3600">
                <a:latin typeface="+mj-lt"/>
              </a:defRPr>
            </a:pPr>
            <a:r>
              <a:rPr sz="3200"/>
              <a:t>Os dados de entrada utilizados na Aprendizagem Supervisionada são classificados como variáveis independentes ou dependentes.</a:t>
            </a:r>
            <a:endParaRPr sz="3200">
              <a:latin typeface="+mj-lt"/>
            </a:endParaRPr>
          </a:p>
          <a:p>
            <a:pPr lvl="0" algn="just">
              <a:defRPr sz="3600" b="1">
                <a:latin typeface="+mj-lt"/>
              </a:defRPr>
            </a:pPr>
            <a:r>
              <a:rPr sz="3200"/>
              <a:t>Exemplo: Caso de utilização da candidatura a empréstimo bancário</a:t>
            </a:r>
            <a:endParaRPr sz="3200" b="1">
              <a:latin typeface="+mj-lt"/>
            </a:endParaRPr>
          </a:p>
          <a:p>
            <a:pPr lvl="1" algn="just">
              <a:defRPr sz="3600">
                <a:latin typeface="+mj-lt"/>
              </a:defRPr>
            </a:pPr>
            <a:r>
              <a:rPr sz="3200"/>
              <a:t>Critérios como dados independentes no processo de aprovação do empréstimo</a:t>
            </a:r>
          </a:p>
          <a:p>
            <a:pPr lvl="1" algn="just">
              <a:defRPr sz="3600">
                <a:latin typeface="+mj-lt"/>
              </a:defRPr>
            </a:pPr>
            <a:r>
              <a:rPr sz="3200"/>
              <a:t>Utilização de dados independentes para determinar dados dependentes (resultado da candidatura a empréstimo)</a:t>
            </a:r>
          </a:p>
          <a:p>
            <a:pPr lvl="1" algn="just">
              <a:defRPr sz="3600">
                <a:latin typeface="+mj-lt"/>
              </a:defRPr>
            </a:pPr>
            <a:r>
              <a:rPr sz="3200"/>
              <a:t>Resultado da candidatura a empréstimo como dados dependentes</a:t>
            </a:r>
          </a:p>
          <a:p>
            <a:pPr lvl="1" algn="just">
              <a:defRPr sz="3600">
                <a:latin typeface="+mj-lt"/>
              </a:defRPr>
            </a:pPr>
            <a:r>
              <a:rPr sz="3200"/>
              <a:t>Dados dependentes de dados independentes no processo de aprovação do empréstimo</a:t>
            </a: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normAutofit fontScale="90000"/>
          </a:bodyPr>
          <a:lstStyle/>
          <a:p>
            <a:pPr algn="ctr">
              <a:defRPr b="1"/>
            </a:pPr>
            <a:r>
              <a:t>Dados Independentes e Dependentes - exemplo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endParaRPr/>
          </a:p>
          <a:p>
            <a:pPr lvl="0" algn="just"/>
            <a:endParaRPr sz="320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410824022"/>
              </p:ext>
            </p:extLst>
          </p:nvPr>
        </p:nvGraphicFramePr>
        <p:xfrm>
          <a:off x="1087664" y="2050522"/>
          <a:ext cx="10475233" cy="3863340"/>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rtl="0" fontAlgn="b">
                        <a:buClr>
                          <a:srgbClr val="000000"/>
                        </a:buClr>
                        <a:buSzPts val="2800"/>
                        <a:buFont typeface="Calibri" panose="020F0502020204030204" pitchFamily="34" charset="0"/>
                        <a:buNone/>
                        <a:defRPr sz="2800" b="1">
                          <a:solidFill>
                            <a:srgbClr val="000000"/>
                          </a:solidFill>
                          <a:effectLst/>
                          <a:latin typeface="+mj-lt"/>
                        </a:defRPr>
                      </a:pPr>
                      <a:r>
                        <a:t>Idade</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Tem Função</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Possui casa</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Notação de Crédito</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Aprovado?</a:t>
                      </a:r>
                      <a:endParaRPr sz="2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54520810"/>
                  </a:ext>
                </a:extLst>
              </a:tr>
              <a:tr h="428625">
                <a:tc>
                  <a:txBody>
                    <a:bodyPr/>
                    <a:lstStyle/>
                    <a:p>
                      <a:pPr algn="ctr" rtl="0" fontAlgn="b">
                        <a:buClr>
                          <a:srgbClr val="000000"/>
                        </a:buClr>
                        <a:buSzPts val="2600"/>
                        <a:buFont typeface="Calibri Light" panose="020F0302020204030204" pitchFamily="34" charset="0"/>
                        <a:buChar char="Y"/>
                        <a:defRPr sz="2600">
                          <a:solidFill>
                            <a:srgbClr val="000000"/>
                          </a:solidFill>
                          <a:effectLst/>
                          <a:latin typeface="+mj-lt"/>
                        </a:defRPr>
                      </a:pPr>
                      <a:r>
                        <a:t>oung</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Razoável</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77889071"/>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Jovens</a:t>
                      </a: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Bom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51318924"/>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Jovens</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Bom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597878832"/>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Meio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Bom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77628820"/>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Meio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Excelente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376222688"/>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Antigo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Bom</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Sim</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07866347"/>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Antigo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Razoável</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Não </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90317697"/>
                  </a:ext>
                </a:extLst>
              </a:tr>
            </a:tbl>
          </a:graphicData>
        </a:graphic>
      </p:graphicFrame>
      <p:sp>
        <p:nvSpPr>
          <p:cNvPr id="4" name="Left-Right Arrow 3"/>
          <p:cNvSpPr/>
          <p:nvPr/>
        </p:nvSpPr>
        <p:spPr>
          <a:xfrm>
            <a:off x="1098549" y="1441846"/>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Etiquetas</a:t>
            </a:r>
            <a:endParaRPr b="1">
              <a:solidFill>
                <a:srgbClr val="FFFF00"/>
              </a:solidFill>
            </a:endParaRPr>
          </a:p>
        </p:txBody>
      </p:sp>
      <p:sp>
        <p:nvSpPr>
          <p:cNvPr id="6" name="Left-Right Arrow 5"/>
          <p:cNvSpPr/>
          <p:nvPr/>
        </p:nvSpPr>
        <p:spPr>
          <a:xfrm>
            <a:off x="1044571" y="5871795"/>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Dados independentes</a:t>
            </a:r>
            <a:endParaRPr b="1">
              <a:solidFill>
                <a:srgbClr val="FFFF00"/>
              </a:solidFill>
            </a:endParaRPr>
          </a:p>
        </p:txBody>
      </p:sp>
      <p:sp>
        <p:nvSpPr>
          <p:cNvPr id="7" name="Left-Right Arrow 6"/>
          <p:cNvSpPr/>
          <p:nvPr/>
        </p:nvSpPr>
        <p:spPr>
          <a:xfrm>
            <a:off x="9217476" y="5824927"/>
            <a:ext cx="2750809"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b="1">
                <a:solidFill>
                  <a:srgbClr val="C00000"/>
                </a:solidFill>
              </a:defRPr>
            </a:pPr>
            <a:r>
              <a:t>Dados dependentes</a:t>
            </a:r>
            <a:endParaRPr sz="3200" b="1">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defRPr b="1"/>
            </a:pPr>
            <a:r>
              <a:t>Formação Supervisionada - exemplo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fontScale="92500" lnSpcReduction="10000"/>
          </a:bodyPr>
          <a:lstStyle/>
          <a:p>
            <a:pPr lvl="0" algn="just">
              <a:defRPr sz="3600" b="1">
                <a:latin typeface="+mj-lt"/>
              </a:defRPr>
            </a:pPr>
            <a:r>
              <a:t>Filtro de anti-spam que prevê se uma entrada de dados conhecida (o email) é spam.</a:t>
            </a:r>
            <a:endParaRPr sz="3600" b="1">
              <a:latin typeface="+mj-lt"/>
            </a:endParaRPr>
          </a:p>
          <a:p>
            <a:pPr lvl="0" algn="just"/>
            <a:endParaRPr sz="3600" b="1">
              <a:latin typeface="+mj-lt"/>
            </a:endParaRPr>
          </a:p>
          <a:p>
            <a:pPr lvl="0" algn="just"/>
            <a:endParaRPr sz="3600" b="1">
              <a:latin typeface="+mj-lt"/>
            </a:endParaRPr>
          </a:p>
          <a:p>
            <a:pPr lvl="1" algn="just">
              <a:defRPr sz="3200">
                <a:latin typeface="+mj-lt"/>
              </a:defRPr>
            </a:pPr>
            <a:r>
              <a:t>O algoritmo de início é utilizado, maximizando a eficiência do filtro através da entrada de dados do utilizador (o utilizador confirma que o e-mail é spam)</a:t>
            </a:r>
          </a:p>
          <a:p>
            <a:pPr lvl="1" algn="just">
              <a:defRPr sz="3200">
                <a:latin typeface="+mj-lt"/>
              </a:defRPr>
            </a:pPr>
            <a:r>
              <a:t>O algoritmo está a melhorar com etiquetas de spam definidas pelo utilizador</a:t>
            </a:r>
          </a:p>
          <a:p>
            <a:pPr lvl="1" algn="just">
              <a:defRPr sz="3200">
                <a:latin typeface="+mj-lt"/>
              </a:defRPr>
            </a:pPr>
            <a:r>
              <a:t>O algoritmo irá perguntar menos à medida que aprende com as entradas de dados dos utilizadores</a:t>
            </a:r>
          </a:p>
        </p:txBody>
      </p:sp>
      <p:pic>
        <p:nvPicPr>
          <p:cNvPr id="1026" name="Picture 2" descr="delete_sp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123" y="222408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defRPr b="1"/>
            </a:pPr>
            <a:r>
              <a:t>Generalização e adaptação excessiva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fontScale="92500" lnSpcReduction="10000"/>
          </a:bodyPr>
          <a:lstStyle/>
          <a:p>
            <a:pPr lvl="0" algn="just">
              <a:defRPr>
                <a:latin typeface="+mj-lt"/>
              </a:defRPr>
            </a:pPr>
            <a:r>
              <a:rPr sz="3600"/>
              <a:t>O objetivo é o algoritmo </a:t>
            </a:r>
            <a:r>
              <a:rPr sz="4400" b="1"/>
              <a:t>gerar</a:t>
            </a:r>
            <a:r>
              <a:rPr sz="3600"/>
              <a:t> ou aplicar com precisão a respetiva aprendizagem dos dados de formação aos dados de teste.</a:t>
            </a:r>
            <a:endParaRPr sz="3600">
              <a:latin typeface="+mj-lt"/>
            </a:endParaRPr>
          </a:p>
          <a:p>
            <a:pPr lvl="0" algn="just">
              <a:defRPr b="1">
                <a:latin typeface="+mj-lt"/>
              </a:defRPr>
            </a:pPr>
            <a:r>
              <a:rPr sz="4400"/>
              <a:t>O excesso de ajuste</a:t>
            </a:r>
            <a:r>
              <a:rPr sz="3600"/>
              <a:t> ocorre quando um modelo é demasiado adequado para dados de formação.</a:t>
            </a:r>
          </a:p>
          <a:p>
            <a:pPr lvl="0" algn="just">
              <a:defRPr sz="3600">
                <a:latin typeface="+mj-lt"/>
              </a:defRPr>
            </a:pPr>
            <a:r>
              <a:t>O objetivo de um equilíbrio de flexibilidade e adaptação - os modelos devem ser flexíveis para lidar com novos dados.</a:t>
            </a:r>
          </a:p>
          <a:p>
            <a:pPr lvl="0" algn="just">
              <a:defRPr sz="3600">
                <a:latin typeface="+mj-lt"/>
              </a:defRPr>
            </a:pPr>
            <a:r>
              <a:t>Impeça a adaptação excessiva para assegurar a precisão das previsões com dados não vistos.</a:t>
            </a:r>
            <a:endParaRPr sz="3600">
              <a:latin typeface="+mj-lt"/>
            </a:endParaRPr>
          </a:p>
          <a:p>
            <a:pPr lvl="0" algn="just"/>
            <a:endParaRPr sz="3200" b="1">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2050" name="Picture 2" descr="Free Crop unrecognizable female dressmaker with flexible ruler measuring hip line of dummy while working in studio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defRPr b="1"/>
            </a:pPr>
            <a:r>
              <a:t>Aprendizagem Não Supervisionada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fontScale="92500" lnSpcReduction="10000"/>
          </a:bodyPr>
          <a:lstStyle/>
          <a:p>
            <a:pPr lvl="0" algn="just">
              <a:defRPr sz="3600">
                <a:latin typeface="+mj-lt"/>
              </a:defRPr>
            </a:pPr>
            <a:r>
              <a:t>A Aprendizagem Não Supervisionada envolve uma estrutura de dados desconhecida.</a:t>
            </a:r>
          </a:p>
          <a:p>
            <a:pPr lvl="0" algn="just">
              <a:defRPr sz="3600">
                <a:latin typeface="+mj-lt"/>
              </a:defRPr>
            </a:pPr>
            <a:r>
              <a:t>Os dados não estão classificados nem rotulados.</a:t>
            </a:r>
          </a:p>
          <a:p>
            <a:pPr lvl="0" algn="just">
              <a:defRPr sz="3600">
                <a:latin typeface="+mj-lt"/>
              </a:defRPr>
            </a:pPr>
            <a:r>
              <a:t>Os algoritmos extraem inferências de conjuntos de dados (normalmente grandes) sem respostas etiquetadas.</a:t>
            </a:r>
            <a:endParaRPr sz="3600">
              <a:latin typeface="+mj-lt"/>
            </a:endParaRPr>
          </a:p>
          <a:p>
            <a:pPr lvl="0" algn="just">
              <a:defRPr>
                <a:latin typeface="+mj-lt"/>
              </a:defRPr>
            </a:pPr>
            <a:r>
              <a:rPr sz="3600"/>
              <a:t>Na aprendizagem automática não supervisionada, existem duas categorias principais: </a:t>
            </a:r>
            <a:r>
              <a:rPr sz="4400" b="1"/>
              <a:t>clustering</a:t>
            </a:r>
            <a:r>
              <a:rPr sz="3600"/>
              <a:t> e </a:t>
            </a:r>
            <a:r>
              <a:rPr sz="4400" b="1"/>
              <a:t>redução da dimensão</a:t>
            </a:r>
            <a:r>
              <a:rPr sz="3600"/>
              <a:t>.</a:t>
            </a:r>
            <a:endParaRPr sz="3600">
              <a:latin typeface="+mj-lt"/>
            </a:endParaRPr>
          </a:p>
          <a:p>
            <a:pPr lvl="0" algn="just"/>
            <a:endParaRPr sz="3200">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3074" name="Picture 2" descr="Free Close-Up Photo Of Painting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mooth round colorful shapes with wavy edge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2362</TotalTime>
  <Words>1894</Words>
  <Application>Microsoft Office PowerPoint</Application>
  <PresentationFormat>Widescreen</PresentationFormat>
  <Paragraphs>142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Currículos de ensino à distância no Machine Learning  3- Categorias principais de Aprendizagem Automática</vt:lpstr>
      <vt:lpstr>Principais categorias de Aprendizagem Automática</vt:lpstr>
      <vt:lpstr>Principais categorias de Aprendizagem Automática</vt:lpstr>
      <vt:lpstr>Aprendizagem Supervisionada </vt:lpstr>
      <vt:lpstr>Dados Independentes e Dependentes</vt:lpstr>
      <vt:lpstr>Dados Independentes e Dependentes - exemplo</vt:lpstr>
      <vt:lpstr>Formação Supervisionada - exemplo</vt:lpstr>
      <vt:lpstr>Generalização e adaptação excessiva</vt:lpstr>
      <vt:lpstr>Aprendizagem Não Supervisionada</vt:lpstr>
      <vt:lpstr>Aprendizagem Não Supervisionada - exemplo</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149</cp:revision>
  <dcterms:created xsi:type="dcterms:W3CDTF">2021-12-08T08:56:03Z</dcterms:created>
  <dcterms:modified xsi:type="dcterms:W3CDTF">2024-03-16T18:40:07Z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