
<file path=[Content_Types].xml><?xml version="1.0" encoding="utf-8"?>
<Types xmlns="http://schemas.openxmlformats.org/package/2006/content-types">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ms-powerpoint.authors+xml" PartName="/ppt/authors.xml"/>
  <Override ContentType="application/vnd.ms-powerpoint.changesinfo+xml" PartName="/ppt/changesInfos/changesInfo1.xml"/>
  <Override ContentType="application/vnd.openxmlformats-officedocument.drawingml.chart+xml" PartName="/ppt/charts/chart1.xml"/>
  <Override ContentType="application/vnd.openxmlformats-officedocument.drawingml.chart+xml" PartName="/ppt/charts/chart2.xml"/>
  <Override ContentType="application/vnd.openxmlformats-officedocument.drawingml.chart+xml" PartName="/ppt/charts/chart3.xml"/>
  <Override ContentType="application/vnd.ms-office.chartcolorstyle+xml" PartName="/ppt/charts/colors1.xml"/>
  <Override ContentType="application/vnd.ms-office.chartcolorstyle+xml" PartName="/ppt/charts/colors2.xml"/>
  <Override ContentType="application/vnd.ms-office.chartcolorstyle+xml" PartName="/ppt/charts/colors3.xml"/>
  <Override ContentType="application/vnd.ms-office.chartstyle+xml" PartName="/ppt/charts/style1.xml"/>
  <Override ContentType="application/vnd.ms-office.chartstyle+xml" PartName="/ppt/charts/style2.xml"/>
  <Override ContentType="application/vnd.ms-office.chartstyle+xml" PartName="/ppt/charts/style3.xml"/>
  <Override ContentType="application/vnd.openxmlformats-officedocument.presentationml.commentAuthors+xml" PartName="/ppt/commentAuthors.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presentation.main+xml" PartName="/ppt/presentation.xml"/>
  <Override ContentType="application/vnd.openxmlformats-officedocument.presentationml.presProps+xml" PartName="/ppt/presProps.xml"/>
  <Override ContentType="application/vnd.ms-powerpoint.revisioninfo+xml" PartName="/ppt/revisionInfo.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89" r:id="rId28"/>
    <p:sldId id="256" r:id="rId5"/>
    <p:sldId id="257" r:id="rId6"/>
    <p:sldId id="278" r:id="rId7"/>
    <p:sldId id="279" r:id="rId8"/>
    <p:sldId id="280" r:id="rId9"/>
    <p:sldId id="281" r:id="rId10"/>
    <p:sldId id="282" r:id="rId11"/>
    <p:sldId id="286" r:id="rId12"/>
    <p:sldId id="287" r:id="rId13"/>
    <p:sldId id="288" r:id="rId14"/>
    <p:sldId id="283" r:id="rId15"/>
    <p:sldId id="284" r:id="rId16"/>
    <p:sldId id="285" r:id="rId17"/>
    <p:sldId id="277" r:id="rId18"/>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B671352-122B-9E36-9EBF-896FCFA41501}" name="Ana Šišak" initials="AŠ" userId="S::sisak@vus.hr::dfe02751-3ee5-4ea0-a027-f6598aef03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A0F9B8-B1C2-8E77-97F7-2C07ADCBA134}" v="1" dt="2023-07-12T08:28:29.817"/>
    <p1510:client id="{C5C6A1C0-4CF7-A817-F9A1-AEEF3174D875}" v="35" dt="2023-03-28T07:40:39.4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450" autoAdjust="0"/>
  </p:normalViewPr>
  <p:slideViewPr>
    <p:cSldViewPr snapToGrid="0">
      <p:cViewPr varScale="1">
        <p:scale>
          <a:sx n="84" d="100"/>
          <a:sy n="84" d="100"/>
        </p:scale>
        <p:origin x="1548" y="90"/>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slides/slide10.xml" Type="http://schemas.openxmlformats.org/officeDocument/2006/relationships/slide"/><Relationship Id="rId15" Target="slides/slide11.xml" Type="http://schemas.openxmlformats.org/officeDocument/2006/relationships/slide"/><Relationship Id="rId16" Target="slides/slide12.xml" Type="http://schemas.openxmlformats.org/officeDocument/2006/relationships/slide"/><Relationship Id="rId17" Target="slides/slide13.xml" Type="http://schemas.openxmlformats.org/officeDocument/2006/relationships/slide"/><Relationship Id="rId18" Target="slides/slide14.xml" Type="http://schemas.openxmlformats.org/officeDocument/2006/relationships/slide"/><Relationship Id="rId19" Target="notesMasters/notesMaster1.xml" Type="http://schemas.openxmlformats.org/officeDocument/2006/relationships/notesMaster"/><Relationship Id="rId2" Target="../customXml/item2.xml" Type="http://schemas.openxmlformats.org/officeDocument/2006/relationships/customXml"/><Relationship Id="rId20" Target="commentAuthors.xml" Type="http://schemas.openxmlformats.org/officeDocument/2006/relationships/commentAuthors"/><Relationship Id="rId21" Target="presProps.xml" Type="http://schemas.openxmlformats.org/officeDocument/2006/relationships/presProps"/><Relationship Id="rId22" Target="viewProps.xml" Type="http://schemas.openxmlformats.org/officeDocument/2006/relationships/viewProps"/><Relationship Id="rId23" Target="theme/theme1.xml" Type="http://schemas.openxmlformats.org/officeDocument/2006/relationships/theme"/><Relationship Id="rId24" Target="tableStyles.xml" Type="http://schemas.openxmlformats.org/officeDocument/2006/relationships/tableStyles"/><Relationship Id="rId25" Target="changesInfos/changesInfo1.xml" Type="http://schemas.microsoft.com/office/2016/11/relationships/changesInfo"/><Relationship Id="rId26" Target="revisionInfo.xml" Type="http://schemas.microsoft.com/office/2015/10/relationships/revisionInfo"/><Relationship Id="rId27" Target="authors.xml" Type="http://schemas.microsoft.com/office/2018/10/relationships/authors"/><Relationship Id="rId28" Target="slides/slide15.xml" Type="http://schemas.openxmlformats.org/officeDocument/2006/relationships/slide"/><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 Šišak" userId="S::sisak@vus.hr::dfe02751-3ee5-4ea0-a027-f6598aef03fb" providerId="AD" clId="Web-{C5C6A1C0-4CF7-A817-F9A1-AEEF3174D875}"/>
    <pc:docChg chg="mod modSld">
      <pc:chgData name="Ana Šišak" userId="S::sisak@vus.hr::dfe02751-3ee5-4ea0-a027-f6598aef03fb" providerId="AD" clId="Web-{C5C6A1C0-4CF7-A817-F9A1-AEEF3174D875}" dt="2023-03-28T07:40:39.427" v="33"/>
      <pc:docMkLst>
        <pc:docMk/>
      </pc:docMkLst>
      <pc:sldChg chg="modSp">
        <pc:chgData name="Ana Šišak" userId="S::sisak@vus.hr::dfe02751-3ee5-4ea0-a027-f6598aef03fb" providerId="AD" clId="Web-{C5C6A1C0-4CF7-A817-F9A1-AEEF3174D875}" dt="2023-03-28T07:35:34.514" v="27" actId="20577"/>
        <pc:sldMkLst>
          <pc:docMk/>
          <pc:sldMk cId="2021407504" sldId="278"/>
        </pc:sldMkLst>
        <pc:spChg chg="mod">
          <ac:chgData name="Ana Šišak" userId="S::sisak@vus.hr::dfe02751-3ee5-4ea0-a027-f6598aef03fb" providerId="AD" clId="Web-{C5C6A1C0-4CF7-A817-F9A1-AEEF3174D875}" dt="2023-03-28T07:35:34.514" v="27" actId="20577"/>
          <ac:spMkLst>
            <pc:docMk/>
            <pc:sldMk cId="2021407504" sldId="278"/>
            <ac:spMk id="3" creationId="{9727AF9A-F3F7-464E-860B-D6C35A8834E3}"/>
          </ac:spMkLst>
        </pc:spChg>
      </pc:sldChg>
      <pc:sldChg chg="modSp">
        <pc:chgData name="Ana Šišak" userId="S::sisak@vus.hr::dfe02751-3ee5-4ea0-a027-f6598aef03fb" providerId="AD" clId="Web-{C5C6A1C0-4CF7-A817-F9A1-AEEF3174D875}" dt="2023-03-28T07:38:43.424" v="31" actId="20577"/>
        <pc:sldMkLst>
          <pc:docMk/>
          <pc:sldMk cId="2083925651" sldId="280"/>
        </pc:sldMkLst>
        <pc:spChg chg="mod">
          <ac:chgData name="Ana Šišak" userId="S::sisak@vus.hr::dfe02751-3ee5-4ea0-a027-f6598aef03fb" providerId="AD" clId="Web-{C5C6A1C0-4CF7-A817-F9A1-AEEF3174D875}" dt="2023-03-28T07:38:43.424" v="31" actId="20577"/>
          <ac:spMkLst>
            <pc:docMk/>
            <pc:sldMk cId="2083925651" sldId="280"/>
            <ac:spMk id="2" creationId="{C5FA9E55-F8D5-49F8-9882-DC2FBD4DDAE2}"/>
          </ac:spMkLst>
        </pc:spChg>
      </pc:sldChg>
      <pc:sldChg chg="addCm">
        <pc:chgData name="Ana Šišak" userId="S::sisak@vus.hr::dfe02751-3ee5-4ea0-a027-f6598aef03fb" providerId="AD" clId="Web-{C5C6A1C0-4CF7-A817-F9A1-AEEF3174D875}" dt="2023-03-28T07:40:39.427" v="33"/>
        <pc:sldMkLst>
          <pc:docMk/>
          <pc:sldMk cId="925149449" sldId="287"/>
        </pc:sldMkLst>
        <pc:extLst>
          <p:ext xmlns:p="http://schemas.openxmlformats.org/presentationml/2006/main" uri="{D6D511B9-2390-475A-947B-AFAB55BFBCF1}">
            <pc226:cmChg xmlns:pc226="http://schemas.microsoft.com/office/powerpoint/2022/06/main/command" chg="add">
              <pc226:chgData name="Ana Šišak" userId="S::sisak@vus.hr::dfe02751-3ee5-4ea0-a027-f6598aef03fb" providerId="AD" clId="Web-{C5C6A1C0-4CF7-A817-F9A1-AEEF3174D875}" dt="2023-03-28T07:40:39.427" v="33"/>
              <pc2:cmMkLst xmlns:pc2="http://schemas.microsoft.com/office/powerpoint/2019/9/main/command">
                <pc:docMk/>
                <pc:sldMk cId="925149449" sldId="287"/>
                <pc2:cmMk id="{236C4B78-C379-477B-BC57-482415D0CAF7}"/>
              </pc2:cmMkLst>
            </pc226:cmChg>
          </p:ext>
        </pc:extLst>
      </pc:sldChg>
    </pc:docChg>
  </pc:docChgLst>
  <pc:docChgLst>
    <pc:chgData name="IVANA KARDUM GOLEŠ" userId="S::ivanakg@vus.hr::ea8c4a9e-a789-4ae1-a51f-92c8f5786e31" providerId="AD" clId="Web-{35A0F9B8-B1C2-8E77-97F7-2C07ADCBA134}"/>
    <pc:docChg chg="">
      <pc:chgData name="IVANA KARDUM GOLEŠ" userId="S::ivanakg@vus.hr::ea8c4a9e-a789-4ae1-a51f-92c8f5786e31" providerId="AD" clId="Web-{35A0F9B8-B1C2-8E77-97F7-2C07ADCBA134}" dt="2023-07-12T08:28:29.817" v="0"/>
      <pc:docMkLst>
        <pc:docMk/>
      </pc:docMkLst>
      <pc:sldChg chg="delCm">
        <pc:chgData name="IVANA KARDUM GOLEŠ" userId="S::ivanakg@vus.hr::ea8c4a9e-a789-4ae1-a51f-92c8f5786e31" providerId="AD" clId="Web-{35A0F9B8-B1C2-8E77-97F7-2C07ADCBA134}" dt="2023-07-12T08:28:29.817" v="0"/>
        <pc:sldMkLst>
          <pc:docMk/>
          <pc:sldMk cId="925149449" sldId="287"/>
        </pc:sldMkLst>
        <pc:extLst>
          <p:ext xmlns:p="http://schemas.openxmlformats.org/presentationml/2006/main" uri="{D6D511B9-2390-475A-947B-AFAB55BFBCF1}">
            <pc226:cmChg xmlns:pc226="http://schemas.microsoft.com/office/powerpoint/2022/06/main/command" chg="del">
              <pc226:chgData name="IVANA KARDUM GOLEŠ" userId="S::ivanakg@vus.hr::ea8c4a9e-a789-4ae1-a51f-92c8f5786e31" providerId="AD" clId="Web-{35A0F9B8-B1C2-8E77-97F7-2C07ADCBA134}" dt="2023-07-12T08:28:29.817" v="0"/>
              <pc2:cmMkLst xmlns:pc2="http://schemas.microsoft.com/office/powerpoint/2019/9/main/command">
                <pc:docMk/>
                <pc:sldMk cId="925149449" sldId="287"/>
                <pc2:cmMk id="{236C4B78-C379-477B-BC57-482415D0CAF7}"/>
              </pc2:cmMkLst>
            </pc226:cmChg>
          </p:ext>
        </pc:extLst>
      </pc:sldChg>
    </pc:docChg>
  </pc:docChgLst>
</pc:chgInfo>
</file>

<file path=ppt/charts/_rels/chart1.xml.rels><?xml version="1.0" encoding="UTF-8" standalone="no"?><Relationships xmlns="http://schemas.openxmlformats.org/package/2006/relationships"><Relationship Id="rId1" Target="style1.xml" Type="http://schemas.microsoft.com/office/2011/relationships/chartStyle"/><Relationship Id="rId2" Target="colors1.xml" Type="http://schemas.microsoft.com/office/2011/relationships/chartColorStyle"/><Relationship Id="rId3" Target="Book1" TargetMode="External" Type="http://schemas.openxmlformats.org/officeDocument/2006/relationships/oleObject"/></Relationships>
</file>

<file path=ppt/charts/_rels/chart2.xml.rels><?xml version="1.0" encoding="UTF-8" standalone="no"?><Relationships xmlns="http://schemas.openxmlformats.org/package/2006/relationships"><Relationship Id="rId1" Target="style2.xml" Type="http://schemas.microsoft.com/office/2011/relationships/chartStyle"/><Relationship Id="rId2" Target="colors2.xml" Type="http://schemas.microsoft.com/office/2011/relationships/chartColorStyle"/><Relationship Id="rId3" Target="Book1" TargetMode="External" Type="http://schemas.openxmlformats.org/officeDocument/2006/relationships/oleObject"/></Relationships>
</file>

<file path=ppt/charts/_rels/chart3.xml.rels><?xml version="1.0" encoding="UTF-8" standalone="no"?><Relationships xmlns="http://schemas.openxmlformats.org/package/2006/relationships"><Relationship Id="rId1" Target="style3.xml" Type="http://schemas.microsoft.com/office/2011/relationships/chartStyle"/><Relationship Id="rId2" Target="colors3.xml" Type="http://schemas.microsoft.com/office/2011/relationships/chartColorStyle"/><Relationship Id="rId3" Target="file:///C:/Users/frane/Desktop/regresija.xlsx" TargetMode="External" Type="http://schemas.openxmlformats.org/officeDocument/2006/relationships/oleObject"/></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803149606299214E-2"/>
          <c:y val="7.5386655142869061E-2"/>
          <c:w val="0.88604139292423101"/>
          <c:h val="0.87711137400962891"/>
        </c:manualLayout>
      </c:layout>
      <c:scatterChart>
        <c:scatterStyle val="lineMarker"/>
        <c:varyColors val="0"/>
        <c:ser>
          <c:idx val="0"/>
          <c:order val="0"/>
          <c:tx>
            <c:strRef>
              <c:f>Sheet1!$B$1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28265303205356601"/>
                  <c:y val="-0.10197598186713332"/>
                </c:manualLayout>
              </c:layout>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p>
              </c:txPr>
            </c:trendlineLbl>
          </c:trendline>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Sheet1!$B$2:$B$11</c:f>
              <c:numCache>
                <c:formatCode>General</c:formatCode>
                <c:ptCount val="10"/>
                <c:pt idx="0">
                  <c:v>1</c:v>
                </c:pt>
                <c:pt idx="1">
                  <c:v>7</c:v>
                </c:pt>
                <c:pt idx="2">
                  <c:v>6</c:v>
                </c:pt>
                <c:pt idx="3">
                  <c:v>21</c:v>
                </c:pt>
                <c:pt idx="4">
                  <c:v>14</c:v>
                </c:pt>
                <c:pt idx="5">
                  <c:v>36</c:v>
                </c:pt>
                <c:pt idx="6">
                  <c:v>35</c:v>
                </c:pt>
                <c:pt idx="7">
                  <c:v>67</c:v>
                </c:pt>
                <c:pt idx="8">
                  <c:v>81</c:v>
                </c:pt>
                <c:pt idx="9">
                  <c:v>98</c:v>
                </c:pt>
              </c:numCache>
            </c:numRef>
          </c:yVal>
          <c:smooth val="0"/>
          <c:extLst>
            <c:ext xmlns:c16="http://schemas.microsoft.com/office/drawing/2014/chart" uri="{C3380CC4-5D6E-409C-BE32-E72D297353CC}">
              <c16:uniqueId val="{00000000-EEA5-4D10-BE1D-401659E29A3B}"/>
            </c:ext>
          </c:extLst>
        </c:ser>
        <c:dLbls>
          <c:showLegendKey val="0"/>
          <c:showVal val="0"/>
          <c:showCatName val="0"/>
          <c:showSerName val="0"/>
          <c:showPercent val="0"/>
          <c:showBubbleSize val="0"/>
        </c:dLbls>
        <c:axId val="915867743"/>
        <c:axId val="915869823"/>
      </c:scatterChart>
      <c:valAx>
        <c:axId val="9158677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p>
        </c:txPr>
        <c:crossAx val="915869823"/>
        <c:crosses val="autoZero"/>
        <c:crossBetween val="midCat"/>
      </c:valAx>
      <c:valAx>
        <c:axId val="9158698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p>
        </c:txPr>
        <c:crossAx val="915867743"/>
        <c:crosses val="autoZero"/>
        <c:crossBetween val="midCat"/>
      </c:valAx>
      <c:spPr>
        <a:noFill/>
        <a:ln>
          <a:noFill/>
        </a:ln>
        <a:effectLst/>
      </c:spPr>
    </c:plotArea>
    <c:plotVisOnly val="1"/>
    <c:dispBlanksAs val="gap"/>
    <c:showDLblsOverMax val="0"/>
  </c:chart>
  <c:spPr>
    <a:noFill/>
    <a:ln>
      <a:noFill/>
    </a:ln>
    <a:effectLst/>
  </c:spPr>
  <c:txPr>
    <a:bodyPr/>
    <a:lstStyl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poly"/>
            <c:order val="2"/>
            <c:dispRSqr val="1"/>
            <c:dispEq val="1"/>
            <c:trendlineLbl>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p>
              </c:txPr>
            </c:trendlineLbl>
          </c:trendline>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Sheet1!$B$2:$B$11</c:f>
              <c:numCache>
                <c:formatCode>General</c:formatCode>
                <c:ptCount val="10"/>
                <c:pt idx="0">
                  <c:v>1</c:v>
                </c:pt>
                <c:pt idx="1">
                  <c:v>7</c:v>
                </c:pt>
                <c:pt idx="2">
                  <c:v>6</c:v>
                </c:pt>
                <c:pt idx="3">
                  <c:v>21</c:v>
                </c:pt>
                <c:pt idx="4">
                  <c:v>14</c:v>
                </c:pt>
                <c:pt idx="5">
                  <c:v>36</c:v>
                </c:pt>
                <c:pt idx="6">
                  <c:v>35</c:v>
                </c:pt>
                <c:pt idx="7">
                  <c:v>67</c:v>
                </c:pt>
                <c:pt idx="8">
                  <c:v>81</c:v>
                </c:pt>
                <c:pt idx="9">
                  <c:v>98</c:v>
                </c:pt>
              </c:numCache>
            </c:numRef>
          </c:yVal>
          <c:smooth val="0"/>
          <c:extLst>
            <c:ext xmlns:c16="http://schemas.microsoft.com/office/drawing/2014/chart" uri="{C3380CC4-5D6E-409C-BE32-E72D297353CC}">
              <c16:uniqueId val="{00000000-018A-4E1A-92FB-11282A46EB02}"/>
            </c:ext>
          </c:extLst>
        </c:ser>
        <c:dLbls>
          <c:showLegendKey val="0"/>
          <c:showVal val="0"/>
          <c:showCatName val="0"/>
          <c:showSerName val="0"/>
          <c:showPercent val="0"/>
          <c:showBubbleSize val="0"/>
        </c:dLbls>
        <c:axId val="915867743"/>
        <c:axId val="915869823"/>
      </c:scatterChart>
      <c:valAx>
        <c:axId val="9158677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p>
        </c:txPr>
        <c:crossAx val="915869823"/>
        <c:crosses val="autoZero"/>
        <c:crossBetween val="midCat"/>
      </c:valAx>
      <c:valAx>
        <c:axId val="9158698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p>
        </c:txPr>
        <c:crossAx val="915867743"/>
        <c:crosses val="autoZero"/>
        <c:crossBetween val="midCat"/>
      </c:valAx>
      <c:spPr>
        <a:noFill/>
        <a:ln>
          <a:noFill/>
        </a:ln>
        <a:effectLst/>
      </c:spPr>
    </c:plotArea>
    <c:plotVisOnly val="1"/>
    <c:dispBlanksAs val="gap"/>
    <c:showDLblsOverMax val="0"/>
  </c:chart>
  <c:spPr>
    <a:noFill/>
    <a:ln>
      <a:noFill/>
    </a:ln>
    <a:effectLst/>
  </c:spPr>
  <c:txPr>
    <a:bodyPr/>
    <a:lstStyl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t>Covid 19 pazienti negli ospedali croati</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p>
      </c:txPr>
    </c:title>
    <c:autoTitleDeleted val="0"/>
    <c:plotArea>
      <c:layout/>
      <c:scatterChart>
        <c:scatterStyle val="lineMarker"/>
        <c:varyColors val="0"/>
        <c:ser>
          <c:idx val="0"/>
          <c:order val="0"/>
          <c:tx>
            <c:strRef>
              <c:f>Sheet4!$D$1</c:f>
              <c:strCache>
                <c:ptCount val="1"/>
                <c:pt idx="0">
                  <c:v>Patients in hospitals</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2.3145469588040625E-2"/>
                  <c:y val="0.10479372939625795"/>
                </c:manualLayout>
              </c:layout>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t>R² = 0,9723</a:t>
                    </a:r>
                    <a:endParaRPr sz="1800"/>
                  </a:p>
                </c:rich>
              </c:tx>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p>
              </c:txPr>
            </c:trendlineLbl>
          </c:trendline>
          <c:xVal>
            <c:numRef>
              <c:f>Sheet4!$C$2:$C$32</c:f>
              <c:numCache>
                <c:formatCode>m/d/yyyy</c:formatCode>
                <c:ptCount val="31"/>
                <c:pt idx="0">
                  <c:v>43936</c:v>
                </c:pt>
                <c:pt idx="1">
                  <c:v>43937</c:v>
                </c:pt>
                <c:pt idx="2">
                  <c:v>43938</c:v>
                </c:pt>
                <c:pt idx="3">
                  <c:v>43939</c:v>
                </c:pt>
                <c:pt idx="4">
                  <c:v>43940</c:v>
                </c:pt>
                <c:pt idx="5">
                  <c:v>43941</c:v>
                </c:pt>
                <c:pt idx="6">
                  <c:v>43942</c:v>
                </c:pt>
                <c:pt idx="7">
                  <c:v>43943</c:v>
                </c:pt>
                <c:pt idx="8">
                  <c:v>43944</c:v>
                </c:pt>
                <c:pt idx="9">
                  <c:v>43945</c:v>
                </c:pt>
                <c:pt idx="10">
                  <c:v>43946</c:v>
                </c:pt>
                <c:pt idx="11">
                  <c:v>43947</c:v>
                </c:pt>
                <c:pt idx="12">
                  <c:v>43948</c:v>
                </c:pt>
                <c:pt idx="13">
                  <c:v>43949</c:v>
                </c:pt>
                <c:pt idx="14">
                  <c:v>43950</c:v>
                </c:pt>
                <c:pt idx="15">
                  <c:v>43951</c:v>
                </c:pt>
                <c:pt idx="16">
                  <c:v>43952</c:v>
                </c:pt>
                <c:pt idx="17">
                  <c:v>43953</c:v>
                </c:pt>
                <c:pt idx="18">
                  <c:v>43954</c:v>
                </c:pt>
                <c:pt idx="19">
                  <c:v>43955</c:v>
                </c:pt>
                <c:pt idx="20">
                  <c:v>43956</c:v>
                </c:pt>
                <c:pt idx="21">
                  <c:v>43957</c:v>
                </c:pt>
                <c:pt idx="22">
                  <c:v>43958</c:v>
                </c:pt>
                <c:pt idx="23">
                  <c:v>43959</c:v>
                </c:pt>
                <c:pt idx="24">
                  <c:v>43960</c:v>
                </c:pt>
                <c:pt idx="25">
                  <c:v>43961</c:v>
                </c:pt>
                <c:pt idx="26">
                  <c:v>43962</c:v>
                </c:pt>
                <c:pt idx="27">
                  <c:v>43963</c:v>
                </c:pt>
                <c:pt idx="28">
                  <c:v>43964</c:v>
                </c:pt>
                <c:pt idx="29">
                  <c:v>43965</c:v>
                </c:pt>
                <c:pt idx="30">
                  <c:v>43966</c:v>
                </c:pt>
              </c:numCache>
            </c:numRef>
          </c:xVal>
          <c:yVal>
            <c:numRef>
              <c:f>Sheet4!$D$2:$D$32</c:f>
              <c:numCache>
                <c:formatCode>#,##0</c:formatCode>
                <c:ptCount val="31"/>
                <c:pt idx="0">
                  <c:v>341</c:v>
                </c:pt>
                <c:pt idx="1">
                  <c:v>372</c:v>
                </c:pt>
                <c:pt idx="2">
                  <c:v>372</c:v>
                </c:pt>
                <c:pt idx="3">
                  <c:v>361</c:v>
                </c:pt>
                <c:pt idx="4">
                  <c:v>331</c:v>
                </c:pt>
                <c:pt idx="5">
                  <c:v>324</c:v>
                </c:pt>
                <c:pt idx="6">
                  <c:v>317</c:v>
                </c:pt>
                <c:pt idx="7">
                  <c:v>314</c:v>
                </c:pt>
                <c:pt idx="8">
                  <c:v>321</c:v>
                </c:pt>
                <c:pt idx="9">
                  <c:v>325</c:v>
                </c:pt>
                <c:pt idx="10">
                  <c:v>316</c:v>
                </c:pt>
                <c:pt idx="11">
                  <c:v>314</c:v>
                </c:pt>
                <c:pt idx="12">
                  <c:v>303</c:v>
                </c:pt>
                <c:pt idx="13">
                  <c:v>287</c:v>
                </c:pt>
                <c:pt idx="14">
                  <c:v>269</c:v>
                </c:pt>
                <c:pt idx="15">
                  <c:v>261</c:v>
                </c:pt>
                <c:pt idx="16">
                  <c:v>245</c:v>
                </c:pt>
                <c:pt idx="17">
                  <c:v>239</c:v>
                </c:pt>
                <c:pt idx="18">
                  <c:v>231</c:v>
                </c:pt>
                <c:pt idx="19">
                  <c:v>228</c:v>
                </c:pt>
                <c:pt idx="20">
                  <c:v>217</c:v>
                </c:pt>
                <c:pt idx="21">
                  <c:v>206</c:v>
                </c:pt>
                <c:pt idx="22">
                  <c:v>195</c:v>
                </c:pt>
                <c:pt idx="23">
                  <c:v>184</c:v>
                </c:pt>
                <c:pt idx="24">
                  <c:v>181</c:v>
                </c:pt>
                <c:pt idx="25">
                  <c:v>169</c:v>
                </c:pt>
                <c:pt idx="26">
                  <c:v>160</c:v>
                </c:pt>
                <c:pt idx="27">
                  <c:v>159</c:v>
                </c:pt>
                <c:pt idx="28">
                  <c:v>150</c:v>
                </c:pt>
                <c:pt idx="29">
                  <c:v>146</c:v>
                </c:pt>
                <c:pt idx="30">
                  <c:v>142</c:v>
                </c:pt>
              </c:numCache>
            </c:numRef>
          </c:yVal>
          <c:smooth val="0"/>
          <c:extLst>
            <c:ext xmlns:c16="http://schemas.microsoft.com/office/drawing/2014/chart" uri="{C3380CC4-5D6E-409C-BE32-E72D297353CC}">
              <c16:uniqueId val="{00000000-A153-4811-9E0C-438AF9DF0884}"/>
            </c:ext>
          </c:extLst>
        </c:ser>
        <c:dLbls>
          <c:showLegendKey val="0"/>
          <c:showVal val="0"/>
          <c:showCatName val="0"/>
          <c:showSerName val="0"/>
          <c:showPercent val="0"/>
          <c:showBubbleSize val="0"/>
        </c:dLbls>
        <c:axId val="611188959"/>
        <c:axId val="611192287"/>
      </c:scatterChart>
      <c:valAx>
        <c:axId val="611188959"/>
        <c:scaling>
          <c:orientation val="minMax"/>
        </c:scaling>
        <c:delete val="0"/>
        <c:axPos val="b"/>
        <c:majorGridlines>
          <c:spPr>
            <a:ln w="9525" cap="flat" cmpd="sng" algn="ctr">
              <a:solidFill>
                <a:schemeClr val="tx1">
                  <a:lumMod val="15000"/>
                  <a:lumOff val="85000"/>
                </a:schemeClr>
              </a:solidFill>
              <a:round/>
            </a:ln>
            <a:effectLst/>
          </c:spPr>
        </c:majorGridlines>
        <c:numFmt formatCode="m/d/yyyy"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p>
        </c:txPr>
        <c:crossAx val="611192287"/>
        <c:crosses val="autoZero"/>
        <c:crossBetween val="midCat"/>
      </c:valAx>
      <c:valAx>
        <c:axId val="611192287"/>
        <c:scaling>
          <c:orientation val="minMax"/>
        </c:scaling>
        <c:delete val="0"/>
        <c:axPos val="r"/>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p>
        </c:txPr>
        <c:crossAx val="611188959"/>
        <c:crosses val="max"/>
        <c:crossBetween val="midCat"/>
      </c:valAx>
      <c:spPr>
        <a:noFill/>
        <a:ln>
          <a:noFill/>
        </a:ln>
        <a:effectLst/>
      </c:spPr>
    </c:plotArea>
    <c:plotVisOnly val="1"/>
    <c:dispBlanksAs val="gap"/>
    <c:showDLblsOverMax val="0"/>
  </c:chart>
  <c:spPr>
    <a:noFill/>
    <a:ln>
      <a:noFill/>
    </a:ln>
    <a:effectLst/>
  </c:spPr>
  <c:txPr>
    <a:bodyPr/>
    <a:lstStyl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10.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1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2.xml" Type="http://schemas.openxmlformats.org/officeDocument/2006/relationships/slide"/></Relationships>
</file>

<file path=ppt/notesSlides/_rels/notesSlide1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3.xml" Type="http://schemas.openxmlformats.org/officeDocument/2006/relationships/slide"/></Relationships>
</file>

<file path=ppt/notesSlides/_rels/notesSlide1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4.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9.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benvenuti al corso di Machine Learning. Questo corso è stato sviluppato a seguito del progetto Erasmus+ CodeIn. Tutto quello che devi imparare è l'accesso a Internet e un computer.</a:t>
            </a:r>
          </a:p>
          <a:p>
            <a:pPr>
              <a:lnSpc>
                <a:spcPct val="107000"/>
              </a:lnSpc>
              <a:spcAft>
                <a:spcPts val="800"/>
              </a:spcAft>
              <a:defRPr>
                <a:effectLst/>
              </a:defRPr>
            </a:pPr>
            <a:r>
              <a:t>Il corso contiene un totale di dieci argomenti e in questo argomento diremo qualcosa di più sulla regressione e le sue applicazioni.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sz="1200" b="0" i="0" kern="1200">
              <a:solidFill>
                <a:schemeClr val="tx1"/>
              </a:solidFill>
              <a:effectLst/>
              <a:latin typeface="+mn-lt"/>
              <a:ea typeface="+mn-ea"/>
              <a:cs typeface="+mn-cs"/>
            </a:endParaRPr>
          </a:p>
          <a:p>
            <a:pPr>
              <a:defRPr>
                <a:effectLst/>
              </a:defRPr>
            </a:pPr>
            <a:r>
              <a:t>Immaginate di avere un sacco di dati su Covid 19 pazienti positivi in ospedale nel tempo. Si vuole costruire un modello per prevedere quanto Covid 19 pazienti si può aspettare nel periodo futuro. Si potrebbe utilizzare un semplice modello di regressione lineare, che disegna una linea retta attraverso i dati per fare previsioni.</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Ma cosa succede se i dati sono rumorosi, il che significa che ci sono molte variazioni casuali? Il modello di regressione lineare semplice può rivelarsi adatto al rumore, invece che alla vera relazione tra il tempo e i pazienti positivi del Covid 19 in ospedale. </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Questo si chiama overfitting, e può portare a cattive previsioni.</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p>
        </p:txBody>
      </p:sp>
    </p:spTree>
    <p:extLst>
      <p:ext uri="{BB962C8B-B14F-4D97-AF65-F5344CB8AC3E}">
        <p14:creationId xmlns:p14="http://schemas.microsoft.com/office/powerpoint/2010/main" val="1764403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La regressione ridge aiuta a prevenire l'overfitting aggiungendo una penalità al modello per avere troppe caratteristiche complicate. Invece di montare una linea semplice, la regressione della cresta si adatta a una linea il più semplice possibile pur essendo accurata. Lo fa minimizzando la somma dei quadrati dei coefficienti delle caratteristiche nel modello, mantenendo anche i coefficienti piccoli.</a:t>
            </a:r>
          </a:p>
          <a:p>
            <a:endParaRPr sz="1200" kern="1200">
              <a:solidFill>
                <a:schemeClr val="tx1"/>
              </a:solidFill>
              <a:effectLst/>
              <a:latin typeface="+mn-lt"/>
              <a:ea typeface="+mn-ea"/>
              <a:cs typeface="+mn-cs"/>
            </a:endParaRPr>
          </a:p>
          <a:p>
            <a:pPr>
              <a:defRPr>
                <a:effectLst/>
              </a:defRPr>
            </a:pPr>
            <a:r>
              <a:t>Pensaci come se avessi una valigia. Si desidera adattare il maggior numero possibile di cose, ma non si vuole overpack e devono pagare in più in aeroporto. Quindi impacchettate in modo intelligente, inserendolo il più possibile mantenendolo compatto.</a:t>
            </a:r>
          </a:p>
          <a:p>
            <a:endParaRPr sz="1200" kern="1200">
              <a:solidFill>
                <a:schemeClr val="tx1"/>
              </a:solidFill>
              <a:effectLst/>
              <a:latin typeface="+mn-lt"/>
              <a:ea typeface="+mn-ea"/>
              <a:cs typeface="+mn-cs"/>
            </a:endParaRPr>
          </a:p>
          <a:p>
            <a:pPr>
              <a:defRPr>
                <a:effectLst/>
              </a:defRPr>
            </a:pPr>
            <a:r>
              <a:t>In sintesi, la regressione della cresta è un modo per costruire un modello che predice qualcosa evitando l'overfitting. Lo fa aggiungendo una penalità al modello per essere troppo complicato. Mantenendo il modello il più semplice possibile pur rimanendo accurato, la regressione della cresta può fare previsioni migliori sui nuovi dati.</a:t>
            </a: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Ora, analizziamo i passaggi coinvolti nella regressione di Ridge.</a:t>
            </a:r>
          </a:p>
          <a:p>
            <a:endParaRPr sz="1200" kern="1200">
              <a:solidFill>
                <a:schemeClr val="tx1"/>
              </a:solidFill>
              <a:effectLst/>
              <a:latin typeface="+mn-lt"/>
              <a:ea typeface="+mn-ea"/>
              <a:cs typeface="+mn-cs"/>
            </a:endParaRPr>
          </a:p>
          <a:p>
            <a:pPr>
              <a:defRPr>
                <a:effectLst/>
              </a:defRPr>
            </a:pPr>
            <a:r>
              <a:t>I passi da 1 a 4 della regressione Ridge comportano gli stessi calcoli della regressione lineare. Nello specifico, sia nella regressione lineare che nella regressione Ridge, calcoliamo la media di X e Y, quindi calcoliamo la deviazione di ogni valore di X e Y dai rispettivi mezzi. Nella regressione Ridge, usiamo quindi queste deviazioni per calcolare la somma dei prodotti delle deviazioni di X e Y, che è una misura della direzione della relazione tra X e 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p>
        </p:txBody>
      </p:sp>
    </p:spTree>
    <p:extLst>
      <p:ext uri="{BB962C8B-B14F-4D97-AF65-F5344CB8AC3E}">
        <p14:creationId xmlns:p14="http://schemas.microsoft.com/office/powerpoint/2010/main" val="38808323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La principale differenza tra regressione di Ridge e regressione lineare si trova nel passo 5. Nella regressione Ridge, aggiungiamo un termine di penalità alla somma di quadrati di deviazioni di X per controllare l'adattamento. Questo termine di penalità è controllato dal parametro di regressione Ridge λ, che determina quanto vogliamo penalizzare la complessità del modello.</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Il valore di lambda nella regressione di Ridge è un iperparametro che deve essere scelto dall'utente in base al loro caso d'uso specifico. È usato per controllare la forza del termine di regolarizzazione nell'equazione di regressione di Ridge.</a:t>
            </a:r>
          </a:p>
          <a:p>
            <a:endParaRPr sz="1200" kern="1200">
              <a:solidFill>
                <a:schemeClr val="tx1"/>
              </a:solidFill>
              <a:effectLst/>
              <a:latin typeface="+mn-lt"/>
              <a:ea typeface="+mn-ea"/>
              <a:cs typeface="+mn-cs"/>
            </a:endParaRPr>
          </a:p>
          <a:p>
            <a:pPr>
              <a:defRPr>
                <a:effectLst/>
              </a:defRPr>
            </a:pPr>
            <a:r>
              <a:t>In questo esempio, abbiamo scelto un valore di lambda = 0,5 arbitrariamente per scopi dimostrativi. In pratica, il valore ottimale di lambda per un dato set di dati viene solitamente determinato attraverso un processo chiamato tuning degli iperparametri, in cui vengono provati diversi valori di lambda e viene scelto quello che produce le migliori prestazioni su un set di convalida.</a:t>
            </a:r>
          </a:p>
          <a:p>
            <a:endParaRPr sz="1200" kern="1200">
              <a:solidFill>
                <a:schemeClr val="tx1"/>
              </a:solidFill>
              <a:effectLst/>
              <a:latin typeface="+mn-lt"/>
              <a:ea typeface="+mn-ea"/>
              <a:cs typeface="+mn-cs"/>
            </a:endParaRPr>
          </a:p>
          <a:p>
            <a:pPr>
              <a:defRPr>
                <a:effectLst/>
              </a:defRPr>
            </a:pPr>
            <a:r>
              <a:t>In generale, valori più elevati di lambda si traducono in un maggiore restringimento dei coefficienti di regressione verso zero, che può aiutare a prevenire il sovraadattamento ai dati di allenamento, ma può anche comportare un sottoadattamento. Valori più piccoli di lambda si traducono in un minor restringimento e possono portare a migliori prestazioni sui dati di allenamento, ma possono anche comportare un sovraadattamento. Il valore ottimale della lambda dipende quindi dal set di dati specifico e dal compromesso tra pregiudizio e varianza.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p>
        </p:txBody>
      </p:sp>
    </p:spTree>
    <p:extLst>
      <p:ext uri="{BB962C8B-B14F-4D97-AF65-F5344CB8AC3E}">
        <p14:creationId xmlns:p14="http://schemas.microsoft.com/office/powerpoint/2010/main" val="4040817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Per completare questa unità, studiare e rivedere le seguenti risorse online. Grazie per l'attenzione!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La regressione è un tipo di algoritmo di apprendimento automatico che viene utilizzato per prevedere un valore continuo, come un numero. È come cercare di tracciare una linea retta attraverso una serie di punti su un grafico. L'obiettivo è quello di trovare la linea che meglio si adatta ai dati e può essere utilizzata per fare previsioni.</a:t>
            </a:r>
            <a:endParaRPr sz="1200" kern="1200">
              <a:solidFill>
                <a:schemeClr val="tx1"/>
              </a:solidFill>
              <a:effectLst/>
              <a:latin typeface="+mn-lt"/>
              <a:ea typeface="+mn-ea"/>
              <a:cs typeface="+mn-cs"/>
            </a:endParaRPr>
          </a:p>
          <a:p/>
          <a:p>
            <a:r>
              <a:t>Ad esempio, supponiamo di voler prevedere il prezzo di una casa in base alle sue dimensioni. Potremmo usare la regressione per analizzare un insieme di dati sulle case e sui loro prezzi, e quindi creare un modello in grado di prevedere il prezzo di una nuova casa in base alle sue dimensioni.</a:t>
            </a:r>
          </a:p>
          <a:p/>
          <a:p>
            <a:r>
              <a:t>Per creare un modello di regressione, è necessario addestrarlo utilizzando un set di dati noto come set di addestramento. L'algoritmo regola i parametri del modello per ridurre al minimo la differenza tra i valori previsti e i valori effettivi.</a:t>
            </a:r>
          </a:p>
          <a:p/>
          <a:p>
            <a:r>
              <a:t>Nel complesso, la regressione è un potente strumento di apprendimento automatico che può essere utilizzato per fare previsioni accurate sui fenomeni del mondo reale, dai prezzi delle case alle tendenze del mercato azionario.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È generalmente una buona idea iniziare con algoritmi semplici e ampiamente utilizzati per l'analisi della regressione, in particolare se sei nuovo nel campo del machine learning. Alcuni algoritmi di regressione popolari che sono relativamente semplici e facili da implementare includono: </a:t>
            </a:r>
          </a:p>
          <a:p>
            <a:endParaRPr sz="1200" kern="1200">
              <a:solidFill>
                <a:schemeClr val="tx1"/>
              </a:solidFill>
              <a:effectLst/>
              <a:latin typeface="+mn-lt"/>
              <a:ea typeface="+mn-ea"/>
              <a:cs typeface="+mn-cs"/>
            </a:endParaRPr>
          </a:p>
          <a:p>
            <a:pPr>
              <a:defRPr>
                <a:effectLst/>
              </a:defRPr>
            </a:pPr>
            <a:r>
              <a:t>Regressione lineare come tipo di base di analisi di regressione che comporta il montaggio di una linea retta a un set di punti dati per fare previsioni.</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Regressione di Ridge come una variante di regressione lineare che aggiunge un termine di penalità all'equazione di regressione per prevenire l'overfitting e migliorare la generalizzabilità del modello.</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La regressione Lasso è un'altra variante della regressione lineare che può essere utilizzata per la selezione delle feature, in quanto aiuta a identificare i predittori più importanti in un data set e semplifica il modello di regressione.</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E infine la regressione polinomiale come tipo di analisi di regressione che prevede il montaggio di una funzione polinomiale ad un insieme di punti dati, che consente la modellazione di relazioni più complesse tra variabili. Tuttavia, la regressione polinomiale può essere soggetta a sovraadattamento, che è una considerazione chiave quando si utilizza questo algoritmo.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4201588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La regressione lineare è una tecnica utile per analizzare e prevedere il rapporto tra due variabili e può essere applicata in una vasta gamma di campi, dalla finanza e dall'economia alle scienze sociali e all'ingegneria.</a:t>
            </a:r>
          </a:p>
          <a:p>
            <a:endParaRPr sz="1200" b="0" i="0" kern="1200">
              <a:solidFill>
                <a:schemeClr val="tx1"/>
              </a:solidFill>
              <a:effectLst/>
              <a:latin typeface="+mn-lt"/>
              <a:ea typeface="+mn-ea"/>
              <a:cs typeface="+mn-cs"/>
            </a:endParaRPr>
          </a:p>
          <a:p>
            <a:pPr>
              <a:defRPr>
                <a:effectLst/>
              </a:defRPr>
            </a:pPr>
            <a:r>
              <a:t>L'obiettivo della regressione lineare è quello di trovare la migliore relazione lineare tra X e Y, che può essere utilizzata per prevedere il valore di Y per un dato valore di X. </a:t>
            </a:r>
          </a:p>
          <a:p>
            <a:endParaRPr sz="1200" b="0" i="0" kern="1200">
              <a:solidFill>
                <a:schemeClr val="tx1"/>
              </a:solidFill>
              <a:effectLst/>
              <a:latin typeface="+mn-lt"/>
              <a:ea typeface="+mn-ea"/>
              <a:cs typeface="+mn-cs"/>
            </a:endParaRPr>
          </a:p>
          <a:p>
            <a:pPr>
              <a:defRPr>
                <a:effectLst/>
              </a:defRPr>
            </a:pPr>
            <a:r>
              <a:t>Per capire come funziona la regressione lineare, diamo un'occhiata alla trama a dispersione. In questo grafico a dispersione sono presenti punti dati che rappresentano la relazione tra due variabili, X e Y. La linea blu nella trama rappresenta la migliore vestibilità lineare dei dati, nota anche come linea di regressione.</a:t>
            </a:r>
          </a:p>
          <a:p>
            <a:endParaRPr sz="1200" b="0" i="0" kern="1200" baseline="0">
              <a:solidFill>
                <a:schemeClr val="tx1"/>
              </a:solidFill>
              <a:effectLst/>
              <a:latin typeface="+mn-lt"/>
              <a:ea typeface="+mn-ea"/>
              <a:cs typeface="+mn-cs"/>
            </a:endParaRPr>
          </a:p>
          <a:p>
            <a:pPr>
              <a:defRPr>
                <a:effectLst/>
              </a:defRPr>
            </a:pPr>
            <a:r>
              <a:t>Possiamo usare la regressione lineare per trovare l'equazione di questa linea di regressione, che è della forma Y = b0 + b1*X, dove b0 è l'intercettazione e b1 è la pendenza della linea. Possiamo usare questa equazione per prevedere il valore di Y per un dato valore di X.</a:t>
            </a:r>
            <a:endParaRPr sz="1200" b="0" i="0" kern="1200" baseline="0">
              <a:solidFill>
                <a:schemeClr val="tx1"/>
              </a:solidFill>
              <a:effectLst/>
              <a:latin typeface="+mn-lt"/>
              <a:ea typeface="+mn-ea"/>
              <a:cs typeface="+mn-cs"/>
            </a:endParaRPr>
          </a:p>
          <a:p>
            <a:endParaRPr sz="1200" b="0" i="0" kern="1200" baseline="0">
              <a:solidFill>
                <a:schemeClr val="tx1"/>
              </a:solidFill>
              <a:effectLst/>
              <a:latin typeface="+mn-lt"/>
              <a:ea typeface="+mn-ea"/>
              <a:cs typeface="+mn-cs"/>
            </a:endParaRPr>
          </a:p>
          <a:p>
            <a:pPr>
              <a:defRPr>
                <a:effectLst/>
              </a:defRPr>
            </a:pPr>
            <a:r>
              <a:t>R-squared (R2) è una misura statistica che rappresenta quanto bene il modello di regressione lineare si adatta ai dati.</a:t>
            </a:r>
          </a:p>
          <a:p>
            <a:endParaRPr sz="1200" b="0" i="0" kern="1200">
              <a:solidFill>
                <a:schemeClr val="tx1"/>
              </a:solidFill>
              <a:effectLst/>
              <a:latin typeface="+mn-lt"/>
              <a:ea typeface="+mn-ea"/>
              <a:cs typeface="+mn-cs"/>
            </a:endParaRPr>
          </a:p>
          <a:p>
            <a:pPr>
              <a:defRPr>
                <a:effectLst/>
              </a:defRPr>
            </a:pPr>
            <a:r>
              <a:t>In termini più semplici, R2 ci dice quanta variazione nella variabile dipendente (Y) può essere spiegata dalla variabile indipendente (X) in un modello di regressione lineare. Un valore alto di R2 (vicino a 1) significa che il modello spiega una grande percentuale della variazione nella variabile dipendente, mentre un valore basso di R2 (vicino a 0) significa che il modello non spiega gran parte della variazione nella variabile dipendente.</a:t>
            </a:r>
          </a:p>
          <a:p>
            <a:endParaRPr sz="1200" b="0" i="0" kern="1200">
              <a:solidFill>
                <a:schemeClr val="tx1"/>
              </a:solidFill>
              <a:effectLst/>
              <a:latin typeface="+mn-lt"/>
              <a:ea typeface="+mn-ea"/>
              <a:cs typeface="+mn-cs"/>
            </a:endParaRPr>
          </a:p>
          <a:p>
            <a:pPr>
              <a:defRPr>
                <a:effectLst/>
              </a:defRPr>
            </a:pPr>
            <a:r>
              <a:t>Ad esempio, se il valore R2 è 0,89, ciò significa che l'89% della variazione nella variabile dipendente può essere spiegato dalla variabile indipendente nel modello di regressione lineare.</a:t>
            </a:r>
          </a:p>
          <a:p>
            <a:pPr>
              <a:defRPr>
                <a:effectLst/>
              </a:defRPr>
            </a:pPr>
            <a:r>
              <a:t>R2 è uno strumento utile per valutare le prestazioni di un modello di regressione lineare e per confrontare le prestazioni di diversi modelli. Tuttavia, è importante notare che R2 è solo una misura delle prestazioni del modello e deve essere utilizzato in combinazione con altre metriche e visualizzazioni per valutare completamente il modello.</a:t>
            </a:r>
          </a:p>
          <a:p>
            <a:endParaRPr sz="1200" b="0" i="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4167519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Immagina che tu e il tuo amico stiate cercando di analizzare alcuni dati di un sondaggio. Hai due serie di numeri: X e Y. Si vuole capire se c'è qualche relazione tra i due gruppi di numeri. Per farlo, dovrai passare attraverso alcuni passaggi.</a:t>
            </a:r>
          </a:p>
          <a:p>
            <a:endParaRPr sz="1200" b="0" i="0" kern="1200">
              <a:solidFill>
                <a:schemeClr val="tx1"/>
              </a:solidFill>
              <a:effectLst/>
              <a:latin typeface="+mn-lt"/>
              <a:ea typeface="+mn-ea"/>
              <a:cs typeface="+mn-cs"/>
            </a:endParaRPr>
          </a:p>
          <a:p>
            <a:pPr>
              <a:defRPr>
                <a:effectLst/>
              </a:defRPr>
            </a:pPr>
            <a:r>
              <a:t>In primo luogo, calcolerai la media di ogni insieme di numeri. Il mezzo è solo un modo elegante di dire "media". Si sommano tutti i numeri e si divide per il numero totale di numeri nel set. Quindi per X si sommano 1, 2, 3, 4 e 5 e si divide per 5. Questo ti dà 3. E per Y, aggiungi 2, 4, 5, 4 e 5, e dividi per 5. Questo ti dà 4.</a:t>
            </a:r>
          </a:p>
          <a:p>
            <a:endParaRPr sz="1200" b="0" i="0" kern="1200">
              <a:solidFill>
                <a:schemeClr val="tx1"/>
              </a:solidFill>
              <a:effectLst/>
              <a:latin typeface="+mn-lt"/>
              <a:ea typeface="+mn-ea"/>
              <a:cs typeface="+mn-cs"/>
            </a:endParaRPr>
          </a:p>
          <a:p>
            <a:pPr>
              <a:defRPr>
                <a:effectLst/>
              </a:defRPr>
            </a:pPr>
            <a:r>
              <a:t>Successivamente, calcolerai la deviazione di ogni valore dalla rispettiva media. La deviazione è solo un modo elegante di dire "differenza". Quindi, per ogni numero in X, sottrerai la media di X (che è 3), e per ogni numero in Y, sottrerai la media di Y (che è 4). Questo vi darà un nuovo insieme di numeri che vi dirà quanto lontano ogni valore è dalla sua media rispettiva. Per X, le deviazioni sono -2, -1, 0, 1 e 2. Per Y, le deviazioni sono -2, 0, 1, 0 e 1.</a:t>
            </a:r>
          </a:p>
          <a:p>
            <a:endParaRPr sz="1200" b="0" i="0" kern="1200">
              <a:solidFill>
                <a:schemeClr val="tx1"/>
              </a:solidFill>
              <a:effectLst/>
              <a:latin typeface="+mn-lt"/>
              <a:ea typeface="+mn-ea"/>
              <a:cs typeface="+mn-cs"/>
            </a:endParaRPr>
          </a:p>
          <a:p>
            <a:pPr>
              <a:defRPr>
                <a:effectLst/>
              </a:defRPr>
            </a:pPr>
            <a:r>
              <a:t>Infine, moltiplicherai ogni deviazione in X per la corrispondente deviazione in Y e sommerai tutti quei prodotti. Questo vi darà un singolo numero che vi dice come i due set di numeri sono correlati. Se la somma dei prodotti è positiva, ciò significa che X e Y tendono a salire e scendere insieme. Se è negativo, significa che X tende a salire quando Y scende, e viceversa. E se è vicino allo zero, significa che non c'è molta relazione tra X e Y. In questo caso, la somma dei prodotti è 6, che è un numero positivo, indicando che X e Y tendono a salire e scendere insieme.</a:t>
            </a:r>
          </a:p>
          <a:p>
            <a:pPr>
              <a:defRPr>
                <a:effectLst/>
              </a:defRPr>
            </a:pPr>
            <a:r>
              <a:t>Quindi, in sintesi, calcolando la media, la deviazione e la somma dei prodotti di X e Y, possiamo ottenere informazioni su come questi due set di numeri sono correlati. È come un lavoro investigativo, dove raccogliamo indizi e li mettiamo insieme per risolvere un mistero!</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2229196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Ora che hai calcolato la media e la deviazione di X e Y e la somma dei prodotti di X e Y, è tempo di fare i passi successivi per capire la relazione tra i due insiemi di numeri.</a:t>
            </a:r>
          </a:p>
          <a:p>
            <a:endParaRPr sz="1200" kern="1200">
              <a:solidFill>
                <a:schemeClr val="tx1"/>
              </a:solidFill>
              <a:effectLst/>
              <a:latin typeface="+mn-lt"/>
              <a:ea typeface="+mn-ea"/>
              <a:cs typeface="+mn-cs"/>
            </a:endParaRPr>
          </a:p>
          <a:p>
            <a:pPr>
              <a:defRPr>
                <a:effectLst/>
              </a:defRPr>
            </a:pPr>
            <a:r>
              <a:t>Il quarto passo consiste nel calcolare la somma dei quadrati delle deviazioni di X. Questo passaggio comporta la quadratura di ogni deviazione in X e quindi l'aggiunta di tutti i quadrati. Questo ti darà un solo numero che ti dice quanta variazione c'è in X. In questo caso, la somma dei quadrati delle deviazioni di X è 10.</a:t>
            </a:r>
          </a:p>
          <a:p>
            <a:endParaRPr sz="1200" kern="1200">
              <a:solidFill>
                <a:schemeClr val="tx1"/>
              </a:solidFill>
              <a:effectLst/>
              <a:latin typeface="+mn-lt"/>
              <a:ea typeface="+mn-ea"/>
              <a:cs typeface="+mn-cs"/>
            </a:endParaRPr>
          </a:p>
          <a:p>
            <a:pPr>
              <a:defRPr>
                <a:effectLst/>
              </a:defRPr>
            </a:pPr>
            <a:r>
              <a:t>Il quinto passo consiste nel calcolare la pendenza della linea di regressione (b1). Questa è la linea che meglio si adatta ai dati e può essere utilizzata per prevedere i valori Y dai valori X. Per calcolare la pendenza, si divide la somma dei prodotti delle deviazioni per la somma dei quadrati delle deviazioni di X. In questo caso, la pendenza è di 0,6, indicando che per ogni aumento di 1 unità in X, Y tende ad aumentare di 0,6 unità.</a:t>
            </a:r>
          </a:p>
          <a:p>
            <a:endParaRPr sz="1200" kern="1200">
              <a:solidFill>
                <a:schemeClr val="tx1"/>
              </a:solidFill>
              <a:effectLst/>
              <a:latin typeface="+mn-lt"/>
              <a:ea typeface="+mn-ea"/>
              <a:cs typeface="+mn-cs"/>
            </a:endParaRPr>
          </a:p>
          <a:p>
            <a:pPr>
              <a:defRPr>
                <a:effectLst/>
              </a:defRPr>
            </a:pPr>
            <a:r>
              <a:t>Il sesto passo consiste nel calcolare l'intercettazione della linea di regressione (b0). Questo è il punto in cui la linea di regressione attraversa l'asse Y. Per calcolare l'intercettazione, moltiplicate la pendenza per la media di X e sottraete il risultato dalla media di Y. In questo caso, l'intercettazione è 2.2, indicando che quando X è 0, Y è previsto per essere 2.2.</a:t>
            </a:r>
          </a:p>
          <a:p>
            <a:endParaRPr sz="1200" kern="1200">
              <a:solidFill>
                <a:schemeClr val="tx1"/>
              </a:solidFill>
              <a:effectLst/>
              <a:latin typeface="+mn-lt"/>
              <a:ea typeface="+mn-ea"/>
              <a:cs typeface="+mn-cs"/>
            </a:endParaRPr>
          </a:p>
          <a:p>
            <a:pPr>
              <a:defRPr>
                <a:effectLst/>
              </a:defRPr>
            </a:pPr>
            <a:r>
              <a:t>Infine, è possibile scrivere l'equazione della linea di regressione, che è Y = b0 + b1 * X. In questo caso, l'equazione è Y = 2,2 + 0,6 * X. Questa equazione ti dice che per un dato valore di X, puoi usare l'equazione per prevedere il valore corrispondente di Y.</a:t>
            </a:r>
          </a:p>
          <a:p>
            <a:endParaRPr sz="1200" kern="1200">
              <a:solidFill>
                <a:schemeClr val="tx1"/>
              </a:solidFill>
              <a:effectLst/>
              <a:latin typeface="+mn-lt"/>
              <a:ea typeface="+mn-ea"/>
              <a:cs typeface="+mn-cs"/>
            </a:endParaRPr>
          </a:p>
          <a:p>
            <a:pPr>
              <a:defRPr>
                <a:effectLst/>
              </a:defRPr>
            </a:pPr>
            <a:r>
              <a:t>Quindi, seguendo questi passaggi, tu e il tuo amico siete stati in grado di analizzare i dati e capire la relazione tra i due set di numeri. Si tratta di un potente strumento che può essere utilizzato in molti campi diversi per ottenere informazioni sulle relazioni complesse.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3887405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La regressione polinomiale è una forma di regressione lineare che può catturare le relazioni non lineari tra le variabili adattando una linea di regressione non lineare, che potrebbe non essere possibile con una semplice regressione lineare 1. Viene utilizzato quando i modelli di regressione lineare potrebbero non catturare adeguatamente la complessità della relazione. Nella regressione polinomiale, la relazione tra la variabile dipendente e la variabile indipendente è modellata come funzione polinomiale di nth-degree. Quando il polinomio è di grado 2, è chiamato un modello quadratico; quando il grado di un polinomio è 3, è chiamato un modello cubico, e così via.</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La principale differenza tra regressione polinomiale e regressione lineare è che la regressione polinomiale può modellare relazioni non lineari tra variabili indipendenti e dipendenti, mentre la regressione lineare può modellare solo relazioni lineari.</a:t>
            </a:r>
          </a:p>
          <a:p>
            <a:endParaRPr sz="1200" kern="1200">
              <a:solidFill>
                <a:schemeClr val="tx1"/>
              </a:solidFill>
              <a:effectLst/>
              <a:latin typeface="+mn-lt"/>
              <a:ea typeface="+mn-ea"/>
              <a:cs typeface="+mn-cs"/>
            </a:endParaRPr>
          </a:p>
          <a:p>
            <a:pPr>
              <a:defRPr>
                <a:effectLst/>
              </a:defRPr>
            </a:pPr>
            <a:r>
              <a:t>In altre parole, mentre la regressione lineare presuppone che la relazione tra le variabili indipendenti e dipendenti sia lineare, la regressione polinomiale può modellare relazioni più complesse che non sono lineari.</a:t>
            </a:r>
          </a:p>
          <a:p>
            <a:endParaRPr sz="1200" kern="1200">
              <a:solidFill>
                <a:schemeClr val="tx1"/>
              </a:solidFill>
              <a:effectLst/>
              <a:latin typeface="+mn-lt"/>
              <a:ea typeface="+mn-ea"/>
              <a:cs typeface="+mn-cs"/>
            </a:endParaRPr>
          </a:p>
          <a:p>
            <a:pPr>
              <a:defRPr>
                <a:effectLst/>
              </a:defRPr>
            </a:pPr>
            <a:r>
              <a:t>La regressione polinomiale è un potente strumento che può essere utilizzato per modellare relazioni complesse tra variabili. È ampiamente utilizzato nel machine learning e nella data science per fare previsioni e ottenere insight su set di dati complessi.</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928833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Stiamo usando la regressione polinomiale per trovare un'equazione matematica che descriva la relazione tra due variabili, X e Y. Invece di adattare una linea retta come in una semplice regressione lineare, stiamo adattando una curva ai dati. Utilizzando la formula generale possiamo calcolare i coefficienti (β0, β1, β2, ecc.) che meglio si adattano ai dati. Questi coefficienti rappresentano le pendenze della curva in diversi punti e possono essere utilizzati per fare previsioni sui valori futuri di Y in base ai nuovi valori di X.</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3621894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Abbiamo un set di dati con valori X e Y e nel Passo 3 abbiamo calcolato la somma dei valori X, Y, X al quadrato e X al Y. Nel Passo 4, abbiamo usato questi valori per calcolare i coefficienti dell'equazione di regressione polinomiale utilizzando le formule per β1 e β0 = (ΣYi - β1ΣXi) / n. Questi coefficienti rappresentano la pendenza e l'intercettazione della curva che meglio si adatta ai dati, e collegandoli alla formula generale possiamo ottenere l'equazione di regressione polinomiale per questi dati. L'equazione risultante è Y = 1,2 + 0.6X + ε, che possiamo usare per fare previsioni sui valori futuri di Y in base ai nuovi valori di X.</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p>
        </p:txBody>
      </p:sp>
    </p:spTree>
    <p:extLst>
      <p:ext uri="{BB962C8B-B14F-4D97-AF65-F5344CB8AC3E}">
        <p14:creationId xmlns:p14="http://schemas.microsoft.com/office/powerpoint/2010/main" val="1184589964"/>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9.xml" Type="http://schemas.openxmlformats.org/officeDocument/2006/relationships/notesSlid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0.xml" Type="http://schemas.openxmlformats.org/officeDocument/2006/relationships/notesSlide"/><Relationship Id="rId3" Target="../charts/chart3.xml" Type="http://schemas.openxmlformats.org/officeDocument/2006/relationships/chart"/><Relationship Id="rId4" Target="https://ourworldindata.org/grapher/current-covid-patients-hospital" TargetMode="External" Type="http://schemas.openxmlformats.org/officeDocument/2006/relationships/hyperlink"/></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1.xml" Type="http://schemas.openxmlformats.org/officeDocument/2006/relationships/notesSlide"/></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2.xml" Type="http://schemas.openxmlformats.org/officeDocument/2006/relationships/notesSlide"/></Relationships>
</file>

<file path=ppt/slides/_rels/slide1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3.xml" Type="http://schemas.openxmlformats.org/officeDocument/2006/relationships/notesSlide"/><Relationship Id="rId3" Target="https://www.scribbr.com/statistics/simple-linear-regression/" TargetMode="External" Type="http://schemas.openxmlformats.org/officeDocument/2006/relationships/hyperlink"/><Relationship Id="rId4" Target="https://www.statology.org/polynomial-regression" TargetMode="External" Type="http://schemas.openxmlformats.org/officeDocument/2006/relationships/hyperlink"/><Relationship Id="rId5" Target="https://machinelearningcompass.com/machine_learning_models/ridge_regression" TargetMode="External" Type="http://schemas.openxmlformats.org/officeDocument/2006/relationships/hyperlink"/><Relationship Id="rId6" Target="https://www.youtube.com/watch?v=ZkjP5RJLQF4" TargetMode="External" Type="http://schemas.openxmlformats.org/officeDocument/2006/relationships/hyperlink"/><Relationship Id="rId7" Target="https://www.youtube.com/watch?v=QptI-vDle8Y" TargetMode="External" Type="http://schemas.openxmlformats.org/officeDocument/2006/relationships/hyperlink"/><Relationship Id="rId8" Target="https://www.youtube.com/watch?v=OEU22e20tWw" TargetMode="External" Type="http://schemas.openxmlformats.org/officeDocument/2006/relationships/hyperlink"/></Relationships>
</file>

<file path=ppt/slides/_rels/slide15.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 Id="rId3" Target="../charts/chart1.xml" Type="http://schemas.openxmlformats.org/officeDocument/2006/relationships/chart"/></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 Id="rId3" Target="../media/image2.png" Type="http://schemas.openxmlformats.org/officeDocument/2006/relationships/image"/><Relationship Id="rId4" Target="../charts/chart2.xml" Type="http://schemas.openxmlformats.org/officeDocument/2006/relationships/chart"/></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per l'apprendimento a distanza nel Machine Learning</a:t>
            </a:r>
            <a:br>
              <a:rPr b="1"/>
            </a:br>
            <a:br>
              <a:rPr b="1"/>
            </a:br>
            <a:r>
              <a:t>5- Regressione e relative applicazioni</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Regressione polinomiale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43600" y="1516514"/>
            <a:ext cx="6248400" cy="4486275"/>
          </a:xfrm>
        </p:spPr>
        <p:txBody>
          <a:bodyPr>
            <a:noAutofit/>
          </a:bodyPr>
          <a:lstStyle/>
          <a:p>
            <a:pPr algn="ctr" indent="0" marL="0">
              <a:buNone/>
              <a:defRPr b="1" sz="2400">
                <a:latin typeface="+mj-lt"/>
              </a:defRPr>
            </a:pPr>
            <a:r>
              <a:t>Passo 4: Utilizzando le formule nel Passo 2, possiamo calcolare i coefficienti:</a:t>
            </a:r>
          </a:p>
          <a:p>
            <a:pPr algn="ctr" indent="0" marL="0">
              <a:buNone/>
            </a:pPr>
            <a:endParaRPr b="1" sz="2400">
              <a:latin typeface="+mj-lt"/>
            </a:endParaRPr>
          </a:p>
          <a:p>
            <a:pPr algn="ctr" indent="0" marL="0">
              <a:buNone/>
              <a:defRPr sz="2400">
                <a:latin typeface="+mj-lt"/>
              </a:defRPr>
            </a:pPr>
            <a:r>
              <a:t>β1 = (570 - 1520) / (555 - 15²) = 0.6 </a:t>
            </a:r>
            <a:endParaRPr sz="2400">
              <a:latin typeface="+mj-lt"/>
            </a:endParaRPr>
          </a:p>
          <a:p>
            <a:pPr algn="ctr" indent="0" marL="0">
              <a:buNone/>
              <a:defRPr sz="2400">
                <a:latin typeface="+mj-lt"/>
              </a:defRPr>
            </a:pPr>
            <a:r>
              <a:t>β0 = (20 - 0.615) / 5 = 1.2</a:t>
            </a:r>
          </a:p>
          <a:p>
            <a:pPr algn="ctr" indent="0" marL="0">
              <a:buNone/>
            </a:pPr>
            <a:endParaRPr b="1" sz="2400">
              <a:latin typeface="+mj-lt"/>
            </a:endParaRPr>
          </a:p>
          <a:p>
            <a:pPr algn="ctr" indent="0" marL="0">
              <a:buNone/>
              <a:defRPr b="1" sz="2400">
                <a:latin typeface="+mj-lt"/>
              </a:defRPr>
            </a:pPr>
            <a:r>
              <a:t>Pertanto, l'equazione di regressione polinomiale per i tuoi dati è:</a:t>
            </a:r>
          </a:p>
          <a:p>
            <a:pPr algn="ctr" indent="0" marL="0">
              <a:buNone/>
            </a:pPr>
            <a:endParaRPr b="1" sz="2400">
              <a:latin typeface="+mj-lt"/>
            </a:endParaRPr>
          </a:p>
          <a:p>
            <a:pPr algn="ctr" indent="0" marL="0">
              <a:buNone/>
              <a:defRPr b="1" sz="2400">
                <a:latin typeface="+mj-lt"/>
              </a:defRPr>
            </a:pPr>
            <a:r>
              <a:t>Y = 1.2 + 0.6X + ε</a:t>
            </a:r>
            <a:endParaRPr b="1" sz="2400">
              <a:latin typeface="+mj-lt"/>
            </a:endParaRPr>
          </a:p>
          <a:p>
            <a:pPr algn="ctr" indent="0" marL="0">
              <a:buNone/>
            </a:pPr>
            <a:endParaRPr b="1" sz="2400">
              <a:latin typeface="+mj-lt"/>
            </a:endParaRP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algn="ctr" indent="0" marL="0">
              <a:buNone/>
              <a:defRPr b="1" sz="2400">
                <a:latin typeface="+mj-lt"/>
              </a:defRPr>
            </a:pPr>
            <a:r>
              <a:t>Passo 3: Per i nostri dati:</a:t>
            </a:r>
          </a:p>
          <a:p>
            <a:pPr algn="ctr" indent="0" marL="0">
              <a:buNone/>
            </a:pPr>
            <a:endParaRPr b="1" sz="2400">
              <a:latin typeface="+mj-lt"/>
            </a:endParaRPr>
          </a:p>
          <a:p>
            <a:pPr algn="ctr" indent="0" marL="0">
              <a:buNone/>
              <a:defRPr sz="2400">
                <a:latin typeface="+mj-lt"/>
              </a:defRPr>
            </a:pPr>
            <a:r>
              <a:t>X = [1, 2, 3, 4, 5] </a:t>
            </a:r>
            <a:endParaRPr sz="2400">
              <a:latin typeface="+mj-lt"/>
            </a:endParaRPr>
          </a:p>
          <a:p>
            <a:pPr algn="ctr" indent="0" marL="0">
              <a:buNone/>
              <a:defRPr sz="2400">
                <a:latin typeface="+mj-lt"/>
              </a:defRPr>
            </a:pPr>
            <a:r>
              <a:t>Y = [2, 4, 5, 4, 5]</a:t>
            </a:r>
          </a:p>
          <a:p>
            <a:pPr algn="ctr" indent="0" marL="0">
              <a:buNone/>
            </a:pPr>
            <a:endParaRPr b="1" sz="2400">
              <a:latin typeface="+mj-lt"/>
            </a:endParaRPr>
          </a:p>
          <a:p>
            <a:pPr algn="ctr" indent="0" marL="0">
              <a:buNone/>
              <a:defRPr sz="2400">
                <a:latin typeface="+mj-lt"/>
              </a:defRPr>
            </a:pPr>
            <a:r>
              <a:t>n = 5 </a:t>
            </a:r>
            <a:endParaRPr sz="2400">
              <a:latin typeface="+mj-lt"/>
            </a:endParaRPr>
          </a:p>
          <a:p>
            <a:pPr algn="ctr" indent="0" marL="0">
              <a:buNone/>
              <a:defRPr sz="2400">
                <a:latin typeface="+mj-lt"/>
              </a:defRPr>
            </a:pPr>
            <a:r>
              <a:t>ΣXi = 1+2+3+4+5 = 15 </a:t>
            </a:r>
            <a:endParaRPr sz="2400">
              <a:latin typeface="+mj-lt"/>
            </a:endParaRPr>
          </a:p>
          <a:p>
            <a:pPr algn="ctr" indent="0" marL="0">
              <a:buNone/>
              <a:defRPr sz="2400">
                <a:latin typeface="+mj-lt"/>
              </a:defRPr>
            </a:pPr>
            <a:r>
              <a:t>ΣYi = 2+4+5+4+5 = 20 </a:t>
            </a:r>
            <a:endParaRPr sz="2400">
              <a:latin typeface="+mj-lt"/>
            </a:endParaRPr>
          </a:p>
          <a:p>
            <a:pPr algn="ctr" indent="0" marL="0">
              <a:buNone/>
              <a:defRPr sz="2400">
                <a:latin typeface="+mj-lt"/>
              </a:defRPr>
            </a:pPr>
            <a:r>
              <a:t>ΣXi2 = 1+4+9+16+25 =55 </a:t>
            </a:r>
            <a:endParaRPr sz="2400">
              <a:latin typeface="+mj-lt"/>
            </a:endParaRPr>
          </a:p>
          <a:p>
            <a:pPr algn="ctr" indent="0" marL="0">
              <a:buNone/>
              <a:defRPr sz="2400">
                <a:latin typeface="+mj-lt"/>
              </a:defRPr>
            </a:pPr>
            <a:r>
              <a:t>ΣXiYi =2+8+15+16+25= 70</a:t>
            </a:r>
          </a:p>
          <a:p>
            <a:pPr algn="ctr" indent="0" marL="0">
              <a:buNone/>
            </a:pPr>
            <a:endParaRPr b="1" sz="2400">
              <a:latin typeface="+mj-lt"/>
            </a:endParaRPr>
          </a:p>
          <a:p>
            <a:pPr algn="ctr" indent="0" marL="0">
              <a:buNone/>
            </a:pPr>
            <a:endParaRPr sz="2400">
              <a:latin typeface="+mj-lt"/>
            </a:endParaRPr>
          </a:p>
        </p:txBody>
      </p:sp>
    </p:spTree>
    <p:extLst>
      <p:ext uri="{BB962C8B-B14F-4D97-AF65-F5344CB8AC3E}">
        <p14:creationId xmlns:p14="http://schemas.microsoft.com/office/powerpoint/2010/main" val="3254247616"/>
      </p:ext>
    </p:extLst>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88601"/>
          </a:xfrm>
        </p:spPr>
        <p:txBody>
          <a:bodyPr/>
          <a:lstStyle/>
          <a:p>
            <a:pPr algn="ctr">
              <a:defRPr b="1"/>
            </a:pPr>
            <a:r>
              <a:t>In eccesso</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algn="ctr" indent="0" marL="0">
              <a:buNone/>
            </a:pPr>
            <a:endParaRPr sz="2400">
              <a:latin typeface="+mj-lt"/>
            </a:endParaRPr>
          </a:p>
        </p:txBody>
      </p:sp>
      <p:sp>
        <p:nvSpPr>
          <p:cNvPr id="9" name="Rectangular Callout 8"/>
          <p:cNvSpPr/>
          <p:nvPr/>
        </p:nvSpPr>
        <p:spPr>
          <a:xfrm>
            <a:off x="90582" y="2518161"/>
            <a:ext cx="3434348" cy="1198550"/>
          </a:xfrm>
          <a:prstGeom prst="wedgeRectCallout">
            <a:avLst>
              <a:gd fmla="val 77270" name="adj1"/>
              <a:gd fmla="val -48397" name="adj2"/>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E se i dati sono rumorosi, il che significa che c'è una variazione casuale in esso? </a:t>
            </a:r>
          </a:p>
        </p:txBody>
      </p:sp>
      <p:sp>
        <p:nvSpPr>
          <p:cNvPr id="19" name="Rectangular Callout 18"/>
          <p:cNvSpPr/>
          <p:nvPr/>
        </p:nvSpPr>
        <p:spPr>
          <a:xfrm>
            <a:off x="9427028" y="1447801"/>
            <a:ext cx="2569029" cy="2698335"/>
          </a:xfrm>
          <a:prstGeom prst="wedgeRectCallout">
            <a:avLst>
              <a:gd fmla="val -107970" name="adj1"/>
              <a:gd fmla="val 59856" name="adj2"/>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Il semplice modello di regressione lineare potrebbe finire per adattarsi al rumore invece della vera relazione tra i dati!</a:t>
            </a:r>
            <a:endParaRPr sz="2400">
              <a:solidFill>
                <a:schemeClr val="tx1"/>
              </a:solidFill>
              <a:latin typeface="+mj-lt"/>
            </a:endParaRPr>
          </a:p>
        </p:txBody>
      </p:sp>
      <p:graphicFrame>
        <p:nvGraphicFramePr>
          <p:cNvPr id="8" name="Chart 7"/>
          <p:cNvGraphicFramePr>
            <a:graphicFrameLocks/>
          </p:cNvGraphicFramePr>
          <p:nvPr>
            <p:extLst>
              <p:ext uri="{D42A27DB-BD31-4B8C-83A1-F6EECF244321}">
                <p14:modId xmlns:p14="http://schemas.microsoft.com/office/powerpoint/2010/main" val="2472614873"/>
              </p:ext>
            </p:extLst>
          </p:nvPr>
        </p:nvGraphicFramePr>
        <p:xfrm>
          <a:off x="1785257" y="1245013"/>
          <a:ext cx="7424057" cy="4245588"/>
        </p:xfrm>
        <a:graphic>
          <a:graphicData uri="http://schemas.openxmlformats.org/drawingml/2006/chart">
            <c:chart xmlns:c="http://schemas.openxmlformats.org/drawingml/2006/chart" r:id="rId3"/>
          </a:graphicData>
        </a:graphic>
      </p:graphicFrame>
      <p:sp>
        <p:nvSpPr>
          <p:cNvPr id="3" name="TextBox 2"/>
          <p:cNvSpPr txBox="1"/>
          <p:nvPr/>
        </p:nvSpPr>
        <p:spPr>
          <a:xfrm>
            <a:off x="500742" y="6008214"/>
            <a:ext cx="7445829" cy="646331"/>
          </a:xfrm>
          <a:prstGeom prst="rect">
            <a:avLst/>
          </a:prstGeom>
          <a:noFill/>
        </p:spPr>
        <p:txBody>
          <a:bodyPr wrap="square">
            <a:spAutoFit/>
          </a:bodyPr>
          <a:lstStyle/>
          <a:p>
            <a:pPr>
              <a:defRPr>
                <a:latin typeface="+mj-lt"/>
              </a:defRPr>
            </a:pPr>
            <a:r>
              <a:t>Dati ufficiali raccolti dal nostro mondo nei dati - </a:t>
            </a:r>
            <a:r>
              <a:rPr>
                <a:hlinkClick r:id="rId4"/>
              </a:rPr>
              <a:t>https://ourworldindata.org/grapher/current-covid-patients-hospital</a:t>
            </a:r>
            <a:r>
              <a:t> </a:t>
            </a:r>
            <a:endParaRPr>
              <a:latin typeface="+mj-lt"/>
            </a:endParaRPr>
          </a:p>
        </p:txBody>
      </p:sp>
    </p:spTree>
    <p:extLst>
      <p:ext uri="{BB962C8B-B14F-4D97-AF65-F5344CB8AC3E}">
        <p14:creationId xmlns:p14="http://schemas.microsoft.com/office/powerpoint/2010/main" val="1931688191"/>
      </p:ext>
    </p:extLst>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88761"/>
          </a:xfrm>
        </p:spPr>
        <p:txBody>
          <a:bodyPr/>
          <a:lstStyle/>
          <a:p>
            <a:pPr algn="ctr">
              <a:defRPr b="1"/>
            </a:pPr>
            <a:r>
              <a:t>Regressione di Ridge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931229" y="1516514"/>
            <a:ext cx="7260771" cy="4486275"/>
          </a:xfrm>
        </p:spPr>
        <p:txBody>
          <a:bodyPr>
            <a:noAutofit/>
          </a:bodyPr>
          <a:lstStyle/>
          <a:p>
            <a:pPr algn="ctr" indent="0" marL="0">
              <a:buNone/>
              <a:defRPr b="1" sz="2400">
                <a:latin typeface="+mj-lt"/>
              </a:defRPr>
            </a:pPr>
            <a:r>
              <a:t>Fase 2: Calcolare la deviazione di ciascun valore di X e Y dai rispettivi mezzi</a:t>
            </a:r>
          </a:p>
          <a:p>
            <a:pPr indent="0" marL="0">
              <a:buNone/>
            </a:pPr>
            <a:endParaRPr sz="2400">
              <a:latin typeface="+mj-lt"/>
            </a:endParaRPr>
          </a:p>
          <a:p>
            <a:pPr algn="ctr" indent="0" marL="0">
              <a:buNone/>
              <a:defRPr sz="2400">
                <a:latin typeface="+mj-lt"/>
              </a:defRPr>
            </a:pPr>
            <a:r>
              <a:t>deviation of X = [1-3, 2-3, 3-3, 4-3, 5-3] = [-2, -1, 0, 1, 2]</a:t>
            </a:r>
          </a:p>
          <a:p>
            <a:pPr algn="ctr" indent="0" marL="0">
              <a:buNone/>
              <a:defRPr sz="2400">
                <a:latin typeface="+mj-lt"/>
              </a:defRPr>
            </a:pPr>
            <a:r>
              <a:t>deviation of Y = [2-4, 4-4, 5-4, 4-4, 5-4] = [-2, 0, 1, 0, 1]</a:t>
            </a:r>
          </a:p>
          <a:p>
            <a:pPr indent="0" marL="0">
              <a:buNone/>
            </a:pPr>
            <a:endParaRPr sz="2400">
              <a:latin typeface="+mj-lt"/>
            </a:endParaRPr>
          </a:p>
          <a:p>
            <a:pPr algn="ctr" indent="0" marL="0">
              <a:buNone/>
              <a:defRPr b="1" sz="2400">
                <a:latin typeface="+mj-lt"/>
              </a:defRPr>
            </a:pPr>
            <a:r>
              <a:t>Passo 3: Calcolare la somma dei prodotti delle deviazioni di X e Y</a:t>
            </a:r>
            <a:endParaRPr b="1" sz="2400">
              <a:latin typeface="+mj-lt"/>
            </a:endParaRPr>
          </a:p>
          <a:p>
            <a:pPr indent="0" marL="0">
              <a:buNone/>
            </a:pPr>
            <a:endParaRPr sz="2400">
              <a:latin typeface="+mj-lt"/>
            </a:endParaRPr>
          </a:p>
          <a:p>
            <a:pPr algn="ctr" indent="0" marL="0">
              <a:buNone/>
              <a:defRPr sz="2400">
                <a:latin typeface="+mj-lt"/>
              </a:defRPr>
            </a:pPr>
            <a:r>
              <a:t>sum of products of deviations = (-2 * -2) + (-1 * 0) +</a:t>
            </a:r>
            <a:endParaRPr sz="2400">
              <a:latin typeface="+mj-lt"/>
            </a:endParaRPr>
          </a:p>
          <a:p>
            <a:pPr algn="ctr" indent="0" marL="0">
              <a:buNone/>
              <a:defRPr sz="2400">
                <a:latin typeface="+mj-lt"/>
              </a:defRPr>
            </a:pPr>
            <a:r>
              <a:t>+ (0 * 1) + (1 * 0) + (2 * 1) = 6</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52401" y="1603601"/>
            <a:ext cx="4506685" cy="4486275"/>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algn="ctr" indent="0" marL="0">
              <a:buFont charset="0" panose="020B0604020202020204" pitchFamily="34" typeface="Arial"/>
              <a:buNone/>
              <a:defRPr b="1" sz="2400">
                <a:latin typeface="+mj-lt"/>
              </a:defRPr>
            </a:pPr>
            <a:r>
              <a:t>Supponiamo di avere i seguenti dati:</a:t>
            </a:r>
          </a:p>
          <a:p>
            <a:pPr algn="ctr" indent="0" marL="0">
              <a:buFont charset="0" panose="020B0604020202020204" pitchFamily="34" typeface="Arial"/>
              <a:buNone/>
              <a:defRPr sz="2400">
                <a:latin typeface="+mj-lt"/>
              </a:defRPr>
            </a:pPr>
            <a:r>
              <a:t>X = [1, 2, 3, 4, 5]</a:t>
            </a:r>
          </a:p>
          <a:p>
            <a:pPr algn="ctr" indent="0" marL="0">
              <a:buFont charset="0" panose="020B0604020202020204" pitchFamily="34" typeface="Arial"/>
              <a:buNone/>
              <a:defRPr sz="2400">
                <a:latin typeface="+mj-lt"/>
              </a:defRPr>
            </a:pPr>
            <a:r>
              <a:t>Y = [2, 4, 5, 4, 5]</a:t>
            </a:r>
          </a:p>
          <a:p>
            <a:pPr indent="0" marL="0">
              <a:buFont charset="0" panose="020B0604020202020204" pitchFamily="34" typeface="Arial"/>
              <a:buNone/>
            </a:pPr>
            <a:endParaRPr sz="2400">
              <a:latin typeface="+mj-lt"/>
            </a:endParaRPr>
          </a:p>
          <a:p>
            <a:pPr algn="ctr" indent="0" marL="0">
              <a:buFont charset="0" panose="020B0604020202020204" pitchFamily="34" typeface="Arial"/>
              <a:buNone/>
              <a:defRPr b="1" sz="2400">
                <a:latin typeface="+mj-lt"/>
              </a:defRPr>
            </a:pPr>
            <a:r>
              <a:t>Passo 1: Calcolare la media di X e Y</a:t>
            </a:r>
          </a:p>
          <a:p>
            <a:pPr indent="0" marL="0">
              <a:buFont charset="0" panose="020B0604020202020204" pitchFamily="34" typeface="Arial"/>
              <a:buNone/>
              <a:defRPr sz="2400">
                <a:latin typeface="+mj-lt"/>
              </a:defRPr>
            </a:pPr>
            <a:r>
              <a:t>media(X) = (1 + 2 + 3 + 4 + 5) / 5 = 3</a:t>
            </a:r>
          </a:p>
          <a:p>
            <a:pPr indent="0" marL="0">
              <a:buFont charset="0" panose="020B0604020202020204" pitchFamily="34" typeface="Arial"/>
              <a:buNone/>
              <a:defRPr sz="2400">
                <a:latin typeface="+mj-lt"/>
              </a:defRPr>
            </a:pPr>
            <a:r>
              <a:t>media(Y) = (2 + 4 + 5 + 4 + 5) / 5 = 4</a:t>
            </a:r>
          </a:p>
          <a:p>
            <a:pPr indent="0" marL="0">
              <a:buFont charset="0" panose="020B0604020202020204" pitchFamily="34" typeface="Arial"/>
              <a:buNone/>
            </a:pPr>
            <a:endParaRPr sz="2400">
              <a:latin typeface="+mj-lt"/>
            </a:endParaRPr>
          </a:p>
        </p:txBody>
      </p:sp>
    </p:spTree>
    <p:extLst>
      <p:ext uri="{BB962C8B-B14F-4D97-AF65-F5344CB8AC3E}">
        <p14:creationId xmlns:p14="http://schemas.microsoft.com/office/powerpoint/2010/main" val="3834640963"/>
      </p:ext>
    </p:extLst>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799646"/>
          </a:xfrm>
        </p:spPr>
        <p:txBody>
          <a:bodyPr/>
          <a:lstStyle/>
          <a:p>
            <a:pPr algn="ctr">
              <a:defRPr b="1"/>
            </a:pPr>
            <a:r>
              <a:t>Regressione di Ridge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97285" y="1429428"/>
            <a:ext cx="6564087" cy="4486275"/>
          </a:xfrm>
        </p:spPr>
        <p:txBody>
          <a:bodyPr>
            <a:noAutofit/>
          </a:bodyPr>
          <a:lstStyle/>
          <a:p>
            <a:pPr algn="ctr" indent="0" marL="0">
              <a:buNone/>
              <a:defRPr b="1" sz="2400">
                <a:latin typeface="+mj-lt"/>
              </a:defRPr>
            </a:pPr>
            <a:r>
              <a:t>Passo 6: Calcolare i coefficienti di regressione Ridge</a:t>
            </a:r>
            <a:endParaRPr b="1" sz="2400">
              <a:latin typeface="+mj-lt"/>
            </a:endParaRPr>
          </a:p>
          <a:p>
            <a:pPr algn="ctr" indent="0" marL="0">
              <a:buNone/>
              <a:defRPr sz="2400">
                <a:latin typeface="+mj-lt"/>
              </a:defRPr>
            </a:pPr>
            <a:r>
              <a:t>b1 = (somma dei prodotti delle deviazioni </a:t>
            </a:r>
            <a:r>
              <a:rPr b="1">
                <a:solidFill>
                  <a:srgbClr val="FF0000"/>
                </a:solidFill>
              </a:rPr>
              <a:t>+</a:t>
            </a:r>
            <a:r>
              <a:rPr b="1"/>
              <a:t> </a:t>
            </a:r>
            <a:r>
              <a:rPr b="1">
                <a:solidFill>
                  <a:srgbClr val="FF0000"/>
                </a:solidFill>
              </a:rPr>
              <a:t>λ</a:t>
            </a:r>
            <a:r>
              <a:t>) /</a:t>
            </a:r>
            <a:endParaRPr sz="2400">
              <a:latin typeface="+mj-lt"/>
            </a:endParaRPr>
          </a:p>
          <a:p>
            <a:pPr algn="ctr" indent="0" marL="0">
              <a:buNone/>
              <a:defRPr sz="2400">
                <a:latin typeface="+mj-lt"/>
              </a:defRPr>
            </a:pPr>
            <a:r>
              <a:t> (somma di quadrati di deviazioni di X</a:t>
            </a:r>
            <a:r>
              <a:rPr b="1">
                <a:solidFill>
                  <a:srgbClr val="FF0000"/>
                </a:solidFill>
              </a:rPr>
              <a:t>+ λ</a:t>
            </a:r>
            <a:r>
              <a:t>)</a:t>
            </a:r>
          </a:p>
          <a:p>
            <a:pPr algn="ctr" indent="0" marL="0">
              <a:buNone/>
              <a:defRPr sz="2400">
                <a:latin typeface="+mj-lt"/>
              </a:defRPr>
            </a:pPr>
            <a:r>
              <a:t>b0 = media(Y) - b1 * media(X)</a:t>
            </a:r>
            <a:endParaRPr b="1" sz="2400">
              <a:latin typeface="+mj-lt"/>
            </a:endParaRPr>
          </a:p>
          <a:p>
            <a:pPr algn="ctr" indent="0" marL="0">
              <a:buNone/>
              <a:defRPr b="1" sz="2400">
                <a:latin typeface="+mj-lt"/>
              </a:defRPr>
            </a:pPr>
            <a:r>
              <a:t>Passo 7: Scrivi l'equazione della linea di regressione Ridge</a:t>
            </a:r>
            <a:endParaRPr b="1" sz="2400">
              <a:latin typeface="+mj-lt"/>
            </a:endParaRPr>
          </a:p>
          <a:p>
            <a:pPr algn="ctr" indent="0" marL="0">
              <a:buNone/>
              <a:defRPr sz="2400">
                <a:latin typeface="+mj-lt"/>
              </a:defRPr>
            </a:pPr>
            <a:r>
              <a:t>Y = b0 + b1 * X</a:t>
            </a:r>
          </a:p>
          <a:p>
            <a:pPr algn="ctr" indent="0" marL="0">
              <a:buNone/>
              <a:defRPr sz="2400">
                <a:latin typeface="+mj-lt"/>
              </a:defRPr>
            </a:pPr>
            <a:r>
              <a:t>= 1.9286 + 0.5095 * X</a:t>
            </a:r>
            <a:endParaRPr b="1" sz="2400">
              <a:latin typeface="+mj-lt"/>
            </a:endParaRPr>
          </a:p>
          <a:p>
            <a:pPr algn="ctr" indent="0" marL="0">
              <a:buNone/>
              <a:defRPr b="1" sz="2400">
                <a:latin typeface="+mj-lt"/>
              </a:defRPr>
            </a:pPr>
            <a:r>
              <a:t>Quindi l'equazione della linea di regressione Ridge per questi dati è </a:t>
            </a:r>
            <a:endParaRPr b="1" sz="2400">
              <a:latin typeface="+mj-lt"/>
            </a:endParaRPr>
          </a:p>
          <a:p>
            <a:pPr algn="ctr" indent="0" marL="0">
              <a:buNone/>
              <a:defRPr b="1" sz="2400">
                <a:latin typeface="+mj-lt"/>
              </a:defRPr>
            </a:pPr>
            <a:r>
              <a:t>Y = 1.9286 + 0.5095 * X</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30628" y="1603601"/>
            <a:ext cx="5366657" cy="4486275"/>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algn="ctr" indent="0" marL="0">
              <a:buNone/>
              <a:defRPr b="1" sz="2400">
                <a:latin typeface="+mj-lt"/>
              </a:defRPr>
            </a:pPr>
            <a:r>
              <a:t>Passo 4: Calcolare la somma dei quadrati delle deviazioni di X</a:t>
            </a:r>
          </a:p>
          <a:p>
            <a:pPr algn="ctr" indent="0" marL="0">
              <a:buNone/>
            </a:pPr>
            <a:endParaRPr b="1" sz="2400">
              <a:latin typeface="+mj-lt"/>
            </a:endParaRPr>
          </a:p>
          <a:p>
            <a:pPr algn="ctr" indent="0" marL="0">
              <a:buNone/>
              <a:defRPr sz="2400">
                <a:latin typeface="+mj-lt"/>
              </a:defRPr>
            </a:pPr>
            <a:r>
              <a:t>somma di quadrati di deviazioni di </a:t>
            </a:r>
            <a:endParaRPr sz="2400">
              <a:latin typeface="+mj-lt"/>
            </a:endParaRPr>
          </a:p>
          <a:p>
            <a:pPr algn="ctr" indent="0" marL="0">
              <a:buNone/>
              <a:defRPr sz="2400">
                <a:latin typeface="+mj-lt"/>
              </a:defRPr>
            </a:pPr>
            <a:r>
              <a:t>X = (-2)^2 + (-1)^2 + 0^2 + 1^2 + 2^2 = 10</a:t>
            </a:r>
          </a:p>
          <a:p>
            <a:pPr algn="ctr" indent="0" marL="0">
              <a:buNone/>
            </a:pPr>
            <a:endParaRPr b="1" sz="2400">
              <a:latin typeface="+mj-lt"/>
            </a:endParaRPr>
          </a:p>
          <a:p>
            <a:pPr algn="ctr" indent="0" marL="0">
              <a:buNone/>
              <a:defRPr b="1" sz="2400">
                <a:solidFill>
                  <a:srgbClr val="FF0000"/>
                </a:solidFill>
                <a:latin typeface="+mj-lt"/>
              </a:defRPr>
            </a:pPr>
            <a:r>
              <a:t>Passo 5: Scegliere un valore per il parametro di regressione Ridge (lambda)</a:t>
            </a:r>
            <a:endParaRPr b="1" sz="2400">
              <a:solidFill>
                <a:srgbClr val="FF0000"/>
              </a:solidFill>
              <a:latin typeface="+mj-lt"/>
            </a:endParaRPr>
          </a:p>
          <a:p>
            <a:pPr algn="ctr" indent="0" marL="0">
              <a:buNone/>
              <a:defRPr b="1">
                <a:latin typeface="+mj-lt"/>
              </a:defRPr>
            </a:pPr>
            <a:r>
              <a:rPr sz="4400">
                <a:solidFill>
                  <a:srgbClr val="FF0000"/>
                </a:solidFill>
              </a:rPr>
              <a:t>λ</a:t>
            </a:r>
            <a:r>
              <a:rPr sz="2400"/>
              <a:t> </a:t>
            </a:r>
            <a:r>
              <a:rPr sz="3600">
                <a:solidFill>
                  <a:srgbClr val="FF0000"/>
                </a:solidFill>
              </a:rPr>
              <a:t>= 0.5</a:t>
            </a:r>
          </a:p>
        </p:txBody>
      </p:sp>
    </p:spTree>
    <p:extLst>
      <p:ext uri="{BB962C8B-B14F-4D97-AF65-F5344CB8AC3E}">
        <p14:creationId xmlns:p14="http://schemas.microsoft.com/office/powerpoint/2010/main" val="3520760895"/>
      </p:ext>
    </p:extLst>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 e rivedi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77500" lnSpcReduction="20000"/>
          </a:bodyPr>
          <a:lstStyle/>
          <a:p>
            <a:pPr algn="just" indent="0" marL="0">
              <a:buNone/>
              <a:defRPr b="1">
                <a:latin typeface="+mj-lt"/>
              </a:defRPr>
            </a:pPr>
            <a:r>
              <a:t>Leggi questa introduzione alla regressione lineare</a:t>
            </a:r>
            <a:endParaRPr b="1">
              <a:latin typeface="+mj-lt"/>
            </a:endParaRPr>
          </a:p>
          <a:p>
            <a:pPr algn="just">
              <a:defRPr>
                <a:latin typeface="+mj-lt"/>
                <a:hlinkClick r:id="rId3"/>
              </a:defRPr>
            </a:pPr>
            <a:r>
              <a:t>https://www.scribbr.com/statistics/simple-linear-regression/</a:t>
            </a:r>
            <a:endParaRPr>
              <a:latin typeface="+mj-lt"/>
            </a:endParaRPr>
          </a:p>
          <a:p>
            <a:pPr algn="just" indent="0" marL="0">
              <a:buNone/>
              <a:defRPr b="1">
                <a:latin typeface="+mj-lt"/>
              </a:defRPr>
            </a:pPr>
            <a:r>
              <a:t>Leggi questa introduzione alla regressione polinomiale</a:t>
            </a:r>
            <a:endParaRPr b="1">
              <a:latin typeface="+mj-lt"/>
            </a:endParaRPr>
          </a:p>
          <a:p>
            <a:pPr algn="just">
              <a:defRPr>
                <a:latin typeface="+mj-lt"/>
                <a:hlinkClick r:id="rId4"/>
              </a:defRPr>
            </a:pPr>
            <a:r>
              <a:t>https://www.statology.org/polynomial-regression</a:t>
            </a:r>
            <a:endParaRPr>
              <a:latin typeface="+mj-lt"/>
            </a:endParaRPr>
          </a:p>
          <a:p>
            <a:pPr algn="just" indent="0" marL="0">
              <a:buNone/>
              <a:defRPr b="1">
                <a:latin typeface="+mj-lt"/>
              </a:defRPr>
            </a:pPr>
            <a:r>
              <a:t>Leggi questa introduzione alla regressione di Ridge</a:t>
            </a:r>
            <a:endParaRPr>
              <a:latin typeface="+mj-lt"/>
            </a:endParaRPr>
          </a:p>
          <a:p>
            <a:pPr algn="just">
              <a:defRPr>
                <a:latin typeface="+mj-lt"/>
              </a:defRPr>
            </a:pPr>
            <a:r>
              <a:rPr>
                <a:hlinkClick r:id="rId5"/>
              </a:rPr>
              <a:t>https://machinelearningcompass.com/machine_learning_models/ridge_regression</a:t>
            </a:r>
            <a:r>
              <a:t> </a:t>
            </a:r>
          </a:p>
          <a:p>
            <a:pPr algn="just" indent="0" marL="0">
              <a:buNone/>
            </a:pPr>
            <a:endParaRPr b="1">
              <a:latin typeface="+mj-lt"/>
            </a:endParaRPr>
          </a:p>
          <a:p>
            <a:pPr algn="just" indent="0" marL="0">
              <a:buNone/>
              <a:defRPr b="1">
                <a:latin typeface="+mj-lt"/>
              </a:defRPr>
            </a:pPr>
            <a:r>
              <a:t>Guarda questi video: </a:t>
            </a:r>
          </a:p>
          <a:p>
            <a:pPr algn="just">
              <a:defRPr>
                <a:latin typeface="+mj-lt"/>
                <a:hlinkClick r:id="rId6"/>
              </a:defRPr>
            </a:pPr>
            <a:r>
              <a:t>https://www.youtube.com/watch?v=ZkjP5RJLQF4</a:t>
            </a:r>
            <a:endParaRPr>
              <a:latin typeface="+mj-lt"/>
            </a:endParaRPr>
          </a:p>
          <a:p>
            <a:pPr algn="just">
              <a:defRPr>
                <a:latin typeface="+mj-lt"/>
                <a:hlinkClick r:id="rId7"/>
              </a:defRPr>
            </a:pPr>
            <a:r>
              <a:t>https://www.youtube.com/watch?v=QptI-vDle8Y</a:t>
            </a:r>
            <a:endParaRPr>
              <a:latin typeface="+mj-lt"/>
            </a:endParaRPr>
          </a:p>
          <a:p>
            <a:pPr algn="just">
              <a:defRPr>
                <a:latin typeface="+mj-lt"/>
              </a:defRPr>
            </a:pPr>
            <a:r>
              <a:rPr>
                <a:hlinkClick r:id="rId8"/>
              </a:rPr>
              <a:t>https://www.youtube.com/watch?v=OEU22e20tWw</a:t>
            </a:r>
            <a:r>
              <a:t> </a:t>
            </a:r>
          </a:p>
          <a:p>
            <a:pPr algn="just" indent="0" marL="0">
              <a:buNone/>
            </a:pPr>
            <a:endParaRPr b="1">
              <a:latin typeface="+mj-lt"/>
            </a:endParaRPr>
          </a:p>
          <a:p>
            <a:pPr algn="just" indent="0" marL="0">
              <a:buNone/>
              <a:defRPr b="1">
                <a:latin typeface="+mj-lt"/>
              </a:defRPr>
            </a:pPr>
            <a:r>
              <a:t>Accedere a Oracle Member Hub e terminare il quinto argomento: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15.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Avvertenza</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I contenuti delle traduzioni fornite sono stati generati con l'ausilio di processi di traduzione automatica di Oracle. Non c'è stato intervento umano di revisione o convalida dei testi. Qualora si renda necessario riutilizzare o distribuire detti contenuti a terzi, suggeriamo di sottoporli a revisione preventiva, sia per quanto riguarda la loro accuratezza che la formattazione.</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Regressione e sue applicazioni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didattici</a:t>
            </a:r>
            <a:endParaRPr sz="3600">
              <a:latin typeface="+mj-lt"/>
            </a:endParaRPr>
          </a:p>
          <a:p>
            <a:pPr lvl="0">
              <a:defRPr sz="3600">
                <a:latin typeface="+mj-lt"/>
              </a:defRPr>
            </a:pPr>
            <a:r>
              <a:t>Tutto ciò che devi imparare è l'accesso a Internet </a:t>
            </a:r>
          </a:p>
          <a:p>
            <a:pPr lvl="0">
              <a:defRPr sz="3600">
                <a:latin typeface="+mj-lt"/>
              </a:defRPr>
            </a:pPr>
            <a:r>
              <a:t>Ci si aspetta di spendere un totale di 150 ore per acquisire i risultati di apprendimento previsti.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Analisi della regressione nel machine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12094029" cy="4486275"/>
          </a:xfrm>
        </p:spPr>
        <p:txBody>
          <a:bodyPr anchor="t" bIns="45720" lIns="91440" rIns="91440" tIns="45720" vert="horz">
            <a:noAutofit/>
          </a:bodyPr>
          <a:lstStyle/>
          <a:p>
            <a:pPr>
              <a:defRPr sz="3600">
                <a:latin typeface="+mj-lt"/>
              </a:defRPr>
            </a:pPr>
            <a:r>
              <a:t>Utilizzato per </a:t>
            </a:r>
            <a:r>
              <a:rPr>
                <a:solidFill>
                  <a:srgbClr val="000000"/>
                </a:solidFill>
              </a:rPr>
              <a:t>prevedere</a:t>
            </a:r>
            <a:r>
              <a:t> i valori delle variabili, ad esempio un numero</a:t>
            </a:r>
          </a:p>
          <a:p>
            <a:pPr>
              <a:defRPr sz="3600">
                <a:latin typeface="+mj-lt"/>
              </a:defRPr>
            </a:pPr>
            <a:r>
              <a:t>Regressione lineare: la linea più adatta viene tracciata attraverso una serie di punti dati per fare previsioni</a:t>
            </a:r>
          </a:p>
          <a:p>
            <a:pPr>
              <a:defRPr sz="3600">
                <a:latin typeface="+mj-lt"/>
              </a:defRPr>
            </a:pPr>
            <a:r>
              <a:t>Esempio: prevedere i prezzi delle case in base alle dimensioni utilizzando la regressione</a:t>
            </a:r>
          </a:p>
          <a:p>
            <a:pPr>
              <a:defRPr sz="3600">
                <a:latin typeface="+mj-lt"/>
              </a:defRPr>
            </a:pPr>
            <a:r>
              <a:t>Il modello viene addestrato utilizzando un set di formazione per ridurre al minimo la differenza tra i valori previsti ed effettivi</a:t>
            </a:r>
          </a:p>
          <a:p>
            <a:pPr>
              <a:defRPr sz="3600">
                <a:latin typeface="+mj-lt"/>
              </a:defRPr>
            </a:pPr>
            <a:r>
              <a:t>Ampiamente usato per applicazioni reali, dai prezzi delle case alle tendenze del mercato azionario.</a:t>
            </a:r>
            <a:endParaRPr>
              <a:latin typeface="+mj-lt"/>
            </a:endParaRPr>
          </a:p>
        </p:txBody>
      </p:sp>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Semplici algoritmi di regressione per iniziare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12094029" cy="4486275"/>
          </a:xfrm>
        </p:spPr>
        <p:txBody>
          <a:bodyPr>
            <a:noAutofit/>
          </a:bodyPr>
          <a:lstStyle/>
          <a:p>
            <a:pPr indent="0" marL="0">
              <a:buNone/>
              <a:defRPr sz="3600">
                <a:latin typeface="+mj-lt"/>
              </a:defRPr>
            </a:pPr>
            <a:r>
              <a:t>Inizia con algoritmi semplici e ampiamente utilizzati per l'analisi della regressione:</a:t>
            </a:r>
            <a:endParaRPr sz="3600">
              <a:latin typeface="+mj-lt"/>
            </a:endParaRPr>
          </a:p>
          <a:p>
            <a:pPr>
              <a:defRPr sz="3600">
                <a:latin typeface="+mj-lt"/>
              </a:defRPr>
            </a:pPr>
            <a:r>
              <a:rPr b="1"/>
              <a:t>Regressione lineare</a:t>
            </a:r>
            <a:r>
              <a:t>: si adatta in linea retta, semplice da implementare</a:t>
            </a:r>
            <a:endParaRPr sz="3600">
              <a:latin typeface="+mj-lt"/>
            </a:endParaRPr>
          </a:p>
          <a:p>
            <a:pPr>
              <a:defRPr sz="3600">
                <a:latin typeface="+mj-lt"/>
              </a:defRPr>
            </a:pPr>
            <a:r>
              <a:rPr b="1"/>
              <a:t>Regressione polinomiale</a:t>
            </a:r>
            <a:r>
              <a:t>: si adatta alla funzione polinomiale e può essere soggetta a sovraadattamento</a:t>
            </a:r>
            <a:endParaRPr>
              <a:latin typeface="+mj-lt"/>
            </a:endParaRPr>
          </a:p>
          <a:p>
            <a:pPr>
              <a:defRPr sz="3600">
                <a:latin typeface="+mj-lt"/>
              </a:defRPr>
            </a:pPr>
            <a:r>
              <a:rPr b="1"/>
              <a:t>Regressione ridefinizione</a:t>
            </a:r>
            <a:r>
              <a:t>: aggiunge un termine di penale per evitare l'overfitting</a:t>
            </a:r>
          </a:p>
        </p:txBody>
      </p:sp>
    </p:spTree>
    <p:extLst>
      <p:ext uri="{BB962C8B-B14F-4D97-AF65-F5344CB8AC3E}">
        <p14:creationId xmlns:p14="http://schemas.microsoft.com/office/powerpoint/2010/main" val="1828579572"/>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12764"/>
          </a:xfrm>
        </p:spPr>
        <p:txBody>
          <a:bodyPr/>
          <a:lstStyle/>
          <a:p>
            <a:pPr algn="ctr">
              <a:defRPr b="1"/>
            </a:pPr>
            <a:r>
              <a:t>Regressione lineare</a:t>
            </a:r>
          </a:p>
        </p:txBody>
      </p:sp>
      <p:sp>
        <p:nvSpPr>
          <p:cNvPr id="5" name="TextBox 4"/>
          <p:cNvSpPr txBox="1"/>
          <p:nvPr/>
        </p:nvSpPr>
        <p:spPr>
          <a:xfrm>
            <a:off x="163286" y="1381564"/>
            <a:ext cx="5181600" cy="4524315"/>
          </a:xfrm>
          <a:prstGeom prst="rect">
            <a:avLst/>
          </a:prstGeom>
          <a:noFill/>
        </p:spPr>
        <p:txBody>
          <a:bodyPr wrap="square">
            <a:spAutoFit/>
          </a:bodyPr>
          <a:lstStyle/>
          <a:p>
            <a:pPr algn="just" indent="-285750" marL="285750">
              <a:buFont charset="0" panose="020B0604020202020204" pitchFamily="34" typeface="Arial"/>
              <a:buChar char="•"/>
              <a:defRPr sz="3200">
                <a:latin typeface="+mj-lt"/>
              </a:defRPr>
            </a:pPr>
            <a:r>
              <a:t>Regressione lineare: prevedere il futuro. </a:t>
            </a:r>
            <a:endParaRPr sz="3200">
              <a:latin typeface="+mj-lt"/>
            </a:endParaRPr>
          </a:p>
          <a:p>
            <a:pPr algn="just" indent="-285750" marL="285750">
              <a:buFont charset="0" panose="020B0604020202020204" pitchFamily="34" typeface="Arial"/>
              <a:buChar char="•"/>
              <a:defRPr sz="3200">
                <a:latin typeface="+mj-lt"/>
              </a:defRPr>
            </a:pPr>
            <a:r>
              <a:t>Con pochi dati, la regressione lineare può aiutarti a scoprire la relazione tra due variabili e fare previsioni accurate. </a:t>
            </a:r>
            <a:endParaRPr sz="3200">
              <a:latin typeface="+mj-lt"/>
            </a:endParaRPr>
          </a:p>
          <a:p>
            <a:pPr algn="just" indent="-285750" marL="285750">
              <a:buFont charset="0" panose="020B0604020202020204" pitchFamily="34" typeface="Arial"/>
              <a:buChar char="•"/>
              <a:defRPr sz="3200">
                <a:latin typeface="+mj-lt"/>
              </a:defRPr>
            </a:pPr>
            <a:r>
              <a:t>Vedere il potere della regressione lineare in azione</a:t>
            </a:r>
          </a:p>
        </p:txBody>
      </p:sp>
      <p:sp>
        <p:nvSpPr>
          <p:cNvPr id="7" name="Striped Right Arrow 6"/>
          <p:cNvSpPr/>
          <p:nvPr/>
        </p:nvSpPr>
        <p:spPr>
          <a:xfrm>
            <a:off x="4314088" y="5293125"/>
            <a:ext cx="1575083" cy="81642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757726796"/>
              </p:ext>
            </p:extLst>
          </p:nvPr>
        </p:nvGraphicFramePr>
        <p:xfrm>
          <a:off x="5889171" y="2166371"/>
          <a:ext cx="5736772" cy="3739508"/>
        </p:xfrm>
        <a:graphic>
          <a:graphicData uri="http://schemas.openxmlformats.org/drawingml/2006/chart">
            <c:chart xmlns:c="http://schemas.openxmlformats.org/drawingml/2006/chart" r:id="rId3"/>
          </a:graphicData>
        </a:graphic>
      </p:graphicFrame>
      <p:sp>
        <p:nvSpPr>
          <p:cNvPr id="8" name="Rectangle 7"/>
          <p:cNvSpPr/>
          <p:nvPr/>
        </p:nvSpPr>
        <p:spPr>
          <a:xfrm>
            <a:off x="8199094" y="1639530"/>
            <a:ext cx="2685351" cy="646331"/>
          </a:xfrm>
          <a:prstGeom prst="rect">
            <a:avLst/>
          </a:prstGeom>
        </p:spPr>
        <p:txBody>
          <a:bodyPr wrap="none">
            <a:spAutoFit/>
          </a:bodyPr>
          <a:lstStyle/>
          <a:p>
            <a:pPr>
              <a:defRPr sz="3600">
                <a:solidFill>
                  <a:srgbClr val="111111"/>
                </a:solidFill>
                <a:latin typeface="+mj-lt"/>
              </a:defRPr>
            </a:pPr>
            <a:r>
              <a:t>Y = b0 + b1*X</a:t>
            </a:r>
            <a:endParaRPr sz="3600">
              <a:latin typeface="+mj-lt"/>
            </a:endParaRPr>
          </a:p>
        </p:txBody>
      </p:sp>
    </p:spTree>
    <p:extLst>
      <p:ext uri="{BB962C8B-B14F-4D97-AF65-F5344CB8AC3E}">
        <p14:creationId xmlns:p14="http://schemas.microsoft.com/office/powerpoint/2010/main" val="2083925651"/>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723446"/>
          </a:xfrm>
        </p:spPr>
        <p:txBody>
          <a:bodyPr/>
          <a:lstStyle/>
          <a:p>
            <a:pPr algn="ctr">
              <a:defRPr b="1"/>
            </a:pPr>
            <a:r>
              <a:t>Regressione lineare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931229" y="1516514"/>
            <a:ext cx="7260771" cy="4486275"/>
          </a:xfrm>
        </p:spPr>
        <p:txBody>
          <a:bodyPr>
            <a:noAutofit/>
          </a:bodyPr>
          <a:lstStyle/>
          <a:p>
            <a:pPr algn="ctr" indent="0" marL="0">
              <a:buNone/>
              <a:defRPr b="1" sz="2400">
                <a:latin typeface="+mj-lt"/>
              </a:defRPr>
            </a:pPr>
            <a:r>
              <a:t>Fase 2: Calcolare la deviazione di ciascun valore di X e Y dai rispettivi mezzi</a:t>
            </a:r>
          </a:p>
          <a:p>
            <a:pPr indent="0" marL="0">
              <a:buNone/>
            </a:pPr>
            <a:endParaRPr sz="2400">
              <a:latin typeface="+mj-lt"/>
            </a:endParaRPr>
          </a:p>
          <a:p>
            <a:pPr algn="ctr" indent="0" marL="0">
              <a:buNone/>
              <a:defRPr sz="2400">
                <a:latin typeface="+mj-lt"/>
              </a:defRPr>
            </a:pPr>
            <a:r>
              <a:t>deviation of X = [1-3, 2-3, 3-3, 4-3, 5-3] = [-2, -1, 0, 1, 2]</a:t>
            </a:r>
          </a:p>
          <a:p>
            <a:pPr algn="ctr" indent="0" marL="0">
              <a:buNone/>
              <a:defRPr sz="2400">
                <a:latin typeface="+mj-lt"/>
              </a:defRPr>
            </a:pPr>
            <a:r>
              <a:t>deviation of Y = [2-4, 4-4, 5-4, 4-4, 5-4] = [-2, 0, 1, 0, 1]</a:t>
            </a:r>
          </a:p>
          <a:p>
            <a:pPr indent="0" marL="0">
              <a:buNone/>
            </a:pPr>
            <a:endParaRPr sz="2400">
              <a:latin typeface="+mj-lt"/>
            </a:endParaRPr>
          </a:p>
          <a:p>
            <a:pPr algn="ctr" indent="0" marL="0">
              <a:buNone/>
              <a:defRPr b="1" sz="2400">
                <a:latin typeface="+mj-lt"/>
              </a:defRPr>
            </a:pPr>
            <a:r>
              <a:t>Passo 3: Calcolare la somma dei prodotti delle deviazioni di X e Y</a:t>
            </a:r>
            <a:endParaRPr b="1" sz="2400">
              <a:latin typeface="+mj-lt"/>
            </a:endParaRPr>
          </a:p>
          <a:p>
            <a:pPr indent="0" marL="0">
              <a:buNone/>
            </a:pPr>
            <a:endParaRPr sz="2400">
              <a:latin typeface="+mj-lt"/>
            </a:endParaRPr>
          </a:p>
          <a:p>
            <a:pPr algn="ctr" indent="0" marL="0">
              <a:buNone/>
              <a:defRPr sz="2400">
                <a:latin typeface="+mj-lt"/>
              </a:defRPr>
            </a:pPr>
            <a:r>
              <a:t>sum of products of deviations = (-2 * -2) + (-1 * 0) +</a:t>
            </a:r>
            <a:endParaRPr sz="2400">
              <a:latin typeface="+mj-lt"/>
            </a:endParaRPr>
          </a:p>
          <a:p>
            <a:pPr algn="ctr" indent="0" marL="0">
              <a:buNone/>
              <a:defRPr sz="2400">
                <a:latin typeface="+mj-lt"/>
              </a:defRPr>
            </a:pPr>
            <a:r>
              <a:t>+ (0 * 1) + (1 * 0) + (2 * 1) = 6</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52401" y="1603601"/>
            <a:ext cx="4506685" cy="4486275"/>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algn="ctr" indent="0" marL="0">
              <a:buFont charset="0" panose="020B0604020202020204" pitchFamily="34" typeface="Arial"/>
              <a:buNone/>
              <a:defRPr b="1" sz="2400">
                <a:latin typeface="+mj-lt"/>
              </a:defRPr>
            </a:pPr>
            <a:r>
              <a:t>Supponiamo di avere i seguenti dati:</a:t>
            </a:r>
          </a:p>
          <a:p>
            <a:pPr algn="ctr" indent="0" marL="0">
              <a:buFont charset="0" panose="020B0604020202020204" pitchFamily="34" typeface="Arial"/>
              <a:buNone/>
              <a:defRPr sz="2400">
                <a:latin typeface="+mj-lt"/>
              </a:defRPr>
            </a:pPr>
            <a:r>
              <a:t>X = [1, 2, 3, 4, 5]</a:t>
            </a:r>
          </a:p>
          <a:p>
            <a:pPr algn="ctr" indent="0" marL="0">
              <a:buFont charset="0" panose="020B0604020202020204" pitchFamily="34" typeface="Arial"/>
              <a:buNone/>
              <a:defRPr sz="2400">
                <a:latin typeface="+mj-lt"/>
              </a:defRPr>
            </a:pPr>
            <a:r>
              <a:t>Y = [2, 4, 5, 4, 5]</a:t>
            </a:r>
          </a:p>
          <a:p>
            <a:pPr indent="0" marL="0">
              <a:buFont charset="0" panose="020B0604020202020204" pitchFamily="34" typeface="Arial"/>
              <a:buNone/>
            </a:pPr>
            <a:endParaRPr sz="2400">
              <a:latin typeface="+mj-lt"/>
            </a:endParaRPr>
          </a:p>
          <a:p>
            <a:pPr algn="ctr" indent="0" marL="0">
              <a:buFont charset="0" panose="020B0604020202020204" pitchFamily="34" typeface="Arial"/>
              <a:buNone/>
              <a:defRPr b="1" sz="2400">
                <a:latin typeface="+mj-lt"/>
              </a:defRPr>
            </a:pPr>
            <a:r>
              <a:t>Passo 1: Calcolare la media di X e Y</a:t>
            </a:r>
          </a:p>
          <a:p>
            <a:pPr indent="0" marL="0">
              <a:buFont charset="0" panose="020B0604020202020204" pitchFamily="34" typeface="Arial"/>
              <a:buNone/>
              <a:defRPr sz="2400">
                <a:latin typeface="+mj-lt"/>
              </a:defRPr>
            </a:pPr>
            <a:r>
              <a:t>media(X) = (1 + 2 + 3 + 4 + 5) / 5 = 3</a:t>
            </a:r>
          </a:p>
          <a:p>
            <a:pPr indent="0" marL="0">
              <a:buFont charset="0" panose="020B0604020202020204" pitchFamily="34" typeface="Arial"/>
              <a:buNone/>
              <a:defRPr sz="2400">
                <a:latin typeface="+mj-lt"/>
              </a:defRPr>
            </a:pPr>
            <a:r>
              <a:t>media(Y) = (2 + 4 + 5 + 4 + 5) / 5 = 4</a:t>
            </a:r>
          </a:p>
          <a:p>
            <a:pPr indent="0" marL="0">
              <a:buFont charset="0" panose="020B0604020202020204" pitchFamily="34" typeface="Arial"/>
              <a:buNone/>
            </a:pPr>
            <a:endParaRPr sz="2400">
              <a:latin typeface="+mj-lt"/>
            </a:endParaRPr>
          </a:p>
        </p:txBody>
      </p:sp>
    </p:spTree>
    <p:extLst>
      <p:ext uri="{BB962C8B-B14F-4D97-AF65-F5344CB8AC3E}">
        <p14:creationId xmlns:p14="http://schemas.microsoft.com/office/powerpoint/2010/main" val="4193224004"/>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Regressione lineare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519057" y="1516514"/>
            <a:ext cx="6672943" cy="4486275"/>
          </a:xfrm>
        </p:spPr>
        <p:txBody>
          <a:bodyPr>
            <a:noAutofit/>
          </a:bodyPr>
          <a:lstStyle/>
          <a:p>
            <a:pPr algn="ctr" indent="0" marL="0">
              <a:buNone/>
              <a:defRPr b="1" sz="2400">
                <a:latin typeface="+mj-lt"/>
              </a:defRPr>
            </a:pPr>
            <a:r>
              <a:t>Passo 6: Calcolare l'intercettazione della linea di regressione (b0)</a:t>
            </a:r>
          </a:p>
          <a:p>
            <a:pPr algn="ctr" indent="0" marL="0">
              <a:buNone/>
              <a:defRPr sz="2400">
                <a:latin typeface="+mj-lt"/>
              </a:defRPr>
            </a:pPr>
            <a:r>
              <a:t>b0 = media(Y) - b1 * media(X)</a:t>
            </a:r>
          </a:p>
          <a:p>
            <a:pPr algn="ctr" indent="0" marL="0">
              <a:buNone/>
              <a:defRPr sz="2400">
                <a:latin typeface="+mj-lt"/>
              </a:defRPr>
            </a:pPr>
            <a:r>
              <a:t>= 4 - 0.6 * 3 = 2.2</a:t>
            </a:r>
          </a:p>
          <a:p>
            <a:pPr algn="ctr" indent="0" marL="0">
              <a:buNone/>
            </a:pPr>
            <a:endParaRPr b="1" sz="2400">
              <a:latin typeface="+mj-lt"/>
            </a:endParaRPr>
          </a:p>
          <a:p>
            <a:pPr algn="ctr" indent="0" marL="0">
              <a:buNone/>
              <a:defRPr b="1" sz="2400">
                <a:latin typeface="+mj-lt"/>
              </a:defRPr>
            </a:pPr>
            <a:r>
              <a:t>Passo 7: Scrivi l'equazione della linea di regressione</a:t>
            </a:r>
          </a:p>
          <a:p>
            <a:pPr algn="ctr" indent="0" marL="0">
              <a:buNone/>
              <a:defRPr sz="2400">
                <a:latin typeface="+mj-lt"/>
              </a:defRPr>
            </a:pPr>
            <a:r>
              <a:t>Y = b0 + b1 * X</a:t>
            </a:r>
          </a:p>
          <a:p>
            <a:pPr algn="ctr" indent="0" marL="0">
              <a:buNone/>
              <a:defRPr sz="2400">
                <a:latin typeface="+mj-lt"/>
              </a:defRPr>
            </a:pPr>
            <a:r>
              <a:t>= 2.2 + 0.6 * X</a:t>
            </a:r>
          </a:p>
          <a:p>
            <a:pPr algn="ctr" indent="0" marL="0">
              <a:buNone/>
            </a:pPr>
            <a:endParaRPr b="1" sz="2400">
              <a:latin typeface="+mj-lt"/>
            </a:endParaRPr>
          </a:p>
          <a:p>
            <a:pPr algn="ctr" indent="0" marL="0">
              <a:buNone/>
              <a:defRPr b="1" sz="2400">
                <a:latin typeface="+mj-lt"/>
              </a:defRPr>
            </a:pPr>
            <a:r>
              <a:t>Quindi l'equazione della linea di regressione per questi dati è </a:t>
            </a:r>
            <a:endParaRPr b="1" sz="2400">
              <a:latin typeface="+mj-lt"/>
            </a:endParaRPr>
          </a:p>
          <a:p>
            <a:pPr algn="ctr" indent="0" marL="0">
              <a:buNone/>
              <a:defRPr b="1" sz="2400">
                <a:latin typeface="+mj-lt"/>
              </a:defRPr>
            </a:pPr>
            <a:r>
              <a:t>Y = 2.2 + 0.6 * X.</a:t>
            </a:r>
            <a:endParaRPr sz="2400">
              <a:latin typeface="+mj-lt"/>
            </a:endParaRP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algn="ctr" indent="0" marL="0">
              <a:buNone/>
              <a:defRPr b="1" sz="2400">
                <a:latin typeface="+mj-lt"/>
              </a:defRPr>
            </a:pPr>
            <a:r>
              <a:t>Passo 4: Calcolare la somma dei quadrati delle deviazioni di X</a:t>
            </a:r>
          </a:p>
          <a:p>
            <a:pPr algn="ctr" indent="0" marL="0">
              <a:buNone/>
            </a:pPr>
            <a:endParaRPr b="1" sz="2400">
              <a:latin typeface="+mj-lt"/>
            </a:endParaRPr>
          </a:p>
          <a:p>
            <a:pPr algn="ctr" indent="0" marL="0">
              <a:buNone/>
              <a:defRPr sz="2400">
                <a:latin typeface="+mj-lt"/>
              </a:defRPr>
            </a:pPr>
            <a:r>
              <a:t>somma di quadrati di deviazioni di </a:t>
            </a:r>
            <a:endParaRPr sz="2400">
              <a:latin typeface="+mj-lt"/>
            </a:endParaRPr>
          </a:p>
          <a:p>
            <a:pPr algn="ctr" indent="0" marL="0">
              <a:buNone/>
              <a:defRPr sz="2400">
                <a:latin typeface="+mj-lt"/>
              </a:defRPr>
            </a:pPr>
            <a:r>
              <a:t>X = (-2)^2 + (-1)^2 + 0^2 + 1^2 + 2^2 = 10</a:t>
            </a:r>
          </a:p>
          <a:p>
            <a:pPr algn="ctr" indent="0" marL="0">
              <a:buNone/>
            </a:pPr>
            <a:endParaRPr b="1" sz="2400">
              <a:latin typeface="+mj-lt"/>
            </a:endParaRPr>
          </a:p>
          <a:p>
            <a:pPr algn="ctr" indent="0" marL="0">
              <a:buNone/>
              <a:defRPr b="1" sz="2400">
                <a:latin typeface="+mj-lt"/>
              </a:defRPr>
            </a:pPr>
            <a:r>
              <a:t>Passo 5: Calcolare la pendenza della linea di regressione (b1)</a:t>
            </a:r>
          </a:p>
          <a:p>
            <a:pPr algn="ctr" indent="0" marL="0">
              <a:buNone/>
              <a:defRPr sz="2400">
                <a:latin typeface="+mj-lt"/>
              </a:defRPr>
            </a:pPr>
            <a:r>
              <a:t>b1 = somma dei prodotti delle deviazioni / somma dei quadrati delle deviazioni di X</a:t>
            </a:r>
          </a:p>
          <a:p>
            <a:pPr algn="ctr" indent="0" marL="0">
              <a:buNone/>
              <a:defRPr sz="2400">
                <a:latin typeface="+mj-lt"/>
              </a:defRPr>
            </a:pPr>
            <a:r>
              <a:t>= 6 / 10 = 0.6</a:t>
            </a:r>
          </a:p>
        </p:txBody>
      </p:sp>
    </p:spTree>
    <p:extLst>
      <p:ext uri="{BB962C8B-B14F-4D97-AF65-F5344CB8AC3E}">
        <p14:creationId xmlns:p14="http://schemas.microsoft.com/office/powerpoint/2010/main" val="3880687392"/>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21418"/>
          </a:xfrm>
        </p:spPr>
        <p:txBody>
          <a:bodyPr/>
          <a:lstStyle/>
          <a:p>
            <a:pPr algn="ctr">
              <a:defRPr b="1"/>
            </a:pPr>
            <a:r>
              <a:t>Regressione polinomiale</a:t>
            </a:r>
          </a:p>
        </p:txBody>
      </p:sp>
      <mc:AlternateContent xmlns:a14="http://schemas.microsoft.com/office/drawing/2010/main" xmlns:mc="http://schemas.openxmlformats.org/markup-compatibility/2006">
        <mc:Choice Requires="a14">
          <p:sp>
            <p:nvSpPr>
              <p:cNvPr id="5" name="TextBox 4"/>
              <p:cNvSpPr txBox="1"/>
              <p:nvPr/>
            </p:nvSpPr>
            <p:spPr>
              <a:xfrm>
                <a:off x="163286" y="1381564"/>
                <a:ext cx="5181600" cy="3539430"/>
              </a:xfrm>
              <a:prstGeom prst="rect">
                <a:avLst/>
              </a:prstGeom>
              <a:noFill/>
            </p:spPr>
            <p:txBody>
              <a:bodyPr wrap="square">
                <a:spAutoFit/>
              </a:bodyPr>
              <a:lstStyle/>
              <a:p>
                <a:pPr algn="just" indent="-285750" marL="285750">
                  <a:buFont charset="0" panose="020B0604020202020204" pitchFamily="34" typeface="Arial"/>
                  <a:buChar char="•"/>
                  <a:defRPr sz="3200">
                    <a:latin typeface="+mj-lt"/>
                  </a:defRPr>
                </a:pPr>
                <a:r>
                  <a:t>La regressione polinomiale è una forma di regressione lineare in cui la relazione tra la variabile indipendente x e la variabile dipendente y è modellata come polinomiale a </a:t>
                </a:r>
                <a14:m>
                  <m:oMath xmlns:m="http://schemas.openxmlformats.org/officeDocument/2006/math">
                    <m:sSup>
                      <m:sSupPr>
                        <m:ctrlPr>
                          <a:rPr i="1" lang="hr-HR" sz="3200">
                            <a:latin charset="0" panose="02040503050406030204" pitchFamily="18" typeface="Cambria Math"/>
                          </a:rPr>
                        </m:ctrlPr>
                      </m:sSupPr>
                      <m:e>
                        <m:r>
                          <a:rPr i="1" lang="hr-HR" sz="3200">
                            <a:latin charset="0" panose="02040503050406030204" pitchFamily="18" typeface="Cambria Math"/>
                          </a:rPr>
                          <m:t>𝑛</m:t>
                        </m:r>
                      </m:e>
                      <m:sup>
                        <m:r>
                          <a:rPr i="1" lang="hr-HR" sz="3200">
                            <a:latin charset="0" panose="02040503050406030204" pitchFamily="18" typeface="Cambria Math"/>
                          </a:rPr>
                          <m:t>𝑡h</m:t>
                        </m:r>
                      </m:sup>
                    </m:sSup>
                  </m:oMath>
                </a14:m>
                <a:r>
                  <a:t> gradi.</a:t>
                </a:r>
              </a:p>
            </p:txBody>
          </p:sp>
        </mc:Choice>
        <mc:Fallback>
          <p:sp>
            <p:nvSpPr>
              <p:cNvPr id="5" name="TextBox 4"/>
              <p:cNvSpPr txBox="1">
                <a:spLocks noAdjustHandles="1" noChangeArrowheads="1" noChangeAspect="1" noChangeShapeType="1" noEditPoints="1" noMove="1" noResize="1" noRot="1" noTextEdit="1"/>
              </p:cNvSpPr>
              <p:nvPr/>
            </p:nvSpPr>
            <p:spPr>
              <a:xfrm>
                <a:off x="163286" y="1381564"/>
                <a:ext cx="5181600" cy="3539430"/>
              </a:xfrm>
              <a:prstGeom prst="rect">
                <a:avLst/>
              </a:prstGeom>
              <a:blipFill>
                <a:blip r:embed="rId3"/>
                <a:stretch>
                  <a:fillRect b="-5517" l="-2706" r="-2941" t="-2241"/>
                </a:stretch>
              </a:blipFill>
            </p:spPr>
            <p:txBody>
              <a:bodyPr/>
              <a:lstStyle/>
              <a:p>
                <a:pPr>
                  <a:defRPr>
                    <a:noFill/>
                  </a:defRPr>
                </a:pPr>
                <a:r>
                  <a:t> </a:t>
                </a:r>
              </a:p>
            </p:txBody>
          </p:sp>
        </mc:Fallback>
      </mc:AlternateContent>
      <p:sp>
        <p:nvSpPr>
          <p:cNvPr id="7" name="Striped Right Arrow 6"/>
          <p:cNvSpPr/>
          <p:nvPr/>
        </p:nvSpPr>
        <p:spPr>
          <a:xfrm>
            <a:off x="5972487" y="1381564"/>
            <a:ext cx="1575083" cy="81642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aphicFrame>
        <p:nvGraphicFramePr>
          <p:cNvPr id="10" name="Chart 9"/>
          <p:cNvGraphicFramePr>
            <a:graphicFrameLocks/>
          </p:cNvGraphicFramePr>
          <p:nvPr>
            <p:extLst>
              <p:ext uri="{D42A27DB-BD31-4B8C-83A1-F6EECF244321}">
                <p14:modId xmlns:p14="http://schemas.microsoft.com/office/powerpoint/2010/main" val="2695545247"/>
              </p:ext>
            </p:extLst>
          </p:nvPr>
        </p:nvGraphicFramePr>
        <p:xfrm>
          <a:off x="6324600" y="2218279"/>
          <a:ext cx="5539049" cy="3575589"/>
        </p:xfrm>
        <a:graphic>
          <a:graphicData uri="http://schemas.openxmlformats.org/drawingml/2006/chart">
            <c:chart xmlns:c="http://schemas.openxmlformats.org/drawingml/2006/chart" r:id="rId4"/>
          </a:graphicData>
        </a:graphic>
      </p:graphicFrame>
      <p:sp>
        <p:nvSpPr>
          <p:cNvPr id="4" name="Rectangle 3"/>
          <p:cNvSpPr/>
          <p:nvPr/>
        </p:nvSpPr>
        <p:spPr>
          <a:xfrm>
            <a:off x="381880" y="5793868"/>
            <a:ext cx="6474849" cy="646331"/>
          </a:xfrm>
          <a:prstGeom prst="rect">
            <a:avLst/>
          </a:prstGeom>
        </p:spPr>
        <p:txBody>
          <a:bodyPr wrap="none">
            <a:spAutoFit/>
          </a:bodyPr>
          <a:lstStyle/>
          <a:p>
            <a:pPr>
              <a:defRPr sz="3600">
                <a:solidFill>
                  <a:srgbClr val="111111"/>
                </a:solidFill>
                <a:latin typeface="+mj-lt"/>
              </a:defRPr>
            </a:pPr>
            <a:r>
              <a:t>Y = β0 + β1X + β2X² + … + βhXʰ + ε</a:t>
            </a:r>
            <a:endParaRPr sz="3600">
              <a:latin typeface="+mj-lt"/>
            </a:endParaRPr>
          </a:p>
        </p:txBody>
      </p:sp>
    </p:spTree>
    <p:extLst>
      <p:ext uri="{BB962C8B-B14F-4D97-AF65-F5344CB8AC3E}">
        <p14:creationId xmlns:p14="http://schemas.microsoft.com/office/powerpoint/2010/main" val="272285640"/>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defRPr b="1"/>
            </a:pPr>
            <a:r>
              <a:t>Regressione polinomiale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43600" y="1516514"/>
            <a:ext cx="6248400" cy="4486275"/>
          </a:xfrm>
        </p:spPr>
        <p:txBody>
          <a:bodyPr>
            <a:noAutofit/>
          </a:bodyPr>
          <a:lstStyle/>
          <a:p>
            <a:pPr algn="ctr" indent="0" marL="0">
              <a:buNone/>
              <a:defRPr b="1" sz="2400">
                <a:latin typeface="+mj-lt"/>
              </a:defRPr>
            </a:pPr>
            <a:r>
              <a:t>Passo 2: Per calcolare i coefficienti dell'equazione di regressione polinomiale, è necessario utilizzare le seguenti formule:</a:t>
            </a:r>
            <a:endParaRPr b="1" sz="2400">
              <a:latin typeface="+mj-lt"/>
            </a:endParaRPr>
          </a:p>
          <a:p>
            <a:pPr algn="ctr" indent="0" marL="0">
              <a:buNone/>
            </a:pPr>
            <a:endParaRPr b="1" sz="2400">
              <a:latin typeface="+mj-lt"/>
            </a:endParaRPr>
          </a:p>
          <a:p>
            <a:pPr algn="ctr" indent="0" marL="0">
              <a:buNone/>
              <a:defRPr sz="2400">
                <a:latin typeface="+mj-lt"/>
              </a:defRPr>
            </a:pPr>
            <a:r>
              <a:t>β1 = (nΣ(XiYi) - ΣXiΣYi) / (nΣ(Xi2) - (ΣXi)2)</a:t>
            </a:r>
          </a:p>
          <a:p>
            <a:pPr algn="ctr" indent="0" marL="0">
              <a:buNone/>
              <a:defRPr sz="2400">
                <a:latin typeface="+mj-lt"/>
              </a:defRPr>
            </a:pPr>
            <a:r>
              <a:t>β0 = (ΣYi - β1ΣXi) / n</a:t>
            </a:r>
          </a:p>
          <a:p>
            <a:pPr algn="ctr" indent="0" marL="0">
              <a:buNone/>
              <a:defRPr sz="2400">
                <a:latin typeface="+mj-lt"/>
              </a:defRPr>
            </a:pPr>
            <a:r>
              <a:t>dove n è il numero di punti dati, Xi e Yi sono le variabili indipendenti e dipendenti, rispettivamente 2.</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algn="ctr" indent="0" marL="0">
              <a:buNone/>
              <a:defRPr b="1" sz="2400">
                <a:latin typeface="+mj-lt"/>
              </a:defRPr>
            </a:pPr>
            <a:r>
              <a:t>Passo 1: Supponiamo di avere gli stessi dati del precedente esempio di regressione lineare:</a:t>
            </a:r>
            <a:endParaRPr b="1" sz="2400">
              <a:latin typeface="+mj-lt"/>
            </a:endParaRPr>
          </a:p>
          <a:p>
            <a:pPr algn="ctr" indent="0" marL="0">
              <a:buNone/>
              <a:defRPr sz="2400">
                <a:latin typeface="+mj-lt"/>
              </a:defRPr>
            </a:pPr>
            <a:r>
              <a:t>X = [1, 2, 3, 4, 5]</a:t>
            </a:r>
          </a:p>
          <a:p>
            <a:pPr algn="ctr" indent="0" marL="0">
              <a:buNone/>
              <a:defRPr sz="2400">
                <a:latin typeface="+mj-lt"/>
              </a:defRPr>
            </a:pPr>
            <a:r>
              <a:t>Y = [2, 4, 5, 4, 5]</a:t>
            </a:r>
            <a:endParaRPr sz="2400">
              <a:latin typeface="+mj-lt"/>
            </a:endParaRPr>
          </a:p>
          <a:p>
            <a:pPr algn="ctr" indent="0" marL="0">
              <a:buNone/>
            </a:pPr>
            <a:endParaRPr sz="2400">
              <a:latin typeface="+mj-lt"/>
            </a:endParaRPr>
          </a:p>
          <a:p>
            <a:pPr algn="ctr" indent="0" marL="0">
              <a:buNone/>
              <a:defRPr b="1" sz="2400">
                <a:latin typeface="+mj-lt"/>
              </a:defRPr>
            </a:pPr>
            <a:r>
              <a:t>La formula generale per la regressione polinomiale è:</a:t>
            </a:r>
          </a:p>
          <a:p>
            <a:pPr algn="ctr" indent="0" marL="0">
              <a:buNone/>
              <a:defRPr sz="2400">
                <a:solidFill>
                  <a:srgbClr val="111111"/>
                </a:solidFill>
                <a:latin typeface="+mj-lt"/>
              </a:defRPr>
            </a:pPr>
            <a:r>
              <a:t>Y = β0 + β1X + β2X² + … + βhXʰ + ε</a:t>
            </a:r>
            <a:endParaRPr sz="2400">
              <a:latin typeface="+mj-lt"/>
            </a:endParaRPr>
          </a:p>
          <a:p>
            <a:pPr algn="ctr" indent="0" marL="0">
              <a:buNone/>
            </a:pPr>
            <a:endParaRPr sz="2400">
              <a:latin typeface="+mj-lt"/>
            </a:endParaRPr>
          </a:p>
        </p:txBody>
      </p:sp>
    </p:spTree>
    <p:extLst>
      <p:ext uri="{BB962C8B-B14F-4D97-AF65-F5344CB8AC3E}">
        <p14:creationId xmlns:p14="http://schemas.microsoft.com/office/powerpoint/2010/main" val="92514944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2E41675-72A2-47AA-AFEC-6A418488C0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3990</TotalTime>
  <Words>4130</Words>
  <Application>Microsoft Office PowerPoint</Application>
  <PresentationFormat>Widescreen</PresentationFormat>
  <Paragraphs>244</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 Math</vt:lpstr>
      <vt:lpstr>Motyw pakietu Office</vt:lpstr>
      <vt:lpstr>O3 - Distance learning curricula in Machine Learning  5- Regression and its applications</vt:lpstr>
      <vt:lpstr>Regression and its applications</vt:lpstr>
      <vt:lpstr>Regression Analysis in Machine Learning</vt:lpstr>
      <vt:lpstr>Simple Regression Algorithms to Get You Started</vt:lpstr>
      <vt:lpstr>Linear regresion</vt:lpstr>
      <vt:lpstr>Linear regression</vt:lpstr>
      <vt:lpstr>Linear regression</vt:lpstr>
      <vt:lpstr>Polynomial regression</vt:lpstr>
      <vt:lpstr>Polynomial regression</vt:lpstr>
      <vt:lpstr>Polynomial regression</vt:lpstr>
      <vt:lpstr>Overfitting</vt:lpstr>
      <vt:lpstr>Ridge regression</vt:lpstr>
      <vt:lpstr>Ridge regression</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2021-12-08T08:56:03Z</dcterms:created>
  <dc:creator>Grzegorz Zwoliński I25</dc:creator>
  <cp:lastModifiedBy>frane</cp:lastModifiedBy>
  <dcterms:modified xsi:type="dcterms:W3CDTF">2024-02-21T17:44:14Z</dcterms:modified>
  <cp:revision>302</cp:revision>
  <dc:title>Title of the webinar.</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y fmtid="{D5CDD505-2E9C-101B-9397-08002B2CF9AE}" pid="3" name="MediaServiceImageTags">
    <vt:lpwstr/>
  </property>
</Properties>
</file>