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1" r:id="rId19"/>
    <p:sldId id="290" r:id="rId20"/>
    <p:sldId id="277" r:id="rId2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Kurs zawiera w sumie dziesięć tematów i w tym temacie powiemy coś więcej o optymalizacji modeli uczenia maszynowego.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Wybór modelu to wybór najlepszego z zestawu modeli kandydatów do określonego zadania lub problemu. Wiąże się to z oceną wydajności różnych modeli, porównaniem ich wyników i wyborem tego, który najlepiej pasuje do danych lub zapewnia najdokładniejsze prognozy.</a:t>
            </a:r>
          </a:p>
          <a:p>
            <a:endParaRPr/>
          </a:p>
          <a:p>
            <a:r>
              <a:t>Na etapie oceny testujemy różne modele i sprawdzamy, jak dobrze radzą sobie z naszymi danymi, korzystając z takich miar jak dokładność lub błąd.</a:t>
            </a:r>
          </a:p>
          <a:p>
            <a:endParaRPr/>
          </a:p>
          <a:p>
            <a:r>
              <a:t>Po dokonaniu oceny modeli porównujemy ich wyniki, aby sprawdzić, która z nich jest lepsza w przewidywaniu lub dopasowywaniu danych, biorąc pod uwagę takie czynniki, jak prostota i interpretacja.</a:t>
            </a:r>
          </a:p>
          <a:p>
            <a:endParaRPr/>
          </a:p>
          <a:p>
            <a:r>
              <a:t>Po porównaniu modeli wybieramy najlepsze dopasowanie do naszych danych, osiągając równowagę między wydajnością a innymi kryteriami niezbędnymi dla naszego konkretnego problemu.</a:t>
            </a:r>
          </a:p>
          <a:p>
            <a:endParaRPr/>
          </a:p>
          <a:p>
            <a:r>
              <a:t>Postępując zgodnie z tymi krokami, można skutecznie ocenić i porównać różne modele, biorąc pod uwagę ich wydajność i inne istotne czynniki, a ostatecznie zdecydować najbardziej odpowiedni model do użycia.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468300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Sprawdźmy poniższy przykład ilustrujący algorytm wyboru modelu. Mamy zbiór danych z 30 próbkami, dwiema funkcjami (X1 i X2) i odpowiadającymi im etykietami klas.</a:t>
            </a:r>
          </a:p>
          <a:p>
            <a:r>
              <a:t>Oceniliśmy dwa modele: model A, który jest klasyfikatorem K-Nearest Neighbors (KNN) z k=3 oraz model B, który jest modelem regresji logistycznej.</a:t>
            </a:r>
          </a:p>
          <a:p>
            <a:endParaRPr/>
          </a:p>
          <a:p>
            <a:r>
              <a:t>Porównując oba modele z wykorzystaniem 80% danych do szkolenia i 20% do walidacji, model B początkowo działał lepiej z dokładnością 66,66%. Jednak model A miał tylko dokładność 16,66%.</a:t>
            </a:r>
          </a:p>
          <a:p>
            <a:endParaRPr/>
          </a:p>
          <a:p>
            <a:r>
              <a:t>Jednak oto ekscytująca część: jeśli nieco poprawimy Model A i użyjemy k=5 zamiast k=3, możemy uzyskać lepsze wyniki. Moglibyśmy osiągnąć dokładność 75% dzięki temu zmodyfikowanemu modelowi A.</a:t>
            </a:r>
          </a:p>
          <a:p>
            <a:r>
              <a:t>Tak więc, mimo że model B był początkowo zwycięzcą, istnieje szansa, że model A przy odpowiednich regulacjach może go przewyższyć i dać nam jeszcze lepsze wyniki.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203796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że próbujesz nauczyć się czegoś nowego, jak jazda na rowerze. Jeśli ćwiczysz zbyt dużo i tylko zapamiętujesz dokładne ruchy na określonej trasie, możesz mieć trudności w obliczu innej trasy lub nieoczekiwanych przeszkód.</a:t>
            </a:r>
          </a:p>
          <a:p>
            <a:endParaRPr/>
          </a:p>
          <a:p>
            <a:r>
              <a:t>Podobnie w uczeniu maszynowym dzieje się, gdy model staje się zbyt skoncentrowany na danych szkoleniowych i traci zdolność do uogólniania nowych, niewidocznych danych. To jak zapamiętywanie odpowiedzi na określony zestaw pytań bez prawdziwego zrozumienia podstawowych wzorców.</a:t>
            </a:r>
          </a:p>
          <a:p>
            <a:endParaRPr/>
          </a:p>
          <a:p>
            <a:r>
              <a:t>Regularizacja zatrzymuje się, aby zapisać dzień, dodając saldo do modelu. To jak trener, który mówi ci, aby skupić się na podstawowych umiejętnościach rowerowych, zamiast zapamiętywać jedną konkretną trasę. Regularizacja pomaga modelowi znaleźć właściwą równowagę między dobrze dopasowanymi danymi treningowymi a generalizacją ich do nowych, niewidocznych danych.</a:t>
            </a:r>
          </a:p>
          <a:p>
            <a:endParaRPr/>
          </a:p>
          <a:p>
            <a:r>
              <a:t>Osiąga to, dodając karę do procesu uczenia się modelu. Kara zniechęca model do zbytniego polegania na jednej funkcji lub podejmowania zbyt złożonych decyzji. To tak, jakby dodawać skoki prędkości lub przeszkody w procesie uczenia się, zmuszając model do uważniejszego myślenia i unikania utknięcia w szczegółach.</a:t>
            </a:r>
          </a:p>
          <a:p>
            <a:endParaRPr/>
          </a:p>
          <a:p>
            <a:r>
              <a:t>Model staje się bardziej elastyczny, elastyczny i lepiej radzi sobie z nowymi sytuacjami, stosując regulację. Uczy się rozpoznawać podstawowe wzorce i zasady, zamiast zapamiętywać dane szkoleniowe.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083582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Jako przykład w regresji logistycznej wykorzystujemy moc równania, aby spojrzeć w przyszłość i przewidzieć prawdopodobieństwo wystąpienia zdarzenia. Nasz model, uzbrojony w współczynniki β0 i β1, szczycił się oszałamiającą 100% dokładnością do zestawu walidacyjnego. Triumf, można powiedzieć! Jednakże, gdy wkraczamy na nieznane terytorium z przyszłymi wartościami, powinniśmy podejść do niego sceptycznie.</a:t>
            </a:r>
          </a:p>
          <a:p>
            <a:endParaRPr/>
          </a:p>
          <a:p>
            <a:r>
              <a:t>Aby uchronić się przed nadmiernym dopasowaniem, zaciągnęliśmy się na pomoc w uregulowaniu grzbietu. Ta niezawodna technika działa jak anioł stróż, chroniąc przed niebezpieczeństwami nadmiernego dopasowania i zapewniając, że nasze przewidywania pozostają niezachwiane i niezawodne.</a:t>
            </a:r>
          </a:p>
          <a:p>
            <a:endParaRPr/>
          </a:p>
          <a:p>
            <a:r>
              <a:t>Z zapartym oddechem poddajemy nasze modele testom z wykorzystaniem tych nieuchwytnych przyszłych wartości. Regresja logistyczna bez regularizacji zapewniała 70-procentową dokładność, podczas gdy jej regularny odpowiednik wyginał mięśnie i osiągał imponującą 80-procentową dokładność - wyraźną demonstrację umiejętności techniki regulalizacji w wzmacnianiu naszych modeli przed nieznanym.</a:t>
            </a:r>
          </a:p>
          <a:p>
            <a:endParaRPr/>
          </a:p>
          <a:p>
            <a:r>
              <a:t>W nieprzewidywalnym królestwie przewidywania, gdzie dokładność panuje najwyższa, nasza podróż podkreśla znaczenie oswajania dzikich zwierząt nadmiernie dopasowujących się i obejmowania cudów uregulowania, aby poruszać się po nieznanych terytoriach przyszłości.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608005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że jesteś szefem kuchni testującym nowy przepis przed podaniem go gościom. W uczeniu maszynowym robimy coś podobnego, aby ocenić wydajność modelu na niewidocznych danych. Podzieliliśmy nasz zbiór danych na zestawy szkoleniowe i testowe, szkolimy model w zestawie szkoleniowym i oceniamy jego wydajność w zestawie testowym, używając takich miar jak dokładność.</a:t>
            </a:r>
          </a:p>
          <a:p>
            <a:endParaRPr/>
          </a:p>
          <a:p>
            <a:r>
              <a:t>Aby zapewnić dobre uogólnienie modelu, stosujemy weryfikację krzyżową. Polega na dzieleniu zbioru danych na podzbiory i szkoleniu modelu na różnych kombinacjach tych podzbiorów. To pomaga nam sprawdzić, czy model może zastosować to, czego się nauczył, do nowych, niewidocznych danych bez przesadnego dopasowania.</a:t>
            </a:r>
          </a:p>
          <a:p>
            <a:endParaRPr/>
          </a:p>
          <a:p>
            <a:r>
              <a:t>Ocena modelu polega na analizie ogólnej wydajności modelu. Dzięki weryfikacji krzyżowej uzyskujemy wiele wyników z różnych podziałów testów treningowych. Dzięki uśrednieniu tych wyników możemy ocenić, jak model będzie działał w rzeczywistych sytuacjach. Ta ocena prowadzi nas do podjęcia decyzji, czy model nadaje się do praktycznego zastosowania.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4107654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że jesteś agentem nieruchomości próbującym oszacować ceny domów w danym mieście. Masz zestaw danych z informacjami o różnych funkcjach, takich jak liczba sypialni, powierzchnia i lokalizacja domów. W celu zapewnienia poprawnego działania modelu w różnych scenariuszach używa się weryfikacji krzyżowej z czterema fałdami.</a:t>
            </a:r>
          </a:p>
          <a:p>
            <a:endParaRPr/>
          </a:p>
          <a:p>
            <a:r>
              <a:t>W procesie walidacji krzyżowej wykonujemy wiele iteracji, gdzie każdy fałd danych na zmianę jest zestawem testowym, podczas gdy pozostałe fałdy służą jako zestaw treningowy.</a:t>
            </a:r>
          </a:p>
          <a:p>
            <a:endParaRPr/>
          </a:p>
          <a:p>
            <a:r>
              <a:t>Wykonując te iteracje weryfikacji krzyżowej, uzyskuje się wgląd w wydajność modelu w różnych podziałach testów szkoleniowych. Można zaobserwować różnice w dokładności, podkreślając znaczenie sprawdzania wydajności modelu na różnych podzbiorach danych. Proces ten pomaga ocenić zdolność modelu do szacowania cen domów i podejmowania świadomych decyzji jako agent nieruchomości.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656606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Podsumowując, optymalizacja modeli samouczenia się maszyn ma kluczowe znaczenie dla zwiększenia ich wydajności, poprawy uogólnienia oraz zapewnienia dokładnych i wiarygodnych prognoz dotyczących niewidocznych danych.</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Aby ukończyć tę jednostkę, zapoznaj się z poniższymi zasobami online. </a:t>
            </a:r>
          </a:p>
          <a:p>
            <a:endParaRPr sz="1200" kern="1200">
              <a:solidFill>
                <a:schemeClr val="tx1"/>
              </a:solidFill>
              <a:effectLst/>
              <a:latin typeface="+mn-lt"/>
              <a:ea typeface="+mn-ea"/>
              <a:cs typeface="+mn-cs"/>
            </a:endParaRPr>
          </a:p>
          <a:p>
            <a:pPr>
              <a:defRPr>
                <a:effectLst/>
              </a:defRPr>
            </a:pPr>
            <a:r>
              <a:t>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Optymalizacja modeli uczenia maszynowego przypomina dostrajanie inteligentnej maszyny. </a:t>
            </a:r>
          </a:p>
          <a:p>
            <a:r>
              <a:t>Polega ona na czyszczeniu brudnych danych, wyborze ważnych informacji i dostosowaniu ustawień w celu dokładnych prognoz. </a:t>
            </a:r>
          </a:p>
          <a:p>
            <a:r>
              <a:t>Optymalizując, dajesz swojej maszynie moc uczenia się lepiej, szybciej i mądrzej. </a:t>
            </a:r>
          </a:p>
          <a:p>
            <a:r>
              <a:t>Dzięki takim technikom, jak czyszczenie danych, wybór funkcji, dostrajanie hiperparametrów i testowanie z nowymi danymi model staje się bardziej niezawodny i elastyczny. </a:t>
            </a:r>
          </a:p>
          <a:p>
            <a:r>
              <a:t>Możesz również posypać jakąś magię za pomocą regularizacji, aby zapobiec nadmiernemu dopasowaniu. Optymalizacja polega na uwolnieniu pełnego potencjału modeli uczenia maszynowego i uczynieniu ich superinteligentnymi i dokładnymi.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Witamy w świecie optymalizacji modeli uczenia maszynowego! </a:t>
            </a:r>
          </a:p>
          <a:p>
            <a:r>
              <a:t>Zaczynamy od czyszczenia i wstępnego przetwarzania danych, zapewniając jakość i spójność. </a:t>
            </a:r>
          </a:p>
          <a:p>
            <a:r>
              <a:t>Następnie skupiamy się na inżynierii funkcji, wyborze odpowiednich funkcji i przekształceniu ich w celu uzyskania istotnych informacji. </a:t>
            </a:r>
          </a:p>
          <a:p>
            <a:r>
              <a:t>Następnie dostrajamy model poprzez dostrajanie hiperparametrów, wyszukując najlepsze wartości parametrów. </a:t>
            </a:r>
          </a:p>
          <a:p>
            <a:r>
              <a:t>Po wybraniu optymalnego modelu stosujemy techniki regulacyjne, aby zapobiec nadmiernemu dopasowaniu. </a:t>
            </a:r>
          </a:p>
          <a:p>
            <a:r>
              <a:t>Weryfikacja krzyżowa pomaga także ocenić wydajność modelu i uogólnić jego możliwości. Przygotuj się na optymalizację modeli uczenia maszynowego i uwolnij ich pełny potencjał.</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086513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Wstępne przetwarzanie danych jest jak przygotowanie danych do ostatecznej przygody! Polega ona na oczyszczeniu danych i przygotowaniu ich do analizy. Podobnie jak porządkowanie brudnego pokoju, obsługujemy brakujące wartości, usuwamy wartości odstające i zapewniamy, że dane są w odpowiednim formacie.</a:t>
            </a:r>
          </a:p>
          <a:p>
            <a:endParaRPr/>
          </a:p>
          <a:p>
            <a:r>
              <a:t>Wyobraź sobie na przykład, że analizujesz dane opinii klientów. W kolumnie "ocena" można zauważyć brakujące wartości, przez co analiza jest niekompletna. Wstępnie przetwarzając dane, można wypełnić brakujące wartości średnią lub wartością na podstawie innych istotnych informacji. Dzięki temu masz pełny zestaw danych do pracy.</a:t>
            </a:r>
          </a:p>
          <a:p>
            <a:endParaRPr/>
          </a:p>
          <a:p>
            <a:r>
              <a:t>Dodatkowo, możesz natknąć się na pewne ekstremalne wartości w kolumnie "wiek", jak ktoś, kto twierdzi, że ma -5 lat! Wstępne przetwarzanie pozwala identyfikować i usuwać te wartości odstające, zapewniając, że analiza jest oparta na wiarygodnych i zrozumiałych danych.</a:t>
            </a:r>
          </a:p>
          <a:p>
            <a:endParaRPr/>
          </a:p>
          <a:p>
            <a:r>
              <a:t>Wstępne przetwarzanie danych stanowi solidną podstawę do dokładnych analiz i pomaga modelom uczenia maszynowego generować lepsze prognozy. To jak przygotowanie sprzętu przed rozpoczęciem ekscytującej podróży po eksploracji danych.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98788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Funkcja Inżynieria jest jak odblokowanie ukrytych supermocarstw w danych! Polega ona na przekształceniu i wybraniu odpowiednich funkcji, dzięki którym modele samouczenia się maszyn staną się bardziej inteligentne. </a:t>
            </a:r>
          </a:p>
          <a:p>
            <a:endParaRPr/>
          </a:p>
          <a:p>
            <a:r>
              <a:t>Pomyśl o tym, jak stworzyć idealny zestaw narzędzi do analizy.</a:t>
            </a:r>
          </a:p>
          <a:p>
            <a:endParaRPr/>
          </a:p>
          <a:p>
            <a:r>
              <a:t>Inżynieria funkcji obejmuje również kodowanie zmiennych kategorycznych, skalowanie funkcji liczbowych oraz tworzenie warunków interakcji lub cech wielomianowych. W ten sposób wyposażasz swoje modele w dodatkowe spostrzeżenia i pozwalasz im odkrywać ukryte wzorce w danych.</a:t>
            </a:r>
          </a:p>
          <a:p>
            <a:endParaRPr/>
          </a:p>
          <a:p>
            <a:r>
              <a:t>Inżynieria funkcji to sztuka, która łączy wiedzę na temat domeny, kreatywność i głębokie zrozumienie danych. To jak dodawanie unikalnych składników do receptury, dzięki czemu modele są bardziej wytrzymałe i odblokowują swój prawdziwy potencjał.</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10405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że masz zbiór danych owoców i odpowiadających im kolorów. Aby zrozumieć algorytmy samouczenia się maszyn, należy przekształcić kategoryczne dane kolorystyczne w reprezentacje liczbowe. Proces ten jest znany jako kodowanie zmiennych kategorycznych. W naszym przykładzie przypisujemy wartości liczbowe do kolorów owoców: 1 dla koloru czerwonego, 2 dla koloru żółtego, 3 dla koloru pomarańczowego i 4 dla koloru fioletowego. Teraz algorytmy mogą obliczać liczby i skutecznie analizować dane.</a:t>
            </a:r>
          </a:p>
          <a:p>
            <a:endParaRPr/>
          </a:p>
          <a:p>
            <a:r>
              <a:t>Ale czekaj, jest więcej! Skalowanie funkcji numerycznych to kolejna ekscytująca koncepcja. To tak, jakby wprowadzić różne cechy na równe szanse. W naszym przypadku mamy cechy numeryczne, takie jak wiek i dochód. Chcemy mieć pewność, że są w podobnej skali, aby nie przyćmiły się nawzajem. Korzystając z techniki skalowania min-max, przekształcamy wartości wieku i dochodu, aby mieściły się w zakresie od 0 do 1. Im mniejsza wartość, tym bliżej 0, a im większa wartość, tym bliżej 1. W ten sposób algorytmy mogą porównywać i analizować funkcje bez uprzedzania ich oryginalnych zakresów.</a:t>
            </a: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4277003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a:p>
          <a:p>
            <a:r>
              <a:t>Wyobraź sobie, że masz zbiór danych ze zmiennymi takimi jak "waga" i "wysokość" i chcesz uchwycić łączny wpływ tych zmiennych na indeks masy ciała osoby (BMI). Tworząc termin interakcji, taki jak mnożenie wagi (w kilogramach) przez wysokość do kwadratu (w metrach), można uzyskać nową funkcję reprezentującą interakcję między wagą a wysokością. Po uwzględnieniu w analizie ten termin interakcji pozwala modelom uczenia maszynowego lepiej zrozumieć, w jaki sposób waga i wzrost wspólnie przyczyniają się do prognozowania BMI.</a:t>
            </a:r>
          </a:p>
          <a:p>
            <a:endParaRPr/>
          </a:p>
          <a:p>
            <a:r>
              <a:t>Uwzględniając te wielomianowe cechy, możemy analizować i modelować dane biorąc pod uwagę potencjalny nieliniowy wpływ wieku winnego na ceny wina. Dlatego w tym przykładzie podejście regresji wielomianowej z wyrażeniem kwadratowym okazuje się korzystne w przechwytywaniu nieliniowego wzorca danych i poprawieniu dopasowania modelu w porównaniu z prostym modelem regresji liniowej.</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46413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Hiperparametry są podobne do ustawień algorytmu uczenia maszynowego, które trzeba określić przed szkoleniem modelu. Kontrolują sposób, w jaki algorytm uczy się i zachowuje. Nie są one wyuczone z danych, ale zamiast tego ustawione przez nas, ludzi. Wybór odpowiednich hiperparametrów jest niezbędny, ponieważ mogą one znacząco wpłynąć na wydajność modelu. Przykłady hiperparametrów obejmują szybkość uczenia się, liczbę warstw w sieci neuronowej lub liczbę sąsiadów do rozważenia w K-najbliższych sąsiadów. Dostrajanie hiperparametrów oznacza znalezienie najlepszych wartości, aby nasz model działał jak najlepiej.</a:t>
            </a:r>
          </a:p>
          <a:p>
            <a:endParaRPr/>
          </a:p>
          <a:p>
            <a:r>
              <a:t>Dostrajanie hiperparametrów to ekscytująca podróż, podczas której eksperymentujemy z różnymi ustawieniami naszego modelu uczenia maszynowego, aby uczynić go inteligentniejszym i dokładniejszym. Podzielamy nasze dane na grupy szkoleniowe, weryfikacyjne i testowe, wypróbowujemy różne konfiguracje, wybieramy najlepiej działające i odpowiednio dostosowujemy model. Ostatecznie wypuszczamy nasz zoptymalizowany model w świat rzeczywisty, aby zobaczyć jego prawdziwy potencjał.</a:t>
            </a:r>
          </a:p>
          <a:p>
            <a:endParaRPr/>
          </a:p>
          <a:p>
            <a:endParaRP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76117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Zanurzmy się w Hyperparameter Tuning, badając prosty problem z klasyfikacją KNN. Naszą misją jest przewidywanie zajęć w oparciu o funkcje X1 i X2. Aby to osiągnąć, badamy kolumny "Odległość do sąsiadów", które obliczają odległość Euklidesa między próbkami treningowymi (numerami od 1 do 8) a próbkami walidacyjnymi, 9 i 10.</a:t>
            </a:r>
          </a:p>
          <a:p>
            <a:endParaRPr/>
          </a:p>
          <a:p>
            <a:r>
              <a:t>Skupmy się na próbce 9. Kiedy ustawiamy k=3, zbieramy trzech najbliższych sąsiadów: próbki 3, 4 i 7. Z jednogłośnym chórem deklarują "klasę 1", idealnie dopasowując się do naszej prognozy. Teraz przygotuj się na ekscytujący zwrot! Z k=5 rozszerzamy grupę o próbki 3, 4, 6, 7 i 8. Pomimo rozszerzonej partii, większość nadal krzyczy "klasa 1", potwierdzając naszą prognozę ponownie.</a:t>
            </a:r>
          </a:p>
          <a:p>
            <a:endParaRPr/>
          </a:p>
          <a:p>
            <a:r>
              <a:t>Teraz zwróćmy uwagę na próbkę 10. Z k=3 najbliższa załoga pozostaje próbkami 3, 4 i 7, zdecydowanie deklarując "klasę 1". Jednak przygotuj się na zaskakujący zwrot wydarzeń! Kiedy zwiększamy k do 5, zapraszamy próbki 1, 3, 4, 7 i 8 do przyłączenia się do spotkania. W niespodziewanym twistie wspólnie śpiewają "Class 0". W związku z tym nasze przewidywania zmieniają się, aby dopasować się do ich wezwania.</a:t>
            </a:r>
          </a:p>
          <a:p>
            <a:endParaRPr/>
          </a:p>
          <a:p>
            <a:r>
              <a:t>Podsumowując, dla próbki 9, zarówno k=3, jak i k=5 pewnie zgadzają się co do "klasy 1". Jednak dla próbki 10, k=3 sprzyja "klasie 1", podczas gdy k=5 idzie inną ścieżką, prowadząc nas do "klasy 0". Większa grupa (k = 5) wydaje się zapewniać dokładniejsze przewidywanie dla próbki 10, rejestrując różne spostrzeżenia z rozszerzonego sąsiedztwa.</a:t>
            </a:r>
          </a:p>
          <a:p>
            <a:r>
              <a:t>W tej krótkiej podróży strojenia hiperparametrów jesteśmy świadkami wpływu różnych wartości k na nasze przewidywania. Czy to nie fascynujące, jak niewielka korekta może ujawnić różne wyniki?</a:t>
            </a:r>
          </a:p>
          <a:p>
            <a:endParaRPr/>
          </a:p>
          <a:p>
            <a:endParaRP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531115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3" Type="http://schemas.openxmlformats.org/officeDocument/2006/relationships/hyperlink" Target="https://developer.ibm.com/articles/data-preprocessing-in-detai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youtube.com/watch?v=fSytzGwwBVw" TargetMode="External"/><Relationship Id="rId5" Type="http://schemas.openxmlformats.org/officeDocument/2006/relationships/hyperlink" Target="https://www.youtube.com/watch?v=soilQNNvhLw" TargetMode="External"/><Relationship Id="rId4" Type="http://schemas.openxmlformats.org/officeDocument/2006/relationships/hyperlink" Target="https://www.ibm.com/garage/method/practices/reason/prepare-data-for-machine-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377244" y="2127073"/>
            <a:ext cx="9144000" cy="3065815"/>
          </a:xfrm>
        </p:spPr>
        <p:txBody>
          <a:bodyPr>
            <a:normAutofit fontScale="90000"/>
          </a:bodyPr>
          <a:lstStyle/>
          <a:p>
            <a:r>
              <a:rPr b="1"/>
              <a:t>O3 - Programy nauczania zdalnego w uczeniu maszynowym</a:t>
            </a:r>
            <a:br>
              <a:rPr b="1"/>
            </a:br>
            <a:r>
              <a:rPr b="1"/>
              <a:t/>
            </a:r>
            <a:br>
              <a:rPr b="1"/>
            </a:br>
            <a:r>
              <a:t>9 - Optymalizacja modeli uczenia maszynowego</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Dostrajanie hiperparametrów</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sz="3600">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052317465"/>
              </p:ext>
            </p:extLst>
          </p:nvPr>
        </p:nvGraphicFramePr>
        <p:xfrm>
          <a:off x="381001" y="1121230"/>
          <a:ext cx="7218135" cy="3484221"/>
        </p:xfrm>
        <a:graphic>
          <a:graphicData uri="http://schemas.openxmlformats.org/drawingml/2006/table">
            <a:tbl>
              <a:tblPr/>
              <a:tblGrid>
                <a:gridCol w="948695">
                  <a:extLst>
                    <a:ext uri="{9D8B030D-6E8A-4147-A177-3AD203B41FA5}">
                      <a16:colId xmlns:a16="http://schemas.microsoft.com/office/drawing/2014/main" val="2989505484"/>
                    </a:ext>
                  </a:extLst>
                </a:gridCol>
                <a:gridCol w="859195">
                  <a:extLst>
                    <a:ext uri="{9D8B030D-6E8A-4147-A177-3AD203B41FA5}">
                      <a16:colId xmlns:a16="http://schemas.microsoft.com/office/drawing/2014/main" val="2708240083"/>
                    </a:ext>
                  </a:extLst>
                </a:gridCol>
                <a:gridCol w="859195">
                  <a:extLst>
                    <a:ext uri="{9D8B030D-6E8A-4147-A177-3AD203B41FA5}">
                      <a16:colId xmlns:a16="http://schemas.microsoft.com/office/drawing/2014/main" val="4032320644"/>
                    </a:ext>
                  </a:extLst>
                </a:gridCol>
                <a:gridCol w="859195">
                  <a:extLst>
                    <a:ext uri="{9D8B030D-6E8A-4147-A177-3AD203B41FA5}">
                      <a16:colId xmlns:a16="http://schemas.microsoft.com/office/drawing/2014/main" val="1298068912"/>
                    </a:ext>
                  </a:extLst>
                </a:gridCol>
                <a:gridCol w="859195">
                  <a:extLst>
                    <a:ext uri="{9D8B030D-6E8A-4147-A177-3AD203B41FA5}">
                      <a16:colId xmlns:a16="http://schemas.microsoft.com/office/drawing/2014/main" val="3637076022"/>
                    </a:ext>
                  </a:extLst>
                </a:gridCol>
                <a:gridCol w="1396193">
                  <a:extLst>
                    <a:ext uri="{9D8B030D-6E8A-4147-A177-3AD203B41FA5}">
                      <a16:colId xmlns:a16="http://schemas.microsoft.com/office/drawing/2014/main" val="2615147901"/>
                    </a:ext>
                  </a:extLst>
                </a:gridCol>
                <a:gridCol w="1436467">
                  <a:extLst>
                    <a:ext uri="{9D8B030D-6E8A-4147-A177-3AD203B41FA5}">
                      <a16:colId xmlns:a16="http://schemas.microsoft.com/office/drawing/2014/main" val="3434068176"/>
                    </a:ext>
                  </a:extLst>
                </a:gridCol>
              </a:tblGrid>
              <a:tr h="791869">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Próbka</a:t>
                      </a:r>
                      <a:endParaRPr sz="1600" b="1"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X1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X2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Klasa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Odległość do sąsiadów, próbka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Odległość do sąsiadów, próbka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078732"/>
                  </a:ext>
                </a:extLst>
              </a:tr>
              <a:tr h="316748">
                <a:tc rowSpan="8">
                  <a:txBody>
                    <a:bodyPr/>
                    <a:lstStyle/>
                    <a:p>
                      <a:pPr algn="ctr" fontAlgn="ctr">
                        <a:defRPr sz="1600" b="1">
                          <a:solidFill>
                            <a:srgbClr val="000000"/>
                          </a:solidFill>
                          <a:effectLst/>
                          <a:latin typeface="Calibri" panose="020F0502020204030204" pitchFamily="34" charset="0"/>
                        </a:defRPr>
                      </a:pPr>
                      <a:r>
                        <a:t>zestaw szkoleniowy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778498487"/>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466229"/>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43895745"/>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162456591"/>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29258"/>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sz="1600">
                          <a:solidFill>
                            <a:srgbClr val="000000"/>
                          </a:solidFill>
                          <a:effectLst/>
                          <a:latin typeface="Calibri" panose="020F0502020204030204" pitchFamily="34" charset="0"/>
                        </a:defRPr>
                      </a:pPr>
                      <a:r>
                        <a:t>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380075"/>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1,06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55517122"/>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sz="1600">
                          <a:solidFill>
                            <a:srgbClr val="000000"/>
                          </a:solidFill>
                          <a:effectLst/>
                          <a:latin typeface="Calibri" panose="020F0502020204030204" pitchFamily="34" charset="0"/>
                        </a:defRPr>
                      </a:pPr>
                      <a:r>
                        <a:t>1,56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798319814"/>
                  </a:ext>
                </a:extLst>
              </a:tr>
              <a:tr h="263956">
                <a:tc rowSpan="2">
                  <a:txBody>
                    <a:bodyPr/>
                    <a:lstStyle/>
                    <a:p>
                      <a:pPr algn="ctr" fontAlgn="b">
                        <a:defRPr sz="1600" b="1">
                          <a:solidFill>
                            <a:srgbClr val="000000"/>
                          </a:solidFill>
                          <a:effectLst/>
                          <a:latin typeface="Calibri" panose="020F0502020204030204" pitchFamily="34" charset="0"/>
                        </a:defRPr>
                      </a:pPr>
                      <a:r>
                        <a:t>zestaw weryfikacji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6296559"/>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3,20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7067873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18342397"/>
              </p:ext>
            </p:extLst>
          </p:nvPr>
        </p:nvGraphicFramePr>
        <p:xfrm>
          <a:off x="5372100" y="4605451"/>
          <a:ext cx="5295900" cy="1610293"/>
        </p:xfrm>
        <a:graphic>
          <a:graphicData uri="http://schemas.openxmlformats.org/drawingml/2006/table">
            <a:tbl>
              <a:tblPr/>
              <a:tblGrid>
                <a:gridCol w="1026017">
                  <a:extLst>
                    <a:ext uri="{9D8B030D-6E8A-4147-A177-3AD203B41FA5}">
                      <a16:colId xmlns:a16="http://schemas.microsoft.com/office/drawing/2014/main" val="1914576827"/>
                    </a:ext>
                  </a:extLst>
                </a:gridCol>
                <a:gridCol w="1026017">
                  <a:extLst>
                    <a:ext uri="{9D8B030D-6E8A-4147-A177-3AD203B41FA5}">
                      <a16:colId xmlns:a16="http://schemas.microsoft.com/office/drawing/2014/main" val="871075889"/>
                    </a:ext>
                  </a:extLst>
                </a:gridCol>
                <a:gridCol w="1060797">
                  <a:extLst>
                    <a:ext uri="{9D8B030D-6E8A-4147-A177-3AD203B41FA5}">
                      <a16:colId xmlns:a16="http://schemas.microsoft.com/office/drawing/2014/main" val="1276002572"/>
                    </a:ext>
                  </a:extLst>
                </a:gridCol>
                <a:gridCol w="956457">
                  <a:extLst>
                    <a:ext uri="{9D8B030D-6E8A-4147-A177-3AD203B41FA5}">
                      <a16:colId xmlns:a16="http://schemas.microsoft.com/office/drawing/2014/main" val="4113291515"/>
                    </a:ext>
                  </a:extLst>
                </a:gridCol>
                <a:gridCol w="1226612">
                  <a:extLst>
                    <a:ext uri="{9D8B030D-6E8A-4147-A177-3AD203B41FA5}">
                      <a16:colId xmlns:a16="http://schemas.microsoft.com/office/drawing/2014/main" val="418290458"/>
                    </a:ext>
                  </a:extLst>
                </a:gridCol>
              </a:tblGrid>
              <a:tr h="929015">
                <a:tc>
                  <a:txBody>
                    <a:bodyPr/>
                    <a:lstStyle/>
                    <a:p>
                      <a:pPr algn="ctr" fontAlgn="ctr">
                        <a:defRPr b="1">
                          <a:solidFill>
                            <a:srgbClr val="000000"/>
                          </a:solidFill>
                          <a:effectLst/>
                          <a:latin typeface="Calibri" panose="020F0502020204030204" pitchFamily="34" charset="0"/>
                        </a:defRPr>
                      </a:pPr>
                      <a:r>
                        <a:t>Próbka</a:t>
                      </a:r>
                      <a:endParaRPr sz="1800" b="1"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defRPr b="1">
                          <a:solidFill>
                            <a:srgbClr val="000000"/>
                          </a:solidFill>
                          <a:effectLst/>
                          <a:latin typeface="Calibri" panose="020F0502020204030204" pitchFamily="34" charset="0"/>
                        </a:defRPr>
                      </a:pPr>
                      <a:r>
                        <a:t>Najbliższe próbki dla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b="1">
                          <a:solidFill>
                            <a:srgbClr val="000000"/>
                          </a:solidFill>
                          <a:effectLst/>
                          <a:latin typeface="Calibri" panose="020F0502020204030204" pitchFamily="34" charset="0"/>
                        </a:defRPr>
                      </a:pPr>
                      <a:r>
                        <a:t>Przewidywanie dla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b="1">
                          <a:solidFill>
                            <a:srgbClr val="000000"/>
                          </a:solidFill>
                          <a:effectLst/>
                          <a:latin typeface="Calibri" panose="020F0502020204030204" pitchFamily="34" charset="0"/>
                        </a:defRPr>
                      </a:pPr>
                      <a:r>
                        <a:t>Najbliższe próbki dla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b="1">
                          <a:solidFill>
                            <a:srgbClr val="000000"/>
                          </a:solidFill>
                          <a:effectLst/>
                          <a:latin typeface="Calibri" panose="020F0502020204030204" pitchFamily="34" charset="0"/>
                        </a:defRPr>
                      </a:pPr>
                      <a:r>
                        <a:t>Przewidywanie dla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652274897"/>
                  </a:ext>
                </a:extLst>
              </a:tr>
              <a:tr h="371606">
                <a:tc>
                  <a:txBody>
                    <a:bodyPr/>
                    <a:lstStyle/>
                    <a:p>
                      <a:pPr algn="ctr" fontAlgn="ctr">
                        <a:defRPr>
                          <a:solidFill>
                            <a:srgbClr val="000000"/>
                          </a:solidFill>
                          <a:effectLst/>
                          <a:latin typeface="Calibri" panose="020F0502020204030204" pitchFamily="34" charset="0"/>
                        </a:defRPr>
                      </a:pPr>
                      <a: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3,4,6,7,8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1504910"/>
                  </a:ext>
                </a:extLst>
              </a:tr>
              <a:tr h="309672">
                <a:tc>
                  <a:txBody>
                    <a:bodyPr/>
                    <a:lstStyle/>
                    <a:p>
                      <a:pPr algn="ctr" fontAlgn="ctr">
                        <a:defRPr>
                          <a:solidFill>
                            <a:srgbClr val="000000"/>
                          </a:solidFill>
                          <a:effectLst/>
                          <a:latin typeface="Calibri" panose="020F0502020204030204" pitchFamily="34" charset="0"/>
                        </a:defRPr>
                      </a:pPr>
                      <a: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1,3,4,7,8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a:solidFill>
                            <a:srgbClr val="000000"/>
                          </a:solidFill>
                          <a:effectLst/>
                          <a:latin typeface="Calibri" panose="020F0502020204030204" pitchFamily="34" charset="0"/>
                        </a:defRPr>
                      </a:pPr>
                      <a: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1810587"/>
                  </a:ext>
                </a:extLst>
              </a:tr>
            </a:tbl>
          </a:graphicData>
        </a:graphic>
      </p:graphicFrame>
      <p:sp>
        <p:nvSpPr>
          <p:cNvPr id="10" name="Rectangular Callout 9"/>
          <p:cNvSpPr/>
          <p:nvPr/>
        </p:nvSpPr>
        <p:spPr>
          <a:xfrm>
            <a:off x="7881258" y="1121229"/>
            <a:ext cx="3178628" cy="1447799"/>
          </a:xfrm>
          <a:prstGeom prst="wedgeRectCallout">
            <a:avLst>
              <a:gd name="adj1" fmla="val -71470"/>
              <a:gd name="adj2" fmla="val 4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Wzór odległości euklidesowej, </a:t>
            </a:r>
          </a:p>
          <a:p>
            <a:pPr algn="ctr"/>
            <a:r>
              <a:t>na przykład między próbką 9 a próbką 1 </a:t>
            </a:r>
            <a:br/>
            <a:r>
              <a:t>√((1,20 - 3,5)^2 + (1,30 - 2,0)^2)</a:t>
            </a:r>
          </a:p>
        </p:txBody>
      </p:sp>
      <p:sp>
        <p:nvSpPr>
          <p:cNvPr id="22" name="Rectangular Callout 21"/>
          <p:cNvSpPr/>
          <p:nvPr/>
        </p:nvSpPr>
        <p:spPr>
          <a:xfrm>
            <a:off x="8763000" y="2863340"/>
            <a:ext cx="3178628" cy="1447799"/>
          </a:xfrm>
          <a:prstGeom prst="wedgeRectCallout">
            <a:avLst>
              <a:gd name="adj1" fmla="val -68388"/>
              <a:gd name="adj2" fmla="val 59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Klasa większości wśród sąsiadów, na przykład próbka 9 i k=3, klasa większości wśród sąsiadów 3,4,7 to klasa 1</a:t>
            </a:r>
          </a:p>
        </p:txBody>
      </p:sp>
      <p:sp>
        <p:nvSpPr>
          <p:cNvPr id="11" name="Cloud Callout 10"/>
          <p:cNvSpPr/>
          <p:nvPr/>
        </p:nvSpPr>
        <p:spPr>
          <a:xfrm>
            <a:off x="97971" y="4783028"/>
            <a:ext cx="4876799" cy="1687286"/>
          </a:xfrm>
          <a:prstGeom prst="cloudCallout">
            <a:avLst>
              <a:gd name="adj1" fmla="val 49725"/>
              <a:gd name="adj2" fmla="val -5298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Przykład - dostrajanie hiperparametrów dla klasyfikacji KNN</a:t>
            </a:r>
          </a:p>
        </p:txBody>
      </p:sp>
    </p:spTree>
    <p:extLst>
      <p:ext uri="{BB962C8B-B14F-4D97-AF65-F5344CB8AC3E}">
        <p14:creationId xmlns:p14="http://schemas.microsoft.com/office/powerpoint/2010/main" val="3062340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463097"/>
            <a:ext cx="10515600" cy="794852"/>
          </a:xfrm>
        </p:spPr>
        <p:txBody>
          <a:bodyPr/>
          <a:lstStyle/>
          <a:p>
            <a:pPr algn="ctr">
              <a:defRPr b="1"/>
            </a:pPr>
            <a:r>
              <a:t>Wybór modelu</a:t>
            </a:r>
          </a:p>
        </p:txBody>
      </p:sp>
      <p:sp>
        <p:nvSpPr>
          <p:cNvPr id="5" name="Rectangle 4"/>
          <p:cNvSpPr/>
          <p:nvPr/>
        </p:nvSpPr>
        <p:spPr>
          <a:xfrm>
            <a:off x="209552"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OCENA </a:t>
            </a:r>
          </a:p>
          <a:p>
            <a:pPr algn="ctr"/>
            <a:endParaRPr sz="3600" b="1">
              <a:latin typeface="+mj-lt"/>
            </a:endParaRPr>
          </a:p>
          <a:p>
            <a:pPr algn="ctr">
              <a:defRPr sz="2400">
                <a:latin typeface="+mj-lt"/>
              </a:defRPr>
            </a:pPr>
            <a:r>
              <a:t>Testuj różne modele i zobacz, jak dobrze działają na naszych danych, używając wskaźników takich jak dokładność lub błąd (matryca konfuzji, MSE, MAE, R-kwadrat ...)</a:t>
            </a:r>
            <a:endParaRPr sz="240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9"/>
          <p:cNvSpPr/>
          <p:nvPr/>
        </p:nvSpPr>
        <p:spPr>
          <a:xfrm>
            <a:off x="4446814"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PORÓWNANIE</a:t>
            </a:r>
          </a:p>
          <a:p>
            <a:pPr algn="ctr"/>
            <a:endParaRPr sz="3600" b="1">
              <a:latin typeface="+mj-lt"/>
            </a:endParaRPr>
          </a:p>
          <a:p>
            <a:pPr algn="ctr">
              <a:defRPr sz="2400">
                <a:latin typeface="+mj-lt"/>
              </a:defRPr>
            </a:pPr>
            <a:r>
              <a:t> Porównaj wskaźniki oceny modeli, biorąc pod uwagę odpowiednie kryteria (dokładność, precyzja, wycofanie ...) </a:t>
            </a:r>
            <a:endParaRPr sz="2400">
              <a:latin typeface="+mj-lt"/>
            </a:endParaRPr>
          </a:p>
        </p:txBody>
      </p:sp>
      <p:sp>
        <p:nvSpPr>
          <p:cNvPr id="11" name="Rectangle 10"/>
          <p:cNvSpPr/>
          <p:nvPr/>
        </p:nvSpPr>
        <p:spPr>
          <a:xfrm>
            <a:off x="8684076" y="1964868"/>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NAJLEPSZE DOPASOWANIE </a:t>
            </a:r>
          </a:p>
          <a:p>
            <a:pPr algn="ctr"/>
            <a:endParaRPr sz="3600" b="1">
              <a:latin typeface="+mj-lt"/>
            </a:endParaRPr>
          </a:p>
          <a:p>
            <a:pPr algn="ctr">
              <a:defRPr sz="2400">
                <a:latin typeface="+mj-lt"/>
              </a:defRPr>
            </a:pPr>
            <a:r>
              <a:t>Na podstawie oceny i porównania wybierz model, który najlepiej odpowiada Twoim wymaganiom i zapewnia najdokładniejsze prognozy.</a:t>
            </a:r>
          </a:p>
        </p:txBody>
      </p:sp>
    </p:spTree>
    <p:extLst>
      <p:ext uri="{BB962C8B-B14F-4D97-AF65-F5344CB8AC3E}">
        <p14:creationId xmlns:p14="http://schemas.microsoft.com/office/powerpoint/2010/main" val="2419875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79401"/>
            <a:ext cx="10515600" cy="794852"/>
          </a:xfrm>
        </p:spPr>
        <p:txBody>
          <a:bodyPr/>
          <a:lstStyle/>
          <a:p>
            <a:pPr algn="ctr">
              <a:defRPr b="1"/>
            </a:pPr>
            <a:r>
              <a:t>Wybór modelu</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sz="3600">
              <a:latin typeface="+mj-lt"/>
            </a:endParaRPr>
          </a:p>
        </p:txBody>
      </p:sp>
      <p:sp>
        <p:nvSpPr>
          <p:cNvPr id="13" name="Rectangle 12"/>
          <p:cNvSpPr/>
          <p:nvPr/>
        </p:nvSpPr>
        <p:spPr>
          <a:xfrm>
            <a:off x="5206096" y="3012619"/>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PORÓWNANIE </a:t>
            </a:r>
          </a:p>
          <a:p>
            <a:pPr algn="ctr">
              <a:defRPr sz="2400" b="1">
                <a:latin typeface="+mj-lt"/>
              </a:defRPr>
            </a:pPr>
            <a:r>
              <a:t>Model A: Dokładność = 16,66% </a:t>
            </a:r>
            <a:endParaRPr sz="2400">
              <a:latin typeface="+mj-lt"/>
            </a:endParaRPr>
          </a:p>
          <a:p>
            <a:pPr algn="ctr">
              <a:defRPr sz="2400"/>
            </a:pPr>
            <a:r>
              <a:rPr b="1">
                <a:latin typeface="+mj-lt"/>
              </a:rPr>
              <a:t>Model B: </a:t>
            </a:r>
            <a:r>
              <a:t>Dokładność = 66,66%</a:t>
            </a:r>
            <a:endParaRPr sz="2400">
              <a:latin typeface="+mj-lt"/>
            </a:endParaRPr>
          </a:p>
        </p:txBody>
      </p:sp>
      <p:sp>
        <p:nvSpPr>
          <p:cNvPr id="14" name="Rectangle 13"/>
          <p:cNvSpPr/>
          <p:nvPr/>
        </p:nvSpPr>
        <p:spPr>
          <a:xfrm>
            <a:off x="5206096" y="4772028"/>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BEST FIT - Model B</a:t>
            </a:r>
          </a:p>
          <a:p>
            <a:pPr algn="ctr">
              <a:defRPr sz="2400">
                <a:latin typeface="+mj-lt"/>
              </a:defRPr>
            </a:pPr>
            <a:r>
              <a:t>Model B jest lepszy od modelu A. Jeśli jednak spróbujemy modelu A z k=5, możemy osiągnąć lepsze wyniki tam, gdzie dokładność sięga 75% !</a:t>
            </a:r>
            <a:endParaRPr sz="2400">
              <a:latin typeface="+mj-lt"/>
            </a:endParaRPr>
          </a:p>
        </p:txBody>
      </p:sp>
      <p:sp>
        <p:nvSpPr>
          <p:cNvPr id="15" name="Rectangle 14"/>
          <p:cNvSpPr/>
          <p:nvPr/>
        </p:nvSpPr>
        <p:spPr>
          <a:xfrm>
            <a:off x="5206096" y="757233"/>
            <a:ext cx="6604904" cy="2177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OCENA </a:t>
            </a:r>
          </a:p>
          <a:p>
            <a:pPr algn="ctr">
              <a:defRPr sz="2400">
                <a:latin typeface="+mj-lt"/>
              </a:defRPr>
            </a:pPr>
            <a:r>
              <a:rPr b="1"/>
              <a:t>Model A:</a:t>
            </a:r>
            <a:r>
              <a:t> </a:t>
            </a:r>
            <a:r>
              <a:rPr b="1"/>
              <a:t>K-najbliższy sąsiad (KNN) - klasyfikator </a:t>
            </a:r>
            <a:endParaRPr sz="2400" b="1">
              <a:latin typeface="+mj-lt"/>
            </a:endParaRPr>
          </a:p>
          <a:p>
            <a:pPr algn="ctr">
              <a:defRPr sz="2400">
                <a:latin typeface="+mj-lt"/>
              </a:defRPr>
            </a:pPr>
            <a:r>
              <a:t>k=3</a:t>
            </a:r>
            <a:endParaRPr sz="2400">
              <a:latin typeface="+mj-lt"/>
            </a:endParaRPr>
          </a:p>
          <a:p>
            <a:pPr algn="ctr">
              <a:defRPr sz="2400" b="1">
                <a:latin typeface="+mj-lt"/>
              </a:defRPr>
            </a:pPr>
            <a:r>
              <a:t>Model B: Regresja logistyczna</a:t>
            </a:r>
            <a:endParaRPr sz="2400" b="1">
              <a:latin typeface="+mj-lt"/>
            </a:endParaRPr>
          </a:p>
          <a:p>
            <a:pPr algn="ctr">
              <a:defRPr>
                <a:latin typeface="+mj-lt"/>
              </a:defRPr>
            </a:pPr>
            <a:r>
              <a:t>p = 1 / (1 + exp(--1.7150779 + 0.2574228 * X1 + 0.6058557 * X2)))</a:t>
            </a:r>
          </a:p>
          <a:p>
            <a:pPr algn="ctr"/>
            <a:endParaRPr sz="2400">
              <a:latin typeface="+mj-lt"/>
            </a:endParaRPr>
          </a:p>
        </p:txBody>
      </p:sp>
      <p:sp>
        <p:nvSpPr>
          <p:cNvPr id="4" name="AutoShape 2" descr="p = 1/(e^(-0.257423 X1 - 0.605856 X2 + 1.71508) +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a:p>
        </p:txBody>
      </p:sp>
      <p:graphicFrame>
        <p:nvGraphicFramePr>
          <p:cNvPr id="16" name="Table 15"/>
          <p:cNvGraphicFramePr>
            <a:graphicFrameLocks noGrp="1"/>
          </p:cNvGraphicFramePr>
          <p:nvPr>
            <p:extLst>
              <p:ext uri="{D42A27DB-BD31-4B8C-83A1-F6EECF244321}">
                <p14:modId xmlns:p14="http://schemas.microsoft.com/office/powerpoint/2010/main" val="587523584"/>
              </p:ext>
            </p:extLst>
          </p:nvPr>
        </p:nvGraphicFramePr>
        <p:xfrm>
          <a:off x="1709056" y="691386"/>
          <a:ext cx="2409738" cy="5886838"/>
        </p:xfrm>
        <a:graphic>
          <a:graphicData uri="http://schemas.openxmlformats.org/drawingml/2006/table">
            <a:tbl>
              <a:tblPr/>
              <a:tblGrid>
                <a:gridCol w="695180">
                  <a:extLst>
                    <a:ext uri="{9D8B030D-6E8A-4147-A177-3AD203B41FA5}">
                      <a16:colId xmlns:a16="http://schemas.microsoft.com/office/drawing/2014/main" val="461866407"/>
                    </a:ext>
                  </a:extLst>
                </a:gridCol>
                <a:gridCol w="681812">
                  <a:extLst>
                    <a:ext uri="{9D8B030D-6E8A-4147-A177-3AD203B41FA5}">
                      <a16:colId xmlns:a16="http://schemas.microsoft.com/office/drawing/2014/main" val="748808849"/>
                    </a:ext>
                  </a:extLst>
                </a:gridCol>
                <a:gridCol w="391040">
                  <a:extLst>
                    <a:ext uri="{9D8B030D-6E8A-4147-A177-3AD203B41FA5}">
                      <a16:colId xmlns:a16="http://schemas.microsoft.com/office/drawing/2014/main" val="461025626"/>
                    </a:ext>
                  </a:extLst>
                </a:gridCol>
                <a:gridCol w="641706">
                  <a:extLst>
                    <a:ext uri="{9D8B030D-6E8A-4147-A177-3AD203B41FA5}">
                      <a16:colId xmlns:a16="http://schemas.microsoft.com/office/drawing/2014/main" val="4243279639"/>
                    </a:ext>
                  </a:extLst>
                </a:gridCol>
              </a:tblGrid>
              <a:tr h="183411">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Próbka</a:t>
                      </a:r>
                      <a:endParaRPr sz="1200" b="1" i="0" u="none" strike="noStrike">
                        <a:solidFill>
                          <a:srgbClr val="000000"/>
                        </a:solidFill>
                        <a:effectLst/>
                        <a:latin typeface="Calibri Light" panose="020F0302020204030204" pitchFamily="34" charset="0"/>
                        <a:cs typeface="Calibri Light" panose="020F0302020204030204" pitchFamily="34" charset="0"/>
                      </a:endParaRP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X1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X2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Klasa</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735549"/>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5306073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46116328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56197352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70150961"/>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234173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6726534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6074573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41484231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12289147"/>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81890187"/>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62743060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725443716"/>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804186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0323408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954600071"/>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8174952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36470454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47756689"/>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451979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97698118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8398525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6806021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1256603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2993295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40416822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9494188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9533178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6322009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4082942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37735631"/>
                  </a:ext>
                </a:extLst>
              </a:tr>
            </a:tbl>
          </a:graphicData>
        </a:graphic>
      </p:graphicFrame>
      <p:sp>
        <p:nvSpPr>
          <p:cNvPr id="17" name="Rounded Rectangular Callout 16"/>
          <p:cNvSpPr/>
          <p:nvPr/>
        </p:nvSpPr>
        <p:spPr>
          <a:xfrm>
            <a:off x="155575" y="1643743"/>
            <a:ext cx="1270454" cy="1883228"/>
          </a:xfrm>
          <a:prstGeom prst="wedgeRoundRectCallout">
            <a:avLst>
              <a:gd name="adj1" fmla="val 72562"/>
              <a:gd name="adj2" fmla="val 6431"/>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Zestaw szkoleniowy</a:t>
            </a:r>
          </a:p>
          <a:p>
            <a:pPr algn="ctr"/>
            <a:r>
              <a:t>(80% próbek)</a:t>
            </a:r>
          </a:p>
        </p:txBody>
      </p:sp>
      <p:sp>
        <p:nvSpPr>
          <p:cNvPr id="19" name="Rounded Rectangular Callout 18"/>
          <p:cNvSpPr/>
          <p:nvPr/>
        </p:nvSpPr>
        <p:spPr>
          <a:xfrm>
            <a:off x="155575" y="4738463"/>
            <a:ext cx="1270454" cy="1883228"/>
          </a:xfrm>
          <a:prstGeom prst="wedgeRoundRectCallout">
            <a:avLst>
              <a:gd name="adj1" fmla="val 72562"/>
              <a:gd name="adj2" fmla="val 6431"/>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Zestaw weryfikacji</a:t>
            </a:r>
          </a:p>
          <a:p>
            <a:pPr algn="ctr">
              <a:defRPr>
                <a:solidFill>
                  <a:schemeClr val="tx1"/>
                </a:solidFill>
              </a:defRPr>
            </a:pPr>
            <a:r>
              <a:t>(20% próbek)</a:t>
            </a:r>
            <a:endParaRPr>
              <a:solidFill>
                <a:schemeClr val="tx1"/>
              </a:solidFill>
            </a:endParaRPr>
          </a:p>
        </p:txBody>
      </p:sp>
    </p:spTree>
    <p:extLst>
      <p:ext uri="{BB962C8B-B14F-4D97-AF65-F5344CB8AC3E}">
        <p14:creationId xmlns:p14="http://schemas.microsoft.com/office/powerpoint/2010/main" val="3500300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Regularyzacja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1384" y="974920"/>
            <a:ext cx="9062359" cy="4903365"/>
          </a:xfrm>
        </p:spPr>
        <p:txBody>
          <a:bodyPr>
            <a:noAutofit/>
          </a:bodyPr>
          <a:lstStyle/>
          <a:p>
            <a:pPr algn="just">
              <a:defRPr sz="3600">
                <a:latin typeface="+mj-lt"/>
              </a:defRPr>
            </a:pPr>
            <a:r>
              <a:rPr b="1"/>
              <a:t>Rola regularyzacji</a:t>
            </a:r>
            <a:r>
              <a:t>: Dodaje równowagę między dobrze dopasowanymi danymi treningowymi a generalizacją nowych, niewidocznych danych.</a:t>
            </a:r>
            <a:endParaRPr sz="3600">
              <a:latin typeface="+mj-lt"/>
            </a:endParaRPr>
          </a:p>
          <a:p>
            <a:pPr algn="just">
              <a:defRPr sz="3600">
                <a:latin typeface="+mj-lt"/>
              </a:defRPr>
            </a:pPr>
            <a:r>
              <a:rPr b="1"/>
              <a:t>Kara za naukę</a:t>
            </a:r>
            <a:r>
              <a:t>: Niechęć do nadmiernego polegania, promuje elastyczność.</a:t>
            </a:r>
          </a:p>
          <a:p>
            <a:pPr algn="just">
              <a:defRPr sz="3600">
                <a:latin typeface="+mj-lt"/>
              </a:defRPr>
            </a:pPr>
            <a:r>
              <a:rPr b="1"/>
              <a:t>Większa wydajność</a:t>
            </a:r>
            <a:r>
              <a:t>: Zregulowane modele stają się bardziej elastyczne, koncentrując się na podstawowych wzorcach, dzięki czemu uzyskują większą wydajność i niezawodność.</a:t>
            </a:r>
          </a:p>
        </p:txBody>
      </p:sp>
      <p:pic>
        <p:nvPicPr>
          <p:cNvPr id="4" name="Picture 3" descr="Free Close-Up Photo of Accounting Documents Stock Photo"/>
          <p:cNvPicPr/>
          <p:nvPr/>
        </p:nvPicPr>
        <p:blipFill>
          <a:blip r:embed="rId3">
            <a:extLst>
              <a:ext uri="{28A0092B-C50C-407E-A947-70E740481C1C}">
                <a14:useLocalDpi xmlns:a14="http://schemas.microsoft.com/office/drawing/2010/main" val="0"/>
              </a:ext>
            </a:extLst>
          </a:blip>
          <a:srcRect/>
          <a:stretch>
            <a:fillRect/>
          </a:stretch>
        </p:blipFill>
        <p:spPr bwMode="auto">
          <a:xfrm>
            <a:off x="9514114" y="1447801"/>
            <a:ext cx="2449286" cy="4231109"/>
          </a:xfrm>
          <a:prstGeom prst="rect">
            <a:avLst/>
          </a:prstGeom>
          <a:noFill/>
          <a:ln>
            <a:noFill/>
          </a:ln>
        </p:spPr>
      </p:pic>
    </p:spTree>
    <p:extLst>
      <p:ext uri="{BB962C8B-B14F-4D97-AF65-F5344CB8AC3E}">
        <p14:creationId xmlns:p14="http://schemas.microsoft.com/office/powerpoint/2010/main" val="1271745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32852"/>
            <a:ext cx="10515600" cy="794852"/>
          </a:xfrm>
        </p:spPr>
        <p:txBody>
          <a:bodyPr/>
          <a:lstStyle/>
          <a:p>
            <a:pPr algn="ctr">
              <a:defRPr b="1"/>
            </a:pPr>
            <a:r>
              <a:t>Regularyzacja</a:t>
            </a:r>
          </a:p>
        </p:txBody>
      </p:sp>
      <p:graphicFrame>
        <p:nvGraphicFramePr>
          <p:cNvPr id="5" name="Table 4"/>
          <p:cNvGraphicFramePr>
            <a:graphicFrameLocks noGrp="1"/>
          </p:cNvGraphicFramePr>
          <p:nvPr>
            <p:extLst>
              <p:ext uri="{D42A27DB-BD31-4B8C-83A1-F6EECF244321}">
                <p14:modId xmlns:p14="http://schemas.microsoft.com/office/powerpoint/2010/main" val="668413978"/>
              </p:ext>
            </p:extLst>
          </p:nvPr>
        </p:nvGraphicFramePr>
        <p:xfrm>
          <a:off x="1752599" y="800554"/>
          <a:ext cx="2086610" cy="5978288"/>
        </p:xfrm>
        <a:graphic>
          <a:graphicData uri="http://schemas.openxmlformats.org/drawingml/2006/table">
            <a:tbl>
              <a:tblPr/>
              <a:tblGrid>
                <a:gridCol w="668180">
                  <a:extLst>
                    <a:ext uri="{9D8B030D-6E8A-4147-A177-3AD203B41FA5}">
                      <a16:colId xmlns:a16="http://schemas.microsoft.com/office/drawing/2014/main" val="97604470"/>
                    </a:ext>
                  </a:extLst>
                </a:gridCol>
                <a:gridCol w="725192">
                  <a:extLst>
                    <a:ext uri="{9D8B030D-6E8A-4147-A177-3AD203B41FA5}">
                      <a16:colId xmlns:a16="http://schemas.microsoft.com/office/drawing/2014/main" val="2232844448"/>
                    </a:ext>
                  </a:extLst>
                </a:gridCol>
                <a:gridCol w="693238">
                  <a:extLst>
                    <a:ext uri="{9D8B030D-6E8A-4147-A177-3AD203B41FA5}">
                      <a16:colId xmlns:a16="http://schemas.microsoft.com/office/drawing/2014/main" val="3899822748"/>
                    </a:ext>
                  </a:extLst>
                </a:gridCol>
              </a:tblGrid>
              <a:tr h="167359">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Próbka</a:t>
                      </a:r>
                      <a:endParaRPr sz="1400" b="1" i="0" u="none" strike="noStrike">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Godziny studiów</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Powodzenie</a:t>
                      </a:r>
                      <a:endParaRPr sz="1400" b="1" i="0" u="none" strike="noStrike">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684959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0014147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635443023"/>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6312349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228141899"/>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3647100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747376120"/>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1667367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01238634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7.2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9728871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075328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23577422"/>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7414722"/>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9586086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3534055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477968738"/>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9330856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57257278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523491260"/>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16102758"/>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51702803"/>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92167745"/>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512680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34712815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9869763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94423126"/>
                  </a:ext>
                </a:extLst>
              </a:tr>
            </a:tbl>
          </a:graphicData>
        </a:graphic>
      </p:graphicFrame>
      <p:sp>
        <p:nvSpPr>
          <p:cNvPr id="6" name="Rounded Rectangular Callout 5"/>
          <p:cNvSpPr/>
          <p:nvPr/>
        </p:nvSpPr>
        <p:spPr>
          <a:xfrm>
            <a:off x="155575" y="1643743"/>
            <a:ext cx="1270454" cy="1349828"/>
          </a:xfrm>
          <a:prstGeom prst="wedgeRoundRectCallout">
            <a:avLst>
              <a:gd name="adj1" fmla="val 75133"/>
              <a:gd name="adj2" fmla="val 24979"/>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Zestaw szkoleniowy</a:t>
            </a:r>
          </a:p>
        </p:txBody>
      </p:sp>
      <p:sp>
        <p:nvSpPr>
          <p:cNvPr id="7" name="Rounded Rectangular Callout 6"/>
          <p:cNvSpPr/>
          <p:nvPr/>
        </p:nvSpPr>
        <p:spPr>
          <a:xfrm>
            <a:off x="155575" y="3875314"/>
            <a:ext cx="1270454" cy="1349828"/>
          </a:xfrm>
          <a:prstGeom prst="wedgeRoundRectCallout">
            <a:avLst>
              <a:gd name="adj1" fmla="val 73419"/>
              <a:gd name="adj2" fmla="val 29818"/>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Zestaw weryfikacji</a:t>
            </a:r>
          </a:p>
        </p:txBody>
      </p:sp>
      <p:sp>
        <p:nvSpPr>
          <p:cNvPr id="8" name="Rounded Rectangular Callout 7"/>
          <p:cNvSpPr/>
          <p:nvPr/>
        </p:nvSpPr>
        <p:spPr>
          <a:xfrm>
            <a:off x="155575" y="5429014"/>
            <a:ext cx="1270454" cy="1349828"/>
          </a:xfrm>
          <a:prstGeom prst="wedgeRoundRectCallout">
            <a:avLst>
              <a:gd name="adj1" fmla="val 72562"/>
              <a:gd name="adj2" fmla="val 6431"/>
              <a:gd name="adj3" fmla="val 16667"/>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rPr>
                <a:solidFill>
                  <a:schemeClr val="tx1"/>
                </a:solidFill>
              </a:rPr>
              <a:t>Wartości</a:t>
            </a:r>
            <a:r>
              <a:t> </a:t>
            </a:r>
            <a:r>
              <a:rPr>
                <a:solidFill>
                  <a:schemeClr val="tx1"/>
                </a:solidFill>
              </a:rPr>
              <a:t>przyszłości</a:t>
            </a:r>
          </a:p>
        </p:txBody>
      </p:sp>
      <p:sp>
        <p:nvSpPr>
          <p:cNvPr id="9"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839209" y="806646"/>
            <a:ext cx="6774365" cy="4903365"/>
          </a:xfrm>
        </p:spPr>
        <p:txBody>
          <a:bodyPr>
            <a:noAutofit/>
          </a:bodyPr>
          <a:lstStyle/>
          <a:p>
            <a:pPr marL="0" indent="0" algn="ctr">
              <a:buNone/>
              <a:defRPr b="1">
                <a:latin typeface="+mj-lt"/>
              </a:defRPr>
            </a:pPr>
            <a:r>
              <a:t>Regresja logistyczna</a:t>
            </a:r>
            <a:endParaRPr b="1">
              <a:latin typeface="+mj-lt"/>
            </a:endParaRPr>
          </a:p>
          <a:p>
            <a:pPr marL="0" indent="0" algn="ctr">
              <a:buNone/>
              <a:defRPr sz="2400">
                <a:latin typeface="+mj-lt"/>
              </a:defRPr>
            </a:pPr>
            <a:r>
              <a:t>p = 1 / (1 + exp(-(β0 + β1 * Study Hours)))</a:t>
            </a:r>
            <a:endParaRPr sz="2400">
              <a:latin typeface="+mj-lt"/>
            </a:endParaRPr>
          </a:p>
          <a:p>
            <a:pPr marL="0" indent="0" algn="ctr">
              <a:buNone/>
              <a:defRPr sz="2000">
                <a:latin typeface="+mj-lt"/>
              </a:defRPr>
            </a:pPr>
            <a:r>
              <a:t>β0 = 0.01268794</a:t>
            </a:r>
            <a:endParaRPr sz="2000">
              <a:latin typeface="+mj-lt"/>
            </a:endParaRPr>
          </a:p>
          <a:p>
            <a:pPr marL="0" indent="0" algn="ctr">
              <a:buNone/>
              <a:defRPr sz="2000">
                <a:latin typeface="+mj-lt"/>
              </a:defRPr>
            </a:pPr>
            <a:r>
              <a:t>β1 = 0.78148321</a:t>
            </a:r>
            <a:endParaRPr sz="2000">
              <a:latin typeface="+mj-lt"/>
            </a:endParaRPr>
          </a:p>
          <a:p>
            <a:pPr marL="0" indent="0" algn="ctr">
              <a:buNone/>
              <a:defRPr sz="2400" b="1">
                <a:latin typeface="+mj-lt"/>
              </a:defRPr>
            </a:pPr>
            <a:r>
              <a:t>Dokładność zestawu walidacyjnego = 100%</a:t>
            </a:r>
          </a:p>
          <a:p>
            <a:pPr marL="0" indent="0" algn="ctr">
              <a:buNone/>
            </a:pPr>
            <a:endParaRPr sz="2400" b="1">
              <a:latin typeface="+mj-lt"/>
            </a:endParaRPr>
          </a:p>
          <a:p>
            <a:pPr marL="0" indent="0" algn="ctr">
              <a:buNone/>
              <a:defRPr sz="2400">
                <a:latin typeface="+mj-lt"/>
              </a:defRPr>
            </a:pPr>
            <a:r>
              <a:rPr b="1"/>
              <a:t>Regresja logistyczna ze współczynnikami regresji grzbietowej</a:t>
            </a:r>
            <a:r>
              <a:t>:</a:t>
            </a:r>
            <a:endParaRPr sz="2400">
              <a:latin typeface="+mj-lt"/>
            </a:endParaRPr>
          </a:p>
          <a:p>
            <a:pPr marL="0" indent="0" algn="ctr">
              <a:buNone/>
              <a:defRPr sz="2400"/>
            </a:pPr>
            <a:r>
              <a:rPr>
                <a:latin typeface="+mj-lt"/>
              </a:rPr>
              <a:t>β0= 0.01475021, β1 </a:t>
            </a:r>
            <a:r>
              <a:t>= </a:t>
            </a:r>
            <a:r>
              <a:rPr>
                <a:latin typeface="+mj-lt"/>
              </a:rPr>
              <a:t>0.16443271</a:t>
            </a:r>
            <a:endParaRPr sz="2400">
              <a:latin typeface="+mj-lt"/>
            </a:endParaRPr>
          </a:p>
          <a:p>
            <a:pPr marL="0" indent="0" algn="ctr">
              <a:buNone/>
            </a:pPr>
            <a:endParaRPr sz="2400">
              <a:latin typeface="+mj-lt"/>
            </a:endParaRPr>
          </a:p>
          <a:p>
            <a:pPr marL="0" indent="0" algn="ctr">
              <a:buNone/>
              <a:defRPr sz="2400">
                <a:latin typeface="+mj-lt"/>
              </a:defRPr>
            </a:pPr>
            <a:r>
              <a:t>Dodatkowe testy z przyszłymi wartościami - regresja logistyczna (bez regulacji) -&gt; </a:t>
            </a:r>
            <a:r>
              <a:rPr b="1"/>
              <a:t>Dokładność: 0.7</a:t>
            </a:r>
            <a:endParaRPr sz="2400" b="1">
              <a:latin typeface="+mj-lt"/>
            </a:endParaRPr>
          </a:p>
          <a:p>
            <a:pPr marL="0" indent="0" algn="ctr">
              <a:buNone/>
              <a:defRPr sz="2400">
                <a:latin typeface="+mj-lt"/>
              </a:defRPr>
            </a:pPr>
            <a:r>
              <a:t>Dodatkowe testy - regresja logistyczna z regularyzacją grzbietu - &gt; </a:t>
            </a:r>
            <a:r>
              <a:rPr b="1"/>
              <a:t>Dokładność: 0,8</a:t>
            </a:r>
            <a:endParaRPr sz="2400" b="1">
              <a:latin typeface="+mj-lt"/>
            </a:endParaRPr>
          </a:p>
        </p:txBody>
      </p:sp>
      <p:sp>
        <p:nvSpPr>
          <p:cNvPr id="10" name="Rectangular Callout 9"/>
          <p:cNvSpPr/>
          <p:nvPr/>
        </p:nvSpPr>
        <p:spPr>
          <a:xfrm>
            <a:off x="9971314" y="3733800"/>
            <a:ext cx="2100943" cy="1393371"/>
          </a:xfrm>
          <a:prstGeom prst="wedgeRectCallout">
            <a:avLst>
              <a:gd name="adj1" fmla="val -36377"/>
              <a:gd name="adj2" fmla="val 10078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Model standaryzowany działa lepiej w przyszłych wartościach!</a:t>
            </a:r>
            <a:endParaRPr sz="2100"/>
          </a:p>
        </p:txBody>
      </p:sp>
      <p:sp>
        <p:nvSpPr>
          <p:cNvPr id="11" name="Rectangular Callout 10"/>
          <p:cNvSpPr/>
          <p:nvPr/>
        </p:nvSpPr>
        <p:spPr>
          <a:xfrm>
            <a:off x="10091057" y="1111911"/>
            <a:ext cx="2100943" cy="1393371"/>
          </a:xfrm>
          <a:prstGeom prst="wedgeRectCallout">
            <a:avLst>
              <a:gd name="adj1" fmla="val -81455"/>
              <a:gd name="adj2" fmla="val 515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Możliwe przesadne dopasowanie do istniejących danych! </a:t>
            </a:r>
            <a:endParaRPr sz="2100"/>
          </a:p>
        </p:txBody>
      </p:sp>
    </p:spTree>
    <p:extLst>
      <p:ext uri="{BB962C8B-B14F-4D97-AF65-F5344CB8AC3E}">
        <p14:creationId xmlns:p14="http://schemas.microsoft.com/office/powerpoint/2010/main" val="127211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3868"/>
            <a:ext cx="10515600" cy="794852"/>
          </a:xfrm>
        </p:spPr>
        <p:txBody>
          <a:bodyPr/>
          <a:lstStyle/>
          <a:p>
            <a:pPr algn="ctr">
              <a:defRPr b="1"/>
            </a:pPr>
            <a:r>
              <a:t>Weryfikacja krzyżowa</a:t>
            </a:r>
          </a:p>
        </p:txBody>
      </p:sp>
      <p:sp>
        <p:nvSpPr>
          <p:cNvPr id="5" name="Rectangle 4"/>
          <p:cNvSpPr/>
          <p:nvPr/>
        </p:nvSpPr>
        <p:spPr>
          <a:xfrm>
            <a:off x="231324" y="898720"/>
            <a:ext cx="3298371" cy="50231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Ocena realizacji obowiązków</a:t>
            </a:r>
            <a:endParaRPr sz="3600" b="1">
              <a:latin typeface="+mj-lt"/>
            </a:endParaRPr>
          </a:p>
          <a:p>
            <a:pPr algn="ctr"/>
            <a:endParaRPr sz="3600" b="1">
              <a:latin typeface="+mj-lt"/>
            </a:endParaRPr>
          </a:p>
          <a:p>
            <a:pPr algn="ctr">
              <a:defRPr sz="2400" b="1">
                <a:latin typeface="+mj-lt"/>
              </a:defRPr>
            </a:pPr>
            <a:r>
              <a:t> Podziel dane na zestawy szkoleniowe i testowe, trenuj model w zestawie szkoleniowym i oceniaj jego wydajność w zestawie testowym, aby zobaczyć, jak dobrze radzi sobie z niewidzialnymi danymi.</a:t>
            </a:r>
            <a:endParaRPr sz="2400" b="1">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9"/>
          <p:cNvSpPr/>
          <p:nvPr/>
        </p:nvSpPr>
        <p:spPr>
          <a:xfrm>
            <a:off x="4468586" y="898720"/>
            <a:ext cx="3298371" cy="58181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Sprawdzanie uogólnienia</a:t>
            </a:r>
            <a:endParaRPr sz="3600" b="1">
              <a:latin typeface="+mj-lt"/>
            </a:endParaRPr>
          </a:p>
          <a:p>
            <a:pPr algn="ctr"/>
            <a:endParaRPr sz="3600" b="1">
              <a:latin typeface="+mj-lt"/>
            </a:endParaRPr>
          </a:p>
          <a:p>
            <a:pPr algn="ctr">
              <a:defRPr sz="2400" b="1">
                <a:latin typeface="+mj-lt"/>
              </a:defRPr>
            </a:pPr>
            <a:r>
              <a:t>Korzystaj z weryfikacji krzyżowej, aby wielokrotnie szkolić i testować model na różnych podzbiorach danych, zapewniając, że może on dobrze uogólniać różnorodne próbki i unikać nadmiernego dopasowania.</a:t>
            </a:r>
            <a:endParaRPr sz="2400" b="1">
              <a:latin typeface="+mj-lt"/>
            </a:endParaRPr>
          </a:p>
        </p:txBody>
      </p:sp>
      <p:sp>
        <p:nvSpPr>
          <p:cNvPr id="11" name="Rectangle 10"/>
          <p:cNvSpPr/>
          <p:nvPr/>
        </p:nvSpPr>
        <p:spPr>
          <a:xfrm>
            <a:off x="8643255"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Ocena modelu</a:t>
            </a:r>
          </a:p>
          <a:p>
            <a:pPr algn="ctr"/>
            <a:endParaRPr sz="3600">
              <a:latin typeface="+mj-lt"/>
            </a:endParaRPr>
          </a:p>
          <a:p>
            <a:pPr algn="ctr">
              <a:defRPr sz="2400" b="1">
                <a:latin typeface="+mj-lt"/>
              </a:defRPr>
            </a:pPr>
            <a:r>
              <a:t>Średnia ocena wyników uzyskanych w wyniku weryfikacji krzyżowej w celu dokonania kompleksowej oceny ogólnej skuteczności modelu.</a:t>
            </a:r>
            <a:endParaRPr sz="2400" b="1">
              <a:latin typeface="+mj-lt"/>
            </a:endParaRPr>
          </a:p>
        </p:txBody>
      </p:sp>
    </p:spTree>
    <p:extLst>
      <p:ext uri="{BB962C8B-B14F-4D97-AF65-F5344CB8AC3E}">
        <p14:creationId xmlns:p14="http://schemas.microsoft.com/office/powerpoint/2010/main" val="2098229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Weryfikacja krzyżowa</a:t>
            </a:r>
          </a:p>
        </p:txBody>
      </p:sp>
      <p:pic>
        <p:nvPicPr>
          <p:cNvPr id="4" name="Picture 3"/>
          <p:cNvPicPr>
            <a:picLocks noChangeAspect="1"/>
          </p:cNvPicPr>
          <p:nvPr/>
        </p:nvPicPr>
        <p:blipFill>
          <a:blip r:embed="rId3"/>
          <a:stretch>
            <a:fillRect/>
          </a:stretch>
        </p:blipFill>
        <p:spPr>
          <a:xfrm>
            <a:off x="1852612" y="1155246"/>
            <a:ext cx="2129445" cy="4189640"/>
          </a:xfrm>
          <a:prstGeom prst="rect">
            <a:avLst/>
          </a:prstGeom>
        </p:spPr>
      </p:pic>
      <p:sp>
        <p:nvSpPr>
          <p:cNvPr id="5" name="Rounded Rectangular Callout 4"/>
          <p:cNvSpPr/>
          <p:nvPr/>
        </p:nvSpPr>
        <p:spPr>
          <a:xfrm>
            <a:off x="4169228" y="3543950"/>
            <a:ext cx="2265439" cy="1496136"/>
          </a:xfrm>
          <a:prstGeom prst="wedgeRoundRectCallout">
            <a:avLst>
              <a:gd name="adj1" fmla="val -55260"/>
              <a:gd name="adj2" fmla="val -1057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Ocena wydajności, dokładność = 80%</a:t>
            </a:r>
            <a:endParaRPr sz="2400">
              <a:latin typeface="+mj-lt"/>
            </a:endParaRPr>
          </a:p>
        </p:txBody>
      </p:sp>
      <p:pic>
        <p:nvPicPr>
          <p:cNvPr id="7" name="Picture 6"/>
          <p:cNvPicPr>
            <a:picLocks noChangeAspect="1"/>
          </p:cNvPicPr>
          <p:nvPr/>
        </p:nvPicPr>
        <p:blipFill>
          <a:blip r:embed="rId4"/>
          <a:stretch>
            <a:fillRect/>
          </a:stretch>
        </p:blipFill>
        <p:spPr>
          <a:xfrm>
            <a:off x="7043057" y="1144361"/>
            <a:ext cx="2177143" cy="4189640"/>
          </a:xfrm>
          <a:prstGeom prst="rect">
            <a:avLst/>
          </a:prstGeom>
        </p:spPr>
      </p:pic>
      <p:sp>
        <p:nvSpPr>
          <p:cNvPr id="9" name="Cloud Callout 8"/>
          <p:cNvSpPr/>
          <p:nvPr/>
        </p:nvSpPr>
        <p:spPr>
          <a:xfrm>
            <a:off x="87086" y="1309511"/>
            <a:ext cx="1654628" cy="1956203"/>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Podzielmy dane na szkolenia i testy</a:t>
            </a:r>
          </a:p>
        </p:txBody>
      </p:sp>
      <p:sp>
        <p:nvSpPr>
          <p:cNvPr id="11" name="Cloud Callout 10"/>
          <p:cNvSpPr/>
          <p:nvPr/>
        </p:nvSpPr>
        <p:spPr>
          <a:xfrm>
            <a:off x="5083555" y="1513115"/>
            <a:ext cx="1654628" cy="1458685"/>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Podzielmy te same dane w fałdach</a:t>
            </a:r>
          </a:p>
        </p:txBody>
      </p:sp>
      <p:sp>
        <p:nvSpPr>
          <p:cNvPr id="12" name="Rounded Rectangular Callout 11"/>
          <p:cNvSpPr/>
          <p:nvPr/>
        </p:nvSpPr>
        <p:spPr>
          <a:xfrm>
            <a:off x="9416218" y="926648"/>
            <a:ext cx="2666926" cy="4592410"/>
          </a:xfrm>
          <a:prstGeom prst="wedgeRoundRectCallout">
            <a:avLst>
              <a:gd name="adj1" fmla="val -56481"/>
              <a:gd name="adj2" fmla="val -90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latin typeface="+mj-lt"/>
              </a:defRPr>
            </a:pPr>
            <a:r>
              <a:t>Sprawdźmy krzyżowo z iteracjami</a:t>
            </a:r>
            <a:endParaRPr sz="2000" b="1">
              <a:latin typeface="+mj-lt"/>
            </a:endParaRPr>
          </a:p>
          <a:p>
            <a:pPr algn="ctr"/>
            <a:endParaRPr>
              <a:latin typeface="+mj-lt"/>
            </a:endParaRPr>
          </a:p>
          <a:p>
            <a:pPr algn="ctr">
              <a:defRPr sz="1600"/>
            </a:pPr>
            <a:r>
              <a:t>fałdy 1,2,3 do treningu, fałd 4 do testu </a:t>
            </a:r>
            <a:endParaRPr sz="1600"/>
          </a:p>
          <a:p>
            <a:pPr algn="ctr">
              <a:defRPr sz="1600"/>
            </a:pPr>
            <a:r>
              <a:t>(dokładność=80%)</a:t>
            </a:r>
            <a:endParaRPr sz="1600"/>
          </a:p>
          <a:p>
            <a:pPr algn="ctr"/>
            <a:endParaRPr sz="1600"/>
          </a:p>
          <a:p>
            <a:pPr algn="ctr">
              <a:defRPr sz="1600"/>
            </a:pPr>
            <a:r>
              <a:t>fałdy 1,2,4 do treningu, fałd 3 do testu </a:t>
            </a:r>
            <a:endParaRPr sz="1600"/>
          </a:p>
          <a:p>
            <a:pPr algn="ctr">
              <a:defRPr sz="1600"/>
            </a:pPr>
            <a:r>
              <a:t> (dokładność=70%)</a:t>
            </a:r>
            <a:endParaRPr sz="1600"/>
          </a:p>
          <a:p>
            <a:pPr algn="ctr"/>
            <a:endParaRPr sz="1600"/>
          </a:p>
          <a:p>
            <a:pPr algn="ctr">
              <a:defRPr sz="1600"/>
            </a:pPr>
            <a:r>
              <a:t>fałdy 2,3,4 do treningu, fałd 1 do testu </a:t>
            </a:r>
            <a:endParaRPr sz="1600"/>
          </a:p>
          <a:p>
            <a:pPr algn="ctr">
              <a:defRPr sz="1600"/>
            </a:pPr>
            <a:r>
              <a:t>(dokładność=60%)</a:t>
            </a:r>
            <a:endParaRPr sz="1600"/>
          </a:p>
          <a:p>
            <a:pPr algn="ctr"/>
            <a:endParaRPr sz="1600"/>
          </a:p>
          <a:p>
            <a:pPr algn="ctr">
              <a:defRPr sz="1600"/>
            </a:pPr>
            <a:r>
              <a:t>fałdy 1,3,4 do treningu, fałd 2 do testu (dokładność = 70%)</a:t>
            </a:r>
            <a:endParaRPr sz="1600"/>
          </a:p>
        </p:txBody>
      </p:sp>
      <p:sp>
        <p:nvSpPr>
          <p:cNvPr id="13" name="Oval Callout 12"/>
          <p:cNvSpPr/>
          <p:nvPr/>
        </p:nvSpPr>
        <p:spPr>
          <a:xfrm>
            <a:off x="1426029" y="5540829"/>
            <a:ext cx="2416628" cy="707571"/>
          </a:xfrm>
          <a:prstGeom prst="wedgeEllipseCallout">
            <a:avLst>
              <a:gd name="adj1" fmla="val 3942"/>
              <a:gd name="adj2" fmla="val -775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Ocena efektywności</a:t>
            </a:r>
          </a:p>
        </p:txBody>
      </p:sp>
      <p:sp>
        <p:nvSpPr>
          <p:cNvPr id="14" name="Oval Callout 13"/>
          <p:cNvSpPr/>
          <p:nvPr/>
        </p:nvSpPr>
        <p:spPr>
          <a:xfrm>
            <a:off x="4538133" y="5540829"/>
            <a:ext cx="2962050" cy="1143000"/>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Sprawdzanie uogólnienia - </a:t>
            </a:r>
            <a:r>
              <a:rPr b="1"/>
              <a:t>sprawdzanie krzyżowe</a:t>
            </a:r>
          </a:p>
        </p:txBody>
      </p:sp>
      <p:sp>
        <p:nvSpPr>
          <p:cNvPr id="15" name="Oval Callout 14"/>
          <p:cNvSpPr/>
          <p:nvPr/>
        </p:nvSpPr>
        <p:spPr>
          <a:xfrm>
            <a:off x="7500183" y="5688498"/>
            <a:ext cx="2699657" cy="995331"/>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Avearge perfomance - dokładność = 70%</a:t>
            </a:r>
            <a:endParaRPr b="1"/>
          </a:p>
        </p:txBody>
      </p:sp>
    </p:spTree>
    <p:extLst>
      <p:ext uri="{BB962C8B-B14F-4D97-AF65-F5344CB8AC3E}">
        <p14:creationId xmlns:p14="http://schemas.microsoft.com/office/powerpoint/2010/main" val="3279154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Sprawdź ten artykuł o przetwarzaniu wstępnym danych:</a:t>
            </a:r>
            <a:endParaRPr b="1">
              <a:latin typeface="+mj-lt"/>
            </a:endParaRPr>
          </a:p>
          <a:p>
            <a:pPr algn="just">
              <a:defRPr>
                <a:latin typeface="+mj-lt"/>
                <a:hlinkClick r:id="rId3"/>
              </a:defRPr>
            </a:pPr>
            <a:r>
              <a:t>https://developer.ibm.com/articles/data-preprocessing-in-detail/</a:t>
            </a:r>
            <a:endParaRPr>
              <a:latin typeface="+mj-lt"/>
            </a:endParaRPr>
          </a:p>
          <a:p>
            <a:pPr marL="0" indent="0" algn="just">
              <a:buNone/>
              <a:defRPr b="1">
                <a:latin typeface="+mj-lt"/>
              </a:defRPr>
            </a:pPr>
            <a:r>
              <a:t>Sprawdź ten artykuł o Feature Engineering:</a:t>
            </a:r>
            <a:endParaRPr b="1">
              <a:latin typeface="+mj-lt"/>
            </a:endParaRPr>
          </a:p>
          <a:p>
            <a:pPr algn="just">
              <a:defRPr>
                <a:latin typeface="+mj-lt"/>
                <a:hlinkClick r:id="rId4"/>
              </a:defRPr>
            </a:pPr>
            <a:r>
              <a:t>https://www.ibm.com/garage/method/practices/reason/prepare-data-for-machine-learning/</a:t>
            </a:r>
            <a:endParaRPr>
              <a:latin typeface="+mj-lt"/>
            </a:endParaRPr>
          </a:p>
          <a:p>
            <a:pPr marL="0" indent="0" algn="just">
              <a:buNone/>
            </a:pPr>
            <a:r>
              <a:rPr b="1">
                <a:latin typeface="+mj-lt"/>
              </a:rPr>
              <a:t>Sprawdź to wideo </a:t>
            </a:r>
            <a:r>
              <a:t>Tuning hiperparametrów</a:t>
            </a:r>
            <a:r>
              <a:rPr b="1">
                <a:latin typeface="+mj-lt"/>
              </a:rPr>
              <a:t>:</a:t>
            </a:r>
          </a:p>
          <a:p>
            <a:pPr algn="just">
              <a:defRPr>
                <a:latin typeface="+mj-lt"/>
                <a:hlinkClick r:id="rId5"/>
              </a:defRPr>
            </a:pPr>
            <a:r>
              <a:t>https://www.youtube.com/watch?v=soilQNNvhLw</a:t>
            </a:r>
            <a:endParaRPr>
              <a:latin typeface="+mj-lt"/>
            </a:endParaRPr>
          </a:p>
          <a:p>
            <a:pPr marL="0" indent="0" algn="just">
              <a:buNone/>
              <a:defRPr b="1">
                <a:latin typeface="+mj-lt"/>
              </a:defRPr>
            </a:pPr>
            <a:r>
              <a:t>Sprawdź to wideo na temat Cross Validation:</a:t>
            </a:r>
            <a:endParaRPr b="1">
              <a:latin typeface="+mj-lt"/>
            </a:endParaRPr>
          </a:p>
          <a:p>
            <a:pPr algn="just">
              <a:defRPr>
                <a:latin typeface="+mj-lt"/>
                <a:hlinkClick r:id="rId6"/>
              </a:defRPr>
            </a:pPr>
            <a:r>
              <a:t>https://www.youtube.com/watch?v=fSytzGwwBVw</a:t>
            </a:r>
            <a:endParaRPr>
              <a:latin typeface="+mj-lt"/>
            </a:endParaRPr>
          </a:p>
          <a:p>
            <a:pPr marL="0" indent="0" algn="just">
              <a:buNone/>
              <a:defRPr b="1">
                <a:latin typeface="+mj-lt"/>
              </a:defRPr>
            </a:pPr>
            <a:r>
              <a:t>Uzyskać dostęp do aplikacji Oracle Member Hub i dokończyć dziewiąty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Optymalizacja modeli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Optymalizacja modeli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a:latin typeface="+mj-lt"/>
              </a:defRPr>
            </a:pPr>
            <a:r>
              <a:rPr sz="3600"/>
              <a:t>Optymalizuj pod kątem </a:t>
            </a:r>
            <a:r>
              <a:rPr sz="4000" b="1"/>
              <a:t>dokładności</a:t>
            </a:r>
            <a:r>
              <a:rPr sz="3600"/>
              <a:t>: Dostosuj model do dokładnych prognoz.</a:t>
            </a:r>
          </a:p>
          <a:p>
            <a:pPr>
              <a:defRPr>
                <a:latin typeface="+mj-lt"/>
              </a:defRPr>
            </a:pPr>
            <a:r>
              <a:rPr sz="3600"/>
              <a:t>Zwiększ </a:t>
            </a:r>
            <a:r>
              <a:rPr sz="4000" b="1"/>
              <a:t>wydajność</a:t>
            </a:r>
            <a:r>
              <a:rPr sz="3600"/>
              <a:t>: zwiększ możliwości uczenia się modelu.</a:t>
            </a:r>
          </a:p>
          <a:p>
            <a:pPr>
              <a:defRPr>
                <a:latin typeface="+mj-lt"/>
              </a:defRPr>
            </a:pPr>
            <a:r>
              <a:rPr sz="3600"/>
              <a:t>Udoskonal </a:t>
            </a:r>
            <a:r>
              <a:rPr sz="4000" b="1"/>
              <a:t>dostosowywanie</a:t>
            </a:r>
            <a:r>
              <a:rPr sz="3600"/>
              <a:t>: Upewnij się, że model może generalizować nowe dane.</a:t>
            </a:r>
          </a:p>
        </p:txBody>
      </p:sp>
      <p:pic>
        <p:nvPicPr>
          <p:cNvPr id="5"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2372" y="1576188"/>
            <a:ext cx="2087266" cy="15153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a Boost Gaug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0393" y="3473223"/>
            <a:ext cx="2058489" cy="257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Optymalizacja modeli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11767456" cy="4903334"/>
          </a:xfrm>
        </p:spPr>
        <p:txBody>
          <a:bodyPr>
            <a:noAutofit/>
          </a:bodyPr>
          <a:lstStyle/>
          <a:p>
            <a:pPr>
              <a:defRPr sz="3600">
                <a:latin typeface="+mj-lt"/>
              </a:defRPr>
            </a:pPr>
            <a:r>
              <a:rPr b="1"/>
              <a:t>Wstępne przetwarzanie danych</a:t>
            </a:r>
            <a:r>
              <a:t>: czyszczenie, transformacja, spójność</a:t>
            </a:r>
          </a:p>
          <a:p>
            <a:pPr>
              <a:defRPr sz="3600">
                <a:latin typeface="+mj-lt"/>
              </a:defRPr>
            </a:pPr>
            <a:r>
              <a:rPr b="1"/>
              <a:t>Inżynieria funkcji</a:t>
            </a:r>
            <a:r>
              <a:t>: wybór, transformacja, spostrzeżenia</a:t>
            </a:r>
          </a:p>
          <a:p>
            <a:pPr>
              <a:defRPr sz="3600">
                <a:latin typeface="+mj-lt"/>
              </a:defRPr>
            </a:pPr>
            <a:r>
              <a:rPr b="1"/>
              <a:t>Dostrajanie hiperparametrów</a:t>
            </a:r>
            <a:r>
              <a:t>: optymalizacja, wyszukiwanie parametrów, wydajność</a:t>
            </a:r>
          </a:p>
          <a:p>
            <a:pPr>
              <a:defRPr sz="3600">
                <a:latin typeface="+mj-lt"/>
              </a:defRPr>
            </a:pPr>
            <a:r>
              <a:rPr b="1"/>
              <a:t>Wybór modelu</a:t>
            </a:r>
            <a:r>
              <a:t>: ocena, porównanie, najlepsze dopasowanie</a:t>
            </a:r>
          </a:p>
          <a:p>
            <a:pPr>
              <a:defRPr sz="3600">
                <a:latin typeface="+mj-lt"/>
              </a:defRPr>
            </a:pPr>
            <a:r>
              <a:rPr b="1"/>
              <a:t>Regularyzacja</a:t>
            </a:r>
            <a:r>
              <a:t>: Nadmierne zapobieganie, uogólnianie, równowaga</a:t>
            </a:r>
          </a:p>
          <a:p>
            <a:pPr>
              <a:defRPr sz="3600">
                <a:latin typeface="+mj-lt"/>
              </a:defRPr>
            </a:pPr>
            <a:r>
              <a:rPr b="1"/>
              <a:t>Zatwierdzanie wzajemne</a:t>
            </a:r>
            <a:r>
              <a:t>: Ocena realizacji obowiązków, Sprawdzanie uogólnienia, Ocena modelu</a:t>
            </a:r>
            <a:endParaRPr sz="3600">
              <a:latin typeface="+mj-lt"/>
            </a:endParaRPr>
          </a:p>
        </p:txBody>
      </p:sp>
    </p:spTree>
    <p:extLst>
      <p:ext uri="{BB962C8B-B14F-4D97-AF65-F5344CB8AC3E}">
        <p14:creationId xmlns:p14="http://schemas.microsoft.com/office/powerpoint/2010/main" val="653769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30" y="81115"/>
            <a:ext cx="10515600" cy="794852"/>
          </a:xfrm>
        </p:spPr>
        <p:txBody>
          <a:bodyPr/>
          <a:lstStyle/>
          <a:p>
            <a:pPr algn="ctr">
              <a:defRPr b="1"/>
            </a:pPr>
            <a:r>
              <a:t>Wstępne przetwarzanie danych</a:t>
            </a:r>
          </a:p>
        </p:txBody>
      </p:sp>
      <p:graphicFrame>
        <p:nvGraphicFramePr>
          <p:cNvPr id="4" name="Table 3"/>
          <p:cNvGraphicFramePr>
            <a:graphicFrameLocks noGrp="1"/>
          </p:cNvGraphicFramePr>
          <p:nvPr>
            <p:extLst>
              <p:ext uri="{D42A27DB-BD31-4B8C-83A1-F6EECF244321}">
                <p14:modId xmlns:p14="http://schemas.microsoft.com/office/powerpoint/2010/main" val="2528952428"/>
              </p:ext>
            </p:extLst>
          </p:nvPr>
        </p:nvGraphicFramePr>
        <p:xfrm>
          <a:off x="2677886" y="2634343"/>
          <a:ext cx="8414657" cy="4017206"/>
        </p:xfrm>
        <a:graphic>
          <a:graphicData uri="http://schemas.openxmlformats.org/drawingml/2006/table">
            <a:tbl>
              <a:tblPr>
                <a:tableStyleId>{5C22544A-7EE6-4342-B048-85BDC9FD1C3A}</a:tableStyleId>
              </a:tblPr>
              <a:tblGrid>
                <a:gridCol w="700736">
                  <a:extLst>
                    <a:ext uri="{9D8B030D-6E8A-4147-A177-3AD203B41FA5}">
                      <a16:colId xmlns:a16="http://schemas.microsoft.com/office/drawing/2014/main" val="238679690"/>
                    </a:ext>
                  </a:extLst>
                </a:gridCol>
                <a:gridCol w="1121175">
                  <a:extLst>
                    <a:ext uri="{9D8B030D-6E8A-4147-A177-3AD203B41FA5}">
                      <a16:colId xmlns:a16="http://schemas.microsoft.com/office/drawing/2014/main" val="1058936078"/>
                    </a:ext>
                  </a:extLst>
                </a:gridCol>
                <a:gridCol w="1121175">
                  <a:extLst>
                    <a:ext uri="{9D8B030D-6E8A-4147-A177-3AD203B41FA5}">
                      <a16:colId xmlns:a16="http://schemas.microsoft.com/office/drawing/2014/main" val="1854595423"/>
                    </a:ext>
                  </a:extLst>
                </a:gridCol>
                <a:gridCol w="3246737">
                  <a:extLst>
                    <a:ext uri="{9D8B030D-6E8A-4147-A177-3AD203B41FA5}">
                      <a16:colId xmlns:a16="http://schemas.microsoft.com/office/drawing/2014/main" val="2017713127"/>
                    </a:ext>
                  </a:extLst>
                </a:gridCol>
                <a:gridCol w="2224834">
                  <a:extLst>
                    <a:ext uri="{9D8B030D-6E8A-4147-A177-3AD203B41FA5}">
                      <a16:colId xmlns:a16="http://schemas.microsoft.com/office/drawing/2014/main" val="4119925388"/>
                    </a:ext>
                  </a:extLst>
                </a:gridCol>
              </a:tblGrid>
              <a:tr h="466139">
                <a:tc>
                  <a:txBody>
                    <a:bodyPr/>
                    <a:lstStyle/>
                    <a:p>
                      <a:pPr algn="ctr" fontAlgn="ctr">
                        <a:defRPr sz="2800" b="1">
                          <a:effectLst/>
                          <a:latin typeface="+mj-lt"/>
                        </a:defRPr>
                      </a:pPr>
                      <a:r>
                        <a:t>Identyfikator</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Ocena</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Wiek</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Przyczyna skargi</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Lokalizacja</a:t>
                      </a:r>
                      <a:endParaRPr sz="28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491634415"/>
                  </a:ext>
                </a:extLst>
              </a:tr>
              <a:tr h="466139">
                <a:tc>
                  <a:txBody>
                    <a:bodyPr/>
                    <a:lstStyle/>
                    <a:p>
                      <a:pPr algn="ctr" fontAlgn="ctr">
                        <a:defRPr sz="2800">
                          <a:effectLst/>
                          <a:latin typeface="+mj-lt"/>
                        </a:defRPr>
                      </a:pPr>
                      <a:r>
                        <a:t>1</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Wolna obsługa</a:t>
                      </a:r>
                      <a:endParaRPr sz="2800" b="0" i="0" u="none" strike="noStrike">
                        <a:solidFill>
                          <a:srgbClr val="000000"/>
                        </a:solidFill>
                        <a:effectLst/>
                        <a:latin typeface="+mj-lt"/>
                      </a:endParaRPr>
                    </a:p>
                  </a:txBody>
                  <a:tcPr marL="9525" marR="9525" marT="9525" marB="0" anchor="ctr"/>
                </a:tc>
                <a:tc>
                  <a:txBody>
                    <a:bodyPr/>
                    <a:lstStyle/>
                    <a:p>
                      <a:endParaRPr/>
                    </a:p>
                  </a:txBody>
                  <a:tcPr marL="9525" marR="9525" marT="9525" marB="0" anchor="ctr"/>
                </a:tc>
                <a:extLst>
                  <a:ext uri="{0D108BD9-81ED-4DB2-BD59-A6C34878D82A}">
                    <a16:rowId xmlns:a16="http://schemas.microsoft.com/office/drawing/2014/main" val="3316595930"/>
                  </a:ext>
                </a:extLst>
              </a:tr>
              <a:tr h="466139">
                <a:tc>
                  <a:txBody>
                    <a:bodyPr/>
                    <a:lstStyle/>
                    <a:p>
                      <a:pPr algn="ctr" fontAlgn="ctr">
                        <a:defRPr sz="2800">
                          <a:effectLst/>
                          <a:latin typeface="+mj-lt"/>
                        </a:defRPr>
                      </a:pPr>
                      <a:r>
                        <a:t>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 </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Problem z fakturowaniem</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Nowy Jork</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89706601"/>
                  </a:ext>
                </a:extLst>
              </a:tr>
              <a:tr h="466139">
                <a:tc>
                  <a:txBody>
                    <a:bodyPr/>
                    <a:lstStyle/>
                    <a:p>
                      <a:pPr algn="ctr" fontAlgn="ctr">
                        <a:defRPr sz="2800">
                          <a:effectLst/>
                          <a:latin typeface="+mj-lt"/>
                        </a:defRPr>
                      </a:pPr>
                      <a:r>
                        <a:t>3</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35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Jakość produktu</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Los Angeles</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264697395"/>
                  </a:ext>
                </a:extLst>
              </a:tr>
              <a:tr h="466139">
                <a:tc>
                  <a:txBody>
                    <a:bodyPr/>
                    <a:lstStyle/>
                    <a:p>
                      <a:pPr algn="ctr" fontAlgn="ctr">
                        <a:defRPr sz="2800">
                          <a:effectLst/>
                          <a:latin typeface="+mj-lt"/>
                        </a:defRPr>
                      </a:pPr>
                      <a:r>
                        <a:t>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 </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Nowy Jork</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52093111"/>
                  </a:ext>
                </a:extLst>
              </a:tr>
              <a:tr h="466139">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Opóźnienie dostawy</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San Francisco</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796780165"/>
                  </a:ext>
                </a:extLst>
              </a:tr>
            </a:tbl>
          </a:graphicData>
        </a:graphic>
      </p:graphicFrame>
      <p:sp>
        <p:nvSpPr>
          <p:cNvPr id="5" name="Rectangular Callout 4"/>
          <p:cNvSpPr/>
          <p:nvPr/>
        </p:nvSpPr>
        <p:spPr>
          <a:xfrm>
            <a:off x="2122715" y="5722707"/>
            <a:ext cx="5845628" cy="1003074"/>
          </a:xfrm>
          <a:prstGeom prst="wedgeRectCallout">
            <a:avLst>
              <a:gd name="adj1" fmla="val 12101"/>
              <a:gd name="adj2" fmla="val -14460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Proszę przeciągnąć wiersz, jeśli brakująca wartość wpływa minimalnie na analizę, albo - jeśli zachowywanie wiersza jest ważne - wypełnić go symbolem zastępczym, takim jak "Nie określono".</a:t>
            </a:r>
          </a:p>
        </p:txBody>
      </p:sp>
      <p:sp>
        <p:nvSpPr>
          <p:cNvPr id="7" name="Rectangular Callout 6"/>
          <p:cNvSpPr/>
          <p:nvPr/>
        </p:nvSpPr>
        <p:spPr>
          <a:xfrm>
            <a:off x="381001" y="2761793"/>
            <a:ext cx="1741714" cy="2960914"/>
          </a:xfrm>
          <a:prstGeom prst="wedgeRectCallout">
            <a:avLst>
              <a:gd name="adj1" fmla="val 156476"/>
              <a:gd name="adj2" fmla="val -13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Może być wypełniony za pomocą technik przypisywania, takich jak przyjmowanie średniej oceny podobnych skarg lub stosowanie średniej oceny</a:t>
            </a:r>
          </a:p>
        </p:txBody>
      </p:sp>
      <p:sp>
        <p:nvSpPr>
          <p:cNvPr id="9" name="Rectangular Callout 8"/>
          <p:cNvSpPr/>
          <p:nvPr/>
        </p:nvSpPr>
        <p:spPr>
          <a:xfrm>
            <a:off x="381001" y="770071"/>
            <a:ext cx="3766457" cy="1230638"/>
          </a:xfrm>
          <a:prstGeom prst="wedgeRectCallout">
            <a:avLst>
              <a:gd name="adj1" fmla="val 72278"/>
              <a:gd name="adj2" fmla="val 14353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Ujemną wartość wieku (-5) można zastąpić rozsądnym minimalnym wiekiem, takim jak 18 lat</a:t>
            </a:r>
          </a:p>
        </p:txBody>
      </p:sp>
      <p:sp>
        <p:nvSpPr>
          <p:cNvPr id="10" name="Rectangular Callout 9"/>
          <p:cNvSpPr/>
          <p:nvPr/>
        </p:nvSpPr>
        <p:spPr>
          <a:xfrm>
            <a:off x="8153401" y="974921"/>
            <a:ext cx="3766457" cy="1230638"/>
          </a:xfrm>
          <a:prstGeom prst="wedgeRectCallout">
            <a:avLst>
              <a:gd name="adj1" fmla="val 20255"/>
              <a:gd name="adj2" fmla="val 14088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Usługi geolokalizacyjne, adres IP, najczęściej występująca wartość ... </a:t>
            </a:r>
          </a:p>
        </p:txBody>
      </p:sp>
      <p:pic>
        <p:nvPicPr>
          <p:cNvPr id="2052" name="Picture 4" descr="Free Stainless Steel Close Wrench on Spann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114" y="875967"/>
            <a:ext cx="2240189" cy="168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094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Inżynieria funkcji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8833757" cy="4903334"/>
          </a:xfrm>
        </p:spPr>
        <p:txBody>
          <a:bodyPr>
            <a:noAutofit/>
          </a:bodyPr>
          <a:lstStyle/>
          <a:p>
            <a:pPr algn="just">
              <a:defRPr sz="3600">
                <a:latin typeface="+mj-lt"/>
              </a:defRPr>
            </a:pPr>
            <a:r>
              <a:t>Funkcja Inżynieria: Odblokuj ukryte supermoce w swoich danych!</a:t>
            </a:r>
          </a:p>
          <a:p>
            <a:pPr algn="just">
              <a:defRPr sz="3600">
                <a:latin typeface="+mj-lt"/>
              </a:defRPr>
            </a:pPr>
            <a:r>
              <a:t>Stwórz idealny zestaw narzędzi do analizy.</a:t>
            </a:r>
          </a:p>
          <a:p>
            <a:pPr algn="just">
              <a:defRPr sz="3600">
                <a:latin typeface="+mj-lt"/>
              </a:defRPr>
            </a:pPr>
            <a:r>
              <a:t>Przekształcaj, wybieraj i ulepszaj funkcje, aby uczynić modele inteligentniejszymi.</a:t>
            </a:r>
          </a:p>
          <a:p>
            <a:pPr algn="just">
              <a:defRPr sz="3600">
                <a:latin typeface="+mj-lt"/>
              </a:defRPr>
            </a:pPr>
            <a:r>
              <a:t>Koduj zmienne kategoryczne, skaluj funkcje numeryczne, twórz interakcje i wielomiany.</a:t>
            </a:r>
          </a:p>
          <a:p>
            <a:pPr algn="just">
              <a:defRPr sz="3600">
                <a:latin typeface="+mj-lt"/>
              </a:defRPr>
            </a:pPr>
            <a:r>
              <a:t>Zapewnij swoim modelom możliwość odkrywania ukrytych wzorców i uzyskiwania dodatkowych informacji.</a:t>
            </a:r>
            <a:endParaRPr sz="3600">
              <a:latin typeface="+mj-lt"/>
            </a:endParaRPr>
          </a:p>
        </p:txBody>
      </p:sp>
      <p:pic>
        <p:nvPicPr>
          <p:cNvPr id="2050" name="Picture 2" descr="Free Man Standing Infront of White 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1829" y="1306287"/>
            <a:ext cx="2725504" cy="18206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ivil Engineer Planning Da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77399" y="3388179"/>
            <a:ext cx="1880961" cy="2821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9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Inżynieria funkcji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148444"/>
            <a:ext cx="5894614" cy="1981199"/>
          </a:xfrm>
        </p:spPr>
        <p:txBody>
          <a:bodyPr>
            <a:noAutofit/>
          </a:bodyPr>
          <a:lstStyle/>
          <a:p>
            <a:pPr>
              <a:defRPr sz="3600">
                <a:latin typeface="+mj-lt"/>
              </a:defRPr>
            </a:pPr>
            <a:r>
              <a:rPr b="1"/>
              <a:t>Skalowanie funkcji liczbowych -</a:t>
            </a:r>
            <a:r>
              <a:t>wprowadzanie różnych funkcji w podobnej skali</a:t>
            </a:r>
          </a:p>
        </p:txBody>
      </p:sp>
      <p:graphicFrame>
        <p:nvGraphicFramePr>
          <p:cNvPr id="4" name="Table 3"/>
          <p:cNvGraphicFramePr>
            <a:graphicFrameLocks noGrp="1"/>
          </p:cNvGraphicFramePr>
          <p:nvPr>
            <p:extLst>
              <p:ext uri="{D42A27DB-BD31-4B8C-83A1-F6EECF244321}">
                <p14:modId xmlns:p14="http://schemas.microsoft.com/office/powerpoint/2010/main" val="1725009243"/>
              </p:ext>
            </p:extLst>
          </p:nvPr>
        </p:nvGraphicFramePr>
        <p:xfrm>
          <a:off x="223157" y="3428998"/>
          <a:ext cx="5894614" cy="2932068"/>
        </p:xfrm>
        <a:graphic>
          <a:graphicData uri="http://schemas.openxmlformats.org/drawingml/2006/table">
            <a:tbl>
              <a:tblPr>
                <a:tableStyleId>{5C22544A-7EE6-4342-B048-85BDC9FD1C3A}</a:tableStyleId>
              </a:tblPr>
              <a:tblGrid>
                <a:gridCol w="1447432">
                  <a:extLst>
                    <a:ext uri="{9D8B030D-6E8A-4147-A177-3AD203B41FA5}">
                      <a16:colId xmlns:a16="http://schemas.microsoft.com/office/drawing/2014/main" val="3860154422"/>
                    </a:ext>
                  </a:extLst>
                </a:gridCol>
                <a:gridCol w="1426455">
                  <a:extLst>
                    <a:ext uri="{9D8B030D-6E8A-4147-A177-3AD203B41FA5}">
                      <a16:colId xmlns:a16="http://schemas.microsoft.com/office/drawing/2014/main" val="2780291677"/>
                    </a:ext>
                  </a:extLst>
                </a:gridCol>
                <a:gridCol w="1006909">
                  <a:extLst>
                    <a:ext uri="{9D8B030D-6E8A-4147-A177-3AD203B41FA5}">
                      <a16:colId xmlns:a16="http://schemas.microsoft.com/office/drawing/2014/main" val="3452682668"/>
                    </a:ext>
                  </a:extLst>
                </a:gridCol>
                <a:gridCol w="1006909">
                  <a:extLst>
                    <a:ext uri="{9D8B030D-6E8A-4147-A177-3AD203B41FA5}">
                      <a16:colId xmlns:a16="http://schemas.microsoft.com/office/drawing/2014/main" val="4177744531"/>
                    </a:ext>
                  </a:extLst>
                </a:gridCol>
                <a:gridCol w="1006909">
                  <a:extLst>
                    <a:ext uri="{9D8B030D-6E8A-4147-A177-3AD203B41FA5}">
                      <a16:colId xmlns:a16="http://schemas.microsoft.com/office/drawing/2014/main" val="1865128360"/>
                    </a:ext>
                  </a:extLst>
                </a:gridCol>
              </a:tblGrid>
              <a:tr h="483326">
                <a:tc>
                  <a:txBody>
                    <a:bodyPr/>
                    <a:lstStyle/>
                    <a:p>
                      <a:pPr algn="ctr" fontAlgn="b">
                        <a:defRPr sz="2400" b="1">
                          <a:effectLst/>
                          <a:latin typeface="+mj-lt"/>
                        </a:defRPr>
                      </a:pPr>
                      <a:r>
                        <a:t>Owoce</a:t>
                      </a:r>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Kolor</a:t>
                      </a:r>
                      <a:endParaRPr sz="2400" b="1" i="0" u="none" strike="noStrike">
                        <a:solidFill>
                          <a:srgbClr val="000000"/>
                        </a:solidFill>
                        <a:effectLst/>
                        <a:latin typeface="+mj-lt"/>
                      </a:endParaRPr>
                    </a:p>
                  </a:txBody>
                  <a:tcPr marL="9525" marR="9525" marT="9525" marB="0" anchor="b"/>
                </a:tc>
                <a:tc>
                  <a:txBody>
                    <a:bodyPr/>
                    <a:lstStyle/>
                    <a:p>
                      <a:pPr algn="ctr" fontAlgn="b"/>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Owoce</a:t>
                      </a:r>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Kolor</a:t>
                      </a:r>
                      <a:endParaRPr sz="24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667721183"/>
                  </a:ext>
                </a:extLst>
              </a:tr>
              <a:tr h="483326">
                <a:tc>
                  <a:txBody>
                    <a:bodyPr/>
                    <a:lstStyle/>
                    <a:p>
                      <a:pPr algn="ctr" fontAlgn="b">
                        <a:defRPr sz="2400">
                          <a:effectLst/>
                          <a:latin typeface="+mj-lt"/>
                        </a:defRPr>
                      </a:pPr>
                      <a:r>
                        <a:t>Apple</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Czerwony</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Apple</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1</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655356608"/>
                  </a:ext>
                </a:extLst>
              </a:tr>
              <a:tr h="483326">
                <a:tc>
                  <a:txBody>
                    <a:bodyPr/>
                    <a:lstStyle/>
                    <a:p>
                      <a:pPr algn="ctr" fontAlgn="b">
                        <a:defRPr sz="2400">
                          <a:effectLst/>
                          <a:latin typeface="+mj-lt"/>
                        </a:defRPr>
                      </a:pPr>
                      <a:r>
                        <a:t>Banan</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Żółty</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Banan</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2</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97298304"/>
                  </a:ext>
                </a:extLst>
              </a:tr>
              <a:tr h="483326">
                <a:tc>
                  <a:txBody>
                    <a:bodyPr/>
                    <a:lstStyle/>
                    <a:p>
                      <a:pPr algn="ctr" fontAlgn="b">
                        <a:defRPr sz="2400">
                          <a:effectLst/>
                          <a:latin typeface="+mj-lt"/>
                        </a:defRPr>
                      </a:pPr>
                      <a:r>
                        <a:t>pomarańczowy</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pomarańczowy</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pomarańczowy</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3</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500029851"/>
                  </a:ext>
                </a:extLst>
              </a:tr>
              <a:tr h="483326">
                <a:tc>
                  <a:txBody>
                    <a:bodyPr/>
                    <a:lstStyle/>
                    <a:p>
                      <a:pPr algn="ctr" fontAlgn="b">
                        <a:defRPr sz="2400">
                          <a:effectLst/>
                          <a:latin typeface="+mj-lt"/>
                        </a:defRPr>
                      </a:pPr>
                      <a:r>
                        <a:t>Winogrona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Fioletowy</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Winogrona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4</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7646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65398059"/>
              </p:ext>
            </p:extLst>
          </p:nvPr>
        </p:nvGraphicFramePr>
        <p:xfrm>
          <a:off x="6945086" y="3428996"/>
          <a:ext cx="4691745" cy="2416632"/>
        </p:xfrm>
        <a:graphic>
          <a:graphicData uri="http://schemas.openxmlformats.org/drawingml/2006/table">
            <a:tbl>
              <a:tblPr>
                <a:tableStyleId>{5C22544A-7EE6-4342-B048-85BDC9FD1C3A}</a:tableStyleId>
              </a:tblPr>
              <a:tblGrid>
                <a:gridCol w="883383">
                  <a:extLst>
                    <a:ext uri="{9D8B030D-6E8A-4147-A177-3AD203B41FA5}">
                      <a16:colId xmlns:a16="http://schemas.microsoft.com/office/drawing/2014/main" val="3129254369"/>
                    </a:ext>
                  </a:extLst>
                </a:gridCol>
                <a:gridCol w="981537">
                  <a:extLst>
                    <a:ext uri="{9D8B030D-6E8A-4147-A177-3AD203B41FA5}">
                      <a16:colId xmlns:a16="http://schemas.microsoft.com/office/drawing/2014/main" val="3472576496"/>
                    </a:ext>
                  </a:extLst>
                </a:gridCol>
                <a:gridCol w="942275">
                  <a:extLst>
                    <a:ext uri="{9D8B030D-6E8A-4147-A177-3AD203B41FA5}">
                      <a16:colId xmlns:a16="http://schemas.microsoft.com/office/drawing/2014/main" val="4013687729"/>
                    </a:ext>
                  </a:extLst>
                </a:gridCol>
                <a:gridCol w="942275">
                  <a:extLst>
                    <a:ext uri="{9D8B030D-6E8A-4147-A177-3AD203B41FA5}">
                      <a16:colId xmlns:a16="http://schemas.microsoft.com/office/drawing/2014/main" val="2748079332"/>
                    </a:ext>
                  </a:extLst>
                </a:gridCol>
                <a:gridCol w="942275">
                  <a:extLst>
                    <a:ext uri="{9D8B030D-6E8A-4147-A177-3AD203B41FA5}">
                      <a16:colId xmlns:a16="http://schemas.microsoft.com/office/drawing/2014/main" val="3010270365"/>
                    </a:ext>
                  </a:extLst>
                </a:gridCol>
              </a:tblGrid>
              <a:tr h="402772">
                <a:tc>
                  <a:txBody>
                    <a:bodyPr/>
                    <a:lstStyle/>
                    <a:p>
                      <a:pPr algn="ctr" fontAlgn="ctr">
                        <a:defRPr sz="2000" b="1">
                          <a:effectLst/>
                          <a:latin typeface="+mj-lt"/>
                        </a:defRPr>
                      </a:pPr>
                      <a:r>
                        <a:t>Wiek</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Dochód</a:t>
                      </a:r>
                      <a:endParaRPr sz="2000" b="1" i="0" u="none" strike="noStrike">
                        <a:solidFill>
                          <a:srgbClr val="000000"/>
                        </a:solidFill>
                        <a:effectLst/>
                        <a:latin typeface="+mj-lt"/>
                      </a:endParaRPr>
                    </a:p>
                  </a:txBody>
                  <a:tcPr marL="9525" marR="9525" marT="9525" marB="0" anchor="ctr"/>
                </a:tc>
                <a:tc>
                  <a:txBody>
                    <a:bodyPr/>
                    <a:lstStyle/>
                    <a:p>
                      <a:pPr algn="l" fontAlgn="b"/>
                      <a:endParaRPr sz="2000" b="1" i="0" u="none" strike="noStrike">
                        <a:solidFill>
                          <a:srgbClr val="000000"/>
                        </a:solidFill>
                        <a:effectLst/>
                        <a:latin typeface="+mj-lt"/>
                      </a:endParaRPr>
                    </a:p>
                  </a:txBody>
                  <a:tcPr marL="9525" marR="9525" marT="9525" marB="0" anchor="b"/>
                </a:tc>
                <a:tc>
                  <a:txBody>
                    <a:bodyPr/>
                    <a:lstStyle/>
                    <a:p>
                      <a:pPr algn="ctr" fontAlgn="b">
                        <a:defRPr sz="2000" b="1">
                          <a:effectLst/>
                          <a:latin typeface="+mj-lt"/>
                        </a:defRPr>
                      </a:pPr>
                      <a:r>
                        <a:t>Wiek</a:t>
                      </a:r>
                      <a:endParaRPr sz="2000" b="1" i="0" u="none" strike="noStrike">
                        <a:solidFill>
                          <a:srgbClr val="000000"/>
                        </a:solidFill>
                        <a:effectLst/>
                        <a:latin typeface="+mj-lt"/>
                      </a:endParaRPr>
                    </a:p>
                  </a:txBody>
                  <a:tcPr marL="9525" marR="9525" marT="9525" marB="0" anchor="b"/>
                </a:tc>
                <a:tc>
                  <a:txBody>
                    <a:bodyPr/>
                    <a:lstStyle/>
                    <a:p>
                      <a:pPr algn="ctr" fontAlgn="b">
                        <a:defRPr sz="2000" b="1">
                          <a:effectLst/>
                          <a:latin typeface="+mj-lt"/>
                        </a:defRPr>
                      </a:pPr>
                      <a:r>
                        <a:t>Dochód</a:t>
                      </a:r>
                      <a:endParaRPr sz="20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904680133"/>
                  </a:ext>
                </a:extLst>
              </a:tr>
              <a:tr h="402772">
                <a:tc>
                  <a:txBody>
                    <a:bodyPr/>
                    <a:lstStyle/>
                    <a:p>
                      <a:pPr algn="ctr" fontAlgn="ctr">
                        <a:defRPr sz="2000">
                          <a:effectLst/>
                          <a:latin typeface="+mj-lt"/>
                        </a:defRPr>
                      </a:pPr>
                      <a:r>
                        <a:t>25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0,00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0,00</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539677565"/>
                  </a:ext>
                </a:extLst>
              </a:tr>
              <a:tr h="402772">
                <a:tc>
                  <a:txBody>
                    <a:bodyPr/>
                    <a:lstStyle/>
                    <a:p>
                      <a:pPr algn="ctr" fontAlgn="ctr">
                        <a:defRPr sz="2000">
                          <a:effectLst/>
                          <a:latin typeface="+mj-lt"/>
                        </a:defRPr>
                      </a:pPr>
                      <a:r>
                        <a:t>35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0,40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0,14</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858556950"/>
                  </a:ext>
                </a:extLst>
              </a:tr>
              <a:tr h="402772">
                <a:tc>
                  <a:txBody>
                    <a:bodyPr/>
                    <a:lstStyle/>
                    <a:p>
                      <a:pPr algn="ctr" fontAlgn="ctr">
                        <a:defRPr sz="2000">
                          <a:effectLst/>
                          <a:latin typeface="+mj-lt"/>
                        </a:defRPr>
                      </a:pPr>
                      <a:r>
                        <a:t>40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0,60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0,43</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182862210"/>
                  </a:ext>
                </a:extLst>
              </a:tr>
              <a:tr h="402772">
                <a:tc>
                  <a:txBody>
                    <a:bodyPr/>
                    <a:lstStyle/>
                    <a:p>
                      <a:pPr algn="ctr" fontAlgn="ctr">
                        <a:defRPr sz="2000">
                          <a:effectLst/>
                          <a:latin typeface="+mj-lt"/>
                        </a:defRPr>
                      </a:pPr>
                      <a:r>
                        <a:t>45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80.000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0,80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0,71</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242425126"/>
                  </a:ext>
                </a:extLst>
              </a:tr>
              <a:tr h="402772">
                <a:tc>
                  <a:txBody>
                    <a:bodyPr/>
                    <a:lstStyle/>
                    <a:p>
                      <a:pPr algn="ctr" fontAlgn="ctr">
                        <a:defRPr sz="2000">
                          <a:effectLst/>
                          <a:latin typeface="+mj-lt"/>
                        </a:defRPr>
                      </a:pPr>
                      <a:r>
                        <a:t>50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100.000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1,00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1,00</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31290675"/>
                  </a:ext>
                </a:extLst>
              </a:tr>
            </a:tbl>
          </a:graphicData>
        </a:graphic>
      </p:graphicFrame>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993468"/>
            <a:ext cx="5894614" cy="1981199"/>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3600">
                <a:latin typeface="+mj-lt"/>
              </a:defRPr>
            </a:pPr>
            <a:r>
              <a:rPr b="1"/>
              <a:t>Kodowanie zmiennych kategorycznych - </a:t>
            </a:r>
            <a:r>
              <a:t>przekształcanie danych kategorycznych w reprezentacje liczbowe</a:t>
            </a:r>
            <a:r>
              <a:rPr b="1"/>
              <a:t> </a:t>
            </a:r>
            <a:endParaRPr sz="3600">
              <a:latin typeface="+mj-lt"/>
            </a:endParaRPr>
          </a:p>
        </p:txBody>
      </p:sp>
      <p:sp>
        <p:nvSpPr>
          <p:cNvPr id="7" name="Right Arrow 6"/>
          <p:cNvSpPr/>
          <p:nvPr/>
        </p:nvSpPr>
        <p:spPr>
          <a:xfrm>
            <a:off x="3004457" y="4278086"/>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ight Arrow 7"/>
          <p:cNvSpPr/>
          <p:nvPr/>
        </p:nvSpPr>
        <p:spPr>
          <a:xfrm>
            <a:off x="8768443" y="4180112"/>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ounded Rectangular Callout 8"/>
          <p:cNvSpPr/>
          <p:nvPr/>
        </p:nvSpPr>
        <p:spPr>
          <a:xfrm>
            <a:off x="2449286" y="5845628"/>
            <a:ext cx="2198914" cy="1012372"/>
          </a:xfrm>
          <a:prstGeom prst="wedgeRoundRectCallout">
            <a:avLst>
              <a:gd name="adj1" fmla="val -1611"/>
              <a:gd name="adj2" fmla="val -1005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Czerwony = 1</a:t>
            </a:r>
          </a:p>
          <a:p>
            <a:pPr algn="ctr">
              <a:defRPr sz="2000">
                <a:latin typeface="+mj-lt"/>
              </a:defRPr>
            </a:pPr>
            <a:r>
              <a:t>Żółty = 2</a:t>
            </a:r>
          </a:p>
          <a:p>
            <a:pPr algn="ctr">
              <a:defRPr sz="2000">
                <a:latin typeface="+mj-lt"/>
              </a:defRPr>
            </a:pPr>
            <a:r>
              <a:t>……</a:t>
            </a:r>
            <a:endParaRPr sz="2000">
              <a:latin typeface="+mj-lt"/>
            </a:endParaRPr>
          </a:p>
        </p:txBody>
      </p:sp>
      <p:sp>
        <p:nvSpPr>
          <p:cNvPr id="10" name="Rounded Rectangular Callout 9"/>
          <p:cNvSpPr/>
          <p:nvPr/>
        </p:nvSpPr>
        <p:spPr>
          <a:xfrm>
            <a:off x="5257801" y="5965368"/>
            <a:ext cx="4887686" cy="892632"/>
          </a:xfrm>
          <a:prstGeom prst="wedgeRoundRectCallout">
            <a:avLst>
              <a:gd name="adj1" fmla="val 34656"/>
              <a:gd name="adj2" fmla="val -12264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Na przykład skalowanie min.-maks.</a:t>
            </a:r>
            <a:endParaRPr sz="2000">
              <a:latin typeface="+mj-lt"/>
            </a:endParaRPr>
          </a:p>
          <a:p>
            <a:pPr algn="ctr"/>
            <a:r>
              <a:t>scaled_value = (original_value - min_value) / (max_value - min_value)</a:t>
            </a:r>
            <a:endParaRPr sz="2000">
              <a:latin typeface="+mj-lt"/>
            </a:endParaRPr>
          </a:p>
        </p:txBody>
      </p:sp>
      <p:sp>
        <p:nvSpPr>
          <p:cNvPr id="11" name="Rectangular Callout 10"/>
          <p:cNvSpPr/>
          <p:nvPr/>
        </p:nvSpPr>
        <p:spPr>
          <a:xfrm>
            <a:off x="9927771" y="2640434"/>
            <a:ext cx="1948543" cy="870857"/>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Skalowane wartości</a:t>
            </a:r>
            <a:endParaRPr sz="2400"/>
          </a:p>
        </p:txBody>
      </p:sp>
    </p:spTree>
    <p:extLst>
      <p:ext uri="{BB962C8B-B14F-4D97-AF65-F5344CB8AC3E}">
        <p14:creationId xmlns:p14="http://schemas.microsoft.com/office/powerpoint/2010/main" val="447362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Inżynieria funkcji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573486" cy="1981199"/>
          </a:xfrm>
        </p:spPr>
        <p:txBody>
          <a:bodyPr>
            <a:noAutofit/>
          </a:bodyPr>
          <a:lstStyle/>
          <a:p>
            <a:pPr>
              <a:defRPr sz="3600">
                <a:latin typeface="+mj-lt"/>
              </a:defRPr>
            </a:pPr>
            <a:r>
              <a:rPr b="1"/>
              <a:t>Funkcje wielomianowe - </a:t>
            </a:r>
            <a:r>
              <a:t>rozszerzony obszar elementów dla relacji nieliniowych.</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3600">
                <a:latin typeface="+mj-lt"/>
              </a:defRPr>
            </a:pPr>
            <a:r>
              <a:rPr b="1"/>
              <a:t>Warunki interakcji - </a:t>
            </a:r>
            <a:r>
              <a:t> służące do przechwytywania połączonego efektu dwóch lub więcej zmiennych przez pomnożenie ich razem.</a:t>
            </a:r>
            <a:endParaRPr sz="3600">
              <a:latin typeface="+mj-lt"/>
            </a:endParaRPr>
          </a:p>
          <a:p>
            <a:endParaRPr sz="3600">
              <a:latin typeface="+mj-lt"/>
            </a:endParaRPr>
          </a:p>
          <a:p>
            <a:pPr marL="0" indent="0">
              <a:buNone/>
            </a:pPr>
            <a:endParaRPr sz="3600">
              <a:latin typeface="+mj-lt"/>
            </a:endParaRPr>
          </a:p>
        </p:txBody>
      </p:sp>
      <p:graphicFrame>
        <p:nvGraphicFramePr>
          <p:cNvPr id="12" name="Table 11"/>
          <p:cNvGraphicFramePr>
            <a:graphicFrameLocks noGrp="1"/>
          </p:cNvGraphicFramePr>
          <p:nvPr>
            <p:extLst>
              <p:ext uri="{D42A27DB-BD31-4B8C-83A1-F6EECF244321}">
                <p14:modId xmlns:p14="http://schemas.microsoft.com/office/powerpoint/2010/main" val="3643085049"/>
              </p:ext>
            </p:extLst>
          </p:nvPr>
        </p:nvGraphicFramePr>
        <p:xfrm>
          <a:off x="691242" y="3662394"/>
          <a:ext cx="4860471" cy="2223351"/>
        </p:xfrm>
        <a:graphic>
          <a:graphicData uri="http://schemas.openxmlformats.org/drawingml/2006/table">
            <a:tbl>
              <a:tblPr>
                <a:tableStyleId>{5C22544A-7EE6-4342-B048-85BDC9FD1C3A}</a:tableStyleId>
              </a:tblPr>
              <a:tblGrid>
                <a:gridCol w="1829210">
                  <a:extLst>
                    <a:ext uri="{9D8B030D-6E8A-4147-A177-3AD203B41FA5}">
                      <a16:colId xmlns:a16="http://schemas.microsoft.com/office/drawing/2014/main" val="1668696675"/>
                    </a:ext>
                  </a:extLst>
                </a:gridCol>
                <a:gridCol w="1776946">
                  <a:extLst>
                    <a:ext uri="{9D8B030D-6E8A-4147-A177-3AD203B41FA5}">
                      <a16:colId xmlns:a16="http://schemas.microsoft.com/office/drawing/2014/main" val="375318640"/>
                    </a:ext>
                  </a:extLst>
                </a:gridCol>
                <a:gridCol w="1254315">
                  <a:extLst>
                    <a:ext uri="{9D8B030D-6E8A-4147-A177-3AD203B41FA5}">
                      <a16:colId xmlns:a16="http://schemas.microsoft.com/office/drawing/2014/main" val="3238495911"/>
                    </a:ext>
                  </a:extLst>
                </a:gridCol>
              </a:tblGrid>
              <a:tr h="494102">
                <a:tc>
                  <a:txBody>
                    <a:bodyPr/>
                    <a:lstStyle/>
                    <a:p>
                      <a:pPr algn="ctr" fontAlgn="ctr">
                        <a:defRPr sz="2400" b="1">
                          <a:effectLst/>
                          <a:latin typeface="+mj-lt"/>
                        </a:defRPr>
                      </a:pPr>
                      <a:r>
                        <a:t>Waga (kg)</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Wysokość (m)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Wskaźnik BMI</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739127801"/>
                  </a:ext>
                </a:extLst>
              </a:tr>
              <a:tr h="494102">
                <a:tc>
                  <a:txBody>
                    <a:bodyPr/>
                    <a:lstStyle/>
                    <a:p>
                      <a:pPr algn="ctr" fontAlgn="ctr">
                        <a:defRPr sz="2400">
                          <a:effectLst/>
                          <a:latin typeface="+mj-lt"/>
                        </a:defRPr>
                      </a:pPr>
                      <a:r>
                        <a:t>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55094129"/>
                  </a:ext>
                </a:extLst>
              </a:tr>
              <a:tr h="494102">
                <a:tc>
                  <a:txBody>
                    <a:bodyPr/>
                    <a:lstStyle/>
                    <a:p>
                      <a:pPr algn="ctr" fontAlgn="ctr">
                        <a:defRPr sz="2400">
                          <a:effectLst/>
                          <a:latin typeface="+mj-lt"/>
                        </a:defRPr>
                      </a:pPr>
                      <a:r>
                        <a:t>75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23</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52990238"/>
                  </a:ext>
                </a:extLst>
              </a:tr>
              <a:tr h="494102">
                <a:tc>
                  <a:txBody>
                    <a:bodyPr/>
                    <a:lstStyle/>
                    <a:p>
                      <a:pPr algn="ctr" fontAlgn="ctr">
                        <a:defRPr sz="2400">
                          <a:effectLst/>
                          <a:latin typeface="+mj-lt"/>
                        </a:defRPr>
                      </a:pPr>
                      <a:r>
                        <a:t>70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86954343"/>
                  </a:ext>
                </a:extLst>
              </a:tr>
            </a:tbl>
          </a:graphicData>
        </a:graphic>
      </p:graphicFrame>
      <p:sp>
        <p:nvSpPr>
          <p:cNvPr id="13" name="Rectangular Callout 12"/>
          <p:cNvSpPr/>
          <p:nvPr/>
        </p:nvSpPr>
        <p:spPr>
          <a:xfrm>
            <a:off x="691242" y="5780314"/>
            <a:ext cx="4860471" cy="903515"/>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Body Mass Index (BMI) to waga osoby w kilogramach podzielona przez kwadrat wysokości w metrach.</a:t>
            </a:r>
          </a:p>
        </p:txBody>
      </p:sp>
      <p:graphicFrame>
        <p:nvGraphicFramePr>
          <p:cNvPr id="4" name="Table 3"/>
          <p:cNvGraphicFramePr>
            <a:graphicFrameLocks noGrp="1"/>
          </p:cNvGraphicFramePr>
          <p:nvPr>
            <p:extLst>
              <p:ext uri="{D42A27DB-BD31-4B8C-83A1-F6EECF244321}">
                <p14:modId xmlns:p14="http://schemas.microsoft.com/office/powerpoint/2010/main" val="2625232438"/>
              </p:ext>
            </p:extLst>
          </p:nvPr>
        </p:nvGraphicFramePr>
        <p:xfrm>
          <a:off x="6487886" y="2788920"/>
          <a:ext cx="5595256" cy="2468880"/>
        </p:xfrm>
        <a:graphic>
          <a:graphicData uri="http://schemas.openxmlformats.org/drawingml/2006/table">
            <a:tbl>
              <a:tblPr/>
              <a:tblGrid>
                <a:gridCol w="1398814">
                  <a:extLst>
                    <a:ext uri="{9D8B030D-6E8A-4147-A177-3AD203B41FA5}">
                      <a16:colId xmlns:a16="http://schemas.microsoft.com/office/drawing/2014/main" val="3456236360"/>
                    </a:ext>
                  </a:extLst>
                </a:gridCol>
                <a:gridCol w="1398814">
                  <a:extLst>
                    <a:ext uri="{9D8B030D-6E8A-4147-A177-3AD203B41FA5}">
                      <a16:colId xmlns:a16="http://schemas.microsoft.com/office/drawing/2014/main" val="162473800"/>
                    </a:ext>
                  </a:extLst>
                </a:gridCol>
                <a:gridCol w="1398814">
                  <a:extLst>
                    <a:ext uri="{9D8B030D-6E8A-4147-A177-3AD203B41FA5}">
                      <a16:colId xmlns:a16="http://schemas.microsoft.com/office/drawing/2014/main" val="498483960"/>
                    </a:ext>
                  </a:extLst>
                </a:gridCol>
                <a:gridCol w="1398814">
                  <a:extLst>
                    <a:ext uri="{9D8B030D-6E8A-4147-A177-3AD203B41FA5}">
                      <a16:colId xmlns:a16="http://schemas.microsoft.com/office/drawing/2014/main" val="1884614516"/>
                    </a:ext>
                  </a:extLst>
                </a:gridCol>
              </a:tblGrid>
              <a:tr h="561058">
                <a:tc>
                  <a:txBody>
                    <a:bodyPr/>
                    <a:lstStyle/>
                    <a:p>
                      <a:pPr algn="ctr" fontAlgn="b">
                        <a:defRPr b="1">
                          <a:effectLst/>
                          <a:latin typeface="+mj-lt"/>
                        </a:defRPr>
                      </a:pPr>
                      <a:r>
                        <a:t>Wiek wina (lata)</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Cena (dolary)</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Wiek wina^2</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Wiek wina^3</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450022122"/>
                  </a:ext>
                </a:extLst>
              </a:tr>
              <a:tr h="320604">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596896033"/>
                  </a:ext>
                </a:extLst>
              </a:tr>
              <a:tr h="320604">
                <a:tc>
                  <a:txBody>
                    <a:bodyPr/>
                    <a:lstStyle/>
                    <a:p>
                      <a:pPr algn="ctr" fontAlgn="base">
                        <a:defRPr>
                          <a:effectLst/>
                          <a:latin typeface="+mj-lt"/>
                        </a:defRPr>
                      </a:pPr>
                      <a: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1500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8</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825474270"/>
                  </a:ext>
                </a:extLst>
              </a:tr>
              <a:tr h="320604">
                <a:tc>
                  <a:txBody>
                    <a:bodyPr/>
                    <a:lstStyle/>
                    <a:p>
                      <a:pPr algn="ctr" fontAlgn="base">
                        <a:defRPr>
                          <a:effectLst/>
                          <a:latin typeface="+mj-lt"/>
                        </a:defRPr>
                      </a:pPr>
                      <a: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1800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9</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27</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968950007"/>
                  </a:ext>
                </a:extLst>
              </a:tr>
              <a:tr h="320604">
                <a:tc>
                  <a:txBody>
                    <a:bodyPr/>
                    <a:lstStyle/>
                    <a:p>
                      <a:pPr algn="ctr" fontAlgn="base">
                        <a:defRPr>
                          <a:effectLst/>
                          <a:latin typeface="+mj-l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1600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16</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64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47064457"/>
                  </a:ext>
                </a:extLst>
              </a:tr>
              <a:tr h="320604">
                <a:tc>
                  <a:txBody>
                    <a:bodyPr/>
                    <a:lstStyle/>
                    <a:p>
                      <a:pPr algn="ctr" fontAlgn="base">
                        <a:defRPr>
                          <a:effectLst/>
                          <a:latin typeface="+mj-lt"/>
                        </a:defRPr>
                      </a:pPr>
                      <a:r>
                        <a:t>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1200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614628233"/>
                  </a:ext>
                </a:extLst>
              </a:tr>
            </a:tbl>
          </a:graphicData>
        </a:graphic>
      </p:graphicFrame>
      <p:sp>
        <p:nvSpPr>
          <p:cNvPr id="8" name="Rectangular Callout 7"/>
          <p:cNvSpPr/>
          <p:nvPr/>
        </p:nvSpPr>
        <p:spPr>
          <a:xfrm>
            <a:off x="6419849" y="5290457"/>
            <a:ext cx="4944836" cy="985801"/>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Potencjalne nieliniowe relacje między zmiennymi (wiek i cena wina) - wprowadzenie Wieku wina^2 i Wieku wina^3 jako cech wielomianowych</a:t>
            </a:r>
          </a:p>
        </p:txBody>
      </p:sp>
    </p:spTree>
    <p:extLst>
      <p:ext uri="{BB962C8B-B14F-4D97-AF65-F5344CB8AC3E}">
        <p14:creationId xmlns:p14="http://schemas.microsoft.com/office/powerpoint/2010/main" val="159930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Dostrajanie hiperparametrów</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3600">
                <a:latin typeface="+mj-lt"/>
              </a:defRPr>
            </a:pPr>
            <a:r>
              <a:t>Hiperparametry to ustawienia, które wybieramy dla algorytmu uczenia maszynowego przed jego szkoleniem, wpływające na jego wydajność i zachowanie</a:t>
            </a:r>
            <a:endParaRPr sz="3600">
              <a:latin typeface="+mj-lt"/>
            </a:endParaRPr>
          </a:p>
          <a:p>
            <a:pPr marL="0" indent="0">
              <a:buNone/>
            </a:pPr>
            <a:endParaRPr sz="3600">
              <a:latin typeface="+mj-lt"/>
            </a:endParaRPr>
          </a:p>
        </p:txBody>
      </p:sp>
      <p:sp>
        <p:nvSpPr>
          <p:cNvPr id="5" name="Rectangle 4"/>
          <p:cNvSpPr/>
          <p:nvPr/>
        </p:nvSpPr>
        <p:spPr>
          <a:xfrm>
            <a:off x="1774371" y="262433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 Podziel swój zbiór danych na szkolenie i zestaw weryfikacji</a:t>
            </a:r>
          </a:p>
        </p:txBody>
      </p:sp>
      <p:sp>
        <p:nvSpPr>
          <p:cNvPr id="7" name="Rectangle 6"/>
          <p:cNvSpPr/>
          <p:nvPr/>
        </p:nvSpPr>
        <p:spPr>
          <a:xfrm>
            <a:off x="1681844"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2. Proszę wybrać zakres wartości dla każdego hiperparametru, który ma zostać dostrojony</a:t>
            </a:r>
          </a:p>
        </p:txBody>
      </p:sp>
      <p:sp>
        <p:nvSpPr>
          <p:cNvPr id="14" name="Down Arrow 13"/>
          <p:cNvSpPr/>
          <p:nvPr/>
        </p:nvSpPr>
        <p:spPr>
          <a:xfrm>
            <a:off x="3026228"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ectangle 14"/>
          <p:cNvSpPr/>
          <p:nvPr/>
        </p:nvSpPr>
        <p:spPr>
          <a:xfrm>
            <a:off x="1681843" y="5713499"/>
            <a:ext cx="3810001"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3. Szkolenie i ocena modelu przy użyciu różnych kombinacji hiperparametrów w zestawie sprawdzania poprawności.</a:t>
            </a:r>
          </a:p>
        </p:txBody>
      </p:sp>
      <p:sp>
        <p:nvSpPr>
          <p:cNvPr id="16" name="Down Arrow 15"/>
          <p:cNvSpPr/>
          <p:nvPr/>
        </p:nvSpPr>
        <p:spPr>
          <a:xfrm>
            <a:off x="3026227"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6202133" y="261192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4. Proszę wybrać kombinację hiperparametrów, która będzie działać najlepiej na podstawie wybranej miary oceny</a:t>
            </a:r>
          </a:p>
        </p:txBody>
      </p:sp>
      <p:sp>
        <p:nvSpPr>
          <p:cNvPr id="18" name="Rectangle 17"/>
          <p:cNvSpPr/>
          <p:nvPr/>
        </p:nvSpPr>
        <p:spPr>
          <a:xfrm>
            <a:off x="6155873"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5. Testowanie modelu</a:t>
            </a:r>
          </a:p>
        </p:txBody>
      </p:sp>
      <p:sp>
        <p:nvSpPr>
          <p:cNvPr id="19" name="Down Arrow 18"/>
          <p:cNvSpPr/>
          <p:nvPr/>
        </p:nvSpPr>
        <p:spPr>
          <a:xfrm>
            <a:off x="7500257"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ctangle 19"/>
          <p:cNvSpPr/>
          <p:nvPr/>
        </p:nvSpPr>
        <p:spPr>
          <a:xfrm>
            <a:off x="6057898" y="5713499"/>
            <a:ext cx="4005944"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6. Jeśli wydajność jest niezadowalająca, należy zawęzić obszar wyszukiwania lub spróbować różnych hiperparametrów i powtórzyć proces</a:t>
            </a:r>
          </a:p>
        </p:txBody>
      </p:sp>
      <p:sp>
        <p:nvSpPr>
          <p:cNvPr id="21" name="Down Arrow 20"/>
          <p:cNvSpPr/>
          <p:nvPr/>
        </p:nvSpPr>
        <p:spPr>
          <a:xfrm>
            <a:off x="7500256"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Up Arrow 27"/>
          <p:cNvSpPr/>
          <p:nvPr/>
        </p:nvSpPr>
        <p:spPr>
          <a:xfrm rot="768998">
            <a:off x="5594678" y="3389803"/>
            <a:ext cx="402771" cy="2307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2991597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4B30AEBF-9880-4EF8-8C8E-D2D6D42A01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9472</TotalTime>
  <Words>3958</Words>
  <Application>Microsoft Office PowerPoint</Application>
  <PresentationFormat>Widescreen</PresentationFormat>
  <Paragraphs>644</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Motyw pakietu Office</vt:lpstr>
      <vt:lpstr>O3 - Programy nauczania zdalnego w uczeniu maszynowym  9 - Optymalizacja modeli uczenia maszynowego</vt:lpstr>
      <vt:lpstr>Optymalizacja modeli uczenia maszynowego</vt:lpstr>
      <vt:lpstr>Optymalizacja modeli uczenia maszynowego</vt:lpstr>
      <vt:lpstr>Optymalizacja modeli uczenia maszynowego</vt:lpstr>
      <vt:lpstr>Wstępne przetwarzanie danych</vt:lpstr>
      <vt:lpstr>Inżynieria funkcji</vt:lpstr>
      <vt:lpstr>Inżynieria funkcji</vt:lpstr>
      <vt:lpstr>Inżynieria funkcji</vt:lpstr>
      <vt:lpstr>Dostrajanie hiperparametrów</vt:lpstr>
      <vt:lpstr>Dostrajanie hiperparametrów</vt:lpstr>
      <vt:lpstr>Wybór modelu</vt:lpstr>
      <vt:lpstr>Wybór modelu</vt:lpstr>
      <vt:lpstr>Regularyzacja</vt:lpstr>
      <vt:lpstr>Regularyzacja</vt:lpstr>
      <vt:lpstr>Weryfikacja krzyżowa</vt:lpstr>
      <vt:lpstr>Weryfikacja krzyżowa</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595</cp:revision>
  <dcterms:created xsi:type="dcterms:W3CDTF">2021-12-08T08:56:03Z</dcterms:created>
  <dcterms:modified xsi:type="dcterms:W3CDTF">2024-03-02T19:26:05Z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