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57" r:id="rId6"/>
    <p:sldId id="278" r:id="rId7"/>
    <p:sldId id="279" r:id="rId8"/>
    <p:sldId id="280" r:id="rId9"/>
    <p:sldId id="281" r:id="rId10"/>
    <p:sldId id="282" r:id="rId11"/>
    <p:sldId id="286" r:id="rId12"/>
    <p:sldId id="287" r:id="rId13"/>
    <p:sldId id="288" r:id="rId14"/>
    <p:sldId id="283" r:id="rId15"/>
    <p:sldId id="284" r:id="rId16"/>
    <p:sldId id="285" r:id="rId17"/>
    <p:sldId id="277" r:id="rId18"/>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B671352-122B-9E36-9EBF-896FCFA41501}" name="Ana Šišak" initials="AŠ" userId="S::sisak@vus.hr::dfe02751-3ee5-4ea0-a027-f6598aef03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A0F9B8-B1C2-8E77-97F7-2C07ADCBA134}" v="1" dt="2023-07-12T08:28:29.817"/>
    <p1510:client id="{C5C6A1C0-4CF7-A817-F9A1-AEEF3174D875}" v="35" dt="2023-03-28T07:40:39.4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450" autoAdjust="0"/>
  </p:normalViewPr>
  <p:slideViewPr>
    <p:cSldViewPr snapToGrid="0">
      <p:cViewPr varScale="1">
        <p:scale>
          <a:sx n="84" d="100"/>
          <a:sy n="84" d="100"/>
        </p:scale>
        <p:origin x="154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 Šišak" userId="S::sisak@vus.hr::dfe02751-3ee5-4ea0-a027-f6598aef03fb" providerId="AD" clId="Web-{C5C6A1C0-4CF7-A817-F9A1-AEEF3174D875}"/>
    <pc:docChg chg="mod modSld">
      <pc:chgData name="Ana Šišak" userId="S::sisak@vus.hr::dfe02751-3ee5-4ea0-a027-f6598aef03fb" providerId="AD" clId="Web-{C5C6A1C0-4CF7-A817-F9A1-AEEF3174D875}" dt="2023-03-28T07:40:39.427" v="33"/>
      <pc:docMkLst>
        <pc:docMk/>
      </pc:docMkLst>
      <pc:sldChg chg="modSp">
        <pc:chgData name="Ana Šišak" userId="S::sisak@vus.hr::dfe02751-3ee5-4ea0-a027-f6598aef03fb" providerId="AD" clId="Web-{C5C6A1C0-4CF7-A817-F9A1-AEEF3174D875}" dt="2023-03-28T07:35:34.514" v="27" actId="20577"/>
        <pc:sldMkLst>
          <pc:docMk/>
          <pc:sldMk cId="2021407504" sldId="278"/>
        </pc:sldMkLst>
        <pc:spChg chg="mod">
          <ac:chgData name="Ana Šišak" userId="S::sisak@vus.hr::dfe02751-3ee5-4ea0-a027-f6598aef03fb" providerId="AD" clId="Web-{C5C6A1C0-4CF7-A817-F9A1-AEEF3174D875}" dt="2023-03-28T07:35:34.514" v="27" actId="20577"/>
          <ac:spMkLst>
            <pc:docMk/>
            <pc:sldMk cId="2021407504" sldId="278"/>
            <ac:spMk id="3" creationId="{9727AF9A-F3F7-464E-860B-D6C35A8834E3}"/>
          </ac:spMkLst>
        </pc:spChg>
      </pc:sldChg>
      <pc:sldChg chg="modSp">
        <pc:chgData name="Ana Šišak" userId="S::sisak@vus.hr::dfe02751-3ee5-4ea0-a027-f6598aef03fb" providerId="AD" clId="Web-{C5C6A1C0-4CF7-A817-F9A1-AEEF3174D875}" dt="2023-03-28T07:38:43.424" v="31" actId="20577"/>
        <pc:sldMkLst>
          <pc:docMk/>
          <pc:sldMk cId="2083925651" sldId="280"/>
        </pc:sldMkLst>
        <pc:spChg chg="mod">
          <ac:chgData name="Ana Šišak" userId="S::sisak@vus.hr::dfe02751-3ee5-4ea0-a027-f6598aef03fb" providerId="AD" clId="Web-{C5C6A1C0-4CF7-A817-F9A1-AEEF3174D875}" dt="2023-03-28T07:38:43.424" v="31" actId="20577"/>
          <ac:spMkLst>
            <pc:docMk/>
            <pc:sldMk cId="2083925651" sldId="280"/>
            <ac:spMk id="2" creationId="{C5FA9E55-F8D5-49F8-9882-DC2FBD4DDAE2}"/>
          </ac:spMkLst>
        </pc:spChg>
      </pc:sldChg>
      <pc:sldChg chg="addCm">
        <pc:chgData name="Ana Šišak" userId="S::sisak@vus.hr::dfe02751-3ee5-4ea0-a027-f6598aef03fb" providerId="AD" clId="Web-{C5C6A1C0-4CF7-A817-F9A1-AEEF3174D875}" dt="2023-03-28T07:40:39.427" v="33"/>
        <pc:sldMkLst>
          <pc:docMk/>
          <pc:sldMk cId="925149449" sldId="287"/>
        </pc:sldMkLst>
        <pc:extLst>
          <p:ext xmlns:p="http://schemas.openxmlformats.org/presentationml/2006/main" uri="{D6D511B9-2390-475A-947B-AFAB55BFBCF1}">
            <pc226:cmChg xmlns:pc226="http://schemas.microsoft.com/office/powerpoint/2022/06/main/command" chg="add">
              <pc226:chgData name="Ana Šišak" userId="S::sisak@vus.hr::dfe02751-3ee5-4ea0-a027-f6598aef03fb" providerId="AD" clId="Web-{C5C6A1C0-4CF7-A817-F9A1-AEEF3174D875}" dt="2023-03-28T07:40:39.427" v="33"/>
              <pc2:cmMkLst xmlns:pc2="http://schemas.microsoft.com/office/powerpoint/2019/9/main/command">
                <pc:docMk/>
                <pc:sldMk cId="925149449" sldId="287"/>
                <pc2:cmMk id="{236C4B78-C379-477B-BC57-482415D0CAF7}"/>
              </pc2:cmMkLst>
            </pc226:cmChg>
          </p:ext>
        </pc:extLst>
      </pc:sldChg>
    </pc:docChg>
  </pc:docChgLst>
  <pc:docChgLst>
    <pc:chgData name="IVANA KARDUM GOLEŠ" userId="S::ivanakg@vus.hr::ea8c4a9e-a789-4ae1-a51f-92c8f5786e31" providerId="AD" clId="Web-{35A0F9B8-B1C2-8E77-97F7-2C07ADCBA134}"/>
    <pc:docChg chg="">
      <pc:chgData name="IVANA KARDUM GOLEŠ" userId="S::ivanakg@vus.hr::ea8c4a9e-a789-4ae1-a51f-92c8f5786e31" providerId="AD" clId="Web-{35A0F9B8-B1C2-8E77-97F7-2C07ADCBA134}" dt="2023-07-12T08:28:29.817" v="0"/>
      <pc:docMkLst>
        <pc:docMk/>
      </pc:docMkLst>
      <pc:sldChg chg="delCm">
        <pc:chgData name="IVANA KARDUM GOLEŠ" userId="S::ivanakg@vus.hr::ea8c4a9e-a789-4ae1-a51f-92c8f5786e31" providerId="AD" clId="Web-{35A0F9B8-B1C2-8E77-97F7-2C07ADCBA134}" dt="2023-07-12T08:28:29.817" v="0"/>
        <pc:sldMkLst>
          <pc:docMk/>
          <pc:sldMk cId="925149449" sldId="287"/>
        </pc:sldMkLst>
        <pc:extLst>
          <p:ext xmlns:p="http://schemas.openxmlformats.org/presentationml/2006/main" uri="{D6D511B9-2390-475A-947B-AFAB55BFBCF1}">
            <pc226:cmChg xmlns:pc226="http://schemas.microsoft.com/office/powerpoint/2022/06/main/command" chg="del">
              <pc226:chgData name="IVANA KARDUM GOLEŠ" userId="S::ivanakg@vus.hr::ea8c4a9e-a789-4ae1-a51f-92c8f5786e31" providerId="AD" clId="Web-{35A0F9B8-B1C2-8E77-97F7-2C07ADCBA134}" dt="2023-07-12T08:28:29.817" v="0"/>
              <pc2:cmMkLst xmlns:pc2="http://schemas.microsoft.com/office/powerpoint/2019/9/main/command">
                <pc:docMk/>
                <pc:sldMk cId="925149449" sldId="287"/>
                <pc2:cmMk id="{236C4B78-C379-477B-BC57-482415D0CAF7}"/>
              </pc2:cmMkLst>
            </pc226:cmChg>
          </p:ext>
        </pc:ext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frane\Desktop\regresij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803149606299214E-2"/>
          <c:y val="7.5386655142869061E-2"/>
          <c:w val="0.88604139292423101"/>
          <c:h val="0.87711137400962891"/>
        </c:manualLayout>
      </c:layout>
      <c:scatterChart>
        <c:scatterStyle val="lineMarker"/>
        <c:varyColors val="0"/>
        <c:ser>
          <c:idx val="0"/>
          <c:order val="0"/>
          <c:tx>
            <c:strRef>
              <c:f>Sheet1!$B$1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28265303205356601"/>
                  <c:y val="-0.10197598186713332"/>
                </c:manualLayout>
              </c:layout>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trendlineLbl>
          </c:trendline>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Sheet1!$B$2:$B$11</c:f>
              <c:numCache>
                <c:formatCode>General</c:formatCode>
                <c:ptCount val="10"/>
                <c:pt idx="0">
                  <c:v>1</c:v>
                </c:pt>
                <c:pt idx="1">
                  <c:v>7</c:v>
                </c:pt>
                <c:pt idx="2">
                  <c:v>6</c:v>
                </c:pt>
                <c:pt idx="3">
                  <c:v>21</c:v>
                </c:pt>
                <c:pt idx="4">
                  <c:v>14</c:v>
                </c:pt>
                <c:pt idx="5">
                  <c:v>36</c:v>
                </c:pt>
                <c:pt idx="6">
                  <c:v>35</c:v>
                </c:pt>
                <c:pt idx="7">
                  <c:v>67</c:v>
                </c:pt>
                <c:pt idx="8">
                  <c:v>81</c:v>
                </c:pt>
                <c:pt idx="9">
                  <c:v>98</c:v>
                </c:pt>
              </c:numCache>
            </c:numRef>
          </c:yVal>
          <c:smooth val="0"/>
          <c:extLst>
            <c:ext xmlns:c16="http://schemas.microsoft.com/office/drawing/2014/chart" uri="{C3380CC4-5D6E-409C-BE32-E72D297353CC}">
              <c16:uniqueId val="{00000000-EEA5-4D10-BE1D-401659E29A3B}"/>
            </c:ext>
          </c:extLst>
        </c:ser>
        <c:dLbls>
          <c:showLegendKey val="0"/>
          <c:showVal val="0"/>
          <c:showCatName val="0"/>
          <c:showSerName val="0"/>
          <c:showPercent val="0"/>
          <c:showBubbleSize val="0"/>
        </c:dLbls>
        <c:axId val="915867743"/>
        <c:axId val="915869823"/>
      </c:scatterChart>
      <c:valAx>
        <c:axId val="9158677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9823"/>
        <c:crosses val="autoZero"/>
        <c:crossBetween val="midCat"/>
      </c:valAx>
      <c:valAx>
        <c:axId val="9158698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r-Latn-RS"/>
          </a:p>
        </c:txPr>
        <c:crossAx val="91586774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poly"/>
            <c:order val="2"/>
            <c:dispRSqr val="1"/>
            <c:dispEq val="1"/>
            <c:trendlineLbl>
              <c:layout/>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trendlineLbl>
          </c:trendline>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Sheet1!$B$2:$B$11</c:f>
              <c:numCache>
                <c:formatCode>General</c:formatCode>
                <c:ptCount val="10"/>
                <c:pt idx="0">
                  <c:v>1</c:v>
                </c:pt>
                <c:pt idx="1">
                  <c:v>7</c:v>
                </c:pt>
                <c:pt idx="2">
                  <c:v>6</c:v>
                </c:pt>
                <c:pt idx="3">
                  <c:v>21</c:v>
                </c:pt>
                <c:pt idx="4">
                  <c:v>14</c:v>
                </c:pt>
                <c:pt idx="5">
                  <c:v>36</c:v>
                </c:pt>
                <c:pt idx="6">
                  <c:v>35</c:v>
                </c:pt>
                <c:pt idx="7">
                  <c:v>67</c:v>
                </c:pt>
                <c:pt idx="8">
                  <c:v>81</c:v>
                </c:pt>
                <c:pt idx="9">
                  <c:v>98</c:v>
                </c:pt>
              </c:numCache>
            </c:numRef>
          </c:yVal>
          <c:smooth val="0"/>
          <c:extLst>
            <c:ext xmlns:c16="http://schemas.microsoft.com/office/drawing/2014/chart" uri="{C3380CC4-5D6E-409C-BE32-E72D297353CC}">
              <c16:uniqueId val="{00000000-018A-4E1A-92FB-11282A46EB02}"/>
            </c:ext>
          </c:extLst>
        </c:ser>
        <c:dLbls>
          <c:showLegendKey val="0"/>
          <c:showVal val="0"/>
          <c:showCatName val="0"/>
          <c:showSerName val="0"/>
          <c:showPercent val="0"/>
          <c:showBubbleSize val="0"/>
        </c:dLbls>
        <c:axId val="915867743"/>
        <c:axId val="915869823"/>
      </c:scatterChart>
      <c:valAx>
        <c:axId val="9158677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9823"/>
        <c:crosses val="autoZero"/>
        <c:crossBetween val="midCat"/>
      </c:valAx>
      <c:valAx>
        <c:axId val="9158698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774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rPr lang="pl-PL"/>
              <a:t>Covid 19 pacjentów w chorwackich szpitalach</a:t>
            </a:r>
          </a:p>
        </c:rich>
      </c:tx>
      <c:layout/>
      <c:overlay val="0"/>
      <c:spPr>
        <a:noFill/>
        <a:ln>
          <a:noFill/>
        </a:ln>
        <a:effectLst/>
      </c:spPr>
    </c:title>
    <c:autoTitleDeleted val="0"/>
    <c:plotArea>
      <c:layout/>
      <c:scatterChart>
        <c:scatterStyle val="lineMarker"/>
        <c:varyColors val="0"/>
        <c:ser>
          <c:idx val="0"/>
          <c:order val="0"/>
          <c:tx>
            <c:strRef>
              <c:f>Sheet4!$D$1</c:f>
              <c:strCache>
                <c:ptCount val="1"/>
                <c:pt idx="0">
                  <c:v>Patients in hospitals</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2.3145469588040625E-2"/>
                  <c:y val="0.10479372939625795"/>
                </c:manualLayout>
              </c:layout>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hr-HR"/>
                      <a:t>R² = 0,9723</a:t>
                    </a:r>
                    <a:endParaRPr lang="hr-HR" sz="1800"/>
                  </a:p>
                </c:rich>
              </c:tx>
              <c:numFmt formatCode="General" sourceLinked="0"/>
              <c:spPr>
                <a:noFill/>
                <a:ln>
                  <a:noFill/>
                </a:ln>
                <a:effectLst/>
              </c:spPr>
            </c:trendlineLbl>
          </c:trendline>
          <c:xVal>
            <c:numRef>
              <c:f>Sheet4!$C$2:$C$32</c:f>
              <c:numCache>
                <c:formatCode>m/d/yyyy</c:formatCode>
                <c:ptCount val="31"/>
                <c:pt idx="0">
                  <c:v>43936</c:v>
                </c:pt>
                <c:pt idx="1">
                  <c:v>43937</c:v>
                </c:pt>
                <c:pt idx="2">
                  <c:v>43938</c:v>
                </c:pt>
                <c:pt idx="3">
                  <c:v>43939</c:v>
                </c:pt>
                <c:pt idx="4">
                  <c:v>43940</c:v>
                </c:pt>
                <c:pt idx="5">
                  <c:v>43941</c:v>
                </c:pt>
                <c:pt idx="6">
                  <c:v>43942</c:v>
                </c:pt>
                <c:pt idx="7">
                  <c:v>43943</c:v>
                </c:pt>
                <c:pt idx="8">
                  <c:v>43944</c:v>
                </c:pt>
                <c:pt idx="9">
                  <c:v>43945</c:v>
                </c:pt>
                <c:pt idx="10">
                  <c:v>43946</c:v>
                </c:pt>
                <c:pt idx="11">
                  <c:v>43947</c:v>
                </c:pt>
                <c:pt idx="12">
                  <c:v>43948</c:v>
                </c:pt>
                <c:pt idx="13">
                  <c:v>43949</c:v>
                </c:pt>
                <c:pt idx="14">
                  <c:v>43950</c:v>
                </c:pt>
                <c:pt idx="15">
                  <c:v>43951</c:v>
                </c:pt>
                <c:pt idx="16">
                  <c:v>43952</c:v>
                </c:pt>
                <c:pt idx="17">
                  <c:v>43953</c:v>
                </c:pt>
                <c:pt idx="18">
                  <c:v>43954</c:v>
                </c:pt>
                <c:pt idx="19">
                  <c:v>43955</c:v>
                </c:pt>
                <c:pt idx="20">
                  <c:v>43956</c:v>
                </c:pt>
                <c:pt idx="21">
                  <c:v>43957</c:v>
                </c:pt>
                <c:pt idx="22">
                  <c:v>43958</c:v>
                </c:pt>
                <c:pt idx="23">
                  <c:v>43959</c:v>
                </c:pt>
                <c:pt idx="24">
                  <c:v>43960</c:v>
                </c:pt>
                <c:pt idx="25">
                  <c:v>43961</c:v>
                </c:pt>
                <c:pt idx="26">
                  <c:v>43962</c:v>
                </c:pt>
                <c:pt idx="27">
                  <c:v>43963</c:v>
                </c:pt>
                <c:pt idx="28">
                  <c:v>43964</c:v>
                </c:pt>
                <c:pt idx="29">
                  <c:v>43965</c:v>
                </c:pt>
                <c:pt idx="30">
                  <c:v>43966</c:v>
                </c:pt>
              </c:numCache>
            </c:numRef>
          </c:xVal>
          <c:yVal>
            <c:numRef>
              <c:f>Sheet4!$D$2:$D$32</c:f>
              <c:numCache>
                <c:formatCode>#,##0</c:formatCode>
                <c:ptCount val="31"/>
                <c:pt idx="0">
                  <c:v>341</c:v>
                </c:pt>
                <c:pt idx="1">
                  <c:v>372</c:v>
                </c:pt>
                <c:pt idx="2">
                  <c:v>372</c:v>
                </c:pt>
                <c:pt idx="3">
                  <c:v>361</c:v>
                </c:pt>
                <c:pt idx="4">
                  <c:v>331</c:v>
                </c:pt>
                <c:pt idx="5">
                  <c:v>324</c:v>
                </c:pt>
                <c:pt idx="6">
                  <c:v>317</c:v>
                </c:pt>
                <c:pt idx="7">
                  <c:v>314</c:v>
                </c:pt>
                <c:pt idx="8">
                  <c:v>321</c:v>
                </c:pt>
                <c:pt idx="9">
                  <c:v>325</c:v>
                </c:pt>
                <c:pt idx="10">
                  <c:v>316</c:v>
                </c:pt>
                <c:pt idx="11">
                  <c:v>314</c:v>
                </c:pt>
                <c:pt idx="12">
                  <c:v>303</c:v>
                </c:pt>
                <c:pt idx="13">
                  <c:v>287</c:v>
                </c:pt>
                <c:pt idx="14">
                  <c:v>269</c:v>
                </c:pt>
                <c:pt idx="15">
                  <c:v>261</c:v>
                </c:pt>
                <c:pt idx="16">
                  <c:v>245</c:v>
                </c:pt>
                <c:pt idx="17">
                  <c:v>239</c:v>
                </c:pt>
                <c:pt idx="18">
                  <c:v>231</c:v>
                </c:pt>
                <c:pt idx="19">
                  <c:v>228</c:v>
                </c:pt>
                <c:pt idx="20">
                  <c:v>217</c:v>
                </c:pt>
                <c:pt idx="21">
                  <c:v>206</c:v>
                </c:pt>
                <c:pt idx="22">
                  <c:v>195</c:v>
                </c:pt>
                <c:pt idx="23">
                  <c:v>184</c:v>
                </c:pt>
                <c:pt idx="24">
                  <c:v>181</c:v>
                </c:pt>
                <c:pt idx="25">
                  <c:v>169</c:v>
                </c:pt>
                <c:pt idx="26">
                  <c:v>160</c:v>
                </c:pt>
                <c:pt idx="27">
                  <c:v>159</c:v>
                </c:pt>
                <c:pt idx="28">
                  <c:v>150</c:v>
                </c:pt>
                <c:pt idx="29">
                  <c:v>146</c:v>
                </c:pt>
                <c:pt idx="30">
                  <c:v>142</c:v>
                </c:pt>
              </c:numCache>
            </c:numRef>
          </c:yVal>
          <c:smooth val="0"/>
          <c:extLst>
            <c:ext xmlns:c16="http://schemas.microsoft.com/office/drawing/2014/chart" uri="{C3380CC4-5D6E-409C-BE32-E72D297353CC}">
              <c16:uniqueId val="{00000000-A153-4811-9E0C-438AF9DF0884}"/>
            </c:ext>
          </c:extLst>
        </c:ser>
        <c:dLbls>
          <c:showLegendKey val="0"/>
          <c:showVal val="0"/>
          <c:showCatName val="0"/>
          <c:showSerName val="0"/>
          <c:showPercent val="0"/>
          <c:showBubbleSize val="0"/>
        </c:dLbls>
        <c:axId val="611188959"/>
        <c:axId val="611192287"/>
      </c:scatterChart>
      <c:valAx>
        <c:axId val="611188959"/>
        <c:scaling>
          <c:orientation val="minMax"/>
        </c:scaling>
        <c:delete val="0"/>
        <c:axPos val="b"/>
        <c:majorGridlines>
          <c:spPr>
            <a:ln w="9525" cap="flat" cmpd="sng" algn="ctr">
              <a:solidFill>
                <a:schemeClr val="tx1">
                  <a:lumMod val="15000"/>
                  <a:lumOff val="85000"/>
                </a:schemeClr>
              </a:solidFill>
              <a:round/>
            </a:ln>
            <a:effectLst/>
          </c:spPr>
        </c:majorGridlines>
        <c:numFmt formatCode="m/d/yyyy"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r-Latn-RS"/>
          </a:p>
        </c:txPr>
        <c:crossAx val="611192287"/>
        <c:crosses val="autoZero"/>
        <c:crossBetween val="midCat"/>
      </c:valAx>
      <c:valAx>
        <c:axId val="611192287"/>
        <c:scaling>
          <c:orientation val="minMax"/>
        </c:scaling>
        <c:delete val="0"/>
        <c:axPos val="r"/>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sr-Latn-RS"/>
          </a:p>
        </c:txPr>
        <c:crossAx val="611188959"/>
        <c:crosses val="max"/>
        <c:crossBetween val="midCat"/>
      </c:valAx>
      <c:spPr>
        <a:noFill/>
        <a:ln>
          <a:noFill/>
        </a:ln>
        <a:effectLst/>
      </c:spPr>
    </c:plotArea>
    <c:plotVisOnly val="1"/>
    <c:dispBlanksAs val="gap"/>
    <c:showDLblsOverMax val="0"/>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zapraszamy na kurs Machine Learning. Kurs powstał w wyniku projektu Erasmus+ CodeIn. Wszystko, czego potrzebujesz, to dostęp do Internetu i komputer.</a:t>
            </a:r>
          </a:p>
          <a:p>
            <a:pPr>
              <a:lnSpc>
                <a:spcPct val="107000"/>
              </a:lnSpc>
              <a:spcAft>
                <a:spcPts val="800"/>
              </a:spcAft>
              <a:defRPr>
                <a:effectLst/>
              </a:defRPr>
            </a:pPr>
            <a:r>
              <a:t>Kurs zawiera w sumie dziesięć tematów i w tym temacie powiemy coś więcej o regresji i jej zastosowaniach.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sz="1200" b="0" i="0" kern="1200">
              <a:solidFill>
                <a:schemeClr val="tx1"/>
              </a:solidFill>
              <a:effectLst/>
              <a:latin typeface="+mn-lt"/>
              <a:ea typeface="+mn-ea"/>
              <a:cs typeface="+mn-cs"/>
            </a:endParaRPr>
          </a:p>
          <a:p>
            <a:pPr>
              <a:defRPr>
                <a:effectLst/>
              </a:defRPr>
            </a:pPr>
            <a:r>
              <a:t>Wyobraź sobie, że masz kilka danych na temat 19 pozytywnych pacjentów Covid w szpitalu w czasie. Chcesz zbudować model, aby przewidzieć, ile Covid 19 pacjentów można oczekiwać w przyszłym okresie. Można użyć prostego modelu regresji liniowej, który rysuje linię prostą przez dane w celu prognozowania.</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Ale co, jeśli dane są hałaśliwe, co oznacza, że   istnieje wiele przypadkowych zmian? Prosty model regresji liniowej może w końcu pasować do szumu zamiast prawdziwego związku między czasem a 19 pozytywnymi pacjentami Covid w szpitalu. </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To się nazywa nadmierne dopasowanie i może prowadzić do złych przewidywań.</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64403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Regresja grzbietu pomaga zapobiegać nadmiernemu dopasowaniu, dodając karę do modelu za zbyt wiele skomplikowanych funkcji. Zamiast dopasowywać prostą linię, regresja grzbietu pasuje do linii, która jest tak prosta, jak to tylko możliwe, a jednocześnie dokładna. Robi to poprzez zminimalizowanie sumy kwadratów współczynników cech w modelu, przy jednoczesnym zachowaniu niewielkich współczynników.</a:t>
            </a:r>
          </a:p>
          <a:p>
            <a:endParaRPr sz="1200" kern="1200">
              <a:solidFill>
                <a:schemeClr val="tx1"/>
              </a:solidFill>
              <a:effectLst/>
              <a:latin typeface="+mn-lt"/>
              <a:ea typeface="+mn-ea"/>
              <a:cs typeface="+mn-cs"/>
            </a:endParaRPr>
          </a:p>
          <a:p>
            <a:pPr>
              <a:defRPr>
                <a:effectLst/>
              </a:defRPr>
            </a:pPr>
            <a:r>
              <a:t>Pomyśl o tym jak o zapakowaniu walizki. Chcesz zmieścić jak najwięcej rzeczy, ale nie chcesz przepakować i musisz płacić dodatkowo na lotnisku. Więc pakujesz inteligentny, dopasowujący się do jak największej ilości, zachowując jednocześnie kompaktowość.</a:t>
            </a:r>
          </a:p>
          <a:p>
            <a:endParaRPr sz="1200" kern="1200">
              <a:solidFill>
                <a:schemeClr val="tx1"/>
              </a:solidFill>
              <a:effectLst/>
              <a:latin typeface="+mn-lt"/>
              <a:ea typeface="+mn-ea"/>
              <a:cs typeface="+mn-cs"/>
            </a:endParaRPr>
          </a:p>
          <a:p>
            <a:pPr>
              <a:defRPr>
                <a:effectLst/>
              </a:defRPr>
            </a:pPr>
            <a:r>
              <a:t>Podsumowując, regresja grzbietu jest sposobem na zbudowanie modelu, który coś przewiduje, unikając nadmiernego dopasowania. Robi to, dodając karę do modelu za zbyt skomplikowane. Utrzymując model tak prosty, jak to możliwe, a jednocześnie dokładny, regresja grzbietu może zapewnić lepsze przewidywanie nowych danych.</a:t>
            </a: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Teraz podzielmy kroki związane z regresją Ridge.</a:t>
            </a:r>
          </a:p>
          <a:p>
            <a:endParaRPr sz="1200" kern="1200">
              <a:solidFill>
                <a:schemeClr val="tx1"/>
              </a:solidFill>
              <a:effectLst/>
              <a:latin typeface="+mn-lt"/>
              <a:ea typeface="+mn-ea"/>
              <a:cs typeface="+mn-cs"/>
            </a:endParaRPr>
          </a:p>
          <a:p>
            <a:pPr>
              <a:defRPr>
                <a:effectLst/>
              </a:defRPr>
            </a:pPr>
            <a:r>
              <a:t>Kroki 1-4 regresji grzbietowej obejmują te same obliczenia, co w regresji liniowej. W szczególności w regresji liniowej i regresji grzbietowej obliczamy średnią X i Y, a następnie obliczamy odchylenie każdej wartości X i Y od ich odpowiednich środków. W regresji grzbietowej używamy tych odchyleń do obliczenia sumy produktów odchyleń X i Y, która jest miarą kierunku relacji między X i 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38808323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Główna różnica między regresją grzbietową a regresją liniową leży w kroku 5. W regresji Ridge'a dodajemy termin kary do sumy kwadratów odchyleń X, aby kontrolować nadmierne dopasowanie. Ten termin karny jest kontrolowany przez parametr regresji Ridge'a λ, który określa, jak bardzo chcemy ukarać złożoność modelu.</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Wartość lambda w regresji Ridge jest hiperparametrem, który musi zostać wybrany przez użytkownika na podstawie konkretnego przypadku użycia. Służy do kontrolowania siły terminu regularizacji w równaniu regresji Ridge.</a:t>
            </a:r>
          </a:p>
          <a:p>
            <a:endParaRPr sz="1200" kern="1200">
              <a:solidFill>
                <a:schemeClr val="tx1"/>
              </a:solidFill>
              <a:effectLst/>
              <a:latin typeface="+mn-lt"/>
              <a:ea typeface="+mn-ea"/>
              <a:cs typeface="+mn-cs"/>
            </a:endParaRPr>
          </a:p>
          <a:p>
            <a:pPr>
              <a:defRPr>
                <a:effectLst/>
              </a:defRPr>
            </a:pPr>
            <a:r>
              <a:t>W tym przykładzie wybraliśmy wartość lambda = 0,5 arbitralnie dla celów demonstracyjnych. W praktyce optymalną wartość lambda dla danego zbioru danych określa się zwykle za pomocą procesu zwanego dostrajaniem hiperparametrów, w którym wypróbowywane są różne wartości lambda i wybierana jest ta, która zapewnia najlepszą wydajność w zestawie walidacyjnym.</a:t>
            </a:r>
          </a:p>
          <a:p>
            <a:endParaRPr sz="1200" kern="1200">
              <a:solidFill>
                <a:schemeClr val="tx1"/>
              </a:solidFill>
              <a:effectLst/>
              <a:latin typeface="+mn-lt"/>
              <a:ea typeface="+mn-ea"/>
              <a:cs typeface="+mn-cs"/>
            </a:endParaRPr>
          </a:p>
          <a:p>
            <a:pPr>
              <a:defRPr>
                <a:effectLst/>
              </a:defRPr>
            </a:pPr>
            <a:r>
              <a:t>Ogólnie rzecz biorąc, większe wartości lambda powodują większy skurcz współczynników regresji w kierunku zera, co może pomóc w zapobieganiu nadmiernemu dopasowaniu do danych treningowych, ale może również prowadzić do niedostosowania. Mniejsze wartości lambda skutkują mniejszym skurczem i mogą prowadzić do lepszej wydajności danych treningowych, ale mogą również powodować nadmierne dopasowanie. Optymalna wartość lambda zależy zatem od konkretnego zbioru danych i kompromisu między uprzedzeniem a wariancją.</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4040817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Aby ukończyć tę jednostkę, zapoznaj się z poniższymi zasobami online. Dziękujemy za uwagę!</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Regresja to rodzaj algorytmu uczenia maszynowego, który jest używany do przewidywania wartości ciągłej, takiej jak liczba. To jak próba narysowania linii prostej przez zestaw punktów na wykresie. Celem jest znalezienie linii, która najlepiej pasuje do danych i może być wykorzystana do prognozowania.</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r>
              <a:t>Na przykład, powiedzmy, że chcemy przewidzieć cenę domu na podstawie jego wielkości. Moglibyśmy wykorzystać regresję do analizy zbioru danych o domach i ich cenach, a następnie stworzyć model, który może przewidzieć cenę nowego domu na podstawie jego wielkości.</a:t>
            </a:r>
          </a:p>
          <a:p>
            <a:endParaRPr/>
          </a:p>
          <a:p>
            <a:r>
              <a:t>Aby utworzyć model regresji, musimy go przeszkolić za pomocą zbioru danych zwanego zbiorem szkoleniowym. Algorytm dostosowuje parametry modelu, aby zminimalizować różnicę między wartościami przewidywanymi a rzeczywistymi.</a:t>
            </a:r>
          </a:p>
          <a:p>
            <a:endParaRPr/>
          </a:p>
          <a:p>
            <a:r>
              <a:t>Ogólnie rzecz biorąc, regresja jest potężnym narzędziem w uczeniu maszynowym, które można wykorzystać do dokładnych prognoz dotyczących zjawisk w świecie rzeczywistym, od cen domów po trendy na giełdzie.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Ogólnie dobrym pomysłem jest rozpoczęcie od prostych i szeroko stosowanych algorytmów do analizy regresji, szczególnie jeśli jesteś nowy w dziedzinie uczenia maszynowego. Niektóre popularne algorytmy regresji, które są stosunkowo proste i łatwe do wdrożenia, obejmują: </a:t>
            </a:r>
          </a:p>
          <a:p>
            <a:endParaRPr sz="1200" kern="1200">
              <a:solidFill>
                <a:schemeClr val="tx1"/>
              </a:solidFill>
              <a:effectLst/>
              <a:latin typeface="+mn-lt"/>
              <a:ea typeface="+mn-ea"/>
              <a:cs typeface="+mn-cs"/>
            </a:endParaRPr>
          </a:p>
          <a:p>
            <a:pPr>
              <a:defRPr>
                <a:effectLst/>
              </a:defRPr>
            </a:pPr>
            <a:r>
              <a:t>Regresja liniowa jako podstawowy rodzaj analizy regresji, która polega na dopasowaniu linii prostej do zbioru punktów danych w celu prognozowania.</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Regresja grzbietowa jako wariant regresji liniowej, która dodaje okres karny do równania regresji, aby zapobiec nadmiernemu dopasowaniu i poprawić uogólnienie modelu.</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Regresja Lasso jako kolejny wariant regresji liniowej, który może być używany do wyboru funkcji, ponieważ pomaga zidentyfikować najważniejsze predyktory w zbiorze danych i upraszcza model regresji.</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I wreszcie regresja wielomianowa jako rodzaj analizy regresji, która polega na dopasowaniu funkcji wielomianowej do zbioru punktów danych, co pozwala na modelowanie bardziej złożonych relacji między zmiennymi. Jednak regresja wielomianowa może być podatna na nadmierne dopasowanie, co jest kluczowym czynnikiem podczas korzystania z tego algorytmu.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4201588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Regresja liniowa jest użyteczną techniką analizowania i przewidywania zależności między dwiema zmiennymi i może być stosowana w szerokim zakresie dziedzin, od finansów i ekonomii po nauki społeczne i inżynierię.</a:t>
            </a:r>
          </a:p>
          <a:p>
            <a:endParaRPr sz="1200" b="0" i="0" kern="1200">
              <a:solidFill>
                <a:schemeClr val="tx1"/>
              </a:solidFill>
              <a:effectLst/>
              <a:latin typeface="+mn-lt"/>
              <a:ea typeface="+mn-ea"/>
              <a:cs typeface="+mn-cs"/>
            </a:endParaRPr>
          </a:p>
          <a:p>
            <a:pPr>
              <a:defRPr>
                <a:effectLst/>
              </a:defRPr>
            </a:pPr>
            <a:r>
              <a:t>Celem regresji liniowej jest znalezienie najlepszej zależności liniowej pomiędzy X i Y, która może być wykorzystana do przewidywania wartości Y dla danej wartości X. </a:t>
            </a:r>
          </a:p>
          <a:p>
            <a:endParaRPr sz="1200" b="0" i="0" kern="1200">
              <a:solidFill>
                <a:schemeClr val="tx1"/>
              </a:solidFill>
              <a:effectLst/>
              <a:latin typeface="+mn-lt"/>
              <a:ea typeface="+mn-ea"/>
              <a:cs typeface="+mn-cs"/>
            </a:endParaRPr>
          </a:p>
          <a:p>
            <a:pPr>
              <a:defRPr>
                <a:effectLst/>
              </a:defRPr>
            </a:pPr>
            <a:r>
              <a:t>Aby zrozumieć, jak działa regresja liniowa, przyjrzyjmy się wykresowi punktowemu. Na tym wykresie punktowym mamy punkty danych reprezentujące relację między dwiema zmiennymi, X i Y. Niebieska linia na wykresie reprezentuje najlepsze dopasowanie liniowe danych, znane również jako linia regresji.</a:t>
            </a:r>
          </a:p>
          <a:p>
            <a:endParaRPr sz="1200" b="0" i="0" kern="1200" baseline="0">
              <a:solidFill>
                <a:schemeClr val="tx1"/>
              </a:solidFill>
              <a:effectLst/>
              <a:latin typeface="+mn-lt"/>
              <a:ea typeface="+mn-ea"/>
              <a:cs typeface="+mn-cs"/>
            </a:endParaRPr>
          </a:p>
          <a:p>
            <a:pPr>
              <a:defRPr>
                <a:effectLst/>
              </a:defRPr>
            </a:pPr>
            <a:r>
              <a:t>Możemy użyć regresji liniowej, aby znaleźć równanie tej linii regresji, która ma postać Y = b0 + b1*X, gdzie b0 jest przechwyceniem, a b1 jest nachyleniem linii. Możemy użyć tego równania do przewidywania wartości Y dla dowolnej wartości X.</a:t>
            </a:r>
            <a:endParaRPr sz="1200" b="0" i="0" kern="1200" baseline="0">
              <a:solidFill>
                <a:schemeClr val="tx1"/>
              </a:solidFill>
              <a:effectLst/>
              <a:latin typeface="+mn-lt"/>
              <a:ea typeface="+mn-ea"/>
              <a:cs typeface="+mn-cs"/>
            </a:endParaRPr>
          </a:p>
          <a:p>
            <a:endParaRPr sz="1200" b="0" i="0" kern="1200" baseline="0">
              <a:solidFill>
                <a:schemeClr val="tx1"/>
              </a:solidFill>
              <a:effectLst/>
              <a:latin typeface="+mn-lt"/>
              <a:ea typeface="+mn-ea"/>
              <a:cs typeface="+mn-cs"/>
            </a:endParaRPr>
          </a:p>
          <a:p>
            <a:pPr>
              <a:defRPr>
                <a:effectLst/>
              </a:defRPr>
            </a:pPr>
            <a:r>
              <a:t>R-kwadrat (R2) jest miarą statystyczną, która przedstawia, jak dobrze model regresji liniowej pasuje do danych.</a:t>
            </a:r>
          </a:p>
          <a:p>
            <a:endParaRPr sz="1200" b="0" i="0" kern="1200">
              <a:solidFill>
                <a:schemeClr val="tx1"/>
              </a:solidFill>
              <a:effectLst/>
              <a:latin typeface="+mn-lt"/>
              <a:ea typeface="+mn-ea"/>
              <a:cs typeface="+mn-cs"/>
            </a:endParaRPr>
          </a:p>
          <a:p>
            <a:pPr>
              <a:defRPr>
                <a:effectLst/>
              </a:defRPr>
            </a:pPr>
            <a:r>
              <a:t>Mówiąc prościej, R2 mówi nam, ile zmienności zmiennej zależnej (Y) można wyjaśnić zmienną niezależną (X) w modelu regresji liniowej. Wysoka wartość R2 (blisko 1) oznacza, że model wyjaśnia dużą część zmienności zmiennej zależnej, podczas gdy niska wartość R2 (blisko 0) oznacza, że model nie wyjaśnia dużej części zmienności zmiennej zależnej.</a:t>
            </a:r>
          </a:p>
          <a:p>
            <a:endParaRPr sz="1200" b="0" i="0" kern="1200">
              <a:solidFill>
                <a:schemeClr val="tx1"/>
              </a:solidFill>
              <a:effectLst/>
              <a:latin typeface="+mn-lt"/>
              <a:ea typeface="+mn-ea"/>
              <a:cs typeface="+mn-cs"/>
            </a:endParaRPr>
          </a:p>
          <a:p>
            <a:pPr>
              <a:defRPr>
                <a:effectLst/>
              </a:defRPr>
            </a:pPr>
            <a:r>
              <a:t>Na przykład, jeśli wartość R2 wynosi 0,89, oznacza to, że 89% zmienności zmiennej zależnej można wyjaśnić zmienną niezależną w modelu regresji liniowej.</a:t>
            </a:r>
          </a:p>
          <a:p>
            <a:pPr>
              <a:defRPr>
                <a:effectLst/>
              </a:defRPr>
            </a:pPr>
            <a:r>
              <a:t>R2 jest przydatnym narzędziem do oceny wydajności modelu regresji liniowej i porównywania wydajności różnych modeli. Należy jednak pamiętać, że R2 jest tylko jedną miarą wydajności modelu i powinien być używany w połączeniu z innymi miarami i wizualizacjami w celu pełnej oceny modelu.</a:t>
            </a:r>
          </a:p>
          <a:p>
            <a:endParaRPr sz="1200" b="0" i="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4167519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Wyobraź sobie, że Ty i Twój znajomy próbujesz przeanalizować niektóre dane z ankiety. Masz dwa zestawy liczb: X i Y. Chcesz zrozumieć, czy istnieje związek między dwoma zestawami liczb. Aby to zrobić, musisz przejść przez kilka kroków.</a:t>
            </a:r>
          </a:p>
          <a:p>
            <a:endParaRPr sz="1200" b="0" i="0" kern="1200">
              <a:solidFill>
                <a:schemeClr val="tx1"/>
              </a:solidFill>
              <a:effectLst/>
              <a:latin typeface="+mn-lt"/>
              <a:ea typeface="+mn-ea"/>
              <a:cs typeface="+mn-cs"/>
            </a:endParaRPr>
          </a:p>
          <a:p>
            <a:pPr>
              <a:defRPr>
                <a:effectLst/>
              </a:defRPr>
            </a:pPr>
            <a:r>
              <a:t>Po pierwsze, będziesz obliczać średnią każdego zestawu liczb. Oznacza to tylko wymyślny sposób mówienia "przeciętny". Wszystkie liczby są sumowane i dzielone przez całkowitą liczbę liczb w zestawie. Tak więc dla X dodajesz 1, 2, 3, 4 i 5 i dzielisz przez 5. To daje 3. A dla Y dodajesz 2, 4, 5, 4 i 5 i dzielisz przez 5. To daje 4.</a:t>
            </a:r>
          </a:p>
          <a:p>
            <a:endParaRPr sz="1200" b="0" i="0" kern="1200">
              <a:solidFill>
                <a:schemeClr val="tx1"/>
              </a:solidFill>
              <a:effectLst/>
              <a:latin typeface="+mn-lt"/>
              <a:ea typeface="+mn-ea"/>
              <a:cs typeface="+mn-cs"/>
            </a:endParaRPr>
          </a:p>
          <a:p>
            <a:pPr>
              <a:defRPr>
                <a:effectLst/>
              </a:defRPr>
            </a:pPr>
            <a:r>
              <a:t>Następnie obliczysz odchylenie każdej wartości od jej odpowiedniej średniej. Odchylenie jest tylko fantazyjnym sposobem mówienia "różnica". Tak więc dla każdej liczby w X odejmujesz średnią X (która jest 3), a dla każdej liczby w Y odejmujesz średnią Y (która jest 4). To daje nowy zestaw liczb, które mówią, jak daleko każda wartość jest od swojej średniej. Dla X odchylenia to -2, -1, 0, 1 i 2. W przypadku Y odchylenia wynoszą -2, 0, 1, 0 i 1.</a:t>
            </a:r>
          </a:p>
          <a:p>
            <a:endParaRPr sz="1200" b="0" i="0" kern="1200">
              <a:solidFill>
                <a:schemeClr val="tx1"/>
              </a:solidFill>
              <a:effectLst/>
              <a:latin typeface="+mn-lt"/>
              <a:ea typeface="+mn-ea"/>
              <a:cs typeface="+mn-cs"/>
            </a:endParaRPr>
          </a:p>
          <a:p>
            <a:pPr>
              <a:defRPr>
                <a:effectLst/>
              </a:defRPr>
            </a:pPr>
            <a:r>
              <a:t>Na koniec pomnożysz każde odchylenie w X przez odpowiadające mu odchylenie w Y i dodasz wszystkie te produkty. Daje to pojedynczą liczbę, która mówi, w jaki sposób dwa zestawy liczb są powiązane. Jeśli suma produktów jest dodatnia, oznacza to, że X i Y mają tendencję do wchodzenia w górę i w dół razem. Jeśli jest ujemny, oznacza to, że X ma tendencję do wznoszenia się, gdy Y schodzi w dół i odwrotnie. A jeśli jest bliski zeru, oznacza to, że nie ma wiele relacji między X i Y. W tym przypadku suma produktów wynosi 6, co jest liczbą dodatnią, co wskazuje, że X i Y mają tendencję do wchodzenia w górę i w dół razem.</a:t>
            </a:r>
          </a:p>
          <a:p>
            <a:pPr>
              <a:defRPr>
                <a:effectLst/>
              </a:defRPr>
            </a:pPr>
            <a:r>
              <a:t>Podsumowując, obliczając średnią, odchylenie i sumę produktów X i Y, możemy uzyskać wgląd w to, jak te dwa zestawy liczb są ze sobą powiązane. To jak praca detektywistyczna, gdzie zbieramy wskazówki i układamy je razem, aby rozwiązać zagadkę!</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2229196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Teraz, gdy obliczyłeś średnią i odchylenie X i Y oraz sumę produktów X i Y, nadszedł czas, aby podjąć kolejne kroki, aby zrozumieć związek między dwoma zestawami liczb.</a:t>
            </a:r>
          </a:p>
          <a:p>
            <a:endParaRPr sz="1200" kern="1200">
              <a:solidFill>
                <a:schemeClr val="tx1"/>
              </a:solidFill>
              <a:effectLst/>
              <a:latin typeface="+mn-lt"/>
              <a:ea typeface="+mn-ea"/>
              <a:cs typeface="+mn-cs"/>
            </a:endParaRPr>
          </a:p>
          <a:p>
            <a:pPr>
              <a:defRPr>
                <a:effectLst/>
              </a:defRPr>
            </a:pPr>
            <a:r>
              <a:t>Czwartym krokiem jest obliczenie sumy kwadratów odchyleń X. Krok ten polega na podzieleniu każdego odchylenia na X, a następnie dodaniu wszystkich kwadratów. Daje to pojedynczą liczbę, która mówi, ile jest zmian w X. W tym przypadku suma kwadratów odchyleń X wynosi 10.</a:t>
            </a:r>
          </a:p>
          <a:p>
            <a:endParaRPr sz="1200" kern="1200">
              <a:solidFill>
                <a:schemeClr val="tx1"/>
              </a:solidFill>
              <a:effectLst/>
              <a:latin typeface="+mn-lt"/>
              <a:ea typeface="+mn-ea"/>
              <a:cs typeface="+mn-cs"/>
            </a:endParaRPr>
          </a:p>
          <a:p>
            <a:pPr>
              <a:defRPr>
                <a:effectLst/>
              </a:defRPr>
            </a:pPr>
            <a:r>
              <a:t>Piątym krokiem jest obliczenie nachylenia linii regresji (b1). Jest to linia, która najlepiej pasuje do danych i może być używana do przewidywania wartości Y na podstawie wartości X. Aby obliczyć nachylenie, dzielisz sumę produktów odchyleń przez sumę kwadratów odchyleń X. W tym przypadku nachylenie wynosi 0,6, co wskazuje, że na każde 1 zwiększenie jednostki w X, Y ma tendencję do zwiększania się o 0,6 jednostki.</a:t>
            </a:r>
          </a:p>
          <a:p>
            <a:endParaRPr sz="1200" kern="1200">
              <a:solidFill>
                <a:schemeClr val="tx1"/>
              </a:solidFill>
              <a:effectLst/>
              <a:latin typeface="+mn-lt"/>
              <a:ea typeface="+mn-ea"/>
              <a:cs typeface="+mn-cs"/>
            </a:endParaRPr>
          </a:p>
          <a:p>
            <a:pPr>
              <a:defRPr>
                <a:effectLst/>
              </a:defRPr>
            </a:pPr>
            <a:r>
              <a:t>Szóstym krokiem jest obliczenie przechwycenia linii regresji (b0). Jest to punkt, w którym linia regresji przecina oś Y. Aby obliczyć przechwycenie, należy pomnożyć nachylenie przez średnią X i odjąć wynik od średniej Y. W tym przypadku przechwycenie wynosi 2,2, co wskazuje, że gdy X jest 0, Y jest przewidywane na 2,2.</a:t>
            </a:r>
          </a:p>
          <a:p>
            <a:endParaRPr sz="1200" kern="1200">
              <a:solidFill>
                <a:schemeClr val="tx1"/>
              </a:solidFill>
              <a:effectLst/>
              <a:latin typeface="+mn-lt"/>
              <a:ea typeface="+mn-ea"/>
              <a:cs typeface="+mn-cs"/>
            </a:endParaRPr>
          </a:p>
          <a:p>
            <a:pPr>
              <a:defRPr>
                <a:effectLst/>
              </a:defRPr>
            </a:pPr>
            <a:r>
              <a:t>Na koniec można napisać równanie linii regresji, które jest Y = b0 + b1 * X. W tym przypadku równanie wynosi Y = 2,2 + 0,6 * X. To równanie mówi, że dla każdej wartości X, można użyć równania, aby przewidzieć odpowiednią wartość Y.</a:t>
            </a:r>
          </a:p>
          <a:p>
            <a:endParaRPr sz="1200" kern="1200">
              <a:solidFill>
                <a:schemeClr val="tx1"/>
              </a:solidFill>
              <a:effectLst/>
              <a:latin typeface="+mn-lt"/>
              <a:ea typeface="+mn-ea"/>
              <a:cs typeface="+mn-cs"/>
            </a:endParaRPr>
          </a:p>
          <a:p>
            <a:pPr>
              <a:defRPr>
                <a:effectLst/>
              </a:defRPr>
            </a:pPr>
            <a:r>
              <a:t>Postępując zgodnie z tymi krokami, Ty i Twój znajomy byliśmy w stanie przeanalizować dane i zrozumieć związek między dwoma zestawami liczb. Jest to potężne narzędzie, które może być używane w wielu różnych dziedzinach, aby uzyskać wgląd w złożone relacje.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3887405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Regresja wielomianowa jest formą regresji liniowej, która może uchwycić nieliniowe relacje między zmiennymi poprzez dopasowanie nieliniowej linii regresji, co może nie być możliwe przy prostej regresji liniowej 1. Jest stosowany, gdy modele regresji liniowej mogą nie odzwierciedlać złożoności relacji. W regresji wielomianowej związek między zmienną zależną a zmienną niezależną jest modelowany jako funkcja wielomianowa n-tego stopnia. Gdy wielomian jest stopnia 2, nazywa się go modelem kwadratowym; gdy stopień wielomianu wynosi 3, nazywa się go modelem sześciennym i tak dalej.</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Główną różnicą między regresją wielomianową a regresją liniową jest to, że regresja wielomianowa może modelować nieliniowe relacje między zmiennymi niezależnymi i zależnymi, podczas gdy regresja liniowa może modelować tylko relacje liniowe .</a:t>
            </a:r>
          </a:p>
          <a:p>
            <a:endParaRPr sz="1200" kern="1200">
              <a:solidFill>
                <a:schemeClr val="tx1"/>
              </a:solidFill>
              <a:effectLst/>
              <a:latin typeface="+mn-lt"/>
              <a:ea typeface="+mn-ea"/>
              <a:cs typeface="+mn-cs"/>
            </a:endParaRPr>
          </a:p>
          <a:p>
            <a:pPr>
              <a:defRPr>
                <a:effectLst/>
              </a:defRPr>
            </a:pPr>
            <a:r>
              <a:t>Innymi słowy, podczas gdy regresja liniowa zakłada, że   relacja między zmiennymi niezależnymi i zależnymi jest liniowa, regresja wielomianowa może modelować bardziej złożone relacje, które są nieliniowe .</a:t>
            </a:r>
          </a:p>
          <a:p>
            <a:endParaRPr sz="1200" kern="1200">
              <a:solidFill>
                <a:schemeClr val="tx1"/>
              </a:solidFill>
              <a:effectLst/>
              <a:latin typeface="+mn-lt"/>
              <a:ea typeface="+mn-ea"/>
              <a:cs typeface="+mn-cs"/>
            </a:endParaRPr>
          </a:p>
          <a:p>
            <a:pPr>
              <a:defRPr>
                <a:effectLst/>
              </a:defRPr>
            </a:pPr>
            <a:r>
              <a:t>Regresja wielomianowa to potężne narzędzie, które można wykorzystać do modelowania złożonych relacji między zmiennymi. Jest szeroko stosowany w samouczeniu się maszyn i analityce danych do tworzenia prognoz i uzyskiwania wglądu w złożone zbiory danych.</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928833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Używamy regresji wielomianowej, aby znaleźć równanie matematyczne, które opisuje związek między dwiema zmiennymi, X i Y. Zamiast dopasowywać linię prostą, jak w prostej regresji liniowej, dopasowujemy krzywą do danych. Korzystając z formuły ogólnej, możemy obliczyć współczynniki (β0, β1, β2, itp.), które najlepiej pasują do danych. Współczynniki te reprezentują nachylenia krzywej w różnych punktach i mogą być używane do prognozowania przyszłych wartości Y na podstawie nowych wartości X.</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3621894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Mamy zbiór danych z wartościami X i Y, a w kroku 3 obliczyliśmy sumę wartości X, wartości Y, wartości X kwadratowych i wartości X razy Y. W kroku 4 wykorzystaliśmy te wartości do obliczenia współczynników równania regresji wielomianowej za pomocą wzorów dla β1 i β0 = (ΣYi - β1ΣXi) / n. Współczynniki te reprezentują nachylenie i przechwytywanie krzywej, która najlepiej pasuje do danych, a podłączając je do formuły ogólnej, możemy uzyskać równanie regresji wielomianowej dla tych danych. Wynikowym równaniem jest Y = 1,2 + 0.6X + ε, które możemy wykorzystać do przewidywania przyszłych wartości Y na podstawie nowych wartości X.</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184589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ourworldindata.org/grapher/current-covid-patients-hospita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www.youtube.com/watch?v=OEU22e20tWw" TargetMode="External"/><Relationship Id="rId3" Type="http://schemas.openxmlformats.org/officeDocument/2006/relationships/hyperlink" Target="https://www.scribbr.com/statistics/simple-linear-regression/" TargetMode="External"/><Relationship Id="rId7" Type="http://schemas.openxmlformats.org/officeDocument/2006/relationships/hyperlink" Target="https://www.youtube.com/watch?v=QptI-vDle8Y"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youtube.com/watch?v=ZkjP5RJLQF4" TargetMode="External"/><Relationship Id="rId5" Type="http://schemas.openxmlformats.org/officeDocument/2006/relationships/hyperlink" Target="https://machinelearningcompass.com/machine_learning_models/ridge_regression" TargetMode="External"/><Relationship Id="rId4" Type="http://schemas.openxmlformats.org/officeDocument/2006/relationships/hyperlink" Target="https://www.statology.org/polynomial-regressi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Programy nauczania zdalnego w uczeniu maszynowym</a:t>
            </a:r>
            <a:br>
              <a:rPr b="1"/>
            </a:br>
            <a:r>
              <a:rPr b="1"/>
              <a:t/>
            </a:r>
            <a:br>
              <a:rPr b="1"/>
            </a:br>
            <a:r>
              <a:t>5 - Regresja i jej aplikacje</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Regresja wielomianowa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43600" y="1516514"/>
            <a:ext cx="6248400" cy="4486275"/>
          </a:xfrm>
        </p:spPr>
        <p:txBody>
          <a:bodyPr>
            <a:noAutofit/>
          </a:bodyPr>
          <a:lstStyle/>
          <a:p>
            <a:pPr marL="0" indent="0" algn="ctr">
              <a:buNone/>
              <a:defRPr sz="2400" b="1">
                <a:latin typeface="+mj-lt"/>
              </a:defRPr>
            </a:pPr>
            <a:r>
              <a:t>Krok 4: Korzystając z formuł w kroku 2, możemy obliczyć współczynniki:</a:t>
            </a:r>
          </a:p>
          <a:p>
            <a:pPr marL="0" indent="0" algn="ctr">
              <a:buNone/>
            </a:pPr>
            <a:endParaRPr sz="2400" b="1">
              <a:latin typeface="+mj-lt"/>
            </a:endParaRPr>
          </a:p>
          <a:p>
            <a:pPr marL="0" indent="0" algn="ctr">
              <a:buNone/>
              <a:defRPr sz="2400">
                <a:latin typeface="+mj-lt"/>
              </a:defRPr>
            </a:pPr>
            <a:r>
              <a:t>β1 = (570 - 1520) / (555 - 15²) = 0.6 </a:t>
            </a:r>
            <a:endParaRPr sz="2400">
              <a:latin typeface="+mj-lt"/>
            </a:endParaRPr>
          </a:p>
          <a:p>
            <a:pPr marL="0" indent="0" algn="ctr">
              <a:buNone/>
              <a:defRPr sz="2400">
                <a:latin typeface="+mj-lt"/>
              </a:defRPr>
            </a:pPr>
            <a:r>
              <a:t>β0 = (20 - 0.615) / 5 = 1.2</a:t>
            </a:r>
          </a:p>
          <a:p>
            <a:pPr marL="0" indent="0" algn="ctr">
              <a:buNone/>
            </a:pPr>
            <a:endParaRPr sz="2400" b="1">
              <a:latin typeface="+mj-lt"/>
            </a:endParaRPr>
          </a:p>
          <a:p>
            <a:pPr marL="0" indent="0" algn="ctr">
              <a:buNone/>
              <a:defRPr sz="2400" b="1">
                <a:latin typeface="+mj-lt"/>
              </a:defRPr>
            </a:pPr>
            <a:r>
              <a:t>Dlatego równanie regresji wielomianowej dla danych jest:</a:t>
            </a:r>
          </a:p>
          <a:p>
            <a:pPr marL="0" indent="0" algn="ctr">
              <a:buNone/>
            </a:pPr>
            <a:endParaRPr sz="2400" b="1">
              <a:latin typeface="+mj-lt"/>
            </a:endParaRPr>
          </a:p>
          <a:p>
            <a:pPr marL="0" indent="0" algn="ctr">
              <a:buNone/>
              <a:defRPr sz="2400" b="1">
                <a:latin typeface="+mj-lt"/>
              </a:defRPr>
            </a:pPr>
            <a:r>
              <a:t>Y = 1.2 + 0.6X + ε</a:t>
            </a:r>
            <a:endParaRPr sz="2400" b="1">
              <a:latin typeface="+mj-lt"/>
            </a:endParaRPr>
          </a:p>
          <a:p>
            <a:pPr marL="0" indent="0" algn="ctr">
              <a:buNone/>
            </a:pPr>
            <a:endParaRPr sz="2400" b="1">
              <a:latin typeface="+mj-lt"/>
            </a:endParaRP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Krok 3: Dla naszych danych:</a:t>
            </a:r>
          </a:p>
          <a:p>
            <a:pPr marL="0" indent="0" algn="ctr">
              <a:buNone/>
            </a:pPr>
            <a:endParaRPr sz="2400" b="1">
              <a:latin typeface="+mj-lt"/>
            </a:endParaRPr>
          </a:p>
          <a:p>
            <a:pPr marL="0" indent="0" algn="ctr">
              <a:buNone/>
              <a:defRPr sz="2400">
                <a:latin typeface="+mj-lt"/>
              </a:defRPr>
            </a:pPr>
            <a:r>
              <a:t>X = [1, 2, 3, 4, 5] </a:t>
            </a:r>
            <a:endParaRPr sz="2400">
              <a:latin typeface="+mj-lt"/>
            </a:endParaRPr>
          </a:p>
          <a:p>
            <a:pPr marL="0" indent="0" algn="ctr">
              <a:buNone/>
              <a:defRPr sz="2400">
                <a:latin typeface="+mj-lt"/>
              </a:defRPr>
            </a:pPr>
            <a:r>
              <a:t>Y = [2, 4, 5, 4, 5]</a:t>
            </a:r>
          </a:p>
          <a:p>
            <a:pPr marL="0" indent="0" algn="ctr">
              <a:buNone/>
            </a:pPr>
            <a:endParaRPr sz="2400" b="1">
              <a:latin typeface="+mj-lt"/>
            </a:endParaRPr>
          </a:p>
          <a:p>
            <a:pPr marL="0" indent="0" algn="ctr">
              <a:buNone/>
              <a:defRPr sz="2400">
                <a:latin typeface="+mj-lt"/>
              </a:defRPr>
            </a:pPr>
            <a:r>
              <a:t>n = 5 </a:t>
            </a:r>
            <a:endParaRPr sz="2400">
              <a:latin typeface="+mj-lt"/>
            </a:endParaRPr>
          </a:p>
          <a:p>
            <a:pPr marL="0" indent="0" algn="ctr">
              <a:buNone/>
              <a:defRPr sz="2400">
                <a:latin typeface="+mj-lt"/>
              </a:defRPr>
            </a:pPr>
            <a:r>
              <a:t>ΣXi = 1+2+3+4+5 = 15 </a:t>
            </a:r>
            <a:endParaRPr sz="2400">
              <a:latin typeface="+mj-lt"/>
            </a:endParaRPr>
          </a:p>
          <a:p>
            <a:pPr marL="0" indent="0" algn="ctr">
              <a:buNone/>
              <a:defRPr sz="2400">
                <a:latin typeface="+mj-lt"/>
              </a:defRPr>
            </a:pPr>
            <a:r>
              <a:t>ΣYi = 2+4+5+4+5 = 20 </a:t>
            </a:r>
            <a:endParaRPr sz="2400">
              <a:latin typeface="+mj-lt"/>
            </a:endParaRPr>
          </a:p>
          <a:p>
            <a:pPr marL="0" indent="0" algn="ctr">
              <a:buNone/>
              <a:defRPr sz="2400">
                <a:latin typeface="+mj-lt"/>
              </a:defRPr>
            </a:pPr>
            <a:r>
              <a:t>ΣXi2 = 1+4+9+16+25 =55 </a:t>
            </a:r>
            <a:endParaRPr sz="2400">
              <a:latin typeface="+mj-lt"/>
            </a:endParaRPr>
          </a:p>
          <a:p>
            <a:pPr marL="0" indent="0" algn="ctr">
              <a:buNone/>
              <a:defRPr sz="2400">
                <a:latin typeface="+mj-lt"/>
              </a:defRPr>
            </a:pPr>
            <a:r>
              <a:t>ΣXiYi = 2+8+15+16+25=70</a:t>
            </a:r>
          </a:p>
          <a:p>
            <a:pPr marL="0" indent="0" algn="ctr">
              <a:buNone/>
            </a:pPr>
            <a:endParaRPr sz="2400" b="1">
              <a:latin typeface="+mj-lt"/>
            </a:endParaRPr>
          </a:p>
          <a:p>
            <a:pPr marL="0" indent="0" algn="ctr">
              <a:buNone/>
            </a:pPr>
            <a:endParaRPr sz="2400">
              <a:latin typeface="+mj-lt"/>
            </a:endParaRPr>
          </a:p>
        </p:txBody>
      </p:sp>
    </p:spTree>
    <p:extLst>
      <p:ext uri="{BB962C8B-B14F-4D97-AF65-F5344CB8AC3E}">
        <p14:creationId xmlns:p14="http://schemas.microsoft.com/office/powerpoint/2010/main" val="3254247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88601"/>
          </a:xfrm>
        </p:spPr>
        <p:txBody>
          <a:bodyPr/>
          <a:lstStyle/>
          <a:p>
            <a:pPr algn="ctr">
              <a:defRPr b="1"/>
            </a:pPr>
            <a:r>
              <a:t>Nadmierne dopasowanie</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sz="2400">
              <a:latin typeface="+mj-lt"/>
            </a:endParaRPr>
          </a:p>
        </p:txBody>
      </p:sp>
      <p:sp>
        <p:nvSpPr>
          <p:cNvPr id="9" name="Rectangular Callout 8"/>
          <p:cNvSpPr/>
          <p:nvPr/>
        </p:nvSpPr>
        <p:spPr>
          <a:xfrm>
            <a:off x="90582" y="2518161"/>
            <a:ext cx="3434348" cy="1198550"/>
          </a:xfrm>
          <a:prstGeom prst="wedgeRectCallout">
            <a:avLst>
              <a:gd name="adj1" fmla="val 77270"/>
              <a:gd name="adj2" fmla="val -4839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Co jeśli dane są hałaśliwe, co oznacza, że   istnieje w nich losowa zmiana? </a:t>
            </a:r>
          </a:p>
        </p:txBody>
      </p:sp>
      <p:sp>
        <p:nvSpPr>
          <p:cNvPr id="19" name="Rectangular Callout 18"/>
          <p:cNvSpPr/>
          <p:nvPr/>
        </p:nvSpPr>
        <p:spPr>
          <a:xfrm>
            <a:off x="9427028" y="1447801"/>
            <a:ext cx="2569029" cy="2698335"/>
          </a:xfrm>
          <a:prstGeom prst="wedgeRectCallout">
            <a:avLst>
              <a:gd name="adj1" fmla="val -107970"/>
              <a:gd name="adj2" fmla="val 59856"/>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Prosty model regresji liniowej może w końcu dopasować szum zamiast prawdziwej relacji między danymi!</a:t>
            </a:r>
            <a:endParaRPr sz="2400">
              <a:solidFill>
                <a:schemeClr val="tx1"/>
              </a:solidFill>
              <a:latin typeface="+mj-lt"/>
            </a:endParaRPr>
          </a:p>
        </p:txBody>
      </p:sp>
      <p:graphicFrame>
        <p:nvGraphicFramePr>
          <p:cNvPr id="8" name="Chart 7"/>
          <p:cNvGraphicFramePr>
            <a:graphicFrameLocks/>
          </p:cNvGraphicFramePr>
          <p:nvPr>
            <p:extLst>
              <p:ext uri="{D42A27DB-BD31-4B8C-83A1-F6EECF244321}">
                <p14:modId xmlns:p14="http://schemas.microsoft.com/office/powerpoint/2010/main" val="2472614873"/>
              </p:ext>
            </p:extLst>
          </p:nvPr>
        </p:nvGraphicFramePr>
        <p:xfrm>
          <a:off x="1785257" y="1245013"/>
          <a:ext cx="7424057" cy="4245588"/>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500742" y="6008214"/>
            <a:ext cx="7445829" cy="646331"/>
          </a:xfrm>
          <a:prstGeom prst="rect">
            <a:avLst/>
          </a:prstGeom>
          <a:noFill/>
        </p:spPr>
        <p:txBody>
          <a:bodyPr wrap="square">
            <a:spAutoFit/>
          </a:bodyPr>
          <a:lstStyle/>
          <a:p>
            <a:pPr>
              <a:defRPr>
                <a:latin typeface="+mj-lt"/>
              </a:defRPr>
            </a:pPr>
            <a:r>
              <a:t>Oficjalne dane zgromadzone przez Our World in Data - </a:t>
            </a:r>
            <a:r>
              <a:rPr>
                <a:hlinkClick r:id="rId4"/>
              </a:rPr>
              <a:t>https://ourworldindata.org/grapher/current-covid-patients-hospital</a:t>
            </a:r>
            <a:r>
              <a:t> </a:t>
            </a:r>
            <a:endParaRPr>
              <a:latin typeface="+mj-lt"/>
            </a:endParaRPr>
          </a:p>
        </p:txBody>
      </p:sp>
    </p:spTree>
    <p:extLst>
      <p:ext uri="{BB962C8B-B14F-4D97-AF65-F5344CB8AC3E}">
        <p14:creationId xmlns:p14="http://schemas.microsoft.com/office/powerpoint/2010/main" val="1931688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88761"/>
          </a:xfrm>
        </p:spPr>
        <p:txBody>
          <a:bodyPr/>
          <a:lstStyle/>
          <a:p>
            <a:pPr algn="ctr">
              <a:defRPr b="1"/>
            </a:pPr>
            <a:r>
              <a:t>Regresja grzbietowa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931229" y="1516514"/>
            <a:ext cx="7260771" cy="4486275"/>
          </a:xfrm>
        </p:spPr>
        <p:txBody>
          <a:bodyPr>
            <a:noAutofit/>
          </a:bodyPr>
          <a:lstStyle/>
          <a:p>
            <a:pPr marL="0" indent="0" algn="ctr">
              <a:buNone/>
              <a:defRPr sz="2400" b="1">
                <a:latin typeface="+mj-lt"/>
              </a:defRPr>
            </a:pPr>
            <a:r>
              <a:t>Krok 2: Oblicz odchylenie każdej wartości X i Y od ich odpowiednich środków</a:t>
            </a:r>
          </a:p>
          <a:p>
            <a:pPr marL="0" indent="0">
              <a:buNone/>
            </a:pPr>
            <a:endParaRPr sz="2400">
              <a:latin typeface="+mj-lt"/>
            </a:endParaRPr>
          </a:p>
          <a:p>
            <a:pPr marL="0" indent="0" algn="ctr">
              <a:buNone/>
              <a:defRPr sz="2400">
                <a:latin typeface="+mj-lt"/>
              </a:defRPr>
            </a:pPr>
            <a:r>
              <a:t>deviation of X = [1-3, 2-3, 3-3, 4-3, 5-3] = [-2, -1, 0, 1, 2]</a:t>
            </a:r>
          </a:p>
          <a:p>
            <a:pPr marL="0" indent="0" algn="ctr">
              <a:buNone/>
              <a:defRPr sz="2400">
                <a:latin typeface="+mj-lt"/>
              </a:defRPr>
            </a:pPr>
            <a:r>
              <a:t>deviation of Y = [2-4, 4-4, 5-4, 4-4, 5-4] = [-2, 0, 1, 0, 1]</a:t>
            </a:r>
          </a:p>
          <a:p>
            <a:pPr marL="0" indent="0">
              <a:buNone/>
            </a:pPr>
            <a:endParaRPr sz="2400">
              <a:latin typeface="+mj-lt"/>
            </a:endParaRPr>
          </a:p>
          <a:p>
            <a:pPr marL="0" indent="0" algn="ctr">
              <a:buNone/>
              <a:defRPr sz="2400" b="1">
                <a:latin typeface="+mj-lt"/>
              </a:defRPr>
            </a:pPr>
            <a:r>
              <a:t>Krok 3: Oblicz sumę produktów odchyleń X i Y</a:t>
            </a:r>
            <a:endParaRPr sz="2400" b="1">
              <a:latin typeface="+mj-lt"/>
            </a:endParaRPr>
          </a:p>
          <a:p>
            <a:pPr marL="0" indent="0">
              <a:buNone/>
            </a:pPr>
            <a:endParaRPr sz="2400">
              <a:latin typeface="+mj-lt"/>
            </a:endParaRPr>
          </a:p>
          <a:p>
            <a:pPr marL="0" indent="0" algn="ctr">
              <a:buNone/>
              <a:defRPr sz="2400">
                <a:latin typeface="+mj-lt"/>
              </a:defRPr>
            </a:pPr>
            <a:r>
              <a:t>sum of products of deviations = (-2 * -2) + (-1 * 0) +</a:t>
            </a:r>
            <a:endParaRPr sz="2400">
              <a:latin typeface="+mj-lt"/>
            </a:endParaRPr>
          </a:p>
          <a:p>
            <a:pPr marL="0" indent="0" algn="ctr">
              <a:buNone/>
              <a:defRPr sz="2400">
                <a:latin typeface="+mj-lt"/>
              </a:defRPr>
            </a:pPr>
            <a:r>
              <a:t>+ (0 * 1) + (1 * 0) + (2 * 1) = 6</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52401" y="1603601"/>
            <a:ext cx="4506685"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400" b="1">
                <a:latin typeface="+mj-lt"/>
              </a:defRPr>
            </a:pPr>
            <a:r>
              <a:t>Załóżmy, że mamy następujące dane:</a:t>
            </a:r>
          </a:p>
          <a:p>
            <a:pPr marL="0" indent="0" algn="ctr">
              <a:buFont typeface="Arial" panose="020B0604020202020204" pitchFamily="34" charset="0"/>
              <a:buNone/>
              <a:defRPr sz="2400">
                <a:latin typeface="+mj-lt"/>
              </a:defRPr>
            </a:pPr>
            <a:r>
              <a:t>X = [1, 2, 3, 4, 5]</a:t>
            </a:r>
          </a:p>
          <a:p>
            <a:pPr marL="0" indent="0" algn="ctr">
              <a:buFont typeface="Arial" panose="020B0604020202020204" pitchFamily="34" charset="0"/>
              <a:buNone/>
              <a:defRPr sz="2400">
                <a:latin typeface="+mj-lt"/>
              </a:defRPr>
            </a:pPr>
            <a:r>
              <a:t>Y = [2, 4, 5, 4, 5]</a:t>
            </a:r>
          </a:p>
          <a:p>
            <a:pPr marL="0" indent="0">
              <a:buFont typeface="Arial" panose="020B0604020202020204" pitchFamily="34" charset="0"/>
              <a:buNone/>
            </a:pPr>
            <a:endParaRPr sz="2400">
              <a:latin typeface="+mj-lt"/>
            </a:endParaRPr>
          </a:p>
          <a:p>
            <a:pPr marL="0" indent="0" algn="ctr">
              <a:buFont typeface="Arial" panose="020B0604020202020204" pitchFamily="34" charset="0"/>
              <a:buNone/>
              <a:defRPr sz="2400" b="1">
                <a:latin typeface="+mj-lt"/>
              </a:defRPr>
            </a:pPr>
            <a:r>
              <a:t>Krok 1: Oblicz średnią X i Y</a:t>
            </a:r>
          </a:p>
          <a:p>
            <a:pPr marL="0" indent="0">
              <a:buFont typeface="Arial" panose="020B0604020202020204" pitchFamily="34" charset="0"/>
              <a:buNone/>
              <a:defRPr sz="2400">
                <a:latin typeface="+mj-lt"/>
              </a:defRPr>
            </a:pPr>
            <a:r>
              <a:t>średnia(X) = (1 + 2 + 3 + 4 + 5) / 5 = 3</a:t>
            </a:r>
          </a:p>
          <a:p>
            <a:pPr marL="0" indent="0">
              <a:buFont typeface="Arial" panose="020B0604020202020204" pitchFamily="34" charset="0"/>
              <a:buNone/>
              <a:defRPr sz="2400">
                <a:latin typeface="+mj-lt"/>
              </a:defRPr>
            </a:pPr>
            <a:r>
              <a:t>średnia(Y) = (2 + 4 + 5 + 4 + 5) / 5 = 4</a:t>
            </a:r>
          </a:p>
          <a:p>
            <a:pPr marL="0" indent="0">
              <a:buFont typeface="Arial" panose="020B0604020202020204" pitchFamily="34" charset="0"/>
              <a:buNone/>
            </a:pPr>
            <a:endParaRPr sz="2400">
              <a:latin typeface="+mj-lt"/>
            </a:endParaRPr>
          </a:p>
        </p:txBody>
      </p:sp>
    </p:spTree>
    <p:extLst>
      <p:ext uri="{BB962C8B-B14F-4D97-AF65-F5344CB8AC3E}">
        <p14:creationId xmlns:p14="http://schemas.microsoft.com/office/powerpoint/2010/main" val="3834640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799646"/>
          </a:xfrm>
        </p:spPr>
        <p:txBody>
          <a:bodyPr/>
          <a:lstStyle/>
          <a:p>
            <a:pPr algn="ctr">
              <a:defRPr b="1"/>
            </a:pPr>
            <a:r>
              <a:t>Regresja grzbietowa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97285" y="1429428"/>
            <a:ext cx="6564087" cy="4486275"/>
          </a:xfrm>
        </p:spPr>
        <p:txBody>
          <a:bodyPr>
            <a:noAutofit/>
          </a:bodyPr>
          <a:lstStyle/>
          <a:p>
            <a:pPr marL="0" indent="0" algn="ctr">
              <a:buNone/>
              <a:defRPr sz="2400" b="1">
                <a:latin typeface="+mj-lt"/>
              </a:defRPr>
            </a:pPr>
            <a:r>
              <a:t>Krok 6: Obliczanie współczynników regresji grzbietu</a:t>
            </a:r>
            <a:endParaRPr sz="2400" b="1">
              <a:latin typeface="+mj-lt"/>
            </a:endParaRPr>
          </a:p>
          <a:p>
            <a:pPr marL="0" indent="0" algn="ctr">
              <a:buNone/>
              <a:defRPr sz="2400">
                <a:latin typeface="+mj-lt"/>
              </a:defRPr>
            </a:pPr>
            <a:r>
              <a:t>b1 = (suma produktów odchyleń </a:t>
            </a:r>
            <a:r>
              <a:rPr b="1">
                <a:solidFill>
                  <a:srgbClr val="FF0000"/>
                </a:solidFill>
              </a:rPr>
              <a:t>+</a:t>
            </a:r>
            <a:r>
              <a:rPr b="1"/>
              <a:t> </a:t>
            </a:r>
            <a:r>
              <a:rPr b="1">
                <a:solidFill>
                  <a:srgbClr val="FF0000"/>
                </a:solidFill>
              </a:rPr>
              <a:t>λ</a:t>
            </a:r>
            <a:r>
              <a:t>) /</a:t>
            </a:r>
            <a:endParaRPr sz="2400">
              <a:latin typeface="+mj-lt"/>
            </a:endParaRPr>
          </a:p>
          <a:p>
            <a:pPr marL="0" indent="0" algn="ctr">
              <a:buNone/>
              <a:defRPr sz="2400">
                <a:latin typeface="+mj-lt"/>
              </a:defRPr>
            </a:pPr>
            <a:r>
              <a:t> (suma kwadratów odchyleń X</a:t>
            </a:r>
            <a:r>
              <a:rPr b="1">
                <a:solidFill>
                  <a:srgbClr val="FF0000"/>
                </a:solidFill>
              </a:rPr>
              <a:t>+ λ</a:t>
            </a:r>
            <a:r>
              <a:t>)</a:t>
            </a:r>
          </a:p>
          <a:p>
            <a:pPr marL="0" indent="0" algn="ctr">
              <a:buNone/>
              <a:defRPr sz="2400">
                <a:latin typeface="+mj-lt"/>
              </a:defRPr>
            </a:pPr>
            <a:r>
              <a:t>b0 = średnia(Y) - b1 * średnia(X)</a:t>
            </a:r>
            <a:endParaRPr sz="2400" b="1">
              <a:latin typeface="+mj-lt"/>
            </a:endParaRPr>
          </a:p>
          <a:p>
            <a:pPr marL="0" indent="0" algn="ctr">
              <a:buNone/>
              <a:defRPr sz="2400" b="1">
                <a:latin typeface="+mj-lt"/>
              </a:defRPr>
            </a:pPr>
            <a:r>
              <a:t>Krok 7: Napisz równanie linii regresji Ridge</a:t>
            </a:r>
            <a:endParaRPr sz="2400" b="1">
              <a:latin typeface="+mj-lt"/>
            </a:endParaRPr>
          </a:p>
          <a:p>
            <a:pPr marL="0" indent="0" algn="ctr">
              <a:buNone/>
              <a:defRPr sz="2400">
                <a:latin typeface="+mj-lt"/>
              </a:defRPr>
            </a:pPr>
            <a:r>
              <a:t>Y = b0 + b1 * X</a:t>
            </a:r>
          </a:p>
          <a:p>
            <a:pPr marL="0" indent="0" algn="ctr">
              <a:buNone/>
              <a:defRPr sz="2400">
                <a:latin typeface="+mj-lt"/>
              </a:defRPr>
            </a:pPr>
            <a:r>
              <a:t>= 1.9286 + 0.5095 * X</a:t>
            </a:r>
            <a:endParaRPr sz="2400" b="1">
              <a:latin typeface="+mj-lt"/>
            </a:endParaRPr>
          </a:p>
          <a:p>
            <a:pPr marL="0" indent="0" algn="ctr">
              <a:buNone/>
              <a:defRPr sz="2400" b="1">
                <a:latin typeface="+mj-lt"/>
              </a:defRPr>
            </a:pPr>
            <a:r>
              <a:t>Tak więc równanie linii regresji Ridge dla tych danych jest </a:t>
            </a:r>
            <a:endParaRPr sz="2400" b="1">
              <a:latin typeface="+mj-lt"/>
            </a:endParaRPr>
          </a:p>
          <a:p>
            <a:pPr marL="0" indent="0" algn="ctr">
              <a:buNone/>
              <a:defRPr sz="2400" b="1">
                <a:latin typeface="+mj-lt"/>
              </a:defRPr>
            </a:pPr>
            <a:r>
              <a:t>Y = 1.9286 + 0.5095 * X</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30628" y="1603601"/>
            <a:ext cx="53666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Krok 4: Oblicz sumę kwadratów odchyleń X</a:t>
            </a:r>
          </a:p>
          <a:p>
            <a:pPr marL="0" indent="0" algn="ctr">
              <a:buNone/>
            </a:pPr>
            <a:endParaRPr sz="2400" b="1">
              <a:latin typeface="+mj-lt"/>
            </a:endParaRPr>
          </a:p>
          <a:p>
            <a:pPr marL="0" indent="0" algn="ctr">
              <a:buNone/>
              <a:defRPr sz="2400">
                <a:latin typeface="+mj-lt"/>
              </a:defRPr>
            </a:pPr>
            <a:r>
              <a:t>suma kwadratów odchyleń od </a:t>
            </a:r>
            <a:endParaRPr sz="2400">
              <a:latin typeface="+mj-lt"/>
            </a:endParaRPr>
          </a:p>
          <a:p>
            <a:pPr marL="0" indent="0" algn="ctr">
              <a:buNone/>
              <a:defRPr sz="2400">
                <a:latin typeface="+mj-lt"/>
              </a:defRPr>
            </a:pPr>
            <a:r>
              <a:t>X = (-2)^2 + (-1)^2 + 0^2 + 1^2 + 2^2 = 10</a:t>
            </a:r>
          </a:p>
          <a:p>
            <a:pPr marL="0" indent="0" algn="ctr">
              <a:buNone/>
            </a:pPr>
            <a:endParaRPr sz="2400" b="1">
              <a:latin typeface="+mj-lt"/>
            </a:endParaRPr>
          </a:p>
          <a:p>
            <a:pPr marL="0" indent="0" algn="ctr">
              <a:buNone/>
              <a:defRPr sz="2400" b="1">
                <a:solidFill>
                  <a:srgbClr val="FF0000"/>
                </a:solidFill>
                <a:latin typeface="+mj-lt"/>
              </a:defRPr>
            </a:pPr>
            <a:r>
              <a:t>Krok 5: Wybierz wartość parametru regresji Ridge (lambda)</a:t>
            </a:r>
            <a:endParaRPr sz="2400" b="1">
              <a:solidFill>
                <a:srgbClr val="FF0000"/>
              </a:solidFill>
              <a:latin typeface="+mj-lt"/>
            </a:endParaRPr>
          </a:p>
          <a:p>
            <a:pPr marL="0" indent="0" algn="ctr">
              <a:buNone/>
              <a:defRPr b="1">
                <a:latin typeface="+mj-lt"/>
              </a:defRPr>
            </a:pPr>
            <a:r>
              <a:rPr sz="4400">
                <a:solidFill>
                  <a:srgbClr val="FF0000"/>
                </a:solidFill>
              </a:rPr>
              <a:t>λ</a:t>
            </a:r>
            <a:r>
              <a:rPr sz="2400"/>
              <a:t> </a:t>
            </a:r>
            <a:r>
              <a:rPr sz="3600">
                <a:solidFill>
                  <a:srgbClr val="FF0000"/>
                </a:solidFill>
              </a:rPr>
              <a:t>= 0.5</a:t>
            </a:r>
          </a:p>
        </p:txBody>
      </p:sp>
    </p:spTree>
    <p:extLst>
      <p:ext uri="{BB962C8B-B14F-4D97-AF65-F5344CB8AC3E}">
        <p14:creationId xmlns:p14="http://schemas.microsoft.com/office/powerpoint/2010/main" val="3520760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77500" lnSpcReduction="20000"/>
          </a:bodyPr>
          <a:lstStyle/>
          <a:p>
            <a:pPr marL="0" indent="0" algn="just">
              <a:buNone/>
              <a:defRPr b="1">
                <a:latin typeface="+mj-lt"/>
              </a:defRPr>
            </a:pPr>
            <a:r>
              <a:t>Przeczytaj to wprowadzenie do regresji liniowej</a:t>
            </a:r>
            <a:endParaRPr b="1">
              <a:latin typeface="+mj-lt"/>
            </a:endParaRPr>
          </a:p>
          <a:p>
            <a:pPr algn="just">
              <a:defRPr>
                <a:latin typeface="+mj-lt"/>
                <a:hlinkClick r:id="rId3"/>
              </a:defRPr>
            </a:pPr>
            <a:r>
              <a:t>https://www.scribbr.com/statistics/simple-linear-regression/</a:t>
            </a:r>
            <a:endParaRPr>
              <a:latin typeface="+mj-lt"/>
            </a:endParaRPr>
          </a:p>
          <a:p>
            <a:pPr marL="0" indent="0" algn="just">
              <a:buNone/>
              <a:defRPr b="1">
                <a:latin typeface="+mj-lt"/>
              </a:defRPr>
            </a:pPr>
            <a:r>
              <a:t>Przeczytaj to wprowadzenie do regresji wielomianowej</a:t>
            </a:r>
            <a:endParaRPr b="1">
              <a:latin typeface="+mj-lt"/>
            </a:endParaRPr>
          </a:p>
          <a:p>
            <a:pPr algn="just">
              <a:defRPr>
                <a:latin typeface="+mj-lt"/>
                <a:hlinkClick r:id="rId4"/>
              </a:defRPr>
            </a:pPr>
            <a:r>
              <a:t>https://www.statology.org/polynomial-regression</a:t>
            </a:r>
            <a:endParaRPr>
              <a:latin typeface="+mj-lt"/>
            </a:endParaRPr>
          </a:p>
          <a:p>
            <a:pPr marL="0" indent="0" algn="just">
              <a:buNone/>
              <a:defRPr b="1">
                <a:latin typeface="+mj-lt"/>
              </a:defRPr>
            </a:pPr>
            <a:r>
              <a:t>Przeczytaj to wprowadzenie do regresji Ridge</a:t>
            </a:r>
            <a:endParaRPr>
              <a:latin typeface="+mj-lt"/>
            </a:endParaRPr>
          </a:p>
          <a:p>
            <a:pPr algn="just">
              <a:defRPr>
                <a:latin typeface="+mj-lt"/>
              </a:defRPr>
            </a:pPr>
            <a:r>
              <a:rPr>
                <a:hlinkClick r:id="rId5"/>
              </a:rPr>
              <a:t>https://machinelearningcompass.com/machine_learning_models/ridge_regression</a:t>
            </a:r>
            <a:r>
              <a:t> </a:t>
            </a:r>
          </a:p>
          <a:p>
            <a:pPr marL="0" indent="0" algn="just">
              <a:buNone/>
            </a:pPr>
            <a:endParaRPr b="1">
              <a:latin typeface="+mj-lt"/>
            </a:endParaRPr>
          </a:p>
          <a:p>
            <a:pPr marL="0" indent="0" algn="just">
              <a:buNone/>
              <a:defRPr b="1">
                <a:latin typeface="+mj-lt"/>
              </a:defRPr>
            </a:pPr>
            <a:r>
              <a:t>Zobacz filmy: </a:t>
            </a:r>
          </a:p>
          <a:p>
            <a:pPr algn="just">
              <a:defRPr>
                <a:latin typeface="+mj-lt"/>
                <a:hlinkClick r:id="rId6"/>
              </a:defRPr>
            </a:pPr>
            <a:r>
              <a:t>https://www.youtube.com/watch?v=ZkjP5RJLQF4</a:t>
            </a:r>
            <a:endParaRPr>
              <a:latin typeface="+mj-lt"/>
            </a:endParaRPr>
          </a:p>
          <a:p>
            <a:pPr algn="just">
              <a:defRPr>
                <a:latin typeface="+mj-lt"/>
                <a:hlinkClick r:id="rId7"/>
              </a:defRPr>
            </a:pPr>
            <a:r>
              <a:t>https://www.youtube.com/watch?v=QptI-vDle8Y</a:t>
            </a:r>
            <a:endParaRPr>
              <a:latin typeface="+mj-lt"/>
            </a:endParaRPr>
          </a:p>
          <a:p>
            <a:pPr algn="just">
              <a:defRPr>
                <a:latin typeface="+mj-lt"/>
              </a:defRPr>
            </a:pPr>
            <a:r>
              <a:rPr>
                <a:hlinkClick r:id="rId8"/>
              </a:rPr>
              <a:t>https://www.youtube.com/watch?v=OEU22e20tWw</a:t>
            </a:r>
            <a:r>
              <a:t> </a:t>
            </a:r>
          </a:p>
          <a:p>
            <a:pPr marL="0" indent="0" algn="just">
              <a:buNone/>
            </a:pPr>
            <a:endParaRPr b="1">
              <a:latin typeface="+mj-lt"/>
            </a:endParaRPr>
          </a:p>
          <a:p>
            <a:pPr marL="0" indent="0" algn="just">
              <a:buNone/>
              <a:defRPr b="1">
                <a:latin typeface="+mj-lt"/>
              </a:defRPr>
            </a:pPr>
            <a:r>
              <a:t>Uzyskaj dostęp do aplikacji Oracle Member Hub i zakończ piąty temat:</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Regresja i jej zastosowania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 kurs został opracowany w wyniku projektu Erasmus+ CodeIn (</a:t>
            </a:r>
            <a:r>
              <a:rPr i="1"/>
              <a:t>Cloud cOmputing for Digital Education INnovation</a:t>
            </a:r>
            <a:r>
              <a:t>)</a:t>
            </a:r>
          </a:p>
          <a:p>
            <a:pPr lvl="0">
              <a:defRPr sz="3600">
                <a:latin typeface="+mj-lt"/>
              </a:defRPr>
            </a:pPr>
            <a:r>
              <a:t>Zawiera w sumie dziesięć tematów nauczania</a:t>
            </a:r>
            <a:endParaRPr sz="3600">
              <a:latin typeface="+mj-lt"/>
            </a:endParaRPr>
          </a:p>
          <a:p>
            <a:pPr lvl="0">
              <a:defRPr sz="3600">
                <a:latin typeface="+mj-lt"/>
              </a:defRPr>
            </a:pPr>
            <a:r>
              <a:t>Wszystko, czego potrzebujesz, to dostęp do Internetu </a:t>
            </a:r>
          </a:p>
          <a:p>
            <a:pPr lvl="0">
              <a:defRPr sz="3600">
                <a:latin typeface="+mj-lt"/>
              </a:defRPr>
            </a:pPr>
            <a:r>
              <a:t>Oczekuje się, że poświęcisz łącznie 150 godzin na uzyskanie zamierzonych efektów uczenia się.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3910" y="136525"/>
            <a:ext cx="10515600" cy="812165"/>
          </a:xfrm>
        </p:spPr>
        <p:txBody>
          <a:bodyPr/>
          <a:lstStyle/>
          <a:p>
            <a:pPr algn="ctr">
              <a:defRPr b="1"/>
            </a:pPr>
            <a:r>
              <a:t>Analiza regresji w uczeniu maszynowym</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948690"/>
            <a:ext cx="12094029" cy="4486275"/>
          </a:xfrm>
        </p:spPr>
        <p:txBody>
          <a:bodyPr vert="horz" lIns="91440" tIns="45720" rIns="91440" bIns="45720" anchor="t">
            <a:noAutofit/>
          </a:bodyPr>
          <a:lstStyle/>
          <a:p>
            <a:pPr>
              <a:defRPr sz="3600">
                <a:latin typeface="+mj-lt"/>
              </a:defRPr>
            </a:pPr>
            <a:r>
              <a:t>Służy do </a:t>
            </a:r>
            <a:r>
              <a:rPr>
                <a:solidFill>
                  <a:srgbClr val="000000"/>
                </a:solidFill>
              </a:rPr>
              <a:t>przewidywania</a:t>
            </a:r>
            <a:r>
              <a:t> wartości zmiennych, takich jak liczba</a:t>
            </a:r>
          </a:p>
          <a:p>
            <a:pPr>
              <a:defRPr sz="3600">
                <a:latin typeface="+mj-lt"/>
              </a:defRPr>
            </a:pPr>
            <a:r>
              <a:t>Regresja liniowa: linia najlepszego dopasowania jest rysowana przez zestaw punktów danych w celu prognozowania</a:t>
            </a:r>
          </a:p>
          <a:p>
            <a:pPr>
              <a:defRPr sz="3600">
                <a:latin typeface="+mj-lt"/>
              </a:defRPr>
            </a:pPr>
            <a:r>
              <a:t>Przykład: Przewidywanie cen domów na podstawie rozmiaru za pomocą regresji</a:t>
            </a:r>
          </a:p>
          <a:p>
            <a:pPr>
              <a:defRPr sz="3600">
                <a:latin typeface="+mj-lt"/>
              </a:defRPr>
            </a:pPr>
            <a:r>
              <a:t>Model jest szkolony przy użyciu zestawu szkoleniowego w celu zminimalizowania różnic między wartościami przewidywanymi a rzeczywistymi.</a:t>
            </a:r>
          </a:p>
          <a:p>
            <a:pPr>
              <a:defRPr sz="3600">
                <a:latin typeface="+mj-lt"/>
              </a:defRPr>
            </a:pPr>
            <a:r>
              <a:t>Szeroko stosowany do zastosowań w świecie rzeczywistym, od cen domów po trendy na giełdzie.</a:t>
            </a:r>
            <a:endParaRPr>
              <a:latin typeface="+mj-lt"/>
            </a:endParaRPr>
          </a:p>
        </p:txBody>
      </p:sp>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Proste algorytmy regresji na początek</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12094029" cy="4486275"/>
          </a:xfrm>
        </p:spPr>
        <p:txBody>
          <a:bodyPr>
            <a:noAutofit/>
          </a:bodyPr>
          <a:lstStyle/>
          <a:p>
            <a:pPr marL="0" indent="0">
              <a:buNone/>
              <a:defRPr sz="3600">
                <a:latin typeface="+mj-lt"/>
              </a:defRPr>
            </a:pPr>
            <a:r>
              <a:t>Zacznij od prostych i szeroko stosowanych algorytmów do analizy regresji:</a:t>
            </a:r>
            <a:endParaRPr sz="3600">
              <a:latin typeface="+mj-lt"/>
            </a:endParaRPr>
          </a:p>
          <a:p>
            <a:pPr>
              <a:defRPr sz="3600">
                <a:latin typeface="+mj-lt"/>
              </a:defRPr>
            </a:pPr>
            <a:r>
              <a:rPr b="1"/>
              <a:t>Regresja liniowa</a:t>
            </a:r>
            <a:r>
              <a:t>: pasuje do linii prostej, łatwa do zaimplementowania</a:t>
            </a:r>
            <a:endParaRPr sz="3600">
              <a:latin typeface="+mj-lt"/>
            </a:endParaRPr>
          </a:p>
          <a:p>
            <a:pPr>
              <a:defRPr sz="3600">
                <a:latin typeface="+mj-lt"/>
              </a:defRPr>
            </a:pPr>
            <a:r>
              <a:rPr b="1"/>
              <a:t>Regresja wielomianowa</a:t>
            </a:r>
            <a:r>
              <a:t>: pasuje do funkcji wielomianowej, może być podatna na nadmierne dopasowanie</a:t>
            </a:r>
            <a:endParaRPr>
              <a:latin typeface="+mj-lt"/>
            </a:endParaRPr>
          </a:p>
          <a:p>
            <a:pPr>
              <a:defRPr sz="3600">
                <a:latin typeface="+mj-lt"/>
              </a:defRPr>
            </a:pPr>
            <a:r>
              <a:rPr b="1"/>
              <a:t>Regresja regresji grzbietowej</a:t>
            </a:r>
            <a:r>
              <a:t>: dodaje termin kary, aby zapobiec nadmiernemu dopasowaniu</a:t>
            </a:r>
          </a:p>
        </p:txBody>
      </p:sp>
    </p:spTree>
    <p:extLst>
      <p:ext uri="{BB962C8B-B14F-4D97-AF65-F5344CB8AC3E}">
        <p14:creationId xmlns:p14="http://schemas.microsoft.com/office/powerpoint/2010/main" val="1828579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12764"/>
          </a:xfrm>
        </p:spPr>
        <p:txBody>
          <a:bodyPr/>
          <a:lstStyle/>
          <a:p>
            <a:pPr algn="ctr">
              <a:defRPr b="1"/>
            </a:pPr>
            <a:r>
              <a:t>Regresja liniowa</a:t>
            </a:r>
          </a:p>
        </p:txBody>
      </p:sp>
      <p:sp>
        <p:nvSpPr>
          <p:cNvPr id="5" name="TextBox 4"/>
          <p:cNvSpPr txBox="1"/>
          <p:nvPr/>
        </p:nvSpPr>
        <p:spPr>
          <a:xfrm>
            <a:off x="163286" y="1381564"/>
            <a:ext cx="5181600" cy="4524315"/>
          </a:xfrm>
          <a:prstGeom prst="rect">
            <a:avLst/>
          </a:prstGeom>
          <a:noFill/>
        </p:spPr>
        <p:txBody>
          <a:bodyPr wrap="square">
            <a:spAutoFit/>
          </a:bodyPr>
          <a:lstStyle/>
          <a:p>
            <a:pPr marL="285750" indent="-285750" algn="just">
              <a:buFont typeface="Arial" panose="020B0604020202020204" pitchFamily="34" charset="0"/>
              <a:buChar char="•"/>
              <a:defRPr sz="3200">
                <a:latin typeface="+mj-lt"/>
              </a:defRPr>
            </a:pPr>
            <a:r>
              <a:t>Regresja liniowa: przewidywanie przyszłości. </a:t>
            </a:r>
            <a:endParaRPr sz="3200">
              <a:latin typeface="+mj-lt"/>
            </a:endParaRPr>
          </a:p>
          <a:p>
            <a:pPr marL="285750" indent="-285750" algn="just">
              <a:buFont typeface="Arial" panose="020B0604020202020204" pitchFamily="34" charset="0"/>
              <a:buChar char="•"/>
              <a:defRPr sz="3200">
                <a:latin typeface="+mj-lt"/>
              </a:defRPr>
            </a:pPr>
            <a:r>
              <a:t>Dzięki zaledwie kilku punktom danych regresja liniowa może pomóc w odkryciu zależności między dwiema zmiennymi i dokładnych prognoz. </a:t>
            </a:r>
            <a:endParaRPr sz="3200">
              <a:latin typeface="+mj-lt"/>
            </a:endParaRPr>
          </a:p>
          <a:p>
            <a:pPr marL="285750" indent="-285750" algn="just">
              <a:buFont typeface="Arial" panose="020B0604020202020204" pitchFamily="34" charset="0"/>
              <a:buChar char="•"/>
              <a:defRPr sz="3200">
                <a:latin typeface="+mj-lt"/>
              </a:defRPr>
            </a:pPr>
            <a:r>
              <a:t>Zobacz moc regresji liniowej w akcji</a:t>
            </a:r>
          </a:p>
        </p:txBody>
      </p:sp>
      <p:sp>
        <p:nvSpPr>
          <p:cNvPr id="7" name="Striped Right Arrow 6"/>
          <p:cNvSpPr/>
          <p:nvPr/>
        </p:nvSpPr>
        <p:spPr>
          <a:xfrm>
            <a:off x="4314088" y="5293125"/>
            <a:ext cx="1575083" cy="81642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757726796"/>
              </p:ext>
            </p:extLst>
          </p:nvPr>
        </p:nvGraphicFramePr>
        <p:xfrm>
          <a:off x="5889171" y="2166371"/>
          <a:ext cx="5736772" cy="3739508"/>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8199094" y="1639530"/>
            <a:ext cx="2685351" cy="646331"/>
          </a:xfrm>
          <a:prstGeom prst="rect">
            <a:avLst/>
          </a:prstGeom>
        </p:spPr>
        <p:txBody>
          <a:bodyPr wrap="none">
            <a:spAutoFit/>
          </a:bodyPr>
          <a:lstStyle/>
          <a:p>
            <a:pPr>
              <a:defRPr sz="3600">
                <a:solidFill>
                  <a:srgbClr val="111111"/>
                </a:solidFill>
                <a:latin typeface="+mj-lt"/>
              </a:defRPr>
            </a:pPr>
            <a:r>
              <a:t>Y = b0 + b1*X</a:t>
            </a:r>
            <a:endParaRPr sz="3600">
              <a:latin typeface="+mj-lt"/>
            </a:endParaRPr>
          </a:p>
        </p:txBody>
      </p:sp>
    </p:spTree>
    <p:extLst>
      <p:ext uri="{BB962C8B-B14F-4D97-AF65-F5344CB8AC3E}">
        <p14:creationId xmlns:p14="http://schemas.microsoft.com/office/powerpoint/2010/main" val="2083925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723446"/>
          </a:xfrm>
        </p:spPr>
        <p:txBody>
          <a:bodyPr/>
          <a:lstStyle/>
          <a:p>
            <a:pPr algn="ctr">
              <a:defRPr b="1"/>
            </a:pPr>
            <a:r>
              <a:t>Regresja liniowa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931229" y="1516514"/>
            <a:ext cx="7260771" cy="4486275"/>
          </a:xfrm>
        </p:spPr>
        <p:txBody>
          <a:bodyPr>
            <a:noAutofit/>
          </a:bodyPr>
          <a:lstStyle/>
          <a:p>
            <a:pPr marL="0" indent="0" algn="ctr">
              <a:buNone/>
              <a:defRPr sz="2400" b="1">
                <a:latin typeface="+mj-lt"/>
              </a:defRPr>
            </a:pPr>
            <a:r>
              <a:t>Krok 2: Oblicz odchylenie każdej wartości X i Y od ich odpowiednich środków</a:t>
            </a:r>
          </a:p>
          <a:p>
            <a:pPr marL="0" indent="0">
              <a:buNone/>
            </a:pPr>
            <a:endParaRPr sz="2400">
              <a:latin typeface="+mj-lt"/>
            </a:endParaRPr>
          </a:p>
          <a:p>
            <a:pPr marL="0" indent="0" algn="ctr">
              <a:buNone/>
              <a:defRPr sz="2400">
                <a:latin typeface="+mj-lt"/>
              </a:defRPr>
            </a:pPr>
            <a:r>
              <a:t>deviation of X = [1-3, 2-3, 3-3, 4-3, 5-3] = [-2, -1, 0, 1, 2]</a:t>
            </a:r>
          </a:p>
          <a:p>
            <a:pPr marL="0" indent="0" algn="ctr">
              <a:buNone/>
              <a:defRPr sz="2400">
                <a:latin typeface="+mj-lt"/>
              </a:defRPr>
            </a:pPr>
            <a:r>
              <a:t>deviation of Y = [2-4, 4-4, 5-4, 4-4, 5-4] = [-2, 0, 1, 0, 1]</a:t>
            </a:r>
          </a:p>
          <a:p>
            <a:pPr marL="0" indent="0">
              <a:buNone/>
            </a:pPr>
            <a:endParaRPr sz="2400">
              <a:latin typeface="+mj-lt"/>
            </a:endParaRPr>
          </a:p>
          <a:p>
            <a:pPr marL="0" indent="0" algn="ctr">
              <a:buNone/>
              <a:defRPr sz="2400" b="1">
                <a:latin typeface="+mj-lt"/>
              </a:defRPr>
            </a:pPr>
            <a:r>
              <a:t>Krok 3: Oblicz sumę produktów odchyleń X i Y</a:t>
            </a:r>
            <a:endParaRPr sz="2400" b="1">
              <a:latin typeface="+mj-lt"/>
            </a:endParaRPr>
          </a:p>
          <a:p>
            <a:pPr marL="0" indent="0">
              <a:buNone/>
            </a:pPr>
            <a:endParaRPr sz="2400">
              <a:latin typeface="+mj-lt"/>
            </a:endParaRPr>
          </a:p>
          <a:p>
            <a:pPr marL="0" indent="0" algn="ctr">
              <a:buNone/>
              <a:defRPr sz="2400">
                <a:latin typeface="+mj-lt"/>
              </a:defRPr>
            </a:pPr>
            <a:r>
              <a:t>sum of products of deviations = (-2 * -2) + (-1 * 0) +</a:t>
            </a:r>
            <a:endParaRPr sz="2400">
              <a:latin typeface="+mj-lt"/>
            </a:endParaRPr>
          </a:p>
          <a:p>
            <a:pPr marL="0" indent="0" algn="ctr">
              <a:buNone/>
              <a:defRPr sz="2400">
                <a:latin typeface="+mj-lt"/>
              </a:defRPr>
            </a:pPr>
            <a:r>
              <a:t>+ (0 * 1) + (1 * 0) + (2 * 1) = 6</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52401" y="1603601"/>
            <a:ext cx="4506685"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400" b="1">
                <a:latin typeface="+mj-lt"/>
              </a:defRPr>
            </a:pPr>
            <a:r>
              <a:t>Załóżmy, że mamy następujące dane:</a:t>
            </a:r>
          </a:p>
          <a:p>
            <a:pPr marL="0" indent="0" algn="ctr">
              <a:buFont typeface="Arial" panose="020B0604020202020204" pitchFamily="34" charset="0"/>
              <a:buNone/>
              <a:defRPr sz="2400">
                <a:latin typeface="+mj-lt"/>
              </a:defRPr>
            </a:pPr>
            <a:r>
              <a:t>X = [1, 2, 3, 4, 5]</a:t>
            </a:r>
          </a:p>
          <a:p>
            <a:pPr marL="0" indent="0" algn="ctr">
              <a:buFont typeface="Arial" panose="020B0604020202020204" pitchFamily="34" charset="0"/>
              <a:buNone/>
              <a:defRPr sz="2400">
                <a:latin typeface="+mj-lt"/>
              </a:defRPr>
            </a:pPr>
            <a:r>
              <a:t>Y = [2, 4, 5, 4, 5]</a:t>
            </a:r>
          </a:p>
          <a:p>
            <a:pPr marL="0" indent="0">
              <a:buFont typeface="Arial" panose="020B0604020202020204" pitchFamily="34" charset="0"/>
              <a:buNone/>
            </a:pPr>
            <a:endParaRPr sz="2400">
              <a:latin typeface="+mj-lt"/>
            </a:endParaRPr>
          </a:p>
          <a:p>
            <a:pPr marL="0" indent="0" algn="ctr">
              <a:buFont typeface="Arial" panose="020B0604020202020204" pitchFamily="34" charset="0"/>
              <a:buNone/>
              <a:defRPr sz="2400" b="1">
                <a:latin typeface="+mj-lt"/>
              </a:defRPr>
            </a:pPr>
            <a:r>
              <a:t>Krok 1: Oblicz średnią X i Y</a:t>
            </a:r>
          </a:p>
          <a:p>
            <a:pPr marL="0" indent="0">
              <a:buFont typeface="Arial" panose="020B0604020202020204" pitchFamily="34" charset="0"/>
              <a:buNone/>
              <a:defRPr sz="2400">
                <a:latin typeface="+mj-lt"/>
              </a:defRPr>
            </a:pPr>
            <a:r>
              <a:t>średnia(X) = (1 + 2 + 3 + 4 + 5) / 5 = 3</a:t>
            </a:r>
          </a:p>
          <a:p>
            <a:pPr marL="0" indent="0">
              <a:buFont typeface="Arial" panose="020B0604020202020204" pitchFamily="34" charset="0"/>
              <a:buNone/>
              <a:defRPr sz="2400">
                <a:latin typeface="+mj-lt"/>
              </a:defRPr>
            </a:pPr>
            <a:r>
              <a:t>średnia(Y) = (2 + 4 + 5 + 4 + 5) / 5 = 4</a:t>
            </a:r>
          </a:p>
          <a:p>
            <a:pPr marL="0" indent="0">
              <a:buFont typeface="Arial" panose="020B0604020202020204" pitchFamily="34" charset="0"/>
              <a:buNone/>
            </a:pPr>
            <a:endParaRPr sz="2400">
              <a:latin typeface="+mj-lt"/>
            </a:endParaRPr>
          </a:p>
        </p:txBody>
      </p:sp>
    </p:spTree>
    <p:extLst>
      <p:ext uri="{BB962C8B-B14F-4D97-AF65-F5344CB8AC3E}">
        <p14:creationId xmlns:p14="http://schemas.microsoft.com/office/powerpoint/2010/main" val="4193224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Regresja liniowa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519057" y="1516514"/>
            <a:ext cx="6672943" cy="4486275"/>
          </a:xfrm>
        </p:spPr>
        <p:txBody>
          <a:bodyPr>
            <a:noAutofit/>
          </a:bodyPr>
          <a:lstStyle/>
          <a:p>
            <a:pPr marL="0" indent="0" algn="ctr">
              <a:buNone/>
              <a:defRPr sz="2400" b="1">
                <a:latin typeface="+mj-lt"/>
              </a:defRPr>
            </a:pPr>
            <a:r>
              <a:t>Krok 6: Oblicz przechwytywanie linii regresji (b0)</a:t>
            </a:r>
          </a:p>
          <a:p>
            <a:pPr marL="0" indent="0" algn="ctr">
              <a:buNone/>
              <a:defRPr sz="2400">
                <a:latin typeface="+mj-lt"/>
              </a:defRPr>
            </a:pPr>
            <a:r>
              <a:t>b0 = średnia(Y) - b1 * średnia(X)</a:t>
            </a:r>
          </a:p>
          <a:p>
            <a:pPr marL="0" indent="0" algn="ctr">
              <a:buNone/>
              <a:defRPr sz="2400">
                <a:latin typeface="+mj-lt"/>
              </a:defRPr>
            </a:pPr>
            <a:r>
              <a:t>= 4 - 0.6 * 3 = 2.2</a:t>
            </a:r>
          </a:p>
          <a:p>
            <a:pPr marL="0" indent="0" algn="ctr">
              <a:buNone/>
            </a:pPr>
            <a:endParaRPr sz="2400" b="1">
              <a:latin typeface="+mj-lt"/>
            </a:endParaRPr>
          </a:p>
          <a:p>
            <a:pPr marL="0" indent="0" algn="ctr">
              <a:buNone/>
              <a:defRPr sz="2400" b="1">
                <a:latin typeface="+mj-lt"/>
              </a:defRPr>
            </a:pPr>
            <a:r>
              <a:t>Krok 7: Napisz równanie linii regresji</a:t>
            </a:r>
          </a:p>
          <a:p>
            <a:pPr marL="0" indent="0" algn="ctr">
              <a:buNone/>
              <a:defRPr sz="2400">
                <a:latin typeface="+mj-lt"/>
              </a:defRPr>
            </a:pPr>
            <a:r>
              <a:t>Y = b0 + b1 * X</a:t>
            </a:r>
          </a:p>
          <a:p>
            <a:pPr marL="0" indent="0" algn="ctr">
              <a:buNone/>
              <a:defRPr sz="2400">
                <a:latin typeface="+mj-lt"/>
              </a:defRPr>
            </a:pPr>
            <a:r>
              <a:t>= 2.2 + 0.6 * X</a:t>
            </a:r>
          </a:p>
          <a:p>
            <a:pPr marL="0" indent="0" algn="ctr">
              <a:buNone/>
            </a:pPr>
            <a:endParaRPr sz="2400" b="1">
              <a:latin typeface="+mj-lt"/>
            </a:endParaRPr>
          </a:p>
          <a:p>
            <a:pPr marL="0" indent="0" algn="ctr">
              <a:buNone/>
              <a:defRPr sz="2400" b="1">
                <a:latin typeface="+mj-lt"/>
              </a:defRPr>
            </a:pPr>
            <a:r>
              <a:t>Tak więc równanie linii regresji dla tych danych jest </a:t>
            </a:r>
            <a:endParaRPr sz="2400" b="1">
              <a:latin typeface="+mj-lt"/>
            </a:endParaRPr>
          </a:p>
          <a:p>
            <a:pPr marL="0" indent="0" algn="ctr">
              <a:buNone/>
              <a:defRPr sz="2400" b="1">
                <a:latin typeface="+mj-lt"/>
              </a:defRPr>
            </a:pPr>
            <a:r>
              <a:t>Y = 2.2 + 0.6 * X.</a:t>
            </a:r>
            <a:endParaRPr sz="2400">
              <a:latin typeface="+mj-lt"/>
            </a:endParaRP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Krok 4: Oblicz sumę kwadratów odchyleń X</a:t>
            </a:r>
          </a:p>
          <a:p>
            <a:pPr marL="0" indent="0" algn="ctr">
              <a:buNone/>
            </a:pPr>
            <a:endParaRPr sz="2400" b="1">
              <a:latin typeface="+mj-lt"/>
            </a:endParaRPr>
          </a:p>
          <a:p>
            <a:pPr marL="0" indent="0" algn="ctr">
              <a:buNone/>
              <a:defRPr sz="2400">
                <a:latin typeface="+mj-lt"/>
              </a:defRPr>
            </a:pPr>
            <a:r>
              <a:t>suma kwadratów odchyleń od </a:t>
            </a:r>
            <a:endParaRPr sz="2400">
              <a:latin typeface="+mj-lt"/>
            </a:endParaRPr>
          </a:p>
          <a:p>
            <a:pPr marL="0" indent="0" algn="ctr">
              <a:buNone/>
              <a:defRPr sz="2400">
                <a:latin typeface="+mj-lt"/>
              </a:defRPr>
            </a:pPr>
            <a:r>
              <a:t>X = (-2)^2 + (-1)^2 + 0^2 + 1^2 + 2^2 = 10</a:t>
            </a:r>
          </a:p>
          <a:p>
            <a:pPr marL="0" indent="0" algn="ctr">
              <a:buNone/>
            </a:pPr>
            <a:endParaRPr sz="2400" b="1">
              <a:latin typeface="+mj-lt"/>
            </a:endParaRPr>
          </a:p>
          <a:p>
            <a:pPr marL="0" indent="0" algn="ctr">
              <a:buNone/>
              <a:defRPr sz="2400" b="1">
                <a:latin typeface="+mj-lt"/>
              </a:defRPr>
            </a:pPr>
            <a:r>
              <a:t>Krok 5: Oblicz nachylenie linii regresji (b1)</a:t>
            </a:r>
          </a:p>
          <a:p>
            <a:pPr marL="0" indent="0" algn="ctr">
              <a:buNone/>
              <a:defRPr sz="2400">
                <a:latin typeface="+mj-lt"/>
              </a:defRPr>
            </a:pPr>
            <a:r>
              <a:t>b1 = suma produktów odchyleń / suma kwadratów odchyleń X</a:t>
            </a:r>
          </a:p>
          <a:p>
            <a:pPr marL="0" indent="0" algn="ctr">
              <a:buNone/>
              <a:defRPr sz="2400">
                <a:latin typeface="+mj-lt"/>
              </a:defRPr>
            </a:pPr>
            <a:r>
              <a:t>= 6 / 10 = 0.6</a:t>
            </a:r>
          </a:p>
        </p:txBody>
      </p:sp>
    </p:spTree>
    <p:extLst>
      <p:ext uri="{BB962C8B-B14F-4D97-AF65-F5344CB8AC3E}">
        <p14:creationId xmlns:p14="http://schemas.microsoft.com/office/powerpoint/2010/main" val="3880687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21418"/>
          </a:xfrm>
        </p:spPr>
        <p:txBody>
          <a:bodyPr/>
          <a:lstStyle/>
          <a:p>
            <a:pPr algn="ctr">
              <a:defRPr b="1"/>
            </a:pPr>
            <a:r>
              <a:t>Regresja wielomianowa</a:t>
            </a:r>
          </a:p>
        </p:txBody>
      </p:sp>
      <mc:AlternateContent xmlns:mc="http://schemas.openxmlformats.org/markup-compatibility/2006" xmlns:a14="http://schemas.microsoft.com/office/drawing/2010/main">
        <mc:Choice Requires="a14">
          <p:sp>
            <p:nvSpPr>
              <p:cNvPr id="5" name="TextBox 4"/>
              <p:cNvSpPr txBox="1"/>
              <p:nvPr/>
            </p:nvSpPr>
            <p:spPr>
              <a:xfrm>
                <a:off x="163286" y="1381564"/>
                <a:ext cx="5181600" cy="3539430"/>
              </a:xfrm>
              <a:prstGeom prst="rect">
                <a:avLst/>
              </a:prstGeom>
              <a:noFill/>
            </p:spPr>
            <p:txBody>
              <a:bodyPr wrap="square">
                <a:spAutoFit/>
              </a:bodyPr>
              <a:lstStyle/>
              <a:p>
                <a:pPr marL="285750" indent="-285750" algn="just">
                  <a:buFont typeface="Arial" panose="020B0604020202020204" pitchFamily="34" charset="0"/>
                  <a:buChar char="•"/>
                  <a:defRPr sz="3200">
                    <a:latin typeface="+mj-lt"/>
                  </a:defRPr>
                </a:pPr>
                <a:r>
                  <a:t>Regresja wielomianowa jest formą regresji liniowej, w której relacja między zmienną niezależną x i zmienną zależną y jest modelowana jako wielomian </a:t>
                </a:r>
                <a14:m>
                  <m:oMath xmlns:m="http://schemas.openxmlformats.org/officeDocument/2006/math">
                    <m:sSup>
                      <m:sSupPr>
                        <m:ctrlPr>
                          <a:rPr lang="hr-HR" sz="3200" i="1">
                            <a:latin typeface="Cambria Math" panose="02040503050406030204" pitchFamily="18" charset="0"/>
                          </a:rPr>
                        </m:ctrlPr>
                      </m:sSupPr>
                      <m:e>
                        <m:r>
                          <a:rPr lang="hr-HR" sz="3200" i="1">
                            <a:latin typeface="Cambria Math" panose="02040503050406030204" pitchFamily="18" charset="0"/>
                          </a:rPr>
                          <m:t>𝑛</m:t>
                        </m:r>
                      </m:e>
                      <m:sup>
                        <m:r>
                          <a:rPr lang="hr-HR" sz="3200" i="1">
                            <a:latin typeface="Cambria Math" panose="02040503050406030204" pitchFamily="18" charset="0"/>
                          </a:rPr>
                          <m:t>𝑡h</m:t>
                        </m:r>
                      </m:sup>
                    </m:sSup>
                  </m:oMath>
                </a14:m>
                <a:r>
                  <a:t> stopnia.</a:t>
                </a:r>
              </a:p>
            </p:txBody>
          </p:sp>
        </mc:Choice>
        <mc:Fallback xmlns="">
          <p:sp>
            <p:nvSpPr>
              <p:cNvPr id="5" name="TextBox 4"/>
              <p:cNvSpPr txBox="1">
                <a:spLocks noAdjustHandles="1" noChangeArrowheads="1" noChangeAspect="1" noChangeShapeType="1" noEditPoints="1" noMove="1" noResize="1" noRot="1" noTextEdit="1"/>
              </p:cNvSpPr>
              <p:nvPr/>
            </p:nvSpPr>
            <p:spPr>
              <a:xfrm>
                <a:off x="163286" y="1381564"/>
                <a:ext cx="5181600" cy="3539430"/>
              </a:xfrm>
              <a:prstGeom prst="rect">
                <a:avLst/>
              </a:prstGeom>
              <a:blipFill>
                <a:blip r:embed="rId3"/>
                <a:stretch>
                  <a:fillRect b="-5517" l="-2706" r="-2941" t="-2241"/>
                </a:stretch>
              </a:blipFill>
            </p:spPr>
            <p:txBody>
              <a:bodyPr/>
              <a:lstStyle/>
              <a:p>
                <a:pPr>
                  <a:defRPr>
                    <a:noFill/>
                  </a:defRPr>
                </a:pPr>
                <a:r>
                  <a:t> </a:t>
                </a:r>
              </a:p>
            </p:txBody>
          </p:sp>
        </mc:Fallback>
      </mc:AlternateContent>
      <p:sp>
        <p:nvSpPr>
          <p:cNvPr id="7" name="Striped Right Arrow 6"/>
          <p:cNvSpPr/>
          <p:nvPr/>
        </p:nvSpPr>
        <p:spPr>
          <a:xfrm>
            <a:off x="5972487" y="1381564"/>
            <a:ext cx="1575083" cy="81642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0" name="Chart 9"/>
          <p:cNvGraphicFramePr>
            <a:graphicFrameLocks/>
          </p:cNvGraphicFramePr>
          <p:nvPr>
            <p:extLst>
              <p:ext uri="{D42A27DB-BD31-4B8C-83A1-F6EECF244321}">
                <p14:modId xmlns:p14="http://schemas.microsoft.com/office/powerpoint/2010/main" val="2695545247"/>
              </p:ext>
            </p:extLst>
          </p:nvPr>
        </p:nvGraphicFramePr>
        <p:xfrm>
          <a:off x="6324600" y="2218279"/>
          <a:ext cx="5539049" cy="3575589"/>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p:cNvSpPr/>
          <p:nvPr/>
        </p:nvSpPr>
        <p:spPr>
          <a:xfrm>
            <a:off x="381880" y="5793868"/>
            <a:ext cx="6474849" cy="646331"/>
          </a:xfrm>
          <a:prstGeom prst="rect">
            <a:avLst/>
          </a:prstGeom>
        </p:spPr>
        <p:txBody>
          <a:bodyPr wrap="none">
            <a:spAutoFit/>
          </a:bodyPr>
          <a:lstStyle/>
          <a:p>
            <a:pPr>
              <a:defRPr sz="3600">
                <a:solidFill>
                  <a:srgbClr val="111111"/>
                </a:solidFill>
                <a:latin typeface="+mj-lt"/>
              </a:defRPr>
            </a:pPr>
            <a:r>
              <a:t>Y = β0 + β1X + β2X² + … + βhXʰ + ε</a:t>
            </a:r>
            <a:endParaRPr sz="3600">
              <a:latin typeface="+mj-lt"/>
            </a:endParaRPr>
          </a:p>
        </p:txBody>
      </p:sp>
    </p:spTree>
    <p:extLst>
      <p:ext uri="{BB962C8B-B14F-4D97-AF65-F5344CB8AC3E}">
        <p14:creationId xmlns:p14="http://schemas.microsoft.com/office/powerpoint/2010/main" val="272285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Regresja wielomianowa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43600" y="1516514"/>
            <a:ext cx="6248400" cy="4486275"/>
          </a:xfrm>
        </p:spPr>
        <p:txBody>
          <a:bodyPr>
            <a:noAutofit/>
          </a:bodyPr>
          <a:lstStyle/>
          <a:p>
            <a:pPr marL="0" indent="0" algn="ctr">
              <a:buNone/>
              <a:defRPr sz="2400" b="1">
                <a:latin typeface="+mj-lt"/>
              </a:defRPr>
            </a:pPr>
            <a:r>
              <a:t>Krok 2: Aby obliczyć współczynniki równania regresji wielomianowej, musimy użyć następujących wzorów:</a:t>
            </a:r>
            <a:endParaRPr sz="2400" b="1">
              <a:latin typeface="+mj-lt"/>
            </a:endParaRPr>
          </a:p>
          <a:p>
            <a:pPr marL="0" indent="0" algn="ctr">
              <a:buNone/>
            </a:pPr>
            <a:endParaRPr sz="2400" b="1">
              <a:latin typeface="+mj-lt"/>
            </a:endParaRPr>
          </a:p>
          <a:p>
            <a:pPr marL="0" indent="0" algn="ctr">
              <a:buNone/>
              <a:defRPr sz="2400">
                <a:latin typeface="+mj-lt"/>
              </a:defRPr>
            </a:pPr>
            <a:r>
              <a:t>β1 = (nΣ(XiYi) - ΣXiΣYi) / (nΣ(Xi2) - (ΣXi)2)</a:t>
            </a:r>
          </a:p>
          <a:p>
            <a:pPr marL="0" indent="0" algn="ctr">
              <a:buNone/>
              <a:defRPr sz="2400">
                <a:latin typeface="+mj-lt"/>
              </a:defRPr>
            </a:pPr>
            <a:r>
              <a:t>β0 = (ΣYi - β1ΣXi) / n</a:t>
            </a:r>
          </a:p>
          <a:p>
            <a:pPr marL="0" indent="0" algn="ctr">
              <a:buNone/>
              <a:defRPr sz="2400">
                <a:latin typeface="+mj-lt"/>
              </a:defRPr>
            </a:pPr>
            <a:r>
              <a:t>gdzie n oznacza liczbę punktów danych, Xi i Yi są zmiennymi niezależnymi i zależnymi, odpowiednio 2.</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Krok 1: Załóżmy, że mamy takie same dane jak w poprzednim przykładzie regresji liniowej:</a:t>
            </a:r>
            <a:endParaRPr sz="2400" b="1">
              <a:latin typeface="+mj-lt"/>
            </a:endParaRPr>
          </a:p>
          <a:p>
            <a:pPr marL="0" indent="0" algn="ctr">
              <a:buNone/>
              <a:defRPr sz="2400">
                <a:latin typeface="+mj-lt"/>
              </a:defRPr>
            </a:pPr>
            <a:r>
              <a:t>X = [1, 2, 3, 4, 5]</a:t>
            </a:r>
          </a:p>
          <a:p>
            <a:pPr marL="0" indent="0" algn="ctr">
              <a:buNone/>
              <a:defRPr sz="2400">
                <a:latin typeface="+mj-lt"/>
              </a:defRPr>
            </a:pPr>
            <a:r>
              <a:t>Y = [2, 4, 5, 4, 5]</a:t>
            </a:r>
            <a:endParaRPr sz="2400">
              <a:latin typeface="+mj-lt"/>
            </a:endParaRPr>
          </a:p>
          <a:p>
            <a:pPr marL="0" indent="0" algn="ctr">
              <a:buNone/>
            </a:pPr>
            <a:endParaRPr sz="2400">
              <a:latin typeface="+mj-lt"/>
            </a:endParaRPr>
          </a:p>
          <a:p>
            <a:pPr marL="0" indent="0" algn="ctr">
              <a:buNone/>
              <a:defRPr sz="2400" b="1">
                <a:latin typeface="+mj-lt"/>
              </a:defRPr>
            </a:pPr>
            <a:r>
              <a:t>Ogólna formuła regresji wielomianowej to:</a:t>
            </a:r>
          </a:p>
          <a:p>
            <a:pPr marL="0" indent="0" algn="ctr">
              <a:buNone/>
              <a:defRPr sz="2400">
                <a:solidFill>
                  <a:srgbClr val="111111"/>
                </a:solidFill>
                <a:latin typeface="+mj-lt"/>
              </a:defRPr>
            </a:pPr>
            <a:r>
              <a:t>Y = β0 + β1X + β2X² + … + βhXʰ + ε</a:t>
            </a:r>
            <a:endParaRPr sz="2400">
              <a:latin typeface="+mj-lt"/>
            </a:endParaRPr>
          </a:p>
          <a:p>
            <a:pPr marL="0" indent="0" algn="ctr">
              <a:buNone/>
            </a:pPr>
            <a:endParaRPr sz="2400">
              <a:latin typeface="+mj-lt"/>
            </a:endParaRPr>
          </a:p>
        </p:txBody>
      </p:sp>
    </p:spTree>
    <p:extLst>
      <p:ext uri="{BB962C8B-B14F-4D97-AF65-F5344CB8AC3E}">
        <p14:creationId xmlns:p14="http://schemas.microsoft.com/office/powerpoint/2010/main" val="92514944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2E41675-72A2-47AA-AFEC-6A418488C0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3990</TotalTime>
  <Words>3594</Words>
  <Application>Microsoft Office PowerPoint</Application>
  <PresentationFormat>Widescreen</PresentationFormat>
  <Paragraphs>244</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 Math</vt:lpstr>
      <vt:lpstr>Motyw pakietu Office</vt:lpstr>
      <vt:lpstr>O3 - Programy nauczania zdalnego w uczeniu maszynowym  5 - Regresja i jej aplikacje</vt:lpstr>
      <vt:lpstr>Regresja i jej zastosowania</vt:lpstr>
      <vt:lpstr>Analiza regresji w uczeniu maszynowym</vt:lpstr>
      <vt:lpstr>Proste algorytmy regresji na początek</vt:lpstr>
      <vt:lpstr>Regresja liniowa</vt:lpstr>
      <vt:lpstr>Regresja liniowa</vt:lpstr>
      <vt:lpstr>Regresja liniowa</vt:lpstr>
      <vt:lpstr>Regresja wielomianowa</vt:lpstr>
      <vt:lpstr>Regresja wielomianowa</vt:lpstr>
      <vt:lpstr>Regresja wielomianowa</vt:lpstr>
      <vt:lpstr>Nadmierne dopasowanie</vt:lpstr>
      <vt:lpstr>Regresja grzbietowa</vt:lpstr>
      <vt:lpstr>Regresja grzbietowa</vt:lpstr>
      <vt:lpstr>Badanie i przegląd następujących zasobów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304</cp:revision>
  <dcterms:created xsi:type="dcterms:W3CDTF">2021-12-08T08:56:03Z</dcterms:created>
  <dcterms:modified xsi:type="dcterms:W3CDTF">2024-03-16T18:36:42Z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y fmtid="{D5CDD505-2E9C-101B-9397-08002B2CF9AE}" pid="3" name="MediaServiceImageTags">
    <vt:lpwstr/>
  </property>
</Properties>
</file>