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56" r:id="rId5"/>
    <p:sldId id="25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1" r:id="rId19"/>
    <p:sldId id="290" r:id="rId20"/>
    <p:sldId id="277" r:id="rId21"/>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strojovom učení. Tento kurz bol vypracovaný ako výsledok projektu Erasmus+ CodeIn. Všetko, čo sa musíte naučiť, je prístup na internet a počítač.</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Kurz obsahuje celkom desať tém a v tejto téme povieme niečo viac o optimalizácii modelov strojového učenia.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Výber modelu je výber toho najlepšieho z množiny kandidátskych modelov pre konkrétnu úlohu alebo problém. Zahŕňa hodnotenie výkonu rôznych modelov, porovnanie ich výsledkov a výber toho, ktorý najlepšie vyhovuje údajom alebo poskytuje najpresnejšie predpovede.</a:t>
            </a:r>
          </a:p>
          <a:p>
            <a:endParaRPr/>
          </a:p>
          <a:p>
            <a:r>
              <a:t>V kroku hodnotenia testujeme rôzne modely a vidíme, ako dobre fungujú s našimi údajmi, pomocou metrík, ako je presnosť alebo chyba.</a:t>
            </a:r>
          </a:p>
          <a:p>
            <a:endParaRPr/>
          </a:p>
          <a:p>
            <a:r>
              <a:t>Po vyhodnotení modelov porovnávame ich výsledky, aby sme zistili, čo je lepšie predpovedať alebo prispôsobiť údaje, berúc do úvahy faktory, ako je jednoduchosť a interpretovateľnosť.</a:t>
            </a:r>
          </a:p>
          <a:p>
            <a:endParaRPr/>
          </a:p>
          <a:p>
            <a:r>
              <a:t>Po porovnaní modelov si vyberieme najvhodnejší model pre naše údaje, čím dosiahneme rovnováhu medzi výkonom a ďalšími kritériami potrebnými pre náš konkrétny problém.</a:t>
            </a:r>
          </a:p>
          <a:p>
            <a:endParaRPr/>
          </a:p>
          <a:p>
            <a:r>
              <a:t>Nasledovaním týchto krokov je možné efektívne vyhodnotiť a porovnať rôzne modely s ohľadom na ich výkonnosť a ďalšie relevantné faktory a nakoniec rozhodnúť o najvhodnejšom modeli, ktorý sa má použiť.</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468300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Pozrime sa na nasledujúci príklad, ktorý ilustruje algoritmus výberu modelu. Máme množinu dát s 30 vzorkami, dvoma funkciami (X1 a X2) a zodpovedajúcimi označeniami tried.</a:t>
            </a:r>
          </a:p>
          <a:p>
            <a:r>
              <a:t>Vyhodnotili sme dva modely: model A, ktorý je klasifikátorom K-Nearest Neighbors (KNN) s k=3 a model B, ktorý je logistickým regresným modelom.</a:t>
            </a:r>
          </a:p>
          <a:p>
            <a:endParaRPr/>
          </a:p>
          <a:p>
            <a:r>
              <a:t>Keď sme porovnali dva modely s použitím 80% údajov na školenie a 20% na validáciu, model B spočiatku fungoval lepšie s presnosťou 66,66%. Model A mal však presnosť len 16,66 %.</a:t>
            </a:r>
          </a:p>
          <a:p>
            <a:endParaRPr/>
          </a:p>
          <a:p>
            <a:r>
              <a:t>Tu je však vzrušujúca časť: ak trochu vyladíme model A a namiesto k=3 použijeme k=5, môžeme dosiahnuť lepšie výsledky. S týmto modifikovaným modelom A by sme mohli dosiahnuť presnosť 75 %.</a:t>
            </a:r>
          </a:p>
          <a:p>
            <a:r>
              <a:t>Takže, aj keď bol Model B spočiatku víťazom, existuje šanca, že Model A, s náležitými úpravami, by ho mohol prekonať a poskytnúť nám ešte lepšie výsledky.</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1203796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Predstavte si, že sa snažíte naučiť niečo nové, ako je jazda na bicykli. Ak cvičíte príliš veľa a len si zapamätáte presné pohyby pre konkrétnu trasu, môžete bojovať, keď čelíte inej trase alebo neočakávaným prekážkam.</a:t>
            </a:r>
          </a:p>
          <a:p>
            <a:endParaRPr/>
          </a:p>
          <a:p>
            <a:r>
              <a:t>Podobne v strojovom učení sa model príliš zameriava na tréningové dáta a stráca schopnosť zovšeobecňovať na nové neviditeľné dáta. Je to ako zapamätať si odpovede na konkrétny súbor otázok bez toho, aby ste skutočne pochopili základné vzory.</a:t>
            </a:r>
          </a:p>
          <a:p>
            <a:endParaRPr/>
          </a:p>
          <a:p>
            <a:r>
              <a:t>Pravidelnosť sa presunie na uloženie dňa pridaním zostatku do modelu. Je to ako tréner, ktorý vám hovorí, aby ste sa sústredili na základné zručnosti cyklistiky, namiesto toho, aby ste si zapamätali jednu konkrétnu trasu. Pravidelnosť pomáha modelu nájsť správnu rovnováhu medzi dobrou montážou tréningových dát a ich zovšeobecnením na nové, neviditeľné dáta.</a:t>
            </a:r>
          </a:p>
          <a:p>
            <a:endParaRPr/>
          </a:p>
          <a:p>
            <a:r>
              <a:t>To sa dosiahne pridaním pokuty do procesu učenia modelu. Trest odrádza model od toho, aby sa príliš spoliehal na jednu vlastnosť alebo robil príliš zložité rozhodnutia. Je to ako pridávanie rýchlostných nárazov alebo prekážok v procese učenia, nútenie modelu premýšľať opatrnejšie a vyhnúť sa uviaznutiu v detailoch.</a:t>
            </a:r>
          </a:p>
          <a:p>
            <a:endParaRPr/>
          </a:p>
          <a:p>
            <a:r>
              <a:t>Model sa stáva prispôsobivejším, flexibilnejším a lepším pri zvládaní nových situácií pomocou legalizácie. Naučí sa identifikovať základné vzory a princípy namiesto zapamätania tréningových dát.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10835822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Ako príklad v logistickej regresii využívame silu rovnice, aby sme nahliadli do budúcnosti a predpovedali pravdepodobnosť výskytu udalosti. Náš model, vyzbrojený koeficientmi β0 a β1, sa pýšil ohromujúcou 100% presnosťou validačného súboru. Víťazstvo, môžete povedať! Avšak, keď sa vydáme na nezmapované územie s budúcimi hodnotami, mali by sme k nemu pristupovať skepticky.</a:t>
            </a:r>
          </a:p>
          <a:p>
            <a:endParaRPr/>
          </a:p>
          <a:p>
            <a:r>
              <a:t>Aby sme sa vyhli nadmernej montáži, získali sme pomoc pri regulácii hrebeňov. Táto dôverná technika pôsobí ako strážny anjel, odvráti nebezpečenstvo nadmernej montáže a zabezpečí, aby naše predpovede zostali pevné a spoľahlivé.</a:t>
            </a:r>
          </a:p>
          <a:p>
            <a:endParaRPr/>
          </a:p>
          <a:p>
            <a:r>
              <a:t>So zatajeným dychom testujeme naše modely pomocou týchto nepolapiteľných budúcich hodnôt. Logistická regresia bez legalizácie statočne zabezpečila 70% presnosť, zatiaľ čo jej pravidelný náprotivok ohýbal svaly a dosiahol impozantnú 80% presnosť - jasnú demonštráciu schopnosti techniky legalizácie pri posilňovaní našich modelov proti neznámemu.</a:t>
            </a:r>
          </a:p>
          <a:p>
            <a:endParaRPr/>
          </a:p>
          <a:p>
            <a:r>
              <a:t>V nepredvídateľnej ríši predikcie, kde prevláda presnosť, naša cesta zdôrazňuje dôležitosť skrotenia divokých zvierat, ktoré sú nadmerne posadnuté a objímajú zázraky legalizácie, aby sa mohli pohybovať po nezmapovaných územiach budúcnosti.</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3608005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Predstavte si, že ste šéfkuchár, ktorý testuje nový recept predtým, ako ho podáva hosťom. V strojovom učení robíme niečo podobné, aby sme posúdili výkon modelu na neviditeľných údajoch. Rozdelili sme našu množinu dát na tréningové a testovacie súpravy, trénujeme model na tréningovej súprave a vyhodnocujeme jeho výkon na testovacej súprave pomocou metrík, ako je presnosť.</a:t>
            </a:r>
          </a:p>
          <a:p>
            <a:endParaRPr/>
          </a:p>
          <a:p>
            <a:r>
              <a:t>Aby bol model zovšeobecnený, používame krížové overenie. Zahŕňa rozdelenie množiny dát do podmnožín a trénovanie modelu na rôzne kombinácie týchto podmnožín. To nám pomáha skontrolovať, či model môže použiť to, čo sa naučil, na nové, neviditeľné údaje bez toho, aby sa nad tým prehodil.</a:t>
            </a:r>
          </a:p>
          <a:p>
            <a:endParaRPr/>
          </a:p>
          <a:p>
            <a:r>
              <a:t>Hodnotenie modelu zahŕňa pohľad na celkovú výkonnosť modelu. S krížovým overovaním získavame viaceré skóre výkonu z rôznych rozdelení tréningových testov. Pomocou týchto výsledkov môžeme posúdiť, ako bude model pravdepodobne fungovať v reálnych situáciách. Toto hodnotenie nás vedie k rozhodnutiu, či je model vhodný na praktické použitie.</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smtClean="0"/>
          </a:p>
        </p:txBody>
      </p:sp>
    </p:spTree>
    <p:extLst>
      <p:ext uri="{BB962C8B-B14F-4D97-AF65-F5344CB8AC3E}">
        <p14:creationId xmlns:p14="http://schemas.microsoft.com/office/powerpoint/2010/main" val="4107654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Predstavte si, že ste realitný agent, ktorý sa snaží odhadnúť ceny nehnuteľností v konkrétnom meste. Máte dataset s informáciami o rôznych funkciách, ako je počet spální, štvorcových záberov a umiestnenie domov. Používate krížové overenie so štyrmi záhybmi, aby ste zabezpečili, že váš model funguje dobre v rôznych scenároch.</a:t>
            </a:r>
          </a:p>
          <a:p>
            <a:endParaRPr/>
          </a:p>
          <a:p>
            <a:r>
              <a:t>V procese krížového overenia platnosti vykonávame viaceré iterácie, kde sa každý záhyb dát mení na testovaciu sadu, zatiaľ čo zostávajúce záhyby slúžia ako tréningová sada.</a:t>
            </a:r>
          </a:p>
          <a:p>
            <a:endParaRPr/>
          </a:p>
          <a:p>
            <a:r>
              <a:t>Vykonaním týchto iterácií krížového overenia platnosti získate prehľad o výkone svojho modelu v rámci rôznych rozdelení tréningových testov. Môžete pozorovať odchýlky v presnosti, zdôrazňujúc dôležitosť kontroly výkonu modelu na rôznych podmnožinách údajov. Tento proces vám pomôže vyhodnotiť schopnosť vášho modelu odhadnúť ceny nehnuteľností a robiť informované rozhodnutia ako realitný agent.</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smtClean="0"/>
          </a:p>
        </p:txBody>
      </p:sp>
    </p:spTree>
    <p:extLst>
      <p:ext uri="{BB962C8B-B14F-4D97-AF65-F5344CB8AC3E}">
        <p14:creationId xmlns:p14="http://schemas.microsoft.com/office/powerpoint/2010/main" val="1656606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Na záver, optimalizácia modelov strojového učenia je rozhodujúca pre zvýšenie ich výkonu, zlepšenie zovšeobecnenia a zabezpečenie presných a spoľahlivých predpovedí neviditeľných údajov.</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Ak chcete dokončiť túto jednotku, preštudujte a skontrolujte nasledujúce online zdroje. </a:t>
            </a:r>
          </a:p>
          <a:p>
            <a:endParaRPr sz="1200" kern="1200">
              <a:solidFill>
                <a:schemeClr val="tx1"/>
              </a:solidFill>
              <a:effectLst/>
              <a:latin typeface="+mn-lt"/>
              <a:ea typeface="+mn-ea"/>
              <a:cs typeface="+mn-cs"/>
            </a:endParaRPr>
          </a:p>
          <a:p>
            <a:pPr>
              <a:defRPr>
                <a:effectLst/>
              </a:defRPr>
            </a:pPr>
            <a:r>
              <a:t>Ďakujem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Optimalizácia modelov strojového učenia je ako doladenie inteligentného stroja. </a:t>
            </a:r>
          </a:p>
          <a:p>
            <a:r>
              <a:t>Zahŕňa čistenie chaotických údajov, výber dôležitých informácií a úpravu nastavení na presné predpovede. </a:t>
            </a:r>
          </a:p>
          <a:p>
            <a:r>
              <a:t>Optimalizáciou dávate svojmu stroju silu učiť sa lepšie, rýchlejšie a inteligentnejšie. </a:t>
            </a:r>
          </a:p>
          <a:p>
            <a:r>
              <a:t>Model urobíte spoľahlivejším a prispôsobivejším pomocou techník, ako je čistenie dát, výber funkcií, ladenie hyperparametrov a testovanie pomocou nových dát. </a:t>
            </a:r>
          </a:p>
          <a:p>
            <a:r>
              <a:t>Tiež posypete nejakým kúzlom pomocou pravidelnosti, aby ste zabránili nadmernému nasadeniu. Optimalizácia je o odomknutí plného potenciálu vašich modelov strojového učenia a ich spravení super inteligentnými a presnými.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Vitajte vo svete optimalizácie modelov strojového učenia! </a:t>
            </a:r>
          </a:p>
          <a:p>
            <a:r>
              <a:t>Začíname čistením a prepracovaním údajov, zabezpečením kvality a konzistencie. </a:t>
            </a:r>
          </a:p>
          <a:p>
            <a:r>
              <a:t>Ďalej sa zameriavame na vývoj funkcií, výber relevantných funkcií a ich transformáciu na zmysluplné prehľady. </a:t>
            </a:r>
          </a:p>
          <a:p>
            <a:r>
              <a:t>Potom model vyladíme pomocou hyperparametrového ladenia a vyhľadáme najlepšie hodnoty parametrov. </a:t>
            </a:r>
          </a:p>
          <a:p>
            <a:r>
              <a:t>Po výbere optimálneho modelu aplikujeme techniky pravidelnosti, aby sme zabránili nadstavbe. </a:t>
            </a:r>
          </a:p>
          <a:p>
            <a:r>
              <a:t>Nakoniec krížové overenie pomáha vyhodnotiť výkon modelu a zovšeobecniť jeho možnosti. Pripravte sa na optimalizáciu modelov strojového učenia a odomknutie ich plného potenciálu.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4086513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Predbežné spracovanie dát je ako pripraviť vaše dáta na dokonalé dobrodružstvo! Zahŕňa čistenie údajov a ich prípravu na analýzu. Rovnako ako upratovanie chaotickej miestnosti, spracovávame chýbajúce hodnoty, odstraňujeme odľahlé hodnoty a zabezpečujeme, aby boli dáta v správnom formáte.</a:t>
            </a:r>
          </a:p>
          <a:p>
            <a:endParaRPr/>
          </a:p>
          <a:p>
            <a:r>
              <a:t>Predstavte si napríklad, že analyzujete údaje spätnej väzby od zákazníkov. V stĺpci "Hodnotenie" zistíte niektoré chýbajúce hodnoty, vďaka čomu je analýza neúplná. Predbežne spracovaním údajov môžete tieto chýbajúce hodnoty vyplniť priemerom alebo hodnotou na základe iných relevantných informácií. Vďaka tomu máte k dispozícii kompletnú množinu dát, s ktorou môžete pracovať.</a:t>
            </a:r>
          </a:p>
          <a:p>
            <a:endParaRPr/>
          </a:p>
          <a:p>
            <a:r>
              <a:t>Okrem toho sa môžete stretnúť s niektorými extrémnymi hodnotami v stĺpci "vek", ako napríklad niekto, kto tvrdí, že má -5 rokov! Predbežné spracovanie umožňuje identifikovať a odstrániť tieto odľahlé hodnoty, čím sa zabezpečí, že analýza bude založená na spoľahlivých a zmysluplných dátach.</a:t>
            </a:r>
          </a:p>
          <a:p>
            <a:endParaRPr/>
          </a:p>
          <a:p>
            <a:r>
              <a:t>Predbežné spracovanie dát vytvára pevný základ pre presnú analýzu a pomáha modelom strojového učenia vytvárať lepšie predikcie. Je to ako príprava vášho zariadenia pred vydaním sa na vzrušujúcu cestu prieskumu dát.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987886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Feature Engineering je ako odomykanie skrytých superveľmocí vo vašich dátach! Zahŕňa transformáciu a výber správnych funkcií na zvýšenie inteligentnosti modelov strojového učenia. </a:t>
            </a:r>
          </a:p>
          <a:p>
            <a:endParaRPr/>
          </a:p>
          <a:p>
            <a:r>
              <a:t>Predstavte si to ako vytvorenie perfektnej sady nástrojov pre vašu analýzu.</a:t>
            </a:r>
          </a:p>
          <a:p>
            <a:endParaRPr/>
          </a:p>
          <a:p>
            <a:r>
              <a:t>Funkčné inžinierstvo zahŕňa aj kódovanie kategorických premenných, škálovanie číselných funkcií a vytváranie výrazov interakcie alebo polynomických funkcií. Týmto spôsobom vybavíte svoje modely ďalšími prehľadmi a umožníte im odhaliť skryté vzory v dátach.</a:t>
            </a:r>
          </a:p>
          <a:p>
            <a:endParaRPr/>
          </a:p>
          <a:p>
            <a:r>
              <a:t>Funkčné inžinierstvo je umenie, ktoré kombinuje znalosti domény, kreativitu a hlboké pochopenie údajov. Je to ako pridávanie jedinečných prísad do vášho receptu, čo robí vaše modely robustnejšími a uvoľňuje ich skutočný potenciál.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1104055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Predstavte si, že máte súbor údajov o ovocí a ich príslušných farbách. Kategorické dáta farieb je potrebné konvertovať na číselné reprezentácie, aby sa algoritmy strojového učenia ľahšie chápali. Tento proces je známy ako kódovanie kategorických premenných. V našom príklade priraďujeme číselné hodnoty k farbám ovocia: 1 pre červenú, 2 pre žltú, 3 pre oranžovú a 4 pre fialovú. Teraz algoritmy môžu rozdrviť čísla a efektívne analyzovať údaje.</a:t>
            </a:r>
          </a:p>
          <a:p>
            <a:endParaRPr/>
          </a:p>
          <a:p>
            <a:r>
              <a:t>Ale počkať, je toho viac! Škálovanie číselných funkcií je ďalším vzrušujúcim konceptom. Je to ako priniesť rôzne funkcie na rovnaké podmienky. V našom prípade máme číselné znaky, ako je vek a príjem. Chceme zabezpečiť, aby boli v podobnom meradle, aby sa navzájom nezatienili. Pomocou techniky škálovania min-max transformujeme vekové a príjmové hodnoty tak, aby sa zmestili do rozsahu od 0 do 1. Čím menšia je hodnota, tým bližšie je hodnota 0 a čím väčšia je hodnota, tým bližšie je hodnota 1. Týmto spôsobom môžu algoritmy porovnávať a analyzovať funkcie bez toho, aby boli zaujaté ich pôvodnými rozsahmi.</a:t>
            </a:r>
          </a:p>
          <a:p>
            <a:endParaRP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4277003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a:p>
          <a:p>
            <a:r>
              <a:t>Predstavte si, že máte množinu dát s premennými, ako je "hmotnosť" a "výška", a chcete zachytiť kombinovaný účinok týchto premenných na index telesnej hmotnosti osoby (BMI). Vytvorením interakčného výrazu, ako je vynásobenie hmotnosti (v kilogramoch) výškou štvorcovou (v metroch), môžete odvodiť novú funkciu predstavujúcu interakciu medzi hmotnosťou a výškou. Keď je zahrnutý do analýzy, tento termín interakcie umožňuje modelom strojového učenia lepšie pochopiť, ako hmotnosť a výška spoločne prispievajú k predpovedi BMI.</a:t>
            </a:r>
          </a:p>
          <a:p>
            <a:endParaRPr/>
          </a:p>
          <a:p>
            <a:r>
              <a:t>Začlenením týchto polynomických prvkov môžeme analyzovať a modelovať údaje s ohľadom na potenciálne nelineárne účinky vinárskeho veku na ceny vína. Preto sa v tomto príklade ukazuje, že polynomiálny regresný prístup so štvorcovým termínom je prospešný pri zachytávaní nelineárneho vzoru v údajoch a zlepšovaní vhodnosti modelu v porovnaní s jednoduchým lineárnym regresným modelom.</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2464132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Hyperparametre sú ako nastavenia pre algoritmus strojového učenia, ktoré musíme rozhodnúť pred trénovaním modelu. Ovláda, ako sa algoritmus učí a správa. Neučia sa z údajov, ale namiesto toho ich určujeme my, ľudia. Výber správnych hyperparametrov je nevyhnutný, pretože môžu významne ovplyvniť výkon modelu. Príklady hyperparametrov zahŕňajú rýchlosť učenia, počet vrstiev v neurónovej sieti alebo počet susedov, ktoré je potrebné zvážiť v K-Nearest Neighbors. Ladenie hyperparametrov znamená nájsť svoje najlepšie hodnoty, aby náš model fungoval čo najlepšie.</a:t>
            </a:r>
          </a:p>
          <a:p>
            <a:endParaRPr/>
          </a:p>
          <a:p>
            <a:r>
              <a:t>Hyperparameter tuning je vzrušujúca cesta, kde experimentujeme s rôznymi nastaveniami pre náš model strojového učenia, aby bol inteligentnejší a presnejší. Rozdeľujeme naše dáta do tréningových, validačných a testovacích skupín, skúšame rôzne konfigurácie, vyberáme tie najvýkonnejšie a podľa toho model dolaďujeme. Nakoniec uvoľníme náš optimalizovaný model do reálneho sveta, aby sme videli jeho skutočný potenciál.</a:t>
            </a:r>
          </a:p>
          <a:p>
            <a:endParaRPr/>
          </a:p>
          <a:p>
            <a:endParaRPr/>
          </a:p>
          <a:p>
            <a:endParaRP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2761174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Ponorte sa do Hyperparameter Tuning a preskúmajte jednoduchý problém klasifikácie KNN. Naším poslaním je predpovedať triedy na základe funkcií X1 a X2. Aby sme to dosiahli, skúmame stĺpce "Vzdialenosť od susedov", ktoré vypočítavajú Euklidovu vzdialenosť medzi tréningovými vzorkami (číslované 1 až 8) a validačnými vzorkami, 9 a 10.</a:t>
            </a:r>
          </a:p>
          <a:p>
            <a:endParaRPr/>
          </a:p>
          <a:p>
            <a:r>
              <a:t>Zamerajme sa na vzorku 9. Keď nastavíme k = 3, zhromaždíme troch najbližších susedov: vzorky 3, 4 a 7. S jednomyseľným zborom vyhlasujú "Triedu 1", čo dokonale zodpovedá našej predpovedi. Teraz sa pripravte na vzrušujúci zvrat! S k = 5 rozšírime skupinu tak, aby zahŕňala vzorky 3, 4, 6, 7 a 8. Napriek rozšírenej strane väčšina stále kričí "Trieda 1", čím opätovne potvrdzuje našu predpoveď.</a:t>
            </a:r>
          </a:p>
          <a:p>
            <a:endParaRPr/>
          </a:p>
          <a:p>
            <a:r>
              <a:t>Teraz sa zameriame na vzorku 10. S k = 3 zostáva najbližšia posádka vzorky 3, 4 a 7, ktoré rázne deklarujú "triedu 1". Pripravte sa však na prekvapivý obrat udalostí! Keď zvýšime k na 5, pozývame vzorky 1, 3, 4, 7 a 8, aby sa pripojili k zhromaždeniu. V nečakanom zvratu spoločne spievajú "Trieda 0". V dôsledku toho sa naše predpovede prepnú tak, aby zodpovedali ich hovoru.</a:t>
            </a:r>
          </a:p>
          <a:p>
            <a:endParaRPr/>
          </a:p>
          <a:p>
            <a:r>
              <a:t>Stručne povedané, pre vzorku 9 sa k=3 aj k=5 s istotou dohodnú na "triede 1". Avšak pre vzorku 10, k=3 uprednostňuje "triedu 1", zatiaľ čo k=5 ide inou cestou, čo nás vedie k "triede 0". Zdá sa, že väčšia skupina (k = 5) poskytuje presnejšiu predpoveď pre vzorku 10, ktorá zachytáva odlišné postrehy z rozšíreného susedstva.</a:t>
            </a:r>
          </a:p>
          <a:p>
            <a:r>
              <a:t>Na tejto krátkej ceste hyperparametrového ladenia sme svedkami vplyvu rôznych hodnôt k na naše predpovede. Nie je to fascinujúce, ako môže mierna úprava odhaliť rôzne výsledky?</a:t>
            </a:r>
          </a:p>
          <a:p>
            <a:endParaRPr/>
          </a:p>
          <a:p>
            <a:endParaRPr/>
          </a:p>
          <a:p>
            <a:endParaRP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531115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7.xml.rels><?xml version="1.0" encoding="UTF-8" standalone="yes"?>
<Relationships xmlns="http://schemas.openxmlformats.org/package/2006/relationships"><Relationship Id="rId3" Type="http://schemas.openxmlformats.org/officeDocument/2006/relationships/hyperlink" Target="https://developer.ibm.com/articles/data-preprocessing-in-detai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youtube.com/watch?v=fSytzGwwBVw" TargetMode="External"/><Relationship Id="rId5" Type="http://schemas.openxmlformats.org/officeDocument/2006/relationships/hyperlink" Target="https://www.youtube.com/watch?v=soilQNNvhLw" TargetMode="External"/><Relationship Id="rId4" Type="http://schemas.openxmlformats.org/officeDocument/2006/relationships/hyperlink" Target="https://www.ibm.com/garage/method/practices/reason/prepare-data-for-machine-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osnovy dištančného vzdelávania v strojovom učení</a:t>
            </a:r>
            <a:br>
              <a:rPr b="1"/>
            </a:br>
            <a:r>
              <a:rPr b="1"/>
              <a:t/>
            </a:r>
            <a:br>
              <a:rPr b="1"/>
            </a:br>
            <a:r>
              <a:t>9 - optimalizácia modelov strojového učenia</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8903"/>
            <a:ext cx="10515600" cy="794852"/>
          </a:xfrm>
        </p:spPr>
        <p:txBody>
          <a:bodyPr/>
          <a:lstStyle/>
          <a:p>
            <a:pPr algn="ctr">
              <a:defRPr b="1"/>
            </a:pPr>
            <a:r>
              <a:t>Hyperparameter ladenie</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sz="3600">
              <a:latin typeface="+mj-lt"/>
            </a:endParaRPr>
          </a:p>
        </p:txBody>
      </p:sp>
      <p:graphicFrame>
        <p:nvGraphicFramePr>
          <p:cNvPr id="8" name="Table 7"/>
          <p:cNvGraphicFramePr>
            <a:graphicFrameLocks noGrp="1"/>
          </p:cNvGraphicFramePr>
          <p:nvPr>
            <p:extLst>
              <p:ext uri="{D42A27DB-BD31-4B8C-83A1-F6EECF244321}">
                <p14:modId xmlns:p14="http://schemas.microsoft.com/office/powerpoint/2010/main" val="2052317465"/>
              </p:ext>
            </p:extLst>
          </p:nvPr>
        </p:nvGraphicFramePr>
        <p:xfrm>
          <a:off x="381001" y="1121230"/>
          <a:ext cx="7218135" cy="3484221"/>
        </p:xfrm>
        <a:graphic>
          <a:graphicData uri="http://schemas.openxmlformats.org/drawingml/2006/table">
            <a:tbl>
              <a:tblPr/>
              <a:tblGrid>
                <a:gridCol w="948695">
                  <a:extLst>
                    <a:ext uri="{9D8B030D-6E8A-4147-A177-3AD203B41FA5}">
                      <a16:colId xmlns:a16="http://schemas.microsoft.com/office/drawing/2014/main" val="2989505484"/>
                    </a:ext>
                  </a:extLst>
                </a:gridCol>
                <a:gridCol w="859195">
                  <a:extLst>
                    <a:ext uri="{9D8B030D-6E8A-4147-A177-3AD203B41FA5}">
                      <a16:colId xmlns:a16="http://schemas.microsoft.com/office/drawing/2014/main" val="2708240083"/>
                    </a:ext>
                  </a:extLst>
                </a:gridCol>
                <a:gridCol w="859195">
                  <a:extLst>
                    <a:ext uri="{9D8B030D-6E8A-4147-A177-3AD203B41FA5}">
                      <a16:colId xmlns:a16="http://schemas.microsoft.com/office/drawing/2014/main" val="4032320644"/>
                    </a:ext>
                  </a:extLst>
                </a:gridCol>
                <a:gridCol w="859195">
                  <a:extLst>
                    <a:ext uri="{9D8B030D-6E8A-4147-A177-3AD203B41FA5}">
                      <a16:colId xmlns:a16="http://schemas.microsoft.com/office/drawing/2014/main" val="1298068912"/>
                    </a:ext>
                  </a:extLst>
                </a:gridCol>
                <a:gridCol w="859195">
                  <a:extLst>
                    <a:ext uri="{9D8B030D-6E8A-4147-A177-3AD203B41FA5}">
                      <a16:colId xmlns:a16="http://schemas.microsoft.com/office/drawing/2014/main" val="3637076022"/>
                    </a:ext>
                  </a:extLst>
                </a:gridCol>
                <a:gridCol w="1396193">
                  <a:extLst>
                    <a:ext uri="{9D8B030D-6E8A-4147-A177-3AD203B41FA5}">
                      <a16:colId xmlns:a16="http://schemas.microsoft.com/office/drawing/2014/main" val="2615147901"/>
                    </a:ext>
                  </a:extLst>
                </a:gridCol>
                <a:gridCol w="1436467">
                  <a:extLst>
                    <a:ext uri="{9D8B030D-6E8A-4147-A177-3AD203B41FA5}">
                      <a16:colId xmlns:a16="http://schemas.microsoft.com/office/drawing/2014/main" val="3434068176"/>
                    </a:ext>
                  </a:extLst>
                </a:gridCol>
              </a:tblGrid>
              <a:tr h="791869">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Vzorka</a:t>
                      </a:r>
                      <a:endParaRPr sz="1600" b="1" i="0" u="none" strike="noStrike">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X1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X2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Trieda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Vzdialenosť od susedov, vzorka 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b="1">
                          <a:solidFill>
                            <a:srgbClr val="000000"/>
                          </a:solidFill>
                          <a:effectLst/>
                          <a:latin typeface="Calibri" panose="020F0502020204030204" pitchFamily="34" charset="0"/>
                        </a:defRPr>
                      </a:pPr>
                      <a:r>
                        <a:t>Vzdialenosť od susedov, vzorka 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1078732"/>
                  </a:ext>
                </a:extLst>
              </a:tr>
              <a:tr h="316748">
                <a:tc rowSpan="8">
                  <a:txBody>
                    <a:bodyPr/>
                    <a:lstStyle/>
                    <a:p>
                      <a:pPr algn="ctr" fontAlgn="ctr">
                        <a:defRPr sz="1600" b="1">
                          <a:solidFill>
                            <a:srgbClr val="000000"/>
                          </a:solidFill>
                          <a:effectLst/>
                          <a:latin typeface="Calibri" panose="020F0502020204030204" pitchFamily="34" charset="0"/>
                        </a:defRPr>
                      </a:pPr>
                      <a:r>
                        <a:t>tréningová množina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a:solidFill>
                            <a:srgbClr val="000000"/>
                          </a:solidFill>
                          <a:effectLst/>
                          <a:latin typeface="Calibri" panose="020F0502020204030204" pitchFamily="34" charset="0"/>
                        </a:defRPr>
                      </a:pPr>
                      <a: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778498487"/>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3,04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a:solidFill>
                            <a:srgbClr val="000000"/>
                          </a:solidFill>
                          <a:effectLst/>
                          <a:latin typeface="Calibri" panose="020F0502020204030204" pitchFamily="34" charset="0"/>
                        </a:defRPr>
                      </a:pPr>
                      <a:r>
                        <a:t>2,53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8466229"/>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3,10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sz="1600">
                          <a:solidFill>
                            <a:srgbClr val="000000"/>
                          </a:solidFill>
                          <a:effectLst/>
                          <a:latin typeface="Calibri" panose="020F0502020204030204" pitchFamily="34" charset="0"/>
                        </a:defRPr>
                      </a:pPr>
                      <a: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243895745"/>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sz="1600">
                          <a:solidFill>
                            <a:srgbClr val="000000"/>
                          </a:solidFill>
                          <a:effectLst/>
                          <a:latin typeface="Calibri" panose="020F0502020204030204" pitchFamily="34" charset="0"/>
                        </a:defRPr>
                      </a:pPr>
                      <a:r>
                        <a:t>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162456591"/>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600">
                          <a:solidFill>
                            <a:srgbClr val="000000"/>
                          </a:solidFill>
                          <a:effectLst/>
                          <a:latin typeface="Calibri" panose="020F0502020204030204" pitchFamily="34" charset="0"/>
                        </a:defRPr>
                      </a:pPr>
                      <a:r>
                        <a:t>2,11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429258"/>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defRPr sz="1600">
                          <a:solidFill>
                            <a:srgbClr val="000000"/>
                          </a:solidFill>
                          <a:effectLst/>
                          <a:latin typeface="Calibri" panose="020F0502020204030204" pitchFamily="34" charset="0"/>
                        </a:defRPr>
                      </a:pPr>
                      <a:r>
                        <a:t>2,06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2380075"/>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3,90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sz="1600">
                          <a:solidFill>
                            <a:srgbClr val="000000"/>
                          </a:solidFill>
                          <a:effectLst/>
                          <a:latin typeface="Calibri" panose="020F0502020204030204" pitchFamily="34" charset="0"/>
                        </a:defRPr>
                      </a:pPr>
                      <a:r>
                        <a:t>1,06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755517122"/>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defRPr sz="1600">
                          <a:solidFill>
                            <a:srgbClr val="000000"/>
                          </a:solidFill>
                          <a:effectLst/>
                          <a:latin typeface="Calibri" panose="020F0502020204030204" pitchFamily="34" charset="0"/>
                        </a:defRPr>
                      </a:pPr>
                      <a:r>
                        <a:t>1,49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defRPr sz="1600">
                          <a:solidFill>
                            <a:srgbClr val="000000"/>
                          </a:solidFill>
                          <a:effectLst/>
                          <a:latin typeface="Calibri" panose="020F0502020204030204" pitchFamily="34" charset="0"/>
                        </a:defRPr>
                      </a:pPr>
                      <a:r>
                        <a:t>1,56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2798319814"/>
                  </a:ext>
                </a:extLst>
              </a:tr>
              <a:tr h="263956">
                <a:tc rowSpan="2">
                  <a:txBody>
                    <a:bodyPr/>
                    <a:lstStyle/>
                    <a:p>
                      <a:pPr algn="ctr" fontAlgn="b">
                        <a:defRPr sz="1600" b="1">
                          <a:solidFill>
                            <a:srgbClr val="000000"/>
                          </a:solidFill>
                          <a:effectLst/>
                          <a:latin typeface="Calibri" panose="020F0502020204030204" pitchFamily="34" charset="0"/>
                        </a:defRPr>
                      </a:pPr>
                      <a:r>
                        <a:t>overovacia množina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3,50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86296559"/>
                  </a:ext>
                </a:extLst>
              </a:tr>
              <a:tr h="263956">
                <a:tc vMerge="1">
                  <a:txBody>
                    <a:bodyPr/>
                    <a:lstStyle/>
                    <a:p>
                      <a:endParaRPr/>
                    </a:p>
                  </a:txBody>
                  <a:tcPr/>
                </a:tc>
                <a:tc>
                  <a:txBody>
                    <a:bodyPr/>
                    <a:lstStyle/>
                    <a:p>
                      <a:pPr algn="ctr" fontAlgn="ctr">
                        <a:defRPr sz="1600">
                          <a:solidFill>
                            <a:srgbClr val="000000"/>
                          </a:solidFill>
                          <a:effectLst/>
                          <a:latin typeface="Calibri" panose="020F0502020204030204" pitchFamily="34" charset="0"/>
                        </a:defRPr>
                      </a:pPr>
                      <a: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3,20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defRPr sz="1600">
                          <a:solidFill>
                            <a:srgbClr val="000000"/>
                          </a:solidFill>
                          <a:effectLst/>
                          <a:latin typeface="Calibri" panose="020F0502020204030204" pitchFamily="34" charset="0"/>
                        </a:defRPr>
                      </a:pPr>
                      <a: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07067873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118342397"/>
              </p:ext>
            </p:extLst>
          </p:nvPr>
        </p:nvGraphicFramePr>
        <p:xfrm>
          <a:off x="5372100" y="4605451"/>
          <a:ext cx="5295900" cy="1610293"/>
        </p:xfrm>
        <a:graphic>
          <a:graphicData uri="http://schemas.openxmlformats.org/drawingml/2006/table">
            <a:tbl>
              <a:tblPr/>
              <a:tblGrid>
                <a:gridCol w="1026017">
                  <a:extLst>
                    <a:ext uri="{9D8B030D-6E8A-4147-A177-3AD203B41FA5}">
                      <a16:colId xmlns:a16="http://schemas.microsoft.com/office/drawing/2014/main" val="1914576827"/>
                    </a:ext>
                  </a:extLst>
                </a:gridCol>
                <a:gridCol w="1026017">
                  <a:extLst>
                    <a:ext uri="{9D8B030D-6E8A-4147-A177-3AD203B41FA5}">
                      <a16:colId xmlns:a16="http://schemas.microsoft.com/office/drawing/2014/main" val="871075889"/>
                    </a:ext>
                  </a:extLst>
                </a:gridCol>
                <a:gridCol w="1060797">
                  <a:extLst>
                    <a:ext uri="{9D8B030D-6E8A-4147-A177-3AD203B41FA5}">
                      <a16:colId xmlns:a16="http://schemas.microsoft.com/office/drawing/2014/main" val="1276002572"/>
                    </a:ext>
                  </a:extLst>
                </a:gridCol>
                <a:gridCol w="956457">
                  <a:extLst>
                    <a:ext uri="{9D8B030D-6E8A-4147-A177-3AD203B41FA5}">
                      <a16:colId xmlns:a16="http://schemas.microsoft.com/office/drawing/2014/main" val="4113291515"/>
                    </a:ext>
                  </a:extLst>
                </a:gridCol>
                <a:gridCol w="1226612">
                  <a:extLst>
                    <a:ext uri="{9D8B030D-6E8A-4147-A177-3AD203B41FA5}">
                      <a16:colId xmlns:a16="http://schemas.microsoft.com/office/drawing/2014/main" val="418290458"/>
                    </a:ext>
                  </a:extLst>
                </a:gridCol>
              </a:tblGrid>
              <a:tr h="929015">
                <a:tc>
                  <a:txBody>
                    <a:bodyPr/>
                    <a:lstStyle/>
                    <a:p>
                      <a:pPr algn="ctr" fontAlgn="ctr">
                        <a:defRPr b="1">
                          <a:solidFill>
                            <a:srgbClr val="000000"/>
                          </a:solidFill>
                          <a:effectLst/>
                          <a:latin typeface="Calibri" panose="020F0502020204030204" pitchFamily="34" charset="0"/>
                        </a:defRPr>
                      </a:pPr>
                      <a:r>
                        <a:t>Vzorka</a:t>
                      </a:r>
                      <a:endParaRPr sz="1800" b="1" i="0" u="none" strike="noStrike">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defRPr b="1">
                          <a:solidFill>
                            <a:srgbClr val="000000"/>
                          </a:solidFill>
                          <a:effectLst/>
                          <a:latin typeface="Calibri" panose="020F0502020204030204" pitchFamily="34" charset="0"/>
                        </a:defRPr>
                      </a:pPr>
                      <a:r>
                        <a:t>Najbližšie vzorky pre k=3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b="1">
                          <a:solidFill>
                            <a:srgbClr val="000000"/>
                          </a:solidFill>
                          <a:effectLst/>
                          <a:latin typeface="Calibri" panose="020F0502020204030204" pitchFamily="34" charset="0"/>
                        </a:defRPr>
                      </a:pPr>
                      <a:r>
                        <a:t>Predikcia pre k=3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defRPr b="1">
                          <a:solidFill>
                            <a:srgbClr val="000000"/>
                          </a:solidFill>
                          <a:effectLst/>
                          <a:latin typeface="Calibri" panose="020F0502020204030204" pitchFamily="34" charset="0"/>
                        </a:defRPr>
                      </a:pPr>
                      <a:r>
                        <a:t>Najbližšie vzorky pre k=5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defRPr b="1">
                          <a:solidFill>
                            <a:srgbClr val="000000"/>
                          </a:solidFill>
                          <a:effectLst/>
                          <a:latin typeface="Calibri" panose="020F0502020204030204" pitchFamily="34" charset="0"/>
                        </a:defRPr>
                      </a:pPr>
                      <a:r>
                        <a:t>Predikcia pre k=5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652274897"/>
                  </a:ext>
                </a:extLst>
              </a:tr>
              <a:tr h="371606">
                <a:tc>
                  <a:txBody>
                    <a:bodyPr/>
                    <a:lstStyle/>
                    <a:p>
                      <a:pPr algn="ctr" fontAlgn="ctr">
                        <a:defRPr>
                          <a:solidFill>
                            <a:srgbClr val="000000"/>
                          </a:solidFill>
                          <a:effectLst/>
                          <a:latin typeface="Calibri" panose="020F0502020204030204" pitchFamily="34" charset="0"/>
                        </a:defRPr>
                      </a:pPr>
                      <a: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3,4,7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3,4,6,7,8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1504910"/>
                  </a:ext>
                </a:extLst>
              </a:tr>
              <a:tr h="309672">
                <a:tc>
                  <a:txBody>
                    <a:bodyPr/>
                    <a:lstStyle/>
                    <a:p>
                      <a:pPr algn="ctr" fontAlgn="ctr">
                        <a:defRPr>
                          <a:solidFill>
                            <a:srgbClr val="000000"/>
                          </a:solidFill>
                          <a:effectLst/>
                          <a:latin typeface="Calibri" panose="020F0502020204030204" pitchFamily="34" charset="0"/>
                        </a:defRPr>
                      </a:pPr>
                      <a: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3,4,7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a:solidFill>
                            <a:srgbClr val="000000"/>
                          </a:solidFill>
                          <a:effectLst/>
                          <a:latin typeface="Calibri" panose="020F0502020204030204" pitchFamily="34" charset="0"/>
                        </a:defRPr>
                      </a:pPr>
                      <a:r>
                        <a:t>1,3,4,7,8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defRPr>
                          <a:solidFill>
                            <a:srgbClr val="000000"/>
                          </a:solidFill>
                          <a:effectLst/>
                          <a:latin typeface="Calibri" panose="020F0502020204030204" pitchFamily="34" charset="0"/>
                        </a:defRPr>
                      </a:pPr>
                      <a: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1810587"/>
                  </a:ext>
                </a:extLst>
              </a:tr>
            </a:tbl>
          </a:graphicData>
        </a:graphic>
      </p:graphicFrame>
      <p:sp>
        <p:nvSpPr>
          <p:cNvPr id="10" name="Rectangular Callout 9"/>
          <p:cNvSpPr/>
          <p:nvPr/>
        </p:nvSpPr>
        <p:spPr>
          <a:xfrm>
            <a:off x="7881258" y="1121229"/>
            <a:ext cx="3178628" cy="1447799"/>
          </a:xfrm>
          <a:prstGeom prst="wedgeRectCallout">
            <a:avLst>
              <a:gd name="adj1" fmla="val -71470"/>
              <a:gd name="adj2" fmla="val 47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Vzorec vzdialenosti euklidov, </a:t>
            </a:r>
          </a:p>
          <a:p>
            <a:pPr algn="ctr"/>
            <a:r>
              <a:t>napríklad medzi vzorkou 9 a vzorkou 1 </a:t>
            </a:r>
            <a:br/>
            <a:r>
              <a:t>√((1,20 - 3,5)^2 + (1,30 - 2.0)^2)</a:t>
            </a:r>
          </a:p>
        </p:txBody>
      </p:sp>
      <p:sp>
        <p:nvSpPr>
          <p:cNvPr id="22" name="Rectangular Callout 21"/>
          <p:cNvSpPr/>
          <p:nvPr/>
        </p:nvSpPr>
        <p:spPr>
          <a:xfrm>
            <a:off x="8763000" y="2863340"/>
            <a:ext cx="3178628" cy="1447799"/>
          </a:xfrm>
          <a:prstGeom prst="wedgeRectCallout">
            <a:avLst>
              <a:gd name="adj1" fmla="val -68388"/>
              <a:gd name="adj2" fmla="val 5912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Väčšina tried medzi susedmi, napríklad vzorka 9 a k = 3, majoritná trieda medzi susedmi 3,4,7 je trieda 1</a:t>
            </a:r>
          </a:p>
        </p:txBody>
      </p:sp>
      <p:sp>
        <p:nvSpPr>
          <p:cNvPr id="11" name="Cloud Callout 10"/>
          <p:cNvSpPr/>
          <p:nvPr/>
        </p:nvSpPr>
        <p:spPr>
          <a:xfrm>
            <a:off x="97971" y="4783028"/>
            <a:ext cx="4876799" cy="1687286"/>
          </a:xfrm>
          <a:prstGeom prst="cloudCallout">
            <a:avLst>
              <a:gd name="adj1" fmla="val 49725"/>
              <a:gd name="adj2" fmla="val -5298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Príklad - Hyperparameter Tuning pre KNN Klasifikácia</a:t>
            </a:r>
          </a:p>
        </p:txBody>
      </p:sp>
    </p:spTree>
    <p:extLst>
      <p:ext uri="{BB962C8B-B14F-4D97-AF65-F5344CB8AC3E}">
        <p14:creationId xmlns:p14="http://schemas.microsoft.com/office/powerpoint/2010/main" val="3062340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463097"/>
            <a:ext cx="10515600" cy="794852"/>
          </a:xfrm>
        </p:spPr>
        <p:txBody>
          <a:bodyPr/>
          <a:lstStyle/>
          <a:p>
            <a:pPr algn="ctr">
              <a:defRPr b="1"/>
            </a:pPr>
            <a:r>
              <a:t>Výber modelu</a:t>
            </a:r>
          </a:p>
        </p:txBody>
      </p:sp>
      <p:sp>
        <p:nvSpPr>
          <p:cNvPr id="5" name="Rectangle 4"/>
          <p:cNvSpPr/>
          <p:nvPr/>
        </p:nvSpPr>
        <p:spPr>
          <a:xfrm>
            <a:off x="209552" y="1934934"/>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HODNOTENIE </a:t>
            </a:r>
          </a:p>
          <a:p>
            <a:pPr algn="ctr"/>
            <a:endParaRPr sz="3600" b="1">
              <a:latin typeface="+mj-lt"/>
            </a:endParaRPr>
          </a:p>
          <a:p>
            <a:pPr algn="ctr">
              <a:defRPr sz="2400">
                <a:latin typeface="+mj-lt"/>
              </a:defRPr>
            </a:pPr>
            <a:r>
              <a:t>Testujte rôzne modely a zistite, ako dobre fungujú s našimi údajmi, pomocou metrík, ako je presnosť alebo chyba (matica zámen, MSE, MAE, R-kvadrát ...)</a:t>
            </a:r>
            <a:endParaRPr sz="2400">
              <a:latin typeface="+mj-lt"/>
            </a:endParaRPr>
          </a:p>
        </p:txBody>
      </p:sp>
      <p:sp>
        <p:nvSpPr>
          <p:cNvPr id="8" name="Right Arrow 7"/>
          <p:cNvSpPr/>
          <p:nvPr/>
        </p:nvSpPr>
        <p:spPr>
          <a:xfrm>
            <a:off x="3619500" y="3510640"/>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ight Arrow 8"/>
          <p:cNvSpPr/>
          <p:nvPr/>
        </p:nvSpPr>
        <p:spPr>
          <a:xfrm>
            <a:off x="7796892" y="3453492"/>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Rectangle 9"/>
          <p:cNvSpPr/>
          <p:nvPr/>
        </p:nvSpPr>
        <p:spPr>
          <a:xfrm>
            <a:off x="4446814" y="1934934"/>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POROVNANIE</a:t>
            </a:r>
          </a:p>
          <a:p>
            <a:pPr algn="ctr"/>
            <a:endParaRPr sz="3600" b="1">
              <a:latin typeface="+mj-lt"/>
            </a:endParaRPr>
          </a:p>
          <a:p>
            <a:pPr algn="ctr">
              <a:defRPr sz="2400">
                <a:latin typeface="+mj-lt"/>
              </a:defRPr>
            </a:pPr>
            <a:r>
              <a:t> Porovnať metriky hodnotenia modelov s prihliadnutím na príslušné kritériá (presnosť, presnosť, odvolanie ...) </a:t>
            </a:r>
            <a:endParaRPr sz="2400">
              <a:latin typeface="+mj-lt"/>
            </a:endParaRPr>
          </a:p>
        </p:txBody>
      </p:sp>
      <p:sp>
        <p:nvSpPr>
          <p:cNvPr id="11" name="Rectangle 10"/>
          <p:cNvSpPr/>
          <p:nvPr/>
        </p:nvSpPr>
        <p:spPr>
          <a:xfrm>
            <a:off x="8684076" y="1964867"/>
            <a:ext cx="3298371" cy="41988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NAJLEPŠIA ZHODA </a:t>
            </a:r>
          </a:p>
          <a:p>
            <a:pPr algn="ctr"/>
            <a:endParaRPr sz="3600" b="1">
              <a:latin typeface="+mj-lt"/>
            </a:endParaRPr>
          </a:p>
          <a:p>
            <a:pPr algn="ctr">
              <a:defRPr sz="2400">
                <a:latin typeface="+mj-lt"/>
              </a:defRPr>
            </a:pPr>
            <a:r>
              <a:t>Na základe vyhodnotenia a porovnania vyberte model, ktorý najlepšie vyhovuje vašim požiadavkám a poskytuje najpresnejšie predpovede.</a:t>
            </a:r>
          </a:p>
        </p:txBody>
      </p:sp>
    </p:spTree>
    <p:extLst>
      <p:ext uri="{BB962C8B-B14F-4D97-AF65-F5344CB8AC3E}">
        <p14:creationId xmlns:p14="http://schemas.microsoft.com/office/powerpoint/2010/main" val="2419875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0802" y="79401"/>
            <a:ext cx="10515600" cy="794852"/>
          </a:xfrm>
        </p:spPr>
        <p:txBody>
          <a:bodyPr/>
          <a:lstStyle/>
          <a:p>
            <a:pPr algn="ctr">
              <a:defRPr b="1"/>
            </a:pPr>
            <a:r>
              <a:t>Výber modelu</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sz="3600">
              <a:latin typeface="+mj-lt"/>
            </a:endParaRPr>
          </a:p>
        </p:txBody>
      </p:sp>
      <p:sp>
        <p:nvSpPr>
          <p:cNvPr id="13" name="Rectangle 12"/>
          <p:cNvSpPr/>
          <p:nvPr/>
        </p:nvSpPr>
        <p:spPr>
          <a:xfrm>
            <a:off x="5206096" y="3012619"/>
            <a:ext cx="6604904" cy="16029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POROVNANIE </a:t>
            </a:r>
          </a:p>
          <a:p>
            <a:pPr algn="ctr">
              <a:defRPr sz="2400" b="1">
                <a:latin typeface="+mj-lt"/>
              </a:defRPr>
            </a:pPr>
            <a:r>
              <a:t>Model A: Presnosť = 16,66% </a:t>
            </a:r>
            <a:endParaRPr sz="2400">
              <a:latin typeface="+mj-lt"/>
            </a:endParaRPr>
          </a:p>
          <a:p>
            <a:pPr algn="ctr">
              <a:defRPr sz="2400"/>
            </a:pPr>
            <a:r>
              <a:rPr b="1">
                <a:latin typeface="+mj-lt"/>
              </a:rPr>
              <a:t>Model B: </a:t>
            </a:r>
            <a:r>
              <a:t>Presnosť = 66,66 %</a:t>
            </a:r>
            <a:endParaRPr sz="2400">
              <a:latin typeface="+mj-lt"/>
            </a:endParaRPr>
          </a:p>
        </p:txBody>
      </p:sp>
      <p:sp>
        <p:nvSpPr>
          <p:cNvPr id="14" name="Rectangle 13"/>
          <p:cNvSpPr/>
          <p:nvPr/>
        </p:nvSpPr>
        <p:spPr>
          <a:xfrm>
            <a:off x="5206096" y="4772028"/>
            <a:ext cx="6604904" cy="16029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NAJLEPŠÍ FIT - Model B</a:t>
            </a:r>
          </a:p>
          <a:p>
            <a:pPr algn="ctr">
              <a:defRPr sz="2400">
                <a:latin typeface="+mj-lt"/>
              </a:defRPr>
            </a:pPr>
            <a:r>
              <a:t>Model B je na začiatku lepší ako model A. Ak však vyskúšame model A s k=5, môžeme dosiahnuť lepšie výsledky, ak presnosť dosiahne 75%!</a:t>
            </a:r>
            <a:endParaRPr sz="2400">
              <a:latin typeface="+mj-lt"/>
            </a:endParaRPr>
          </a:p>
        </p:txBody>
      </p:sp>
      <p:sp>
        <p:nvSpPr>
          <p:cNvPr id="15" name="Rectangle 14"/>
          <p:cNvSpPr/>
          <p:nvPr/>
        </p:nvSpPr>
        <p:spPr>
          <a:xfrm>
            <a:off x="5206096" y="757233"/>
            <a:ext cx="6604904" cy="2177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HODNOTENIE </a:t>
            </a:r>
          </a:p>
          <a:p>
            <a:pPr algn="ctr">
              <a:defRPr sz="2400">
                <a:latin typeface="+mj-lt"/>
              </a:defRPr>
            </a:pPr>
            <a:r>
              <a:rPr b="1"/>
              <a:t>Model A:</a:t>
            </a:r>
            <a:r>
              <a:t> </a:t>
            </a:r>
            <a:r>
              <a:rPr b="1"/>
              <a:t>K-Najbližší susedia (KNN) - klasifikátor </a:t>
            </a:r>
            <a:endParaRPr sz="2400" b="1">
              <a:latin typeface="+mj-lt"/>
            </a:endParaRPr>
          </a:p>
          <a:p>
            <a:pPr algn="ctr">
              <a:defRPr sz="2400">
                <a:latin typeface="+mj-lt"/>
              </a:defRPr>
            </a:pPr>
            <a:r>
              <a:t>k=3</a:t>
            </a:r>
            <a:endParaRPr sz="2400">
              <a:latin typeface="+mj-lt"/>
            </a:endParaRPr>
          </a:p>
          <a:p>
            <a:pPr algn="ctr">
              <a:defRPr sz="2400" b="1">
                <a:latin typeface="+mj-lt"/>
              </a:defRPr>
            </a:pPr>
            <a:r>
              <a:t>Model B: Logistická regresia</a:t>
            </a:r>
            <a:endParaRPr sz="2400" b="1">
              <a:latin typeface="+mj-lt"/>
            </a:endParaRPr>
          </a:p>
          <a:p>
            <a:pPr algn="ctr">
              <a:defRPr>
                <a:latin typeface="+mj-lt"/>
              </a:defRPr>
            </a:pPr>
            <a:r>
              <a:t>p = 1 / (1 + exp(-(-(-1.7150779 + 0.2574228*X1 + 0.6058557*X2)))</a:t>
            </a:r>
          </a:p>
          <a:p>
            <a:pPr algn="ctr"/>
            <a:endParaRPr sz="2400">
              <a:latin typeface="+mj-lt"/>
            </a:endParaRPr>
          </a:p>
        </p:txBody>
      </p:sp>
      <p:sp>
        <p:nvSpPr>
          <p:cNvPr id="4" name="AutoShape 2" descr="p = 1/(e^(-0.257423 X1 - 0.605856 X2 + 1.71508) + 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a:p>
        </p:txBody>
      </p:sp>
      <p:graphicFrame>
        <p:nvGraphicFramePr>
          <p:cNvPr id="16" name="Table 15"/>
          <p:cNvGraphicFramePr>
            <a:graphicFrameLocks noGrp="1"/>
          </p:cNvGraphicFramePr>
          <p:nvPr>
            <p:extLst>
              <p:ext uri="{D42A27DB-BD31-4B8C-83A1-F6EECF244321}">
                <p14:modId xmlns:p14="http://schemas.microsoft.com/office/powerpoint/2010/main" val="587523584"/>
              </p:ext>
            </p:extLst>
          </p:nvPr>
        </p:nvGraphicFramePr>
        <p:xfrm>
          <a:off x="1709056" y="691386"/>
          <a:ext cx="2409738" cy="5886838"/>
        </p:xfrm>
        <a:graphic>
          <a:graphicData uri="http://schemas.openxmlformats.org/drawingml/2006/table">
            <a:tbl>
              <a:tblPr/>
              <a:tblGrid>
                <a:gridCol w="695180">
                  <a:extLst>
                    <a:ext uri="{9D8B030D-6E8A-4147-A177-3AD203B41FA5}">
                      <a16:colId xmlns:a16="http://schemas.microsoft.com/office/drawing/2014/main" val="461866407"/>
                    </a:ext>
                  </a:extLst>
                </a:gridCol>
                <a:gridCol w="681812">
                  <a:extLst>
                    <a:ext uri="{9D8B030D-6E8A-4147-A177-3AD203B41FA5}">
                      <a16:colId xmlns:a16="http://schemas.microsoft.com/office/drawing/2014/main" val="748808849"/>
                    </a:ext>
                  </a:extLst>
                </a:gridCol>
                <a:gridCol w="391040">
                  <a:extLst>
                    <a:ext uri="{9D8B030D-6E8A-4147-A177-3AD203B41FA5}">
                      <a16:colId xmlns:a16="http://schemas.microsoft.com/office/drawing/2014/main" val="461025626"/>
                    </a:ext>
                  </a:extLst>
                </a:gridCol>
                <a:gridCol w="641706">
                  <a:extLst>
                    <a:ext uri="{9D8B030D-6E8A-4147-A177-3AD203B41FA5}">
                      <a16:colId xmlns:a16="http://schemas.microsoft.com/office/drawing/2014/main" val="4243279639"/>
                    </a:ext>
                  </a:extLst>
                </a:gridCol>
              </a:tblGrid>
              <a:tr h="183411">
                <a:tc>
                  <a:txBody>
                    <a:bodyPr/>
                    <a:lstStyle/>
                    <a:p>
                      <a:pPr algn="ctr" fontAlgn="ctr">
                        <a:defRPr sz="1200" b="1">
                          <a:solidFill>
                            <a:srgbClr val="000000"/>
                          </a:solidFill>
                          <a:effectLst/>
                          <a:latin typeface="Calibri Light" panose="020F0302020204030204" pitchFamily="34" charset="0"/>
                          <a:cs typeface="Calibri Light" panose="020F0302020204030204" pitchFamily="34" charset="0"/>
                        </a:defRPr>
                      </a:pPr>
                      <a:r>
                        <a:t>Vzorka</a:t>
                      </a:r>
                      <a:endParaRPr sz="1200" b="1" i="0" u="none" strike="noStrike">
                        <a:solidFill>
                          <a:srgbClr val="000000"/>
                        </a:solidFill>
                        <a:effectLst/>
                        <a:latin typeface="Calibri Light" panose="020F0302020204030204" pitchFamily="34" charset="0"/>
                        <a:cs typeface="Calibri Light" panose="020F0302020204030204" pitchFamily="34" charset="0"/>
                      </a:endParaRP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200" b="1">
                          <a:solidFill>
                            <a:srgbClr val="000000"/>
                          </a:solidFill>
                          <a:effectLst/>
                          <a:latin typeface="Calibri Light" panose="020F0302020204030204" pitchFamily="34" charset="0"/>
                          <a:cs typeface="Calibri Light" panose="020F0302020204030204" pitchFamily="34" charset="0"/>
                        </a:defRPr>
                      </a:pPr>
                      <a:r>
                        <a:t>X1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200" b="1">
                          <a:solidFill>
                            <a:srgbClr val="000000"/>
                          </a:solidFill>
                          <a:effectLst/>
                          <a:latin typeface="Calibri Light" panose="020F0302020204030204" pitchFamily="34" charset="0"/>
                          <a:cs typeface="Calibri Light" panose="020F0302020204030204" pitchFamily="34" charset="0"/>
                        </a:defRPr>
                      </a:pPr>
                      <a:r>
                        <a:t>X2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defRPr sz="1200" b="1">
                          <a:solidFill>
                            <a:srgbClr val="000000"/>
                          </a:solidFill>
                          <a:effectLst/>
                          <a:latin typeface="Calibri Light" panose="020F0302020204030204" pitchFamily="34" charset="0"/>
                          <a:cs typeface="Calibri Light" panose="020F0302020204030204" pitchFamily="34" charset="0"/>
                        </a:defRPr>
                      </a:pPr>
                      <a:r>
                        <a:t>Trieda</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0735549"/>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53060733"/>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461163283"/>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561973525"/>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270150961"/>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9234173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6726534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960745732"/>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414842312"/>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512289147"/>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581890187"/>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627430608"/>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725443716"/>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98041868"/>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103234082"/>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954600071"/>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81749524"/>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364704548"/>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247756689"/>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8451979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976981184"/>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83985255"/>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68060218"/>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1256603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629932953"/>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404168220"/>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694941884"/>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195331783"/>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163220092"/>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2.2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040829425"/>
                  </a:ext>
                </a:extLst>
              </a:tr>
              <a:tr h="183411">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1.6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defRPr sz="1200">
                          <a:solidFill>
                            <a:srgbClr val="000000"/>
                          </a:solidFill>
                          <a:effectLst/>
                          <a:latin typeface="Calibri Light" panose="020F0302020204030204" pitchFamily="34" charset="0"/>
                          <a:cs typeface="Calibri Light" panose="020F0302020204030204" pitchFamily="34" charset="0"/>
                        </a:defRPr>
                      </a:pPr>
                      <a: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037735631"/>
                  </a:ext>
                </a:extLst>
              </a:tr>
            </a:tbl>
          </a:graphicData>
        </a:graphic>
      </p:graphicFrame>
      <p:sp>
        <p:nvSpPr>
          <p:cNvPr id="17" name="Rounded Rectangular Callout 16"/>
          <p:cNvSpPr/>
          <p:nvPr/>
        </p:nvSpPr>
        <p:spPr>
          <a:xfrm>
            <a:off x="155575" y="1643743"/>
            <a:ext cx="1270454" cy="1883228"/>
          </a:xfrm>
          <a:prstGeom prst="wedgeRoundRectCallout">
            <a:avLst>
              <a:gd name="adj1" fmla="val 72562"/>
              <a:gd name="adj2" fmla="val 6431"/>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r>
              <a:t>Tréningová množina</a:t>
            </a:r>
          </a:p>
          <a:p>
            <a:pPr algn="ctr"/>
            <a:r>
              <a:t>(80% zo vzoriek)</a:t>
            </a:r>
          </a:p>
        </p:txBody>
      </p:sp>
      <p:sp>
        <p:nvSpPr>
          <p:cNvPr id="19" name="Rounded Rectangular Callout 18"/>
          <p:cNvSpPr/>
          <p:nvPr/>
        </p:nvSpPr>
        <p:spPr>
          <a:xfrm>
            <a:off x="155575" y="4738463"/>
            <a:ext cx="1270454" cy="1883228"/>
          </a:xfrm>
          <a:prstGeom prst="wedgeRoundRectCallout">
            <a:avLst>
              <a:gd name="adj1" fmla="val 72562"/>
              <a:gd name="adj2" fmla="val 6431"/>
              <a:gd name="adj3" fmla="val 16667"/>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solidFill>
                  <a:schemeClr val="tx1"/>
                </a:solidFill>
              </a:defRPr>
            </a:pPr>
            <a:r>
              <a:t>Množina overení</a:t>
            </a:r>
          </a:p>
          <a:p>
            <a:pPr algn="ctr">
              <a:defRPr>
                <a:solidFill>
                  <a:schemeClr val="tx1"/>
                </a:solidFill>
              </a:defRPr>
            </a:pPr>
            <a:r>
              <a:t>(20 % vzoriek)</a:t>
            </a:r>
            <a:endParaRPr>
              <a:solidFill>
                <a:schemeClr val="tx1"/>
              </a:solidFill>
            </a:endParaRPr>
          </a:p>
        </p:txBody>
      </p:sp>
    </p:spTree>
    <p:extLst>
      <p:ext uri="{BB962C8B-B14F-4D97-AF65-F5344CB8AC3E}">
        <p14:creationId xmlns:p14="http://schemas.microsoft.com/office/powerpoint/2010/main" val="35003001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Regulácia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01384" y="974920"/>
            <a:ext cx="9062359" cy="4903365"/>
          </a:xfrm>
        </p:spPr>
        <p:txBody>
          <a:bodyPr>
            <a:noAutofit/>
          </a:bodyPr>
          <a:lstStyle/>
          <a:p>
            <a:pPr algn="just">
              <a:defRPr sz="3600">
                <a:latin typeface="+mj-lt"/>
              </a:defRPr>
            </a:pPr>
            <a:r>
              <a:rPr b="1"/>
              <a:t>Rola Regularizácie</a:t>
            </a:r>
            <a:r>
              <a:t>: Modelu dodá rovnováhu, nájde vhodné miesto medzi správnym prispôsobením tréningových dát a zovšeobecnením nových, neviditeľných dát.</a:t>
            </a:r>
            <a:endParaRPr sz="3600">
              <a:latin typeface="+mj-lt"/>
            </a:endParaRPr>
          </a:p>
          <a:p>
            <a:pPr algn="just">
              <a:defRPr sz="3600">
                <a:latin typeface="+mj-lt"/>
              </a:defRPr>
            </a:pPr>
            <a:r>
              <a:rPr b="1"/>
              <a:t>Význam pre vzdelávanie</a:t>
            </a:r>
            <a:r>
              <a:t>: odrádza od prílišnej závislosti a podporuje flexibilitu.</a:t>
            </a:r>
          </a:p>
          <a:p>
            <a:pPr algn="just">
              <a:defRPr sz="3600">
                <a:latin typeface="+mj-lt"/>
              </a:defRPr>
            </a:pPr>
            <a:r>
              <a:rPr b="1"/>
              <a:t>Zlepšený výkon</a:t>
            </a:r>
            <a:r>
              <a:t>: Štandardizované modely sú flexibilnejšie a zameriavajú sa na základné vzory, čo vedie k lepšiemu výkonu a spoľahlivosti.</a:t>
            </a:r>
          </a:p>
        </p:txBody>
      </p:sp>
      <p:pic>
        <p:nvPicPr>
          <p:cNvPr id="4" name="Picture 3" descr="Free Close-Up Photo of Accounting Documents Stock Photo"/>
          <p:cNvPicPr/>
          <p:nvPr/>
        </p:nvPicPr>
        <p:blipFill>
          <a:blip r:embed="rId3">
            <a:extLst>
              <a:ext uri="{28A0092B-C50C-407E-A947-70E740481C1C}">
                <a14:useLocalDpi xmlns:a14="http://schemas.microsoft.com/office/drawing/2010/main" val="0"/>
              </a:ext>
            </a:extLst>
          </a:blip>
          <a:srcRect/>
          <a:stretch>
            <a:fillRect/>
          </a:stretch>
        </p:blipFill>
        <p:spPr bwMode="auto">
          <a:xfrm>
            <a:off x="9514114" y="1447801"/>
            <a:ext cx="2449286" cy="4231109"/>
          </a:xfrm>
          <a:prstGeom prst="rect">
            <a:avLst/>
          </a:prstGeom>
          <a:noFill/>
          <a:ln>
            <a:noFill/>
          </a:ln>
        </p:spPr>
      </p:pic>
    </p:spTree>
    <p:extLst>
      <p:ext uri="{BB962C8B-B14F-4D97-AF65-F5344CB8AC3E}">
        <p14:creationId xmlns:p14="http://schemas.microsoft.com/office/powerpoint/2010/main" val="1271745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0802" y="-32852"/>
            <a:ext cx="10515600" cy="794852"/>
          </a:xfrm>
        </p:spPr>
        <p:txBody>
          <a:bodyPr/>
          <a:lstStyle/>
          <a:p>
            <a:pPr algn="ctr">
              <a:defRPr b="1"/>
            </a:pPr>
            <a:r>
              <a:t>Regulácia</a:t>
            </a:r>
          </a:p>
        </p:txBody>
      </p:sp>
      <p:graphicFrame>
        <p:nvGraphicFramePr>
          <p:cNvPr id="5" name="Table 4"/>
          <p:cNvGraphicFramePr>
            <a:graphicFrameLocks noGrp="1"/>
          </p:cNvGraphicFramePr>
          <p:nvPr>
            <p:extLst>
              <p:ext uri="{D42A27DB-BD31-4B8C-83A1-F6EECF244321}">
                <p14:modId xmlns:p14="http://schemas.microsoft.com/office/powerpoint/2010/main" val="668413978"/>
              </p:ext>
            </p:extLst>
          </p:nvPr>
        </p:nvGraphicFramePr>
        <p:xfrm>
          <a:off x="1752599" y="800554"/>
          <a:ext cx="2086610" cy="5978288"/>
        </p:xfrm>
        <a:graphic>
          <a:graphicData uri="http://schemas.openxmlformats.org/drawingml/2006/table">
            <a:tbl>
              <a:tblPr/>
              <a:tblGrid>
                <a:gridCol w="668180">
                  <a:extLst>
                    <a:ext uri="{9D8B030D-6E8A-4147-A177-3AD203B41FA5}">
                      <a16:colId xmlns:a16="http://schemas.microsoft.com/office/drawing/2014/main" val="97604470"/>
                    </a:ext>
                  </a:extLst>
                </a:gridCol>
                <a:gridCol w="725192">
                  <a:extLst>
                    <a:ext uri="{9D8B030D-6E8A-4147-A177-3AD203B41FA5}">
                      <a16:colId xmlns:a16="http://schemas.microsoft.com/office/drawing/2014/main" val="2232844448"/>
                    </a:ext>
                  </a:extLst>
                </a:gridCol>
                <a:gridCol w="693238">
                  <a:extLst>
                    <a:ext uri="{9D8B030D-6E8A-4147-A177-3AD203B41FA5}">
                      <a16:colId xmlns:a16="http://schemas.microsoft.com/office/drawing/2014/main" val="3899822748"/>
                    </a:ext>
                  </a:extLst>
                </a:gridCol>
              </a:tblGrid>
              <a:tr h="167359">
                <a:tc>
                  <a:txBody>
                    <a:bodyPr/>
                    <a:lstStyle/>
                    <a:p>
                      <a:pPr algn="ctr" fontAlgn="b">
                        <a:defRPr sz="1400" b="1">
                          <a:solidFill>
                            <a:srgbClr val="000000"/>
                          </a:solidFill>
                          <a:effectLst/>
                          <a:latin typeface="Calibri Light" panose="020F0302020204030204" pitchFamily="34" charset="0"/>
                          <a:cs typeface="Calibri Light" panose="020F0302020204030204" pitchFamily="34" charset="0"/>
                        </a:defRPr>
                      </a:pPr>
                      <a:r>
                        <a:t>Vzorka</a:t>
                      </a:r>
                      <a:endParaRPr sz="1400" b="1" i="0" u="none" strike="noStrike">
                        <a:solidFill>
                          <a:srgbClr val="000000"/>
                        </a:solidFill>
                        <a:effectLst/>
                        <a:latin typeface="Calibri Light" panose="020F0302020204030204" pitchFamily="34" charset="0"/>
                        <a:cs typeface="Calibri Light" panose="020F0302020204030204" pitchFamily="34" charset="0"/>
                      </a:endParaRP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defRPr sz="1400" b="1">
                          <a:solidFill>
                            <a:srgbClr val="000000"/>
                          </a:solidFill>
                          <a:effectLst/>
                          <a:latin typeface="Calibri Light" panose="020F0302020204030204" pitchFamily="34" charset="0"/>
                          <a:cs typeface="Calibri Light" panose="020F0302020204030204" pitchFamily="34" charset="0"/>
                        </a:defRPr>
                      </a:pPr>
                      <a:r>
                        <a:t>Hodiny štúdia</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defRPr sz="1400" b="1">
                          <a:solidFill>
                            <a:srgbClr val="000000"/>
                          </a:solidFill>
                          <a:effectLst/>
                          <a:latin typeface="Calibri Light" panose="020F0302020204030204" pitchFamily="34" charset="0"/>
                          <a:cs typeface="Calibri Light" panose="020F0302020204030204" pitchFamily="34" charset="0"/>
                        </a:defRPr>
                      </a:pPr>
                      <a:r>
                        <a:t>Úspešné</a:t>
                      </a:r>
                      <a:endParaRPr sz="1400" b="1" i="0" u="none" strike="noStrike">
                        <a:solidFill>
                          <a:srgbClr val="000000"/>
                        </a:solidFill>
                        <a:effectLst/>
                        <a:latin typeface="Calibri Light" panose="020F0302020204030204" pitchFamily="34" charset="0"/>
                        <a:cs typeface="Calibri Light" panose="020F0302020204030204" pitchFamily="34" charset="0"/>
                      </a:endParaRP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6849594"/>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500141471"/>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635443023"/>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463123496"/>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4228141899"/>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936471001"/>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747376120"/>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816673676"/>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4012386344"/>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7.2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197288711"/>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80753287"/>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23577422"/>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27414722"/>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295860864"/>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835340551"/>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477968738"/>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16</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993308567"/>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572572787"/>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6.6</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523491260"/>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516102758"/>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651702803"/>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4.2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792167745"/>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25126807"/>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5.5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347128154"/>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3.7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98697636"/>
                  </a:ext>
                </a:extLst>
              </a:tr>
              <a:tr h="167359">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25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6.7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defRPr sz="1400">
                          <a:solidFill>
                            <a:srgbClr val="000000"/>
                          </a:solidFill>
                          <a:effectLst/>
                          <a:latin typeface="Calibri Light" panose="020F0302020204030204" pitchFamily="34" charset="0"/>
                          <a:cs typeface="Calibri Light" panose="020F0302020204030204" pitchFamily="34" charset="0"/>
                        </a:defRPr>
                      </a:pPr>
                      <a: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694423126"/>
                  </a:ext>
                </a:extLst>
              </a:tr>
            </a:tbl>
          </a:graphicData>
        </a:graphic>
      </p:graphicFrame>
      <p:sp>
        <p:nvSpPr>
          <p:cNvPr id="6" name="Rounded Rectangular Callout 5"/>
          <p:cNvSpPr/>
          <p:nvPr/>
        </p:nvSpPr>
        <p:spPr>
          <a:xfrm>
            <a:off x="155575" y="1643743"/>
            <a:ext cx="1270454" cy="1349828"/>
          </a:xfrm>
          <a:prstGeom prst="wedgeRoundRectCallout">
            <a:avLst>
              <a:gd name="adj1" fmla="val 75133"/>
              <a:gd name="adj2" fmla="val 24979"/>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r>
              <a:t>Tréningová množina</a:t>
            </a:r>
          </a:p>
        </p:txBody>
      </p:sp>
      <p:sp>
        <p:nvSpPr>
          <p:cNvPr id="7" name="Rounded Rectangular Callout 6"/>
          <p:cNvSpPr/>
          <p:nvPr/>
        </p:nvSpPr>
        <p:spPr>
          <a:xfrm>
            <a:off x="155575" y="3875314"/>
            <a:ext cx="1270454" cy="1349828"/>
          </a:xfrm>
          <a:prstGeom prst="wedgeRoundRectCallout">
            <a:avLst>
              <a:gd name="adj1" fmla="val 73419"/>
              <a:gd name="adj2" fmla="val 29818"/>
              <a:gd name="adj3" fmla="val 16667"/>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solidFill>
                  <a:schemeClr val="tx1"/>
                </a:solidFill>
              </a:defRPr>
            </a:pPr>
            <a:r>
              <a:t>Množina overení</a:t>
            </a:r>
          </a:p>
        </p:txBody>
      </p:sp>
      <p:sp>
        <p:nvSpPr>
          <p:cNvPr id="8" name="Rounded Rectangular Callout 7"/>
          <p:cNvSpPr/>
          <p:nvPr/>
        </p:nvSpPr>
        <p:spPr>
          <a:xfrm>
            <a:off x="155575" y="5429014"/>
            <a:ext cx="1270454" cy="1349828"/>
          </a:xfrm>
          <a:prstGeom prst="wedgeRoundRectCallout">
            <a:avLst>
              <a:gd name="adj1" fmla="val 72562"/>
              <a:gd name="adj2" fmla="val 6431"/>
              <a:gd name="adj3" fmla="val 16667"/>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r>
              <a:rPr>
                <a:solidFill>
                  <a:schemeClr val="tx1"/>
                </a:solidFill>
              </a:rPr>
              <a:t>Budúce</a:t>
            </a:r>
            <a:r>
              <a:t> </a:t>
            </a:r>
            <a:r>
              <a:rPr>
                <a:solidFill>
                  <a:schemeClr val="tx1"/>
                </a:solidFill>
              </a:rPr>
              <a:t>hodnoty</a:t>
            </a:r>
          </a:p>
        </p:txBody>
      </p:sp>
      <p:sp>
        <p:nvSpPr>
          <p:cNvPr id="9"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839209" y="806646"/>
            <a:ext cx="6774365" cy="4903365"/>
          </a:xfrm>
        </p:spPr>
        <p:txBody>
          <a:bodyPr>
            <a:noAutofit/>
          </a:bodyPr>
          <a:lstStyle/>
          <a:p>
            <a:pPr marL="0" indent="0" algn="ctr">
              <a:buNone/>
              <a:defRPr b="1">
                <a:latin typeface="+mj-lt"/>
              </a:defRPr>
            </a:pPr>
            <a:r>
              <a:t>Logistická regresia</a:t>
            </a:r>
            <a:endParaRPr b="1">
              <a:latin typeface="+mj-lt"/>
            </a:endParaRPr>
          </a:p>
          <a:p>
            <a:pPr marL="0" indent="0" algn="ctr">
              <a:buNone/>
              <a:defRPr sz="2400">
                <a:latin typeface="+mj-lt"/>
              </a:defRPr>
            </a:pPr>
            <a:r>
              <a:t>p = 1 / (1 + exp(-(β0 + β1 * Study Hours)))</a:t>
            </a:r>
            <a:endParaRPr sz="2400">
              <a:latin typeface="+mj-lt"/>
            </a:endParaRPr>
          </a:p>
          <a:p>
            <a:pPr marL="0" indent="0" algn="ctr">
              <a:buNone/>
              <a:defRPr sz="2000">
                <a:latin typeface="+mj-lt"/>
              </a:defRPr>
            </a:pPr>
            <a:r>
              <a:t>β0 = 0.01268794</a:t>
            </a:r>
            <a:endParaRPr sz="2000">
              <a:latin typeface="+mj-lt"/>
            </a:endParaRPr>
          </a:p>
          <a:p>
            <a:pPr marL="0" indent="0" algn="ctr">
              <a:buNone/>
              <a:defRPr sz="2000">
                <a:latin typeface="+mj-lt"/>
              </a:defRPr>
            </a:pPr>
            <a:r>
              <a:t>β1 = 0.78148321</a:t>
            </a:r>
            <a:endParaRPr sz="2000">
              <a:latin typeface="+mj-lt"/>
            </a:endParaRPr>
          </a:p>
          <a:p>
            <a:pPr marL="0" indent="0" algn="ctr">
              <a:buNone/>
              <a:defRPr sz="2400" b="1">
                <a:latin typeface="+mj-lt"/>
              </a:defRPr>
            </a:pPr>
            <a:r>
              <a:t>Presnosť overovacej množiny = 100%</a:t>
            </a:r>
          </a:p>
          <a:p>
            <a:pPr marL="0" indent="0" algn="ctr">
              <a:buNone/>
            </a:pPr>
            <a:endParaRPr sz="2400" b="1">
              <a:latin typeface="+mj-lt"/>
            </a:endParaRPr>
          </a:p>
          <a:p>
            <a:pPr marL="0" indent="0" algn="ctr">
              <a:buNone/>
              <a:defRPr sz="2400">
                <a:latin typeface="+mj-lt"/>
              </a:defRPr>
            </a:pPr>
            <a:r>
              <a:rPr b="1"/>
              <a:t>Logistická regresia s koeficientmi regulácie Ridge</a:t>
            </a:r>
            <a:r>
              <a:t>:</a:t>
            </a:r>
            <a:endParaRPr sz="2400">
              <a:latin typeface="+mj-lt"/>
            </a:endParaRPr>
          </a:p>
          <a:p>
            <a:pPr marL="0" indent="0" algn="ctr">
              <a:buNone/>
              <a:defRPr sz="2400"/>
            </a:pPr>
            <a:r>
              <a:rPr>
                <a:latin typeface="+mj-lt"/>
              </a:rPr>
              <a:t>β0= 0.01475021, β1 </a:t>
            </a:r>
            <a:r>
              <a:t>= </a:t>
            </a:r>
            <a:r>
              <a:rPr>
                <a:latin typeface="+mj-lt"/>
              </a:rPr>
              <a:t>0.16443271</a:t>
            </a:r>
            <a:endParaRPr sz="2400">
              <a:latin typeface="+mj-lt"/>
            </a:endParaRPr>
          </a:p>
          <a:p>
            <a:pPr marL="0" indent="0" algn="ctr">
              <a:buNone/>
            </a:pPr>
            <a:endParaRPr sz="2400">
              <a:latin typeface="+mj-lt"/>
            </a:endParaRPr>
          </a:p>
          <a:p>
            <a:pPr marL="0" indent="0" algn="ctr">
              <a:buNone/>
              <a:defRPr sz="2400">
                <a:latin typeface="+mj-lt"/>
              </a:defRPr>
            </a:pPr>
            <a:r>
              <a:t>Ďalšie testovanie s budúcimi hodnotami - logistická regresia (žiadna regulácia)  -&gt; </a:t>
            </a:r>
            <a:r>
              <a:rPr b="1"/>
              <a:t>Presnosť: 0,7</a:t>
            </a:r>
            <a:endParaRPr sz="2400" b="1">
              <a:latin typeface="+mj-lt"/>
            </a:endParaRPr>
          </a:p>
          <a:p>
            <a:pPr marL="0" indent="0" algn="ctr">
              <a:buNone/>
              <a:defRPr sz="2400">
                <a:latin typeface="+mj-lt"/>
              </a:defRPr>
            </a:pPr>
            <a:r>
              <a:t>Ďalšie testovanie - logistická regresia s reguláciou Ridge - &gt; </a:t>
            </a:r>
            <a:r>
              <a:rPr b="1"/>
              <a:t>Presnosť: 0,8</a:t>
            </a:r>
            <a:endParaRPr sz="2400" b="1">
              <a:latin typeface="+mj-lt"/>
            </a:endParaRPr>
          </a:p>
        </p:txBody>
      </p:sp>
      <p:sp>
        <p:nvSpPr>
          <p:cNvPr id="10" name="Rectangular Callout 9"/>
          <p:cNvSpPr/>
          <p:nvPr/>
        </p:nvSpPr>
        <p:spPr>
          <a:xfrm>
            <a:off x="9971314" y="3733800"/>
            <a:ext cx="2100943" cy="1393371"/>
          </a:xfrm>
          <a:prstGeom prst="wedgeRectCallout">
            <a:avLst>
              <a:gd name="adj1" fmla="val -36377"/>
              <a:gd name="adj2" fmla="val 10078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100"/>
            </a:pPr>
            <a:r>
              <a:t>Normalizovaný model funguje lepšie v budúcich hodnotách!</a:t>
            </a:r>
            <a:endParaRPr sz="2100"/>
          </a:p>
        </p:txBody>
      </p:sp>
      <p:sp>
        <p:nvSpPr>
          <p:cNvPr id="11" name="Rectangular Callout 10"/>
          <p:cNvSpPr/>
          <p:nvPr/>
        </p:nvSpPr>
        <p:spPr>
          <a:xfrm>
            <a:off x="9742311" y="1111911"/>
            <a:ext cx="2449689" cy="1393371"/>
          </a:xfrm>
          <a:prstGeom prst="wedgeRectCallout">
            <a:avLst>
              <a:gd name="adj1" fmla="val -81455"/>
              <a:gd name="adj2" fmla="val 5156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100"/>
            </a:pPr>
            <a:r>
              <a:t>Možné nadmerné prispôsobenie existujúcim dátam! </a:t>
            </a:r>
            <a:endParaRPr sz="2100"/>
          </a:p>
        </p:txBody>
      </p:sp>
    </p:spTree>
    <p:extLst>
      <p:ext uri="{BB962C8B-B14F-4D97-AF65-F5344CB8AC3E}">
        <p14:creationId xmlns:p14="http://schemas.microsoft.com/office/powerpoint/2010/main" val="1272113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3868"/>
            <a:ext cx="10515600" cy="794852"/>
          </a:xfrm>
        </p:spPr>
        <p:txBody>
          <a:bodyPr/>
          <a:lstStyle/>
          <a:p>
            <a:pPr algn="ctr">
              <a:defRPr b="1"/>
            </a:pPr>
            <a:r>
              <a:t>Krížové overenie</a:t>
            </a:r>
          </a:p>
        </p:txBody>
      </p:sp>
      <p:sp>
        <p:nvSpPr>
          <p:cNvPr id="5" name="Rectangle 4"/>
          <p:cNvSpPr/>
          <p:nvPr/>
        </p:nvSpPr>
        <p:spPr>
          <a:xfrm>
            <a:off x="208746" y="1077282"/>
            <a:ext cx="3298371" cy="52477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Hodnotenie výkonu</a:t>
            </a:r>
            <a:endParaRPr sz="3600" b="1">
              <a:latin typeface="+mj-lt"/>
            </a:endParaRPr>
          </a:p>
          <a:p>
            <a:pPr algn="ctr"/>
            <a:endParaRPr sz="3600" b="1">
              <a:latin typeface="+mj-lt"/>
            </a:endParaRPr>
          </a:p>
          <a:p>
            <a:pPr algn="ctr">
              <a:defRPr sz="2400" b="1">
                <a:latin typeface="+mj-lt"/>
              </a:defRPr>
            </a:pPr>
            <a:r>
              <a:t> Rozdeľte údaje do tréningových a testovacích súprav, trénujte model na tréningovej súprave a vyhodnocujte jeho výkon v testovacej súprave, aby ste zistili, ako dobre funguje na neviditeľných údajoch.</a:t>
            </a:r>
            <a:endParaRPr sz="2400" b="1">
              <a:latin typeface="+mj-lt"/>
            </a:endParaRPr>
          </a:p>
        </p:txBody>
      </p:sp>
      <p:sp>
        <p:nvSpPr>
          <p:cNvPr id="8" name="Right Arrow 7"/>
          <p:cNvSpPr/>
          <p:nvPr/>
        </p:nvSpPr>
        <p:spPr>
          <a:xfrm>
            <a:off x="3619500" y="3510640"/>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ight Arrow 8"/>
          <p:cNvSpPr/>
          <p:nvPr/>
        </p:nvSpPr>
        <p:spPr>
          <a:xfrm>
            <a:off x="7796892" y="3453492"/>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Rectangle 9"/>
          <p:cNvSpPr/>
          <p:nvPr/>
        </p:nvSpPr>
        <p:spPr>
          <a:xfrm>
            <a:off x="4468586" y="898720"/>
            <a:ext cx="3298371" cy="54262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Kontrola generovania</a:t>
            </a:r>
            <a:endParaRPr sz="3600" b="1">
              <a:latin typeface="+mj-lt"/>
            </a:endParaRPr>
          </a:p>
          <a:p>
            <a:pPr algn="ctr"/>
            <a:endParaRPr sz="3600" b="1">
              <a:latin typeface="+mj-lt"/>
            </a:endParaRPr>
          </a:p>
          <a:p>
            <a:pPr algn="ctr">
              <a:defRPr sz="2400" b="1">
                <a:latin typeface="+mj-lt"/>
              </a:defRPr>
            </a:pPr>
            <a:r>
              <a:t>Používajte krížové overenie na opakované trénovanie a testovanie modelu na rôznych podmnožinách údajov, aby sa zabezpečilo, že sa môže dobre zovšeobecniť na rôzne vzorky a vyhnúť sa nadmernej montáži.</a:t>
            </a:r>
            <a:endParaRPr sz="2400" b="1">
              <a:latin typeface="+mj-lt"/>
            </a:endParaRPr>
          </a:p>
        </p:txBody>
      </p:sp>
      <p:sp>
        <p:nvSpPr>
          <p:cNvPr id="11" name="Rectangle 10"/>
          <p:cNvSpPr/>
          <p:nvPr/>
        </p:nvSpPr>
        <p:spPr>
          <a:xfrm>
            <a:off x="8643255" y="1480457"/>
            <a:ext cx="3298371" cy="46268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b="1">
                <a:latin typeface="+mj-lt"/>
              </a:defRPr>
            </a:pPr>
            <a:r>
              <a:t>Hodnotenie modelu</a:t>
            </a:r>
          </a:p>
          <a:p>
            <a:pPr algn="ctr"/>
            <a:endParaRPr sz="3600">
              <a:latin typeface="+mj-lt"/>
            </a:endParaRPr>
          </a:p>
          <a:p>
            <a:pPr algn="ctr">
              <a:defRPr sz="2400" b="1">
                <a:latin typeface="+mj-lt"/>
              </a:defRPr>
            </a:pPr>
            <a:r>
              <a:t>Priemerné skóre výkonu získané z krížového overenia platnosti na vytvorenie komplexného hodnotenia celkovej účinnosti modelu.</a:t>
            </a:r>
            <a:endParaRPr sz="2400" b="1">
              <a:latin typeface="+mj-lt"/>
            </a:endParaRPr>
          </a:p>
        </p:txBody>
      </p:sp>
    </p:spTree>
    <p:extLst>
      <p:ext uri="{BB962C8B-B14F-4D97-AF65-F5344CB8AC3E}">
        <p14:creationId xmlns:p14="http://schemas.microsoft.com/office/powerpoint/2010/main" val="2098229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Krížové overenie</a:t>
            </a:r>
          </a:p>
        </p:txBody>
      </p:sp>
      <p:pic>
        <p:nvPicPr>
          <p:cNvPr id="4" name="Picture 3"/>
          <p:cNvPicPr>
            <a:picLocks noChangeAspect="1"/>
          </p:cNvPicPr>
          <p:nvPr/>
        </p:nvPicPr>
        <p:blipFill>
          <a:blip r:embed="rId3"/>
          <a:stretch>
            <a:fillRect/>
          </a:stretch>
        </p:blipFill>
        <p:spPr>
          <a:xfrm>
            <a:off x="1852612" y="1155246"/>
            <a:ext cx="2129445" cy="4189640"/>
          </a:xfrm>
          <a:prstGeom prst="rect">
            <a:avLst/>
          </a:prstGeom>
        </p:spPr>
      </p:pic>
      <p:sp>
        <p:nvSpPr>
          <p:cNvPr id="5" name="Rounded Rectangular Callout 4"/>
          <p:cNvSpPr/>
          <p:nvPr/>
        </p:nvSpPr>
        <p:spPr>
          <a:xfrm>
            <a:off x="4169228" y="4049486"/>
            <a:ext cx="2360086" cy="990600"/>
          </a:xfrm>
          <a:prstGeom prst="wedgeRoundRectCallout">
            <a:avLst>
              <a:gd name="adj1" fmla="val -55260"/>
              <a:gd name="adj2" fmla="val -10576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latin typeface="+mj-lt"/>
              </a:defRPr>
            </a:pPr>
            <a:r>
              <a:t>Hodnotenie výkonu, presnosť = 80%</a:t>
            </a:r>
            <a:endParaRPr sz="2400">
              <a:latin typeface="+mj-lt"/>
            </a:endParaRPr>
          </a:p>
        </p:txBody>
      </p:sp>
      <p:pic>
        <p:nvPicPr>
          <p:cNvPr id="7" name="Picture 6"/>
          <p:cNvPicPr>
            <a:picLocks noChangeAspect="1"/>
          </p:cNvPicPr>
          <p:nvPr/>
        </p:nvPicPr>
        <p:blipFill>
          <a:blip r:embed="rId4"/>
          <a:stretch>
            <a:fillRect/>
          </a:stretch>
        </p:blipFill>
        <p:spPr>
          <a:xfrm>
            <a:off x="7043057" y="1144361"/>
            <a:ext cx="2177143" cy="4189640"/>
          </a:xfrm>
          <a:prstGeom prst="rect">
            <a:avLst/>
          </a:prstGeom>
        </p:spPr>
      </p:pic>
      <p:sp>
        <p:nvSpPr>
          <p:cNvPr id="9" name="Cloud Callout 8"/>
          <p:cNvSpPr/>
          <p:nvPr/>
        </p:nvSpPr>
        <p:spPr>
          <a:xfrm>
            <a:off x="99975" y="1144360"/>
            <a:ext cx="1999758" cy="1827439"/>
          </a:xfrm>
          <a:prstGeom prst="cloudCallout">
            <a:avLst>
              <a:gd name="adj1" fmla="val 58153"/>
              <a:gd name="adj2" fmla="val 1090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Rozdeľme údaje na školenie a testovanie</a:t>
            </a:r>
          </a:p>
        </p:txBody>
      </p:sp>
      <p:sp>
        <p:nvSpPr>
          <p:cNvPr id="11" name="Cloud Callout 10"/>
          <p:cNvSpPr/>
          <p:nvPr/>
        </p:nvSpPr>
        <p:spPr>
          <a:xfrm>
            <a:off x="5083555" y="1513115"/>
            <a:ext cx="1654628" cy="1458685"/>
          </a:xfrm>
          <a:prstGeom prst="cloudCallout">
            <a:avLst>
              <a:gd name="adj1" fmla="val 58153"/>
              <a:gd name="adj2" fmla="val 1090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Rozdeľme rovnaké údaje do záhybov</a:t>
            </a:r>
          </a:p>
        </p:txBody>
      </p:sp>
      <p:sp>
        <p:nvSpPr>
          <p:cNvPr id="12" name="Rounded Rectangular Callout 11"/>
          <p:cNvSpPr/>
          <p:nvPr/>
        </p:nvSpPr>
        <p:spPr>
          <a:xfrm>
            <a:off x="9416218" y="926648"/>
            <a:ext cx="2666926" cy="4592410"/>
          </a:xfrm>
          <a:prstGeom prst="wedgeRoundRectCallout">
            <a:avLst>
              <a:gd name="adj1" fmla="val -56481"/>
              <a:gd name="adj2" fmla="val -904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b="1">
                <a:latin typeface="+mj-lt"/>
              </a:defRPr>
            </a:pPr>
            <a:r>
              <a:t>Poďme krížiť s iteráciami</a:t>
            </a:r>
            <a:endParaRPr sz="2000" b="1">
              <a:latin typeface="+mj-lt"/>
            </a:endParaRPr>
          </a:p>
          <a:p>
            <a:pPr algn="ctr"/>
            <a:endParaRPr>
              <a:latin typeface="+mj-lt"/>
            </a:endParaRPr>
          </a:p>
          <a:p>
            <a:pPr algn="ctr">
              <a:defRPr sz="1600"/>
            </a:pPr>
            <a:r>
              <a:t>záhyby 1,2,3 pre tréning, záhyby 4 pre test </a:t>
            </a:r>
            <a:endParaRPr sz="1600"/>
          </a:p>
          <a:p>
            <a:pPr algn="ctr">
              <a:defRPr sz="1600"/>
            </a:pPr>
            <a:r>
              <a:t>(presnosť = 80%)</a:t>
            </a:r>
            <a:endParaRPr sz="1600"/>
          </a:p>
          <a:p>
            <a:pPr algn="ctr"/>
            <a:endParaRPr sz="1600"/>
          </a:p>
          <a:p>
            <a:pPr algn="ctr">
              <a:defRPr sz="1600"/>
            </a:pPr>
            <a:r>
              <a:t>záhyby 1,2,4  pre tréning, záhyby 3 pre test </a:t>
            </a:r>
            <a:endParaRPr sz="1600"/>
          </a:p>
          <a:p>
            <a:pPr algn="ctr">
              <a:defRPr sz="1600"/>
            </a:pPr>
            <a:r>
              <a:t> (presnosť = 70 %)</a:t>
            </a:r>
            <a:endParaRPr sz="1600"/>
          </a:p>
          <a:p>
            <a:pPr algn="ctr"/>
            <a:endParaRPr sz="1600"/>
          </a:p>
          <a:p>
            <a:pPr algn="ctr">
              <a:defRPr sz="1600"/>
            </a:pPr>
            <a:r>
              <a:t>zloží 2,3,4 pre tréning, zloží 1 pre test </a:t>
            </a:r>
            <a:endParaRPr sz="1600"/>
          </a:p>
          <a:p>
            <a:pPr algn="ctr">
              <a:defRPr sz="1600"/>
            </a:pPr>
            <a:r>
              <a:t>(presnosť = 60 %)</a:t>
            </a:r>
            <a:endParaRPr sz="1600"/>
          </a:p>
          <a:p>
            <a:pPr algn="ctr"/>
            <a:endParaRPr sz="1600"/>
          </a:p>
          <a:p>
            <a:pPr algn="ctr">
              <a:defRPr sz="1600"/>
            </a:pPr>
            <a:r>
              <a:t>zloží 1,3,4  pre tréning, zloží 2 pre test (presnosť = 70%)</a:t>
            </a:r>
            <a:endParaRPr sz="1600"/>
          </a:p>
        </p:txBody>
      </p:sp>
      <p:sp>
        <p:nvSpPr>
          <p:cNvPr id="13" name="Oval Callout 12"/>
          <p:cNvSpPr/>
          <p:nvPr/>
        </p:nvSpPr>
        <p:spPr>
          <a:xfrm>
            <a:off x="1426029" y="5540829"/>
            <a:ext cx="2416628" cy="707571"/>
          </a:xfrm>
          <a:prstGeom prst="wedgeEllipseCallout">
            <a:avLst>
              <a:gd name="adj1" fmla="val 3942"/>
              <a:gd name="adj2" fmla="val -775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Hodnotenie výkonu</a:t>
            </a:r>
          </a:p>
        </p:txBody>
      </p:sp>
      <p:sp>
        <p:nvSpPr>
          <p:cNvPr id="14" name="Oval Callout 13"/>
          <p:cNvSpPr/>
          <p:nvPr/>
        </p:nvSpPr>
        <p:spPr>
          <a:xfrm>
            <a:off x="4651022" y="5540828"/>
            <a:ext cx="2849161" cy="1018015"/>
          </a:xfrm>
          <a:prstGeom prst="wedgeEllipseCallout">
            <a:avLst>
              <a:gd name="adj1" fmla="val 37726"/>
              <a:gd name="adj2" fmla="val -7326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Kontrola generalizácie - </a:t>
            </a:r>
            <a:r>
              <a:rPr b="1"/>
              <a:t>Krížové overenie</a:t>
            </a:r>
          </a:p>
        </p:txBody>
      </p:sp>
      <p:sp>
        <p:nvSpPr>
          <p:cNvPr id="15" name="Oval Callout 14"/>
          <p:cNvSpPr/>
          <p:nvPr/>
        </p:nvSpPr>
        <p:spPr>
          <a:xfrm>
            <a:off x="7783212" y="5812971"/>
            <a:ext cx="2416628" cy="870858"/>
          </a:xfrm>
          <a:prstGeom prst="wedgeEllipseCallout">
            <a:avLst>
              <a:gd name="adj1" fmla="val 37726"/>
              <a:gd name="adj2" fmla="val -7326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Avearge perfomance - presnosť = 70%</a:t>
            </a:r>
            <a:endParaRPr b="1"/>
          </a:p>
        </p:txBody>
      </p:sp>
    </p:spTree>
    <p:extLst>
      <p:ext uri="{BB962C8B-B14F-4D97-AF65-F5344CB8AC3E}">
        <p14:creationId xmlns:p14="http://schemas.microsoft.com/office/powerpoint/2010/main" val="3279154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Preskúmajte a preskúmajte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marL="0" indent="0" algn="just">
              <a:buNone/>
              <a:defRPr b="1">
                <a:latin typeface="+mj-lt"/>
              </a:defRPr>
            </a:pPr>
            <a:r>
              <a:t>Pozrite si tento článok o predbežnom spracovaní údajov:</a:t>
            </a:r>
            <a:endParaRPr b="1">
              <a:latin typeface="+mj-lt"/>
            </a:endParaRPr>
          </a:p>
          <a:p>
            <a:pPr algn="just">
              <a:defRPr>
                <a:latin typeface="+mj-lt"/>
                <a:hlinkClick r:id="rId3"/>
              </a:defRPr>
            </a:pPr>
            <a:r>
              <a:t>https://developer.ibm.com/articles/data-preprocessing-in-detail/</a:t>
            </a:r>
            <a:endParaRPr>
              <a:latin typeface="+mj-lt"/>
            </a:endParaRPr>
          </a:p>
          <a:p>
            <a:pPr marL="0" indent="0" algn="just">
              <a:buNone/>
              <a:defRPr b="1">
                <a:latin typeface="+mj-lt"/>
              </a:defRPr>
            </a:pPr>
            <a:r>
              <a:t>Pozrite si tento článok o technológii funkcií:</a:t>
            </a:r>
            <a:endParaRPr b="1">
              <a:latin typeface="+mj-lt"/>
            </a:endParaRPr>
          </a:p>
          <a:p>
            <a:pPr algn="just">
              <a:defRPr>
                <a:latin typeface="+mj-lt"/>
                <a:hlinkClick r:id="rId4"/>
              </a:defRPr>
            </a:pPr>
            <a:r>
              <a:t>https://www.ibm.com/garage/method/practices/reason/prepare-data-for-machine-learning/</a:t>
            </a:r>
            <a:endParaRPr>
              <a:latin typeface="+mj-lt"/>
            </a:endParaRPr>
          </a:p>
          <a:p>
            <a:pPr marL="0" indent="0" algn="just">
              <a:buNone/>
            </a:pPr>
            <a:r>
              <a:rPr b="1">
                <a:latin typeface="+mj-lt"/>
              </a:rPr>
              <a:t>Pozrite si toto video o </a:t>
            </a:r>
            <a:r>
              <a:t>ladení hyperparametra</a:t>
            </a:r>
            <a:r>
              <a:rPr b="1">
                <a:latin typeface="+mj-lt"/>
              </a:rPr>
              <a:t>:</a:t>
            </a:r>
          </a:p>
          <a:p>
            <a:pPr algn="just">
              <a:defRPr>
                <a:latin typeface="+mj-lt"/>
                <a:hlinkClick r:id="rId5"/>
              </a:defRPr>
            </a:pPr>
            <a:r>
              <a:t>https://www.youtube.com/watch?v=soilQNNvhLw</a:t>
            </a:r>
            <a:endParaRPr>
              <a:latin typeface="+mj-lt"/>
            </a:endParaRPr>
          </a:p>
          <a:p>
            <a:pPr marL="0" indent="0" algn="just">
              <a:buNone/>
              <a:defRPr b="1">
                <a:latin typeface="+mj-lt"/>
              </a:defRPr>
            </a:pPr>
            <a:r>
              <a:t>Pozrite si toto video o spoločnosti Cross Validation:</a:t>
            </a:r>
            <a:endParaRPr b="1">
              <a:latin typeface="+mj-lt"/>
            </a:endParaRPr>
          </a:p>
          <a:p>
            <a:pPr algn="just">
              <a:defRPr>
                <a:latin typeface="+mj-lt"/>
                <a:hlinkClick r:id="rId6"/>
              </a:defRPr>
            </a:pPr>
            <a:r>
              <a:t>https://www.youtube.com/watch?v=fSytzGwwBVw</a:t>
            </a:r>
            <a:endParaRPr>
              <a:latin typeface="+mj-lt"/>
            </a:endParaRPr>
          </a:p>
          <a:p>
            <a:pPr marL="0" indent="0" algn="just">
              <a:buNone/>
              <a:defRPr b="1">
                <a:latin typeface="+mj-lt"/>
              </a:defRPr>
            </a:pPr>
            <a:r>
              <a:t>Prejdite do centra členov spoločnosti Oracle a dokončite deviatu tému:</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Optimalizácia modelov strojového učenia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vytvorený ako výsledok projektu Erasmus+ CodeIn (</a:t>
            </a:r>
            <a:r>
              <a:rPr i="1"/>
              <a:t>Cloud cOmputing for Digital Education INnovation</a:t>
            </a:r>
            <a:r>
              <a:t>)</a:t>
            </a:r>
          </a:p>
          <a:p>
            <a:pPr lvl="0">
              <a:defRPr sz="3600">
                <a:latin typeface="+mj-lt"/>
              </a:defRPr>
            </a:pPr>
            <a:r>
              <a:t>Obsahuje celkovo desať vyučovacích tém</a:t>
            </a:r>
            <a:endParaRPr sz="3600">
              <a:latin typeface="+mj-lt"/>
            </a:endParaRPr>
          </a:p>
          <a:p>
            <a:pPr lvl="0">
              <a:defRPr sz="3600">
                <a:latin typeface="+mj-lt"/>
              </a:defRPr>
            </a:pPr>
            <a:r>
              <a:t>Všetko, čo potrebujete na učenie, je prístup na internet </a:t>
            </a:r>
          </a:p>
          <a:p>
            <a:pPr lvl="0">
              <a:defRPr sz="3600">
                <a:latin typeface="+mj-lt"/>
              </a:defRPr>
            </a:pPr>
            <a:r>
              <a:t>Očakáva sa, že strávite celkom 150 hodín na získanie plánovaných výsledkov vzdelávania.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Optimalizácia modelov strojového učenia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8545286" cy="4486275"/>
          </a:xfrm>
        </p:spPr>
        <p:txBody>
          <a:bodyPr>
            <a:noAutofit/>
          </a:bodyPr>
          <a:lstStyle/>
          <a:p>
            <a:pPr>
              <a:defRPr>
                <a:latin typeface="+mj-lt"/>
              </a:defRPr>
            </a:pPr>
            <a:r>
              <a:rPr sz="4000" b="1"/>
              <a:t>Presnosť</a:t>
            </a:r>
            <a:r>
              <a:rPr sz="3600"/>
              <a:t>: Vylaďte model na presné predikcie.</a:t>
            </a:r>
          </a:p>
          <a:p>
            <a:pPr>
              <a:defRPr>
                <a:latin typeface="+mj-lt"/>
              </a:defRPr>
            </a:pPr>
            <a:r>
              <a:rPr sz="4000" b="1"/>
              <a:t>Výkon</a:t>
            </a:r>
            <a:r>
              <a:rPr sz="3600"/>
              <a:t>: Posilnite schopnosti svojho modelu učiť sa.</a:t>
            </a:r>
          </a:p>
          <a:p>
            <a:pPr>
              <a:defRPr>
                <a:latin typeface="+mj-lt"/>
              </a:defRPr>
            </a:pPr>
            <a:r>
              <a:rPr sz="3600"/>
              <a:t>Rozšírenie </a:t>
            </a:r>
            <a:r>
              <a:rPr sz="4000" b="1"/>
              <a:t>adaptovateľnosti</a:t>
            </a:r>
            <a:r>
              <a:rPr sz="3600"/>
              <a:t>: Zabezpečte, aby model mohol generalizovať nové dáta.</a:t>
            </a:r>
          </a:p>
        </p:txBody>
      </p:sp>
      <p:pic>
        <p:nvPicPr>
          <p:cNvPr id="5" name="Picture 2" descr="Free Yellow, Orange, and Green 3x3 Rubik's Cub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2372" y="1576188"/>
            <a:ext cx="2087266" cy="151535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Close-Up Photo of a Boost Gauge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90393" y="3473223"/>
            <a:ext cx="2058489" cy="2573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Optimalizácia modelov strojového učenia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23157" y="1114375"/>
            <a:ext cx="11767456" cy="4903334"/>
          </a:xfrm>
        </p:spPr>
        <p:txBody>
          <a:bodyPr>
            <a:noAutofit/>
          </a:bodyPr>
          <a:lstStyle/>
          <a:p>
            <a:pPr>
              <a:defRPr sz="3600">
                <a:latin typeface="+mj-lt"/>
              </a:defRPr>
            </a:pPr>
            <a:r>
              <a:rPr b="1"/>
              <a:t>Predbežné spracovanie dát</a:t>
            </a:r>
            <a:r>
              <a:t>: Čistenie, transformácia, konzistencia</a:t>
            </a:r>
          </a:p>
          <a:p>
            <a:pPr>
              <a:defRPr sz="3600">
                <a:latin typeface="+mj-lt"/>
              </a:defRPr>
            </a:pPr>
            <a:r>
              <a:rPr b="1"/>
              <a:t>Konštrukcia funkcií</a:t>
            </a:r>
            <a:r>
              <a:t>: výber, transformácia, prehľady</a:t>
            </a:r>
          </a:p>
          <a:p>
            <a:pPr>
              <a:defRPr sz="3600">
                <a:latin typeface="+mj-lt"/>
              </a:defRPr>
            </a:pPr>
            <a:r>
              <a:rPr b="1"/>
              <a:t>Vyladenie hyperparametra</a:t>
            </a:r>
            <a:r>
              <a:t>: optimalizácia, vyhľadávanie parametrov, výkon</a:t>
            </a:r>
          </a:p>
          <a:p>
            <a:pPr>
              <a:defRPr sz="3600">
                <a:latin typeface="+mj-lt"/>
              </a:defRPr>
            </a:pPr>
            <a:r>
              <a:rPr b="1"/>
              <a:t>Výber modelu</a:t>
            </a:r>
            <a:r>
              <a:t>: Hodnotenie, porovnanie, najlepšia zhoda</a:t>
            </a:r>
          </a:p>
          <a:p>
            <a:pPr>
              <a:defRPr sz="3600">
                <a:latin typeface="+mj-lt"/>
              </a:defRPr>
            </a:pPr>
            <a:r>
              <a:rPr b="1"/>
              <a:t>Regularizácia</a:t>
            </a:r>
            <a:r>
              <a:t>: Prevencia nadmernej montáže, zovšeobecňovanie, rovnováha</a:t>
            </a:r>
          </a:p>
          <a:p>
            <a:pPr>
              <a:defRPr sz="3600">
                <a:latin typeface="+mj-lt"/>
              </a:defRPr>
            </a:pPr>
            <a:r>
              <a:rPr b="1"/>
              <a:t>Krížové overenie platnosti</a:t>
            </a:r>
            <a:r>
              <a:t>: hodnotenie výkonu, kontrola generalizácie, hodnotenie modelu</a:t>
            </a:r>
            <a:endParaRPr sz="3600">
              <a:latin typeface="+mj-lt"/>
            </a:endParaRPr>
          </a:p>
        </p:txBody>
      </p:sp>
    </p:spTree>
    <p:extLst>
      <p:ext uri="{BB962C8B-B14F-4D97-AF65-F5344CB8AC3E}">
        <p14:creationId xmlns:p14="http://schemas.microsoft.com/office/powerpoint/2010/main" val="653769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92630" y="81115"/>
            <a:ext cx="10515600" cy="794852"/>
          </a:xfrm>
        </p:spPr>
        <p:txBody>
          <a:bodyPr/>
          <a:lstStyle/>
          <a:p>
            <a:pPr algn="ctr">
              <a:defRPr b="1"/>
            </a:pPr>
            <a:r>
              <a:t>Predbežné spracovanie údajov</a:t>
            </a:r>
          </a:p>
        </p:txBody>
      </p:sp>
      <p:graphicFrame>
        <p:nvGraphicFramePr>
          <p:cNvPr id="4" name="Table 3"/>
          <p:cNvGraphicFramePr>
            <a:graphicFrameLocks noGrp="1"/>
          </p:cNvGraphicFramePr>
          <p:nvPr>
            <p:extLst>
              <p:ext uri="{D42A27DB-BD31-4B8C-83A1-F6EECF244321}">
                <p14:modId xmlns:p14="http://schemas.microsoft.com/office/powerpoint/2010/main" val="2528952428"/>
              </p:ext>
            </p:extLst>
          </p:nvPr>
        </p:nvGraphicFramePr>
        <p:xfrm>
          <a:off x="2677886" y="2634343"/>
          <a:ext cx="8414657" cy="3590486"/>
        </p:xfrm>
        <a:graphic>
          <a:graphicData uri="http://schemas.openxmlformats.org/drawingml/2006/table">
            <a:tbl>
              <a:tblPr>
                <a:tableStyleId>{5C22544A-7EE6-4342-B048-85BDC9FD1C3A}</a:tableStyleId>
              </a:tblPr>
              <a:tblGrid>
                <a:gridCol w="700736">
                  <a:extLst>
                    <a:ext uri="{9D8B030D-6E8A-4147-A177-3AD203B41FA5}">
                      <a16:colId xmlns:a16="http://schemas.microsoft.com/office/drawing/2014/main" val="238679690"/>
                    </a:ext>
                  </a:extLst>
                </a:gridCol>
                <a:gridCol w="1121175">
                  <a:extLst>
                    <a:ext uri="{9D8B030D-6E8A-4147-A177-3AD203B41FA5}">
                      <a16:colId xmlns:a16="http://schemas.microsoft.com/office/drawing/2014/main" val="1058936078"/>
                    </a:ext>
                  </a:extLst>
                </a:gridCol>
                <a:gridCol w="1121175">
                  <a:extLst>
                    <a:ext uri="{9D8B030D-6E8A-4147-A177-3AD203B41FA5}">
                      <a16:colId xmlns:a16="http://schemas.microsoft.com/office/drawing/2014/main" val="1854595423"/>
                    </a:ext>
                  </a:extLst>
                </a:gridCol>
                <a:gridCol w="3246737">
                  <a:extLst>
                    <a:ext uri="{9D8B030D-6E8A-4147-A177-3AD203B41FA5}">
                      <a16:colId xmlns:a16="http://schemas.microsoft.com/office/drawing/2014/main" val="2017713127"/>
                    </a:ext>
                  </a:extLst>
                </a:gridCol>
                <a:gridCol w="2224834">
                  <a:extLst>
                    <a:ext uri="{9D8B030D-6E8A-4147-A177-3AD203B41FA5}">
                      <a16:colId xmlns:a16="http://schemas.microsoft.com/office/drawing/2014/main" val="4119925388"/>
                    </a:ext>
                  </a:extLst>
                </a:gridCol>
              </a:tblGrid>
              <a:tr h="466139">
                <a:tc>
                  <a:txBody>
                    <a:bodyPr/>
                    <a:lstStyle/>
                    <a:p>
                      <a:pPr algn="ctr" fontAlgn="ctr">
                        <a:defRPr sz="2800" b="1">
                          <a:effectLst/>
                          <a:latin typeface="+mj-lt"/>
                        </a:defRPr>
                      </a:pPr>
                      <a:r>
                        <a:t>ID</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Hodnotenie</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Vek</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Dôvod sťažnosti</a:t>
                      </a:r>
                      <a:endParaRPr sz="2800" b="1" i="0" u="none" strike="noStrike">
                        <a:solidFill>
                          <a:srgbClr val="000000"/>
                        </a:solidFill>
                        <a:effectLst/>
                        <a:latin typeface="+mj-lt"/>
                      </a:endParaRPr>
                    </a:p>
                  </a:txBody>
                  <a:tcPr marL="9525" marR="9525" marT="9525" marB="0" anchor="ctr"/>
                </a:tc>
                <a:tc>
                  <a:txBody>
                    <a:bodyPr/>
                    <a:lstStyle/>
                    <a:p>
                      <a:pPr algn="ctr" fontAlgn="ctr">
                        <a:defRPr sz="2800" b="1">
                          <a:effectLst/>
                          <a:latin typeface="+mj-lt"/>
                        </a:defRPr>
                      </a:pPr>
                      <a:r>
                        <a:t>Miesto</a:t>
                      </a:r>
                      <a:endParaRPr sz="28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491634415"/>
                  </a:ext>
                </a:extLst>
              </a:tr>
              <a:tr h="466139">
                <a:tc>
                  <a:txBody>
                    <a:bodyPr/>
                    <a:lstStyle/>
                    <a:p>
                      <a:pPr algn="ctr" fontAlgn="ctr">
                        <a:defRPr sz="2800">
                          <a:effectLst/>
                          <a:latin typeface="+mj-lt"/>
                        </a:defRPr>
                      </a:pPr>
                      <a:r>
                        <a:t>1</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4</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Pomalá služba</a:t>
                      </a:r>
                      <a:endParaRPr sz="2800" b="0" i="0" u="none" strike="noStrike">
                        <a:solidFill>
                          <a:srgbClr val="000000"/>
                        </a:solidFill>
                        <a:effectLst/>
                        <a:latin typeface="+mj-lt"/>
                      </a:endParaRPr>
                    </a:p>
                  </a:txBody>
                  <a:tcPr marL="9525" marR="9525" marT="9525" marB="0" anchor="ctr"/>
                </a:tc>
                <a:tc>
                  <a:txBody>
                    <a:bodyPr/>
                    <a:lstStyle/>
                    <a:p>
                      <a:endParaRPr/>
                    </a:p>
                  </a:txBody>
                  <a:tcPr marL="9525" marR="9525" marT="9525" marB="0" anchor="ctr"/>
                </a:tc>
                <a:extLst>
                  <a:ext uri="{0D108BD9-81ED-4DB2-BD59-A6C34878D82A}">
                    <a16:rowId xmlns:a16="http://schemas.microsoft.com/office/drawing/2014/main" val="3316595930"/>
                  </a:ext>
                </a:extLst>
              </a:tr>
              <a:tr h="466139">
                <a:tc>
                  <a:txBody>
                    <a:bodyPr/>
                    <a:lstStyle/>
                    <a:p>
                      <a:pPr algn="ctr" fontAlgn="ctr">
                        <a:defRPr sz="2800">
                          <a:effectLst/>
                          <a:latin typeface="+mj-lt"/>
                        </a:defRPr>
                      </a:pPr>
                      <a:r>
                        <a:t>2</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 </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28</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Problém s fakturáciou</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New York</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89706601"/>
                  </a:ext>
                </a:extLst>
              </a:tr>
              <a:tr h="466139">
                <a:tc>
                  <a:txBody>
                    <a:bodyPr/>
                    <a:lstStyle/>
                    <a:p>
                      <a:pPr algn="ctr" fontAlgn="ctr">
                        <a:defRPr sz="2800">
                          <a:effectLst/>
                          <a:latin typeface="+mj-lt"/>
                        </a:defRPr>
                      </a:pPr>
                      <a:r>
                        <a:t>3</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35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Kvalita produktu</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Los Angeles</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264697395"/>
                  </a:ext>
                </a:extLst>
              </a:tr>
              <a:tr h="466139">
                <a:tc>
                  <a:txBody>
                    <a:bodyPr/>
                    <a:lstStyle/>
                    <a:p>
                      <a:pPr algn="ctr" fontAlgn="ctr">
                        <a:defRPr sz="2800">
                          <a:effectLst/>
                          <a:latin typeface="+mj-lt"/>
                        </a:defRPr>
                      </a:pPr>
                      <a:r>
                        <a:t>4</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2</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25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 </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New York</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952093111"/>
                  </a:ext>
                </a:extLst>
              </a:tr>
              <a:tr h="466139">
                <a:tc>
                  <a:txBody>
                    <a:bodyPr/>
                    <a:lstStyle/>
                    <a:p>
                      <a:pPr algn="ctr" fontAlgn="ctr">
                        <a:defRPr sz="2800">
                          <a:effectLst/>
                          <a:latin typeface="+mj-lt"/>
                        </a:defRPr>
                      </a:pPr>
                      <a:r>
                        <a:t>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5</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62</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Oneskorenie doručenia</a:t>
                      </a:r>
                      <a:endParaRPr sz="2800" b="0" i="0" u="none" strike="noStrike">
                        <a:solidFill>
                          <a:srgbClr val="000000"/>
                        </a:solidFill>
                        <a:effectLst/>
                        <a:latin typeface="+mj-lt"/>
                      </a:endParaRPr>
                    </a:p>
                  </a:txBody>
                  <a:tcPr marL="9525" marR="9525" marT="9525" marB="0" anchor="ctr"/>
                </a:tc>
                <a:tc>
                  <a:txBody>
                    <a:bodyPr/>
                    <a:lstStyle/>
                    <a:p>
                      <a:pPr algn="ctr" fontAlgn="ctr">
                        <a:defRPr sz="2800">
                          <a:effectLst/>
                          <a:latin typeface="+mj-lt"/>
                        </a:defRPr>
                      </a:pPr>
                      <a:r>
                        <a:t>San Francisco</a:t>
                      </a:r>
                      <a:endParaRP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796780165"/>
                  </a:ext>
                </a:extLst>
              </a:tr>
            </a:tbl>
          </a:graphicData>
        </a:graphic>
      </p:graphicFrame>
      <p:sp>
        <p:nvSpPr>
          <p:cNvPr id="5" name="Rectangular Callout 4"/>
          <p:cNvSpPr/>
          <p:nvPr/>
        </p:nvSpPr>
        <p:spPr>
          <a:xfrm>
            <a:off x="2122715" y="5722707"/>
            <a:ext cx="5845628" cy="1003074"/>
          </a:xfrm>
          <a:prstGeom prst="wedgeRectCallout">
            <a:avLst>
              <a:gd name="adj1" fmla="val 12101"/>
              <a:gd name="adj2" fmla="val -14460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Zrušte riadok, ak chýbajúca hodnota ovplyvňuje analýzu minimálne, alebo ho vyplňte zástupnou hodnotou, napríklad "Nezadané", ak je zachovanie riadka dôležité.</a:t>
            </a:r>
          </a:p>
        </p:txBody>
      </p:sp>
      <p:sp>
        <p:nvSpPr>
          <p:cNvPr id="7" name="Rectangular Callout 6"/>
          <p:cNvSpPr/>
          <p:nvPr/>
        </p:nvSpPr>
        <p:spPr>
          <a:xfrm>
            <a:off x="381001" y="2761793"/>
            <a:ext cx="1741714" cy="2960914"/>
          </a:xfrm>
          <a:prstGeom prst="wedgeRectCallout">
            <a:avLst>
              <a:gd name="adj1" fmla="val 156476"/>
              <a:gd name="adj2" fmla="val -1335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Môže sa vyplniť pomocou imputačných techník, ako je napríklad priemerné hodnotenie podobných sťažností alebo použitie mediánu hodnotenia.</a:t>
            </a:r>
          </a:p>
        </p:txBody>
      </p:sp>
      <p:sp>
        <p:nvSpPr>
          <p:cNvPr id="9" name="Rectangular Callout 8"/>
          <p:cNvSpPr/>
          <p:nvPr/>
        </p:nvSpPr>
        <p:spPr>
          <a:xfrm>
            <a:off x="381001" y="770071"/>
            <a:ext cx="3766457" cy="1230638"/>
          </a:xfrm>
          <a:prstGeom prst="wedgeRectCallout">
            <a:avLst>
              <a:gd name="adj1" fmla="val 72278"/>
              <a:gd name="adj2" fmla="val 14353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Záporná veková hodnota (-5) môže byť nahradená primeraným minimálnym vekom, napríklad 18 rokov.</a:t>
            </a:r>
          </a:p>
        </p:txBody>
      </p:sp>
      <p:sp>
        <p:nvSpPr>
          <p:cNvPr id="10" name="Rectangular Callout 9"/>
          <p:cNvSpPr/>
          <p:nvPr/>
        </p:nvSpPr>
        <p:spPr>
          <a:xfrm>
            <a:off x="8153401" y="974921"/>
            <a:ext cx="3766457" cy="1230638"/>
          </a:xfrm>
          <a:prstGeom prst="wedgeRectCallout">
            <a:avLst>
              <a:gd name="adj1" fmla="val 20255"/>
              <a:gd name="adj2" fmla="val 14088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Geolokačné služby, IP adresa, najčastejšie sa vyskytujúca hodnota ... </a:t>
            </a:r>
          </a:p>
        </p:txBody>
      </p:sp>
      <p:pic>
        <p:nvPicPr>
          <p:cNvPr id="2052" name="Picture 4" descr="Free Stainless Steel Close Wrench on Spanner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2114" y="875967"/>
            <a:ext cx="2240189" cy="1680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5094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Konštrukcia funkcií</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23157" y="1306287"/>
            <a:ext cx="8833757" cy="4903334"/>
          </a:xfrm>
        </p:spPr>
        <p:txBody>
          <a:bodyPr>
            <a:noAutofit/>
          </a:bodyPr>
          <a:lstStyle/>
          <a:p>
            <a:pPr algn="just">
              <a:defRPr sz="3600">
                <a:latin typeface="+mj-lt"/>
              </a:defRPr>
            </a:pPr>
            <a:r>
              <a:rPr sz="3200"/>
              <a:t>Funkcia Engineering: Odomknite skryté superschopnosti vo vašich dátach!</a:t>
            </a:r>
          </a:p>
          <a:p>
            <a:pPr algn="just">
              <a:defRPr sz="3600">
                <a:latin typeface="+mj-lt"/>
              </a:defRPr>
            </a:pPr>
            <a:r>
              <a:rPr sz="3200"/>
              <a:t>Vytvorte perfektnú sadu nástrojov pre vašu analýzu.</a:t>
            </a:r>
          </a:p>
          <a:p>
            <a:pPr algn="just">
              <a:defRPr sz="3600">
                <a:latin typeface="+mj-lt"/>
              </a:defRPr>
            </a:pPr>
            <a:r>
              <a:rPr sz="3200"/>
              <a:t>Transformujte, vyberte a vylepšujte funkcie, aby boli vaše modely inteligentnejšie.</a:t>
            </a:r>
          </a:p>
          <a:p>
            <a:pPr algn="just">
              <a:defRPr sz="3600">
                <a:latin typeface="+mj-lt"/>
              </a:defRPr>
            </a:pPr>
            <a:r>
              <a:rPr sz="3200"/>
              <a:t>Kódujte kategorické premenné, škálujte numerické funkcie a vytvárajte interakcie a polynómy.</a:t>
            </a:r>
          </a:p>
          <a:p>
            <a:pPr algn="just">
              <a:defRPr sz="3600">
                <a:latin typeface="+mj-lt"/>
              </a:defRPr>
            </a:pPr>
            <a:r>
              <a:rPr sz="3200"/>
              <a:t>Umožnite svojim modelom odhaľovať skryté vzory a získať ďalšie informácie.</a:t>
            </a:r>
            <a:endParaRPr sz="3200">
              <a:latin typeface="+mj-lt"/>
            </a:endParaRPr>
          </a:p>
        </p:txBody>
      </p:sp>
      <p:pic>
        <p:nvPicPr>
          <p:cNvPr id="2050" name="Picture 2" descr="Free Man Standing Infront of White 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1829" y="1306287"/>
            <a:ext cx="2725504" cy="18206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ree Civil Engineer Planning Dam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77399" y="3388179"/>
            <a:ext cx="1880961" cy="2821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290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Konštrukcia funkcií</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270171" y="1328058"/>
            <a:ext cx="5894614" cy="1981199"/>
          </a:xfrm>
        </p:spPr>
        <p:txBody>
          <a:bodyPr>
            <a:noAutofit/>
          </a:bodyPr>
          <a:lstStyle/>
          <a:p>
            <a:pPr>
              <a:defRPr sz="3600">
                <a:latin typeface="+mj-lt"/>
              </a:defRPr>
            </a:pPr>
            <a:r>
              <a:rPr b="1"/>
              <a:t>Škálovanie numerických funkcií -</a:t>
            </a:r>
            <a:r>
              <a:t>priradí rôzne funkcie na podobnú stupnicu</a:t>
            </a:r>
          </a:p>
        </p:txBody>
      </p:sp>
      <p:graphicFrame>
        <p:nvGraphicFramePr>
          <p:cNvPr id="4" name="Table 3"/>
          <p:cNvGraphicFramePr>
            <a:graphicFrameLocks noGrp="1"/>
          </p:cNvGraphicFramePr>
          <p:nvPr>
            <p:extLst>
              <p:ext uri="{D42A27DB-BD31-4B8C-83A1-F6EECF244321}">
                <p14:modId xmlns:p14="http://schemas.microsoft.com/office/powerpoint/2010/main" val="1725009243"/>
              </p:ext>
            </p:extLst>
          </p:nvPr>
        </p:nvGraphicFramePr>
        <p:xfrm>
          <a:off x="223157" y="3428998"/>
          <a:ext cx="5894614" cy="2674349"/>
        </p:xfrm>
        <a:graphic>
          <a:graphicData uri="http://schemas.openxmlformats.org/drawingml/2006/table">
            <a:tbl>
              <a:tblPr>
                <a:tableStyleId>{5C22544A-7EE6-4342-B048-85BDC9FD1C3A}</a:tableStyleId>
              </a:tblPr>
              <a:tblGrid>
                <a:gridCol w="1447432">
                  <a:extLst>
                    <a:ext uri="{9D8B030D-6E8A-4147-A177-3AD203B41FA5}">
                      <a16:colId xmlns:a16="http://schemas.microsoft.com/office/drawing/2014/main" val="3860154422"/>
                    </a:ext>
                  </a:extLst>
                </a:gridCol>
                <a:gridCol w="1426455">
                  <a:extLst>
                    <a:ext uri="{9D8B030D-6E8A-4147-A177-3AD203B41FA5}">
                      <a16:colId xmlns:a16="http://schemas.microsoft.com/office/drawing/2014/main" val="2780291677"/>
                    </a:ext>
                  </a:extLst>
                </a:gridCol>
                <a:gridCol w="1006909">
                  <a:extLst>
                    <a:ext uri="{9D8B030D-6E8A-4147-A177-3AD203B41FA5}">
                      <a16:colId xmlns:a16="http://schemas.microsoft.com/office/drawing/2014/main" val="3452682668"/>
                    </a:ext>
                  </a:extLst>
                </a:gridCol>
                <a:gridCol w="1006909">
                  <a:extLst>
                    <a:ext uri="{9D8B030D-6E8A-4147-A177-3AD203B41FA5}">
                      <a16:colId xmlns:a16="http://schemas.microsoft.com/office/drawing/2014/main" val="4177744531"/>
                    </a:ext>
                  </a:extLst>
                </a:gridCol>
                <a:gridCol w="1006909">
                  <a:extLst>
                    <a:ext uri="{9D8B030D-6E8A-4147-A177-3AD203B41FA5}">
                      <a16:colId xmlns:a16="http://schemas.microsoft.com/office/drawing/2014/main" val="1865128360"/>
                    </a:ext>
                  </a:extLst>
                </a:gridCol>
              </a:tblGrid>
              <a:tr h="483326">
                <a:tc>
                  <a:txBody>
                    <a:bodyPr/>
                    <a:lstStyle/>
                    <a:p>
                      <a:pPr algn="ctr" fontAlgn="b">
                        <a:defRPr sz="2400" b="1">
                          <a:effectLst/>
                          <a:latin typeface="+mj-lt"/>
                        </a:defRPr>
                      </a:pPr>
                      <a:r>
                        <a:t>Ovocie</a:t>
                      </a:r>
                      <a:endParaRPr sz="2400" b="1" i="0" u="none" strike="noStrike">
                        <a:solidFill>
                          <a:srgbClr val="000000"/>
                        </a:solidFill>
                        <a:effectLst/>
                        <a:latin typeface="+mj-lt"/>
                      </a:endParaRPr>
                    </a:p>
                  </a:txBody>
                  <a:tcPr marL="9525" marR="9525" marT="9525" marB="0" anchor="b"/>
                </a:tc>
                <a:tc>
                  <a:txBody>
                    <a:bodyPr/>
                    <a:lstStyle/>
                    <a:p>
                      <a:pPr algn="ctr" fontAlgn="b">
                        <a:defRPr sz="2400" b="1">
                          <a:effectLst/>
                          <a:latin typeface="+mj-lt"/>
                        </a:defRPr>
                      </a:pPr>
                      <a:r>
                        <a:t>Farba</a:t>
                      </a:r>
                      <a:endParaRPr sz="2400" b="1" i="0" u="none" strike="noStrike">
                        <a:solidFill>
                          <a:srgbClr val="000000"/>
                        </a:solidFill>
                        <a:effectLst/>
                        <a:latin typeface="+mj-lt"/>
                      </a:endParaRPr>
                    </a:p>
                  </a:txBody>
                  <a:tcPr marL="9525" marR="9525" marT="9525" marB="0" anchor="b"/>
                </a:tc>
                <a:tc>
                  <a:txBody>
                    <a:bodyPr/>
                    <a:lstStyle/>
                    <a:p>
                      <a:pPr algn="ctr" fontAlgn="b"/>
                      <a:endParaRPr sz="2400" b="1" i="0" u="none" strike="noStrike">
                        <a:solidFill>
                          <a:srgbClr val="000000"/>
                        </a:solidFill>
                        <a:effectLst/>
                        <a:latin typeface="+mj-lt"/>
                      </a:endParaRPr>
                    </a:p>
                  </a:txBody>
                  <a:tcPr marL="9525" marR="9525" marT="9525" marB="0" anchor="b"/>
                </a:tc>
                <a:tc>
                  <a:txBody>
                    <a:bodyPr/>
                    <a:lstStyle/>
                    <a:p>
                      <a:pPr algn="ctr" fontAlgn="b">
                        <a:defRPr sz="2400" b="1">
                          <a:effectLst/>
                          <a:latin typeface="+mj-lt"/>
                        </a:defRPr>
                      </a:pPr>
                      <a:r>
                        <a:t>Ovocie</a:t>
                      </a:r>
                      <a:endParaRPr sz="2400" b="1" i="0" u="none" strike="noStrike">
                        <a:solidFill>
                          <a:srgbClr val="000000"/>
                        </a:solidFill>
                        <a:effectLst/>
                        <a:latin typeface="+mj-lt"/>
                      </a:endParaRPr>
                    </a:p>
                  </a:txBody>
                  <a:tcPr marL="9525" marR="9525" marT="9525" marB="0" anchor="b"/>
                </a:tc>
                <a:tc>
                  <a:txBody>
                    <a:bodyPr/>
                    <a:lstStyle/>
                    <a:p>
                      <a:pPr algn="ctr" fontAlgn="b">
                        <a:defRPr sz="2400" b="1">
                          <a:effectLst/>
                          <a:latin typeface="+mj-lt"/>
                        </a:defRPr>
                      </a:pPr>
                      <a:r>
                        <a:t>Farba</a:t>
                      </a:r>
                      <a:endParaRPr sz="24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667721183"/>
                  </a:ext>
                </a:extLst>
              </a:tr>
              <a:tr h="483326">
                <a:tc>
                  <a:txBody>
                    <a:bodyPr/>
                    <a:lstStyle/>
                    <a:p>
                      <a:pPr algn="ctr" fontAlgn="b">
                        <a:defRPr sz="2400">
                          <a:effectLst/>
                          <a:latin typeface="+mj-lt"/>
                        </a:defRPr>
                      </a:pPr>
                      <a:r>
                        <a:t>Apple</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Červená</a:t>
                      </a:r>
                      <a:endParaRPr sz="2400" b="0" i="0" u="none" strike="noStrike">
                        <a:solidFill>
                          <a:srgbClr val="000000"/>
                        </a:solidFill>
                        <a:effectLst/>
                        <a:latin typeface="+mj-lt"/>
                      </a:endParaRPr>
                    </a:p>
                  </a:txBody>
                  <a:tcPr marL="9525" marR="9525" marT="9525" marB="0" anchor="b"/>
                </a:tc>
                <a:tc>
                  <a:txBody>
                    <a:bodyPr/>
                    <a:lstStyle/>
                    <a:p>
                      <a:pPr algn="ctr" fontAlgn="b"/>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Apple</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1</a:t>
                      </a:r>
                      <a:endParaRPr sz="24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655356608"/>
                  </a:ext>
                </a:extLst>
              </a:tr>
              <a:tr h="483326">
                <a:tc>
                  <a:txBody>
                    <a:bodyPr/>
                    <a:lstStyle/>
                    <a:p>
                      <a:pPr algn="ctr" fontAlgn="b">
                        <a:defRPr sz="2400">
                          <a:effectLst/>
                          <a:latin typeface="+mj-lt"/>
                        </a:defRPr>
                      </a:pPr>
                      <a:r>
                        <a:t>Banán</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Žltá</a:t>
                      </a:r>
                      <a:endParaRPr sz="2400" b="0" i="0" u="none" strike="noStrike">
                        <a:solidFill>
                          <a:srgbClr val="000000"/>
                        </a:solidFill>
                        <a:effectLst/>
                        <a:latin typeface="+mj-lt"/>
                      </a:endParaRPr>
                    </a:p>
                  </a:txBody>
                  <a:tcPr marL="9525" marR="9525" marT="9525" marB="0" anchor="b"/>
                </a:tc>
                <a:tc>
                  <a:txBody>
                    <a:bodyPr/>
                    <a:lstStyle/>
                    <a:p>
                      <a:pPr algn="ctr" fontAlgn="b"/>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Banán</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2</a:t>
                      </a:r>
                      <a:endParaRPr sz="24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597298304"/>
                  </a:ext>
                </a:extLst>
              </a:tr>
              <a:tr h="483326">
                <a:tc>
                  <a:txBody>
                    <a:bodyPr/>
                    <a:lstStyle/>
                    <a:p>
                      <a:pPr algn="ctr" fontAlgn="b">
                        <a:defRPr sz="2400">
                          <a:effectLst/>
                          <a:latin typeface="+mj-lt"/>
                        </a:defRPr>
                      </a:pPr>
                      <a:r>
                        <a:t>Oranžová</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Oranžová</a:t>
                      </a:r>
                      <a:endParaRPr sz="2400" b="0" i="0" u="none" strike="noStrike">
                        <a:solidFill>
                          <a:srgbClr val="000000"/>
                        </a:solidFill>
                        <a:effectLst/>
                        <a:latin typeface="+mj-lt"/>
                      </a:endParaRPr>
                    </a:p>
                  </a:txBody>
                  <a:tcPr marL="9525" marR="9525" marT="9525" marB="0" anchor="b"/>
                </a:tc>
                <a:tc>
                  <a:txBody>
                    <a:bodyPr/>
                    <a:lstStyle/>
                    <a:p>
                      <a:pPr algn="ctr" fontAlgn="b"/>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Oranžová</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3</a:t>
                      </a:r>
                      <a:endParaRPr sz="24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500029851"/>
                  </a:ext>
                </a:extLst>
              </a:tr>
              <a:tr h="483326">
                <a:tc>
                  <a:txBody>
                    <a:bodyPr/>
                    <a:lstStyle/>
                    <a:p>
                      <a:pPr algn="ctr" fontAlgn="b">
                        <a:defRPr sz="2400">
                          <a:effectLst/>
                          <a:latin typeface="+mj-lt"/>
                        </a:defRPr>
                      </a:pPr>
                      <a:r>
                        <a:t>Hrozno</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Fialová</a:t>
                      </a:r>
                      <a:endParaRPr sz="2400" b="0" i="0" u="none" strike="noStrike">
                        <a:solidFill>
                          <a:srgbClr val="000000"/>
                        </a:solidFill>
                        <a:effectLst/>
                        <a:latin typeface="+mj-lt"/>
                      </a:endParaRPr>
                    </a:p>
                  </a:txBody>
                  <a:tcPr marL="9525" marR="9525" marT="9525" marB="0" anchor="b"/>
                </a:tc>
                <a:tc>
                  <a:txBody>
                    <a:bodyPr/>
                    <a:lstStyle/>
                    <a:p>
                      <a:pPr algn="ctr" fontAlgn="b"/>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Hrozno</a:t>
                      </a:r>
                      <a:endParaRPr sz="2400" b="0" i="0" u="none" strike="noStrike">
                        <a:solidFill>
                          <a:srgbClr val="000000"/>
                        </a:solidFill>
                        <a:effectLst/>
                        <a:latin typeface="+mj-lt"/>
                      </a:endParaRPr>
                    </a:p>
                  </a:txBody>
                  <a:tcPr marL="9525" marR="9525" marT="9525" marB="0" anchor="b"/>
                </a:tc>
                <a:tc>
                  <a:txBody>
                    <a:bodyPr/>
                    <a:lstStyle/>
                    <a:p>
                      <a:pPr algn="ctr" fontAlgn="b">
                        <a:defRPr sz="2400">
                          <a:effectLst/>
                          <a:latin typeface="+mj-lt"/>
                        </a:defRPr>
                      </a:pPr>
                      <a:r>
                        <a:t>4</a:t>
                      </a:r>
                      <a:endParaRPr sz="24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276462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265398059"/>
              </p:ext>
            </p:extLst>
          </p:nvPr>
        </p:nvGraphicFramePr>
        <p:xfrm>
          <a:off x="6945086" y="3428996"/>
          <a:ext cx="4691745" cy="2416632"/>
        </p:xfrm>
        <a:graphic>
          <a:graphicData uri="http://schemas.openxmlformats.org/drawingml/2006/table">
            <a:tbl>
              <a:tblPr>
                <a:tableStyleId>{5C22544A-7EE6-4342-B048-85BDC9FD1C3A}</a:tableStyleId>
              </a:tblPr>
              <a:tblGrid>
                <a:gridCol w="883383">
                  <a:extLst>
                    <a:ext uri="{9D8B030D-6E8A-4147-A177-3AD203B41FA5}">
                      <a16:colId xmlns:a16="http://schemas.microsoft.com/office/drawing/2014/main" val="3129254369"/>
                    </a:ext>
                  </a:extLst>
                </a:gridCol>
                <a:gridCol w="981537">
                  <a:extLst>
                    <a:ext uri="{9D8B030D-6E8A-4147-A177-3AD203B41FA5}">
                      <a16:colId xmlns:a16="http://schemas.microsoft.com/office/drawing/2014/main" val="3472576496"/>
                    </a:ext>
                  </a:extLst>
                </a:gridCol>
                <a:gridCol w="942275">
                  <a:extLst>
                    <a:ext uri="{9D8B030D-6E8A-4147-A177-3AD203B41FA5}">
                      <a16:colId xmlns:a16="http://schemas.microsoft.com/office/drawing/2014/main" val="4013687729"/>
                    </a:ext>
                  </a:extLst>
                </a:gridCol>
                <a:gridCol w="942275">
                  <a:extLst>
                    <a:ext uri="{9D8B030D-6E8A-4147-A177-3AD203B41FA5}">
                      <a16:colId xmlns:a16="http://schemas.microsoft.com/office/drawing/2014/main" val="2748079332"/>
                    </a:ext>
                  </a:extLst>
                </a:gridCol>
                <a:gridCol w="942275">
                  <a:extLst>
                    <a:ext uri="{9D8B030D-6E8A-4147-A177-3AD203B41FA5}">
                      <a16:colId xmlns:a16="http://schemas.microsoft.com/office/drawing/2014/main" val="3010270365"/>
                    </a:ext>
                  </a:extLst>
                </a:gridCol>
              </a:tblGrid>
              <a:tr h="402772">
                <a:tc>
                  <a:txBody>
                    <a:bodyPr/>
                    <a:lstStyle/>
                    <a:p>
                      <a:pPr algn="ctr" fontAlgn="ctr">
                        <a:defRPr sz="2000" b="1">
                          <a:effectLst/>
                          <a:latin typeface="+mj-lt"/>
                        </a:defRPr>
                      </a:pPr>
                      <a:r>
                        <a:t>Vek</a:t>
                      </a:r>
                      <a:endParaRPr sz="2000" b="1" i="0" u="none" strike="noStrike">
                        <a:solidFill>
                          <a:srgbClr val="000000"/>
                        </a:solidFill>
                        <a:effectLst/>
                        <a:latin typeface="+mj-lt"/>
                      </a:endParaRPr>
                    </a:p>
                  </a:txBody>
                  <a:tcPr marL="9525" marR="9525" marT="9525" marB="0" anchor="ctr"/>
                </a:tc>
                <a:tc>
                  <a:txBody>
                    <a:bodyPr/>
                    <a:lstStyle/>
                    <a:p>
                      <a:pPr algn="ctr" fontAlgn="ctr">
                        <a:defRPr sz="2000" b="1">
                          <a:effectLst/>
                          <a:latin typeface="+mj-lt"/>
                        </a:defRPr>
                      </a:pPr>
                      <a:r>
                        <a:t>Príjem</a:t>
                      </a:r>
                      <a:endParaRPr sz="2000" b="1" i="0" u="none" strike="noStrike">
                        <a:solidFill>
                          <a:srgbClr val="000000"/>
                        </a:solidFill>
                        <a:effectLst/>
                        <a:latin typeface="+mj-lt"/>
                      </a:endParaRPr>
                    </a:p>
                  </a:txBody>
                  <a:tcPr marL="9525" marR="9525" marT="9525" marB="0" anchor="ctr"/>
                </a:tc>
                <a:tc>
                  <a:txBody>
                    <a:bodyPr/>
                    <a:lstStyle/>
                    <a:p>
                      <a:pPr algn="l" fontAlgn="b"/>
                      <a:endParaRPr sz="2000" b="1" i="0" u="none" strike="noStrike">
                        <a:solidFill>
                          <a:srgbClr val="000000"/>
                        </a:solidFill>
                        <a:effectLst/>
                        <a:latin typeface="+mj-lt"/>
                      </a:endParaRPr>
                    </a:p>
                  </a:txBody>
                  <a:tcPr marL="9525" marR="9525" marT="9525" marB="0" anchor="b"/>
                </a:tc>
                <a:tc>
                  <a:txBody>
                    <a:bodyPr/>
                    <a:lstStyle/>
                    <a:p>
                      <a:pPr algn="ctr" fontAlgn="b">
                        <a:defRPr sz="2000" b="1">
                          <a:effectLst/>
                          <a:latin typeface="+mj-lt"/>
                        </a:defRPr>
                      </a:pPr>
                      <a:r>
                        <a:t>Vek</a:t>
                      </a:r>
                      <a:endParaRPr sz="2000" b="1" i="0" u="none" strike="noStrike">
                        <a:solidFill>
                          <a:srgbClr val="000000"/>
                        </a:solidFill>
                        <a:effectLst/>
                        <a:latin typeface="+mj-lt"/>
                      </a:endParaRPr>
                    </a:p>
                  </a:txBody>
                  <a:tcPr marL="9525" marR="9525" marT="9525" marB="0" anchor="b"/>
                </a:tc>
                <a:tc>
                  <a:txBody>
                    <a:bodyPr/>
                    <a:lstStyle/>
                    <a:p>
                      <a:pPr algn="ctr" fontAlgn="b">
                        <a:defRPr sz="2000" b="1">
                          <a:effectLst/>
                          <a:latin typeface="+mj-lt"/>
                        </a:defRPr>
                      </a:pPr>
                      <a:r>
                        <a:t>Príjem</a:t>
                      </a:r>
                      <a:endParaRPr sz="20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904680133"/>
                  </a:ext>
                </a:extLst>
              </a:tr>
              <a:tr h="402772">
                <a:tc>
                  <a:txBody>
                    <a:bodyPr/>
                    <a:lstStyle/>
                    <a:p>
                      <a:pPr algn="ctr" fontAlgn="ctr">
                        <a:defRPr sz="2000">
                          <a:effectLst/>
                          <a:latin typeface="+mj-lt"/>
                        </a:defRPr>
                      </a:pPr>
                      <a:r>
                        <a:t>25</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30.000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0,00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0,00</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539677565"/>
                  </a:ext>
                </a:extLst>
              </a:tr>
              <a:tr h="402772">
                <a:tc>
                  <a:txBody>
                    <a:bodyPr/>
                    <a:lstStyle/>
                    <a:p>
                      <a:pPr algn="ctr" fontAlgn="ctr">
                        <a:defRPr sz="2000">
                          <a:effectLst/>
                          <a:latin typeface="+mj-lt"/>
                        </a:defRPr>
                      </a:pPr>
                      <a:r>
                        <a:t>35</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40.000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0,40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0,14</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858556950"/>
                  </a:ext>
                </a:extLst>
              </a:tr>
              <a:tr h="402772">
                <a:tc>
                  <a:txBody>
                    <a:bodyPr/>
                    <a:lstStyle/>
                    <a:p>
                      <a:pPr algn="ctr" fontAlgn="ctr">
                        <a:defRPr sz="2000">
                          <a:effectLst/>
                          <a:latin typeface="+mj-lt"/>
                        </a:defRPr>
                      </a:pPr>
                      <a:r>
                        <a:t>40</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60.000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0,60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0,43</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182862210"/>
                  </a:ext>
                </a:extLst>
              </a:tr>
              <a:tr h="402772">
                <a:tc>
                  <a:txBody>
                    <a:bodyPr/>
                    <a:lstStyle/>
                    <a:p>
                      <a:pPr algn="ctr" fontAlgn="ctr">
                        <a:defRPr sz="2000">
                          <a:effectLst/>
                          <a:latin typeface="+mj-lt"/>
                        </a:defRPr>
                      </a:pPr>
                      <a:r>
                        <a:t>45</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80.000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0,80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0,71</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242425126"/>
                  </a:ext>
                </a:extLst>
              </a:tr>
              <a:tr h="402772">
                <a:tc>
                  <a:txBody>
                    <a:bodyPr/>
                    <a:lstStyle/>
                    <a:p>
                      <a:pPr algn="ctr" fontAlgn="ctr">
                        <a:defRPr sz="2000">
                          <a:effectLst/>
                          <a:latin typeface="+mj-lt"/>
                        </a:defRPr>
                      </a:pPr>
                      <a:r>
                        <a:t>50</a:t>
                      </a:r>
                      <a:endParaRPr sz="2000" b="0" i="0" u="none" strike="noStrike">
                        <a:solidFill>
                          <a:srgbClr val="000000"/>
                        </a:solidFill>
                        <a:effectLst/>
                        <a:latin typeface="+mj-lt"/>
                      </a:endParaRPr>
                    </a:p>
                  </a:txBody>
                  <a:tcPr marL="9525" marR="9525" marT="9525" marB="0" anchor="ctr"/>
                </a:tc>
                <a:tc>
                  <a:txBody>
                    <a:bodyPr/>
                    <a:lstStyle/>
                    <a:p>
                      <a:pPr algn="ctr" fontAlgn="ctr">
                        <a:defRPr sz="2000">
                          <a:effectLst/>
                          <a:latin typeface="+mj-lt"/>
                        </a:defRPr>
                      </a:pPr>
                      <a:r>
                        <a:t>100.000</a:t>
                      </a:r>
                      <a:endParaRPr sz="2000" b="0" i="0" u="none" strike="noStrike">
                        <a:solidFill>
                          <a:srgbClr val="000000"/>
                        </a:solidFill>
                        <a:effectLst/>
                        <a:latin typeface="+mj-lt"/>
                      </a:endParaRPr>
                    </a:p>
                  </a:txBody>
                  <a:tcPr marL="9525" marR="9525" marT="9525" marB="0" anchor="ctr"/>
                </a:tc>
                <a:tc>
                  <a:txBody>
                    <a:bodyPr/>
                    <a:lstStyle/>
                    <a:p>
                      <a:pPr algn="l" fontAlgn="b"/>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1,00</a:t>
                      </a:r>
                      <a:endParaRPr sz="2000" b="0" i="0" u="none" strike="noStrike">
                        <a:solidFill>
                          <a:srgbClr val="000000"/>
                        </a:solidFill>
                        <a:effectLst/>
                        <a:latin typeface="+mj-lt"/>
                      </a:endParaRPr>
                    </a:p>
                  </a:txBody>
                  <a:tcPr marL="9525" marR="9525" marT="9525" marB="0" anchor="b"/>
                </a:tc>
                <a:tc>
                  <a:txBody>
                    <a:bodyPr/>
                    <a:lstStyle/>
                    <a:p>
                      <a:pPr algn="ctr" fontAlgn="b">
                        <a:defRPr sz="2000">
                          <a:effectLst/>
                          <a:latin typeface="+mj-lt"/>
                        </a:defRPr>
                      </a:pPr>
                      <a:r>
                        <a:t>1,00</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931290675"/>
                  </a:ext>
                </a:extLst>
              </a:tr>
            </a:tbl>
          </a:graphicData>
        </a:graphic>
      </p:graphicFrame>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375557" y="1328058"/>
            <a:ext cx="5894614" cy="1981199"/>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sz="3600">
                <a:latin typeface="+mj-lt"/>
              </a:defRPr>
            </a:pPr>
            <a:r>
              <a:rPr b="1"/>
              <a:t>Kódovanie kategorických premenných - </a:t>
            </a:r>
            <a:r>
              <a:t>konverzia kategorických dát na numerické reprezentácie</a:t>
            </a:r>
            <a:r>
              <a:rPr b="1"/>
              <a:t> </a:t>
            </a:r>
            <a:endParaRPr sz="3600">
              <a:latin typeface="+mj-lt"/>
            </a:endParaRPr>
          </a:p>
        </p:txBody>
      </p:sp>
      <p:sp>
        <p:nvSpPr>
          <p:cNvPr id="7" name="Right Arrow 6"/>
          <p:cNvSpPr/>
          <p:nvPr/>
        </p:nvSpPr>
        <p:spPr>
          <a:xfrm>
            <a:off x="3004457" y="4278086"/>
            <a:ext cx="1045029"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ight Arrow 7"/>
          <p:cNvSpPr/>
          <p:nvPr/>
        </p:nvSpPr>
        <p:spPr>
          <a:xfrm>
            <a:off x="8768443" y="4180112"/>
            <a:ext cx="1045029"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ounded Rectangular Callout 8"/>
          <p:cNvSpPr/>
          <p:nvPr/>
        </p:nvSpPr>
        <p:spPr>
          <a:xfrm>
            <a:off x="2449286" y="5845628"/>
            <a:ext cx="2198914" cy="1012372"/>
          </a:xfrm>
          <a:prstGeom prst="wedgeRoundRectCallout">
            <a:avLst>
              <a:gd name="adj1" fmla="val -1611"/>
              <a:gd name="adj2" fmla="val -10058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Červená = 1</a:t>
            </a:r>
          </a:p>
          <a:p>
            <a:pPr algn="ctr">
              <a:defRPr sz="2000">
                <a:latin typeface="+mj-lt"/>
              </a:defRPr>
            </a:pPr>
            <a:r>
              <a:t>Žltá = 2</a:t>
            </a:r>
          </a:p>
          <a:p>
            <a:pPr algn="ctr">
              <a:defRPr sz="2000">
                <a:latin typeface="+mj-lt"/>
              </a:defRPr>
            </a:pPr>
            <a:r>
              <a:t>……</a:t>
            </a:r>
            <a:endParaRPr sz="2000">
              <a:latin typeface="+mj-lt"/>
            </a:endParaRPr>
          </a:p>
        </p:txBody>
      </p:sp>
      <p:sp>
        <p:nvSpPr>
          <p:cNvPr id="10" name="Rounded Rectangular Callout 9"/>
          <p:cNvSpPr/>
          <p:nvPr/>
        </p:nvSpPr>
        <p:spPr>
          <a:xfrm>
            <a:off x="5257801" y="5965368"/>
            <a:ext cx="4887686" cy="892632"/>
          </a:xfrm>
          <a:prstGeom prst="wedgeRoundRectCallout">
            <a:avLst>
              <a:gd name="adj1" fmla="val 34656"/>
              <a:gd name="adj2" fmla="val -12264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Napríklad škálovanie min-max</a:t>
            </a:r>
            <a:endParaRPr sz="2000">
              <a:latin typeface="+mj-lt"/>
            </a:endParaRPr>
          </a:p>
          <a:p>
            <a:pPr algn="ctr"/>
            <a:r>
              <a:t>scaled_value = (original_value - min_value) / (max_value - min_value)</a:t>
            </a:r>
            <a:endParaRPr sz="2000">
              <a:latin typeface="+mj-lt"/>
            </a:endParaRPr>
          </a:p>
        </p:txBody>
      </p:sp>
      <p:sp>
        <p:nvSpPr>
          <p:cNvPr id="11" name="Rectangular Callout 10"/>
          <p:cNvSpPr/>
          <p:nvPr/>
        </p:nvSpPr>
        <p:spPr>
          <a:xfrm>
            <a:off x="9927771" y="2438400"/>
            <a:ext cx="1948543" cy="870857"/>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Škálované hodnoty</a:t>
            </a:r>
            <a:endParaRPr sz="2400"/>
          </a:p>
        </p:txBody>
      </p:sp>
    </p:spTree>
    <p:extLst>
      <p:ext uri="{BB962C8B-B14F-4D97-AF65-F5344CB8AC3E}">
        <p14:creationId xmlns:p14="http://schemas.microsoft.com/office/powerpoint/2010/main" val="447362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Konštrukcia funkcií</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270171" y="1328058"/>
            <a:ext cx="5573486" cy="1981199"/>
          </a:xfrm>
        </p:spPr>
        <p:txBody>
          <a:bodyPr>
            <a:noAutofit/>
          </a:bodyPr>
          <a:lstStyle/>
          <a:p>
            <a:pPr>
              <a:defRPr sz="3600">
                <a:latin typeface="+mj-lt"/>
              </a:defRPr>
            </a:pPr>
            <a:r>
              <a:rPr b="1"/>
              <a:t>Polynomiálne funkcie - </a:t>
            </a:r>
            <a:r>
              <a:t>rozšírený priestor funkcií pre nelineárne vzťahy.</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375557" y="1328058"/>
            <a:ext cx="5894614" cy="1981199"/>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sz="3600">
                <a:latin typeface="+mj-lt"/>
              </a:defRPr>
            </a:pPr>
            <a:r>
              <a:rPr b="1"/>
              <a:t>Podmienky interakcie - </a:t>
            </a:r>
            <a:r>
              <a:t> sa používajú na zaznamenanie kombinovaného účinku dvoch alebo viacerých premenných ich vynásobením.</a:t>
            </a:r>
            <a:endParaRPr sz="3600">
              <a:latin typeface="+mj-lt"/>
            </a:endParaRPr>
          </a:p>
          <a:p>
            <a:endParaRPr sz="3600">
              <a:latin typeface="+mj-lt"/>
            </a:endParaRPr>
          </a:p>
          <a:p>
            <a:pPr marL="0" indent="0">
              <a:buNone/>
            </a:pPr>
            <a:endParaRPr sz="3600">
              <a:latin typeface="+mj-lt"/>
            </a:endParaRPr>
          </a:p>
        </p:txBody>
      </p:sp>
      <p:graphicFrame>
        <p:nvGraphicFramePr>
          <p:cNvPr id="12" name="Table 11"/>
          <p:cNvGraphicFramePr>
            <a:graphicFrameLocks noGrp="1"/>
          </p:cNvGraphicFramePr>
          <p:nvPr>
            <p:extLst>
              <p:ext uri="{D42A27DB-BD31-4B8C-83A1-F6EECF244321}">
                <p14:modId xmlns:p14="http://schemas.microsoft.com/office/powerpoint/2010/main" val="1962880786"/>
              </p:ext>
            </p:extLst>
          </p:nvPr>
        </p:nvGraphicFramePr>
        <p:xfrm>
          <a:off x="691241" y="4023360"/>
          <a:ext cx="4860471" cy="1976408"/>
        </p:xfrm>
        <a:graphic>
          <a:graphicData uri="http://schemas.openxmlformats.org/drawingml/2006/table">
            <a:tbl>
              <a:tblPr>
                <a:tableStyleId>{5C22544A-7EE6-4342-B048-85BDC9FD1C3A}</a:tableStyleId>
              </a:tblPr>
              <a:tblGrid>
                <a:gridCol w="1829210">
                  <a:extLst>
                    <a:ext uri="{9D8B030D-6E8A-4147-A177-3AD203B41FA5}">
                      <a16:colId xmlns:a16="http://schemas.microsoft.com/office/drawing/2014/main" val="1668696675"/>
                    </a:ext>
                  </a:extLst>
                </a:gridCol>
                <a:gridCol w="1776946">
                  <a:extLst>
                    <a:ext uri="{9D8B030D-6E8A-4147-A177-3AD203B41FA5}">
                      <a16:colId xmlns:a16="http://schemas.microsoft.com/office/drawing/2014/main" val="375318640"/>
                    </a:ext>
                  </a:extLst>
                </a:gridCol>
                <a:gridCol w="1254315">
                  <a:extLst>
                    <a:ext uri="{9D8B030D-6E8A-4147-A177-3AD203B41FA5}">
                      <a16:colId xmlns:a16="http://schemas.microsoft.com/office/drawing/2014/main" val="3238495911"/>
                    </a:ext>
                  </a:extLst>
                </a:gridCol>
              </a:tblGrid>
              <a:tr h="494102">
                <a:tc>
                  <a:txBody>
                    <a:bodyPr/>
                    <a:lstStyle/>
                    <a:p>
                      <a:pPr algn="ctr" fontAlgn="ctr">
                        <a:defRPr sz="2400" b="1">
                          <a:effectLst/>
                          <a:latin typeface="+mj-lt"/>
                        </a:defRPr>
                      </a:pPr>
                      <a:r>
                        <a:t>Hmotnosť (kg)</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Výška (m)</a:t>
                      </a:r>
                      <a:endParaRPr sz="2400" b="1" i="0" u="none" strike="noStrike">
                        <a:solidFill>
                          <a:srgbClr val="000000"/>
                        </a:solidFill>
                        <a:effectLst/>
                        <a:latin typeface="+mj-lt"/>
                      </a:endParaRPr>
                    </a:p>
                  </a:txBody>
                  <a:tcPr marL="9525" marR="9525" marT="9525" marB="0" anchor="ctr"/>
                </a:tc>
                <a:tc>
                  <a:txBody>
                    <a:bodyPr/>
                    <a:lstStyle/>
                    <a:p>
                      <a:pPr algn="ctr" fontAlgn="ctr">
                        <a:defRPr sz="2400" b="1">
                          <a:effectLst/>
                          <a:latin typeface="+mj-lt"/>
                        </a:defRPr>
                      </a:pPr>
                      <a:r>
                        <a:t>BMI</a:t>
                      </a:r>
                      <a:endParaRPr sz="24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739127801"/>
                  </a:ext>
                </a:extLst>
              </a:tr>
              <a:tr h="494102">
                <a:tc>
                  <a:txBody>
                    <a:bodyPr/>
                    <a:lstStyle/>
                    <a:p>
                      <a:pPr algn="ctr" fontAlgn="ctr">
                        <a:defRPr sz="2400">
                          <a:effectLst/>
                          <a:latin typeface="+mj-lt"/>
                        </a:defRPr>
                      </a:pPr>
                      <a:r>
                        <a:t>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1,70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20</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055094129"/>
                  </a:ext>
                </a:extLst>
              </a:tr>
              <a:tr h="494102">
                <a:tc>
                  <a:txBody>
                    <a:bodyPr/>
                    <a:lstStyle/>
                    <a:p>
                      <a:pPr algn="ctr" fontAlgn="ctr">
                        <a:defRPr sz="2400">
                          <a:effectLst/>
                          <a:latin typeface="+mj-lt"/>
                        </a:defRPr>
                      </a:pPr>
                      <a:r>
                        <a:t>75</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1,80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23</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3952990238"/>
                  </a:ext>
                </a:extLst>
              </a:tr>
              <a:tr h="494102">
                <a:tc>
                  <a:txBody>
                    <a:bodyPr/>
                    <a:lstStyle/>
                    <a:p>
                      <a:pPr algn="ctr" fontAlgn="ctr">
                        <a:defRPr sz="2400">
                          <a:effectLst/>
                          <a:latin typeface="+mj-lt"/>
                        </a:defRPr>
                      </a:pPr>
                      <a:r>
                        <a:t>70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1,60</a:t>
                      </a:r>
                      <a:endParaRPr sz="2400" b="0" i="0" u="none" strike="noStrike">
                        <a:solidFill>
                          <a:srgbClr val="000000"/>
                        </a:solidFill>
                        <a:effectLst/>
                        <a:latin typeface="+mj-lt"/>
                      </a:endParaRPr>
                    </a:p>
                  </a:txBody>
                  <a:tcPr marL="9525" marR="9525" marT="9525" marB="0" anchor="ctr"/>
                </a:tc>
                <a:tc>
                  <a:txBody>
                    <a:bodyPr/>
                    <a:lstStyle/>
                    <a:p>
                      <a:pPr algn="ctr" fontAlgn="ctr">
                        <a:defRPr sz="2400">
                          <a:effectLst/>
                          <a:latin typeface="+mj-lt"/>
                        </a:defRPr>
                      </a:pPr>
                      <a:r>
                        <a:t>27</a:t>
                      </a:r>
                      <a:endParaRP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086954343"/>
                  </a:ext>
                </a:extLst>
              </a:tr>
            </a:tbl>
          </a:graphicData>
        </a:graphic>
      </p:graphicFrame>
      <p:sp>
        <p:nvSpPr>
          <p:cNvPr id="13" name="Rectangular Callout 12"/>
          <p:cNvSpPr/>
          <p:nvPr/>
        </p:nvSpPr>
        <p:spPr>
          <a:xfrm>
            <a:off x="691242" y="5780314"/>
            <a:ext cx="4860471" cy="903515"/>
          </a:xfrm>
          <a:prstGeom prst="wedgeRectCallout">
            <a:avLst>
              <a:gd name="adj1" fmla="val -13666"/>
              <a:gd name="adj2" fmla="val -6400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Index telesnej hmotnosti (BMI) je hmotnosť osoby v kilogramoch vydelená štvorcom výšky v metroch.</a:t>
            </a:r>
          </a:p>
        </p:txBody>
      </p:sp>
      <p:graphicFrame>
        <p:nvGraphicFramePr>
          <p:cNvPr id="4" name="Table 3"/>
          <p:cNvGraphicFramePr>
            <a:graphicFrameLocks noGrp="1"/>
          </p:cNvGraphicFramePr>
          <p:nvPr>
            <p:extLst>
              <p:ext uri="{D42A27DB-BD31-4B8C-83A1-F6EECF244321}">
                <p14:modId xmlns:p14="http://schemas.microsoft.com/office/powerpoint/2010/main" val="2625232438"/>
              </p:ext>
            </p:extLst>
          </p:nvPr>
        </p:nvGraphicFramePr>
        <p:xfrm>
          <a:off x="6487886" y="2788920"/>
          <a:ext cx="5595256" cy="2468880"/>
        </p:xfrm>
        <a:graphic>
          <a:graphicData uri="http://schemas.openxmlformats.org/drawingml/2006/table">
            <a:tbl>
              <a:tblPr/>
              <a:tblGrid>
                <a:gridCol w="1398814">
                  <a:extLst>
                    <a:ext uri="{9D8B030D-6E8A-4147-A177-3AD203B41FA5}">
                      <a16:colId xmlns:a16="http://schemas.microsoft.com/office/drawing/2014/main" val="3456236360"/>
                    </a:ext>
                  </a:extLst>
                </a:gridCol>
                <a:gridCol w="1398814">
                  <a:extLst>
                    <a:ext uri="{9D8B030D-6E8A-4147-A177-3AD203B41FA5}">
                      <a16:colId xmlns:a16="http://schemas.microsoft.com/office/drawing/2014/main" val="162473800"/>
                    </a:ext>
                  </a:extLst>
                </a:gridCol>
                <a:gridCol w="1398814">
                  <a:extLst>
                    <a:ext uri="{9D8B030D-6E8A-4147-A177-3AD203B41FA5}">
                      <a16:colId xmlns:a16="http://schemas.microsoft.com/office/drawing/2014/main" val="498483960"/>
                    </a:ext>
                  </a:extLst>
                </a:gridCol>
                <a:gridCol w="1398814">
                  <a:extLst>
                    <a:ext uri="{9D8B030D-6E8A-4147-A177-3AD203B41FA5}">
                      <a16:colId xmlns:a16="http://schemas.microsoft.com/office/drawing/2014/main" val="1884614516"/>
                    </a:ext>
                  </a:extLst>
                </a:gridCol>
              </a:tblGrid>
              <a:tr h="561058">
                <a:tc>
                  <a:txBody>
                    <a:bodyPr/>
                    <a:lstStyle/>
                    <a:p>
                      <a:pPr algn="ctr" fontAlgn="b">
                        <a:defRPr b="1">
                          <a:effectLst/>
                          <a:latin typeface="+mj-lt"/>
                        </a:defRPr>
                      </a:pPr>
                      <a:r>
                        <a:t>Vek vína (roky)</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defRPr b="1">
                          <a:effectLst/>
                          <a:latin typeface="+mj-lt"/>
                        </a:defRPr>
                      </a:pPr>
                      <a:r>
                        <a:t>Cena (doláre)</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defRPr b="1">
                          <a:effectLst/>
                          <a:latin typeface="+mj-lt"/>
                        </a:defRPr>
                      </a:pPr>
                      <a:r>
                        <a:t>Vek vína 2</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defRPr b="1">
                          <a:effectLst/>
                          <a:latin typeface="+mj-lt"/>
                        </a:defRPr>
                      </a:pPr>
                      <a:r>
                        <a:t>Vek vína^3</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450022122"/>
                  </a:ext>
                </a:extLst>
              </a:tr>
              <a:tr h="320604">
                <a:tc>
                  <a:txBody>
                    <a:bodyPr/>
                    <a:lstStyle/>
                    <a:p>
                      <a:pPr algn="ctr" fontAlgn="base">
                        <a:defRPr>
                          <a:effectLst/>
                          <a:latin typeface="+mj-lt"/>
                        </a:defRPr>
                      </a:pPr>
                      <a: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2596896033"/>
                  </a:ext>
                </a:extLst>
              </a:tr>
              <a:tr h="320604">
                <a:tc>
                  <a:txBody>
                    <a:bodyPr/>
                    <a:lstStyle/>
                    <a:p>
                      <a:pPr algn="ctr" fontAlgn="base">
                        <a:defRPr>
                          <a:effectLst/>
                          <a:latin typeface="+mj-lt"/>
                        </a:defRPr>
                      </a:pPr>
                      <a:r>
                        <a:t>2</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1500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8</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825474270"/>
                  </a:ext>
                </a:extLst>
              </a:tr>
              <a:tr h="320604">
                <a:tc>
                  <a:txBody>
                    <a:bodyPr/>
                    <a:lstStyle/>
                    <a:p>
                      <a:pPr algn="ctr" fontAlgn="base">
                        <a:defRPr>
                          <a:effectLst/>
                          <a:latin typeface="+mj-lt"/>
                        </a:defRPr>
                      </a:pPr>
                      <a:r>
                        <a:t>3</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1800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9</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27</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1968950007"/>
                  </a:ext>
                </a:extLst>
              </a:tr>
              <a:tr h="320604">
                <a:tc>
                  <a:txBody>
                    <a:bodyPr/>
                    <a:lstStyle/>
                    <a:p>
                      <a:pPr algn="ctr" fontAlgn="base">
                        <a:defRPr>
                          <a:effectLst/>
                          <a:latin typeface="+mj-lt"/>
                        </a:defRPr>
                      </a:pPr>
                      <a:r>
                        <a:t>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1600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16</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64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647064457"/>
                  </a:ext>
                </a:extLst>
              </a:tr>
              <a:tr h="320604">
                <a:tc>
                  <a:txBody>
                    <a:bodyPr/>
                    <a:lstStyle/>
                    <a:p>
                      <a:pPr algn="ctr" fontAlgn="base">
                        <a:defRPr>
                          <a:effectLst/>
                          <a:latin typeface="+mj-lt"/>
                        </a:defRPr>
                      </a:pPr>
                      <a:r>
                        <a:t>5</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1200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25</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algn="ctr" fontAlgn="base">
                        <a:defRPr>
                          <a:effectLst/>
                          <a:latin typeface="+mj-lt"/>
                        </a:defRPr>
                      </a:pPr>
                      <a:r>
                        <a:t>125</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2614628233"/>
                  </a:ext>
                </a:extLst>
              </a:tr>
            </a:tbl>
          </a:graphicData>
        </a:graphic>
      </p:graphicFrame>
      <p:sp>
        <p:nvSpPr>
          <p:cNvPr id="8" name="Rectangular Callout 7"/>
          <p:cNvSpPr/>
          <p:nvPr/>
        </p:nvSpPr>
        <p:spPr>
          <a:xfrm>
            <a:off x="6419849" y="5290457"/>
            <a:ext cx="4944836" cy="985801"/>
          </a:xfrm>
          <a:prstGeom prst="wedgeRectCallout">
            <a:avLst>
              <a:gd name="adj1" fmla="val -13666"/>
              <a:gd name="adj2" fmla="val -6400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 Potenciálne nelineárne vzťahy medzi premennými (vek a cena vína) - predstavenie Vek vína 2 a Vek vína ^3 ako polynomiálnych prvkov</a:t>
            </a:r>
          </a:p>
        </p:txBody>
      </p:sp>
    </p:spTree>
    <p:extLst>
      <p:ext uri="{BB962C8B-B14F-4D97-AF65-F5344CB8AC3E}">
        <p14:creationId xmlns:p14="http://schemas.microsoft.com/office/powerpoint/2010/main" val="1599300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8903"/>
            <a:ext cx="10515600" cy="794852"/>
          </a:xfrm>
        </p:spPr>
        <p:txBody>
          <a:bodyPr/>
          <a:lstStyle/>
          <a:p>
            <a:pPr algn="ctr">
              <a:defRPr b="1"/>
            </a:pPr>
            <a:r>
              <a:t>Hyperparameter ladenie</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sz="3600">
                <a:latin typeface="+mj-lt"/>
              </a:defRPr>
            </a:pPr>
            <a:r>
              <a:t>Hyperparametre sú nastavenia, ktoré si vyberáme pre algoritmus strojového učenia pred jeho trénovaním, čo ovplyvňuje jeho výkon a správanie.</a:t>
            </a:r>
            <a:endParaRPr sz="3600">
              <a:latin typeface="+mj-lt"/>
            </a:endParaRPr>
          </a:p>
          <a:p>
            <a:pPr marL="0" indent="0">
              <a:buNone/>
            </a:pPr>
            <a:endParaRPr sz="3600">
              <a:latin typeface="+mj-lt"/>
            </a:endParaRPr>
          </a:p>
        </p:txBody>
      </p:sp>
      <p:sp>
        <p:nvSpPr>
          <p:cNvPr id="5" name="Rectangle 4"/>
          <p:cNvSpPr/>
          <p:nvPr/>
        </p:nvSpPr>
        <p:spPr>
          <a:xfrm>
            <a:off x="1774371" y="2624331"/>
            <a:ext cx="3717473"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1. Rozdeľte množinu dát do školenia a overovacej množiny</a:t>
            </a:r>
          </a:p>
        </p:txBody>
      </p:sp>
      <p:sp>
        <p:nvSpPr>
          <p:cNvPr id="7" name="Rectangle 6"/>
          <p:cNvSpPr/>
          <p:nvPr/>
        </p:nvSpPr>
        <p:spPr>
          <a:xfrm>
            <a:off x="1681844" y="4175120"/>
            <a:ext cx="3810000"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2. Vyberte rozsah hodnôt pre každý hyperparameter, ktorý chcete ladiť</a:t>
            </a:r>
          </a:p>
        </p:txBody>
      </p:sp>
      <p:sp>
        <p:nvSpPr>
          <p:cNvPr id="14" name="Down Arrow 13"/>
          <p:cNvSpPr/>
          <p:nvPr/>
        </p:nvSpPr>
        <p:spPr>
          <a:xfrm>
            <a:off x="3026228" y="3619724"/>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Rectangle 14"/>
          <p:cNvSpPr/>
          <p:nvPr/>
        </p:nvSpPr>
        <p:spPr>
          <a:xfrm>
            <a:off x="1512711" y="5713499"/>
            <a:ext cx="3979133"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3. Trénujte a vyhodnocujte model pomocou rôznych kombinácií hyperparametrov v overovacej množine.</a:t>
            </a:r>
          </a:p>
        </p:txBody>
      </p:sp>
      <p:sp>
        <p:nvSpPr>
          <p:cNvPr id="16" name="Down Arrow 15"/>
          <p:cNvSpPr/>
          <p:nvPr/>
        </p:nvSpPr>
        <p:spPr>
          <a:xfrm>
            <a:off x="3026227" y="5223642"/>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Rectangle 16"/>
          <p:cNvSpPr/>
          <p:nvPr/>
        </p:nvSpPr>
        <p:spPr>
          <a:xfrm>
            <a:off x="6202133" y="2611921"/>
            <a:ext cx="3717473"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4. Vyberte kombináciu hyperparametra, ktorá najlepšie funguje na základe vybranej metriky hodnotenia</a:t>
            </a:r>
          </a:p>
        </p:txBody>
      </p:sp>
      <p:sp>
        <p:nvSpPr>
          <p:cNvPr id="18" name="Rectangle 17"/>
          <p:cNvSpPr/>
          <p:nvPr/>
        </p:nvSpPr>
        <p:spPr>
          <a:xfrm>
            <a:off x="6155873" y="4175120"/>
            <a:ext cx="3810000"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5. Testovať model</a:t>
            </a:r>
          </a:p>
        </p:txBody>
      </p:sp>
      <p:sp>
        <p:nvSpPr>
          <p:cNvPr id="19" name="Down Arrow 18"/>
          <p:cNvSpPr/>
          <p:nvPr/>
        </p:nvSpPr>
        <p:spPr>
          <a:xfrm>
            <a:off x="7500257" y="3619724"/>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Rectangle 19"/>
          <p:cNvSpPr/>
          <p:nvPr/>
        </p:nvSpPr>
        <p:spPr>
          <a:xfrm>
            <a:off x="6057898" y="5713499"/>
            <a:ext cx="4005944"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6. Ak výkon nie je uspokojivý, spresnite priestor vyhľadávania alebo skúste iné hyperparametre a zopakujte proces</a:t>
            </a:r>
          </a:p>
        </p:txBody>
      </p:sp>
      <p:sp>
        <p:nvSpPr>
          <p:cNvPr id="21" name="Down Arrow 20"/>
          <p:cNvSpPr/>
          <p:nvPr/>
        </p:nvSpPr>
        <p:spPr>
          <a:xfrm>
            <a:off x="7500256" y="5223642"/>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Up Arrow 27"/>
          <p:cNvSpPr/>
          <p:nvPr/>
        </p:nvSpPr>
        <p:spPr>
          <a:xfrm rot="768998">
            <a:off x="5594678" y="3389803"/>
            <a:ext cx="402771" cy="230777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92991597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4B30AEBF-9880-4EF8-8C8E-D2D6D42A01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9472</TotalTime>
  <Words>3986</Words>
  <Application>Microsoft Office PowerPoint</Application>
  <PresentationFormat>Widescreen</PresentationFormat>
  <Paragraphs>644</Paragraphs>
  <Slides>17</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Motyw pakietu Office</vt:lpstr>
      <vt:lpstr>O3 - osnovy dištančného vzdelávania v strojovom učení  9 - optimalizácia modelov strojového učenia</vt:lpstr>
      <vt:lpstr>Optimalizácia modelov strojového učenia</vt:lpstr>
      <vt:lpstr>Optimalizácia modelov strojového učenia</vt:lpstr>
      <vt:lpstr>Optimalizácia modelov strojového učenia</vt:lpstr>
      <vt:lpstr>Predbežné spracovanie údajov</vt:lpstr>
      <vt:lpstr>Konštrukcia funkcií</vt:lpstr>
      <vt:lpstr>Konštrukcia funkcií</vt:lpstr>
      <vt:lpstr>Konštrukcia funkcií</vt:lpstr>
      <vt:lpstr>Hyperparameter ladenie</vt:lpstr>
      <vt:lpstr>Hyperparameter ladenie</vt:lpstr>
      <vt:lpstr>Výber modelu</vt:lpstr>
      <vt:lpstr>Výber modelu</vt:lpstr>
      <vt:lpstr>Regulácia</vt:lpstr>
      <vt:lpstr>Regulácia</vt:lpstr>
      <vt:lpstr>Krížové overenie</vt:lpstr>
      <vt:lpstr>Krížové overenie</vt:lpstr>
      <vt:lpstr>Preskúmajte a preskúmajte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595</cp:revision>
  <dcterms:created xsi:type="dcterms:W3CDTF">2021-12-08T08:56:03Z</dcterms:created>
  <dcterms:modified xsi:type="dcterms:W3CDTF">2024-03-16T18:58:43Z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