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78" r:id="rId7"/>
    <p:sldId id="279" r:id="rId8"/>
    <p:sldId id="280" r:id="rId9"/>
    <p:sldId id="281" r:id="rId10"/>
    <p:sldId id="282" r:id="rId11"/>
    <p:sldId id="283" r:id="rId12"/>
    <p:sldId id="284" r:id="rId13"/>
    <p:sldId id="285"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798"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strojovom učení. Tento kurz bol vypracovaný ako výsledok projektu Erasmus+ CodeIn. Všetko, čo sa musíte naučiť, je prístup na internet a počítač.</a:t>
            </a:r>
          </a:p>
          <a:p>
            <a:pPr>
              <a:lnSpc>
                <a:spcPct val="107000"/>
              </a:lnSpc>
              <a:spcAft>
                <a:spcPts val="800"/>
              </a:spcAft>
              <a:defRPr>
                <a:effectLst/>
              </a:defRPr>
            </a:pPr>
            <a:r>
              <a:t>Kurz obsahuje celkom desať tém a v tejto téme povieme niečo viac o hlavných kategóriách strojového učenia.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Ak chcete dokončiť túto jednotku, preštudujte a skontrolujte nasledujúce online zdroje. Ďakujem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Algoritmus je množina pokynov alebo pravidiel, ktoré počítač alebo stroj používa na vykonanie konkrétnej úlohy alebo riešenie problému. V kontexte strojového učenia sa používajú algoritmy, ktoré umožňujú strojom učiť sa, rozumieť a robiť rozhodnutia spôsobom, ktorý napodobňuje ľudskú inteligenciu.</a:t>
            </a:r>
          </a:p>
          <a:p>
            <a:endParaRPr sz="1200" b="0" i="0" kern="1200">
              <a:solidFill>
                <a:schemeClr val="tx1"/>
              </a:solidFill>
              <a:effectLst/>
              <a:latin typeface="+mn-lt"/>
              <a:ea typeface="+mn-ea"/>
              <a:cs typeface="+mn-cs"/>
            </a:endParaRPr>
          </a:p>
          <a:p>
            <a:pPr>
              <a:defRPr>
                <a:effectLst/>
              </a:defRPr>
            </a:pPr>
            <a:r>
              <a:t>Strojové učenie je oblasťou štúdia po celé desaťročia, pričom výskumníci a inžinieri neustále pracujú na vývoji nových a pokročilejších algoritmov, ktoré umožňujú strojom vykonávať čoraz zložitejšie úlohy. Cieľom tohto výskumu je vytvoriť stroje, ktoré dokážu skutočne myslieť a konať inteligentne, rovnako ako ľudia.</a:t>
            </a:r>
          </a:p>
          <a:p>
            <a:endParaRPr sz="1200" b="0" i="0" kern="1200">
              <a:solidFill>
                <a:schemeClr val="tx1"/>
              </a:solidFill>
              <a:effectLst/>
              <a:latin typeface="+mn-lt"/>
              <a:ea typeface="+mn-ea"/>
              <a:cs typeface="+mn-cs"/>
            </a:endParaRPr>
          </a:p>
          <a:p>
            <a:pPr>
              <a:defRPr>
                <a:effectLst/>
              </a:defRPr>
            </a:pPr>
            <a:r>
              <a:t>Aby sa stroj mohol učiť, musí mu byť poskytnutá určitá forma vstupu, ako sú údaje alebo informácie. Tento vstup môže pochádzať z rôznych zdrojov, vrátane hlasových príkazov, dátových súborov, online vyhľadávaní alebo elektronických meraní. Typ vstupu a metóda použitá na získanie vedomostí bude závisieť od konkrétnej úlohy alebo problému, ktorý sa stroj snaží vyriešiť.</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Algoritmy strojového učenia možno rozdeliť do rôznych kategórií, pričom dve z najbežnejších sú vzdelávanie pod dohľadom a učenie bez dozoru.</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4202117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Dozerané učenie je typ strojového učenia, pri ktorom je model trénovaný pomocou označenej množiny dát, čo znamená, že požadovaný výsledok alebo označenie je už známe. Model potom dokáže predvídať alebo klasifikovať podobné inštancie na základe vzorov, ktoré sa naučil zo tréningovej množiny dát.</a:t>
            </a:r>
          </a:p>
          <a:p>
            <a:endParaRPr sz="1200" b="0" i="0" kern="1200">
              <a:solidFill>
                <a:schemeClr val="tx1"/>
              </a:solidFill>
              <a:effectLst/>
              <a:latin typeface="+mn-lt"/>
              <a:ea typeface="+mn-ea"/>
              <a:cs typeface="+mn-cs"/>
            </a:endParaRPr>
          </a:p>
          <a:p>
            <a:pPr>
              <a:defRPr>
                <a:effectLst/>
              </a:defRPr>
            </a:pPr>
            <a:r>
              <a:t>Jednou z kľúčových charakteristík vzdelávania pod dohľadom je, že vyžaduje tréningový súbor údajov, ktorý je súborom údajov, ktoré už boli označené požadovaným výsledkom. Táto množina dát sa používa na učenie modelu, ako vytvárať predikcie alebo klasifikácie. Je však dôležité poznamenať, že môžu nastať situácie, keď počiatočný súbor údajov nie je dostatočný na dosiahnutie požadovanej úrovne presnosti. V takýchto prípadoch môže byť potrebné zhromaždiť ďalšie údaje na zlepšenie výkonu modelu.</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1836569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Nezávislé údaje, tiež známe ako prediktory, sú vstupné premenné, ktoré sa používajú na vytváranie predpovedí alebo klasifikácií v algoritme učenia pod dohľadom. Sú nezávislé od požadovaného výsledku alebo označenia a používajú sa na určenie hodnoty závislých údajov.</a:t>
            </a:r>
          </a:p>
          <a:p>
            <a:pPr>
              <a:defRPr>
                <a:effectLst/>
              </a:defRPr>
            </a:pPr>
            <a:r>
              <a:t>Závislé dáta, tiež známe ako cieľ alebo výstup, je premenná, ktorú sa model pokúša predpovedať alebo klasifikovať. Hodnota závislých údajov závisí od nezávislých údajov, a preto sa nazýva závislé údaje.</a:t>
            </a:r>
          </a:p>
          <a:p>
            <a:pPr>
              <a:defRPr>
                <a:effectLst/>
              </a:defRPr>
            </a:pPr>
            <a:r>
              <a:t>Inými slovami, nezávislé údaje sa používajú na vytváranie predpovedí o závislých údajoch.</a:t>
            </a:r>
          </a:p>
          <a:p>
            <a:pPr>
              <a:defRPr>
                <a:effectLst/>
              </a:defRPr>
            </a:pPr>
            <a:r>
              <a:t>Nezávislé údaje a závislé údaje sú dva dôležité pojmy v rámci vzdelávania pod dohľadom. Nezávislé údaje sú vstupné premenné, ktoré sa používajú na vytváranie predikcií alebo klasifikácií, zatiaľ čo závislé údaje sú premennou, ktorú sa model pokúša predpovedať alebo klasifikovať. Hodnota závislých údajov závisí od nezávislých údajov, a preto sa nazýva závislé údaje.</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58198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V scenári žiadosti o bankový úver by boli nezávislými údajmi kritériá použité na určenie, či bude úver úspešný. To by mohlo zahŕňať faktory, ako je úverové skóre žiadateľa, príjem, história zamestnanosti a pomer dlhu k príjmu. Tieto nezávislé premenné sa používajú na predpovedanie výsledku žiadosti o úver, čo sú závislé údaje.</a:t>
            </a:r>
          </a:p>
          <a:p>
            <a:pPr>
              <a:defRPr>
                <a:effectLst/>
              </a:defRPr>
            </a:pPr>
            <a:r>
              <a:t>V prípade žiadosti o úver by závislými údajmi bolo, či je úver schválený alebo nie. Hodnota závislých údajov závisí od nezávislých údajov, a preto sa nazýva závislé údaje.</a:t>
            </a:r>
          </a:p>
          <a:p>
            <a:pPr>
              <a:defRPr>
                <a:effectLst/>
              </a:defRPr>
            </a:pPr>
            <a:r>
              <a:t>Model používa vzory získané z tréningovej množiny dát na určenie pravdepodobnosti schválenia alebo neschválenia úveru na základe nezávislých údajov.</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025413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Ďalším príkladom vzdelávania pod dohľadom je filter proti spamu ako nástroj, ktorý predpovedá, či je e-mail spam alebo nie. </a:t>
            </a:r>
            <a:endParaRPr sz="1200" b="0" i="0" kern="1200">
              <a:solidFill>
                <a:schemeClr val="tx1"/>
              </a:solidFill>
              <a:effectLst/>
              <a:latin typeface="+mn-lt"/>
              <a:ea typeface="+mn-ea"/>
              <a:cs typeface="+mn-cs"/>
            </a:endParaRPr>
          </a:p>
          <a:p>
            <a:pPr>
              <a:defRPr>
                <a:effectLst/>
              </a:defRPr>
            </a:pPr>
            <a:r>
              <a:t>Filter spočiatku začína základným sprievodcom, ale ako používateľ dáva odpovede, učí sa, čo chce používateľ označiť ako spam, čím sa znižuje počet položených otázok. V priebehu času používateľ trénuje algoritmus na zlepšenie pomocou známych vstupov, ako je e-mail.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233744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effectLst/>
              </a:defRPr>
            </a:pPr>
            <a:r>
              <a:t>Preťaženosť a nebezpečenstvo dôkladného prispôsobenia modelu školiacim dátam brzdí jeho schopnosť zovšeobecňovať na nové, neviditeľné informácie. Kľúčom je dosiahnutie jemnej rovnováhy medzi flexibilitou a presnosťou. Modely musia byť schopné prispôsobiť sa rôznym údajom a zároveň robiť spoľahlivé predpovede. Preto je veľmi dôležité vyhnúť sa nadmernej tuhosti alebo nadmernému prispôsobeniu tréningových dát. Pri dosahovaní správnej rovnováhy môžu modely prechádzať nezmapovanými územiami, odhaľovať základné vzory a posúvať oblasť strojového učenia vpred.</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361623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Nekontrolované učenie nás pozýva do sféry, kde dátové štruktúry zostávajú tajomné a čakajú na náš prieskum. Dáta tu definujú klasifikáciu a označenia a predstavujú prázdne kresliace plátno pre algoritmy na vytváranie prehľadov z rozšírených množín dát. </a:t>
            </a:r>
          </a:p>
          <a:p>
            <a:pPr>
              <a:defRPr>
                <a:effectLst/>
              </a:defRPr>
            </a:pPr>
            <a:r>
              <a:t>Tieto algoritmy prijímajú výzvu dešifrovania skrytých vzorov a štruktúr zbavených označených odpovedí.</a:t>
            </a:r>
          </a:p>
          <a:p>
            <a:pPr>
              <a:defRPr>
                <a:effectLst/>
              </a:defRPr>
            </a:pPr>
            <a:r>
              <a:t>V rámci strojového učenia bez dozoru vznikajú dve hlavné kategórie zoskupovania a znižovania rozmerov. Klastrovanie odhaľuje tapisériu dát, odkrýva vlastné skupiny a klastre, zatiaľ čo zníženie rozmerov degraduje zložitosť a odhaľuje podstatu množiny dát. Spoločne nám umožňujú objať tajomný svet neznámych dát, v ktorom čakajú nevyužité vedomosti a objavy.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41100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Predstavte si, že máte súbor údajov o transakciách zákazníkov z obchodu s potravinami. Údaje zahŕňajú zakúpené položky a čas a dátum každej transakcie. Pomocou učenia bez dozoru môžete tieto údaje zoskupovať do skupín zákazníkov, ktorí majú podobné nákupné návyky, napríklad tých, ktorí pravidelne nakupujú určité položky alebo tých, ktorí nakupujú v podobnom čase.</a:t>
            </a:r>
          </a:p>
          <a:p>
            <a:endParaRPr sz="1200" b="0" i="0" kern="1200">
              <a:solidFill>
                <a:schemeClr val="tx1"/>
              </a:solidFill>
              <a:effectLst/>
              <a:latin typeface="+mn-lt"/>
              <a:ea typeface="+mn-ea"/>
              <a:cs typeface="+mn-cs"/>
            </a:endParaRPr>
          </a:p>
          <a:p>
            <a:pPr>
              <a:defRPr>
                <a:effectLst/>
              </a:defRPr>
            </a:pPr>
            <a:r>
              <a:t>Tieto informácie môžu byť užitočné pre obchod s potravinami, pretože môžu zamerať svoje marketingové úsilie na konkrétne skupiny zákazníkov a dokonca aj skladové položky, ktoré sú obľúbené u určitých skupín. Toto je príklad toho, ako môže učenie bez dohľadu odhaliť skryté vzory a vzťahy v údajoch bez potreby explicitných označení alebo usmernení.</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29277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bm.com/topics/supervised-learnin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3fsy2oheRdg" TargetMode="External"/><Relationship Id="rId5" Type="http://schemas.openxmlformats.org/officeDocument/2006/relationships/hyperlink" Target="https://www.youtube.com/watch?v=W01tIRP_Rqs" TargetMode="External"/><Relationship Id="rId4" Type="http://schemas.openxmlformats.org/officeDocument/2006/relationships/hyperlink" Target="https://www.ibm.com/topics/unsupervised-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študijné programy diaľkového učenia v strojovom učení</a:t>
            </a:r>
            <a:br>
              <a:rPr b="1"/>
            </a:br>
            <a:r>
              <a:rPr b="1"/>
              <a:t/>
            </a:r>
            <a:br>
              <a:rPr b="1"/>
            </a:br>
            <a:r>
              <a:t>3 - hlavné kategórie strojového učenia</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77875"/>
          </a:xfrm>
        </p:spPr>
        <p:txBody>
          <a:bodyPr/>
          <a:lstStyle/>
          <a:p>
            <a:pPr algn="ctr">
              <a:defRPr b="1"/>
            </a:pPr>
            <a:r>
              <a:t>Nekontrolované vzdelávanie - príklad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48344" y="1690688"/>
            <a:ext cx="8425542" cy="4981045"/>
          </a:xfrm>
        </p:spPr>
        <p:txBody>
          <a:bodyPr>
            <a:normAutofit/>
          </a:bodyPr>
          <a:lstStyle/>
          <a:p>
            <a:pPr lvl="0" algn="just">
              <a:defRPr sz="3600">
                <a:latin typeface="+mj-lt"/>
              </a:defRPr>
            </a:pPr>
            <a:r>
              <a:t>Predstavte si, že máte súbor údajov o transakciách zákazníkov z obchodu s potravinami, ktorý obsahuje zakúpené položky a čas a dátum každej transakcie.</a:t>
            </a:r>
            <a:endParaRPr sz="3600">
              <a:latin typeface="+mj-lt"/>
            </a:endParaRPr>
          </a:p>
          <a:p>
            <a:pPr lvl="0" algn="just">
              <a:defRPr sz="3600">
                <a:latin typeface="+mj-lt"/>
              </a:defRPr>
            </a:pPr>
            <a:r>
              <a:t>Pomocou učenia bez dozoru môžete na základe týchto údajov zoskupovať zákazníkov, ktorí majú podobný nákupný zvyk</a:t>
            </a:r>
            <a:endParaRPr sz="3600">
              <a:latin typeface="+mj-lt"/>
            </a:endParaRPr>
          </a:p>
          <a:p>
            <a:pPr lvl="0" algn="just"/>
            <a:endParaRPr sz="3200">
              <a:latin typeface="+mj-lt"/>
            </a:endParaRPr>
          </a:p>
          <a:p>
            <a:pPr lvl="0" algn="just"/>
            <a:endParaRPr sz="3200">
              <a:latin typeface="+mj-lt"/>
            </a:endParaRPr>
          </a:p>
        </p:txBody>
      </p:sp>
      <p:pic>
        <p:nvPicPr>
          <p:cNvPr id="4102" name="Picture 6" descr="Free Couple Buying Orange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7048" y="1894114"/>
            <a:ext cx="2624083" cy="3930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767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Preskúmajte a preskúmajte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fontScale="92500" lnSpcReduction="20000"/>
          </a:bodyPr>
          <a:lstStyle/>
          <a:p>
            <a:pPr marL="0" lvl="0" indent="0" algn="just">
              <a:buNone/>
              <a:defRPr b="1">
                <a:latin typeface="+mj-lt"/>
              </a:defRPr>
            </a:pPr>
            <a:r>
              <a:t>Prečítajte si úvod do vzdelávania pod dohľadom</a:t>
            </a:r>
            <a:endParaRPr b="1">
              <a:latin typeface="+mj-lt"/>
            </a:endParaRPr>
          </a:p>
          <a:p>
            <a:pPr algn="just">
              <a:defRPr>
                <a:latin typeface="+mj-lt"/>
                <a:hlinkClick r:id="rId3"/>
              </a:defRPr>
            </a:pPr>
            <a:r>
              <a:t>https://www.ibm.com/topics/supervised-learning</a:t>
            </a:r>
            <a:endParaRPr>
              <a:latin typeface="+mj-lt"/>
            </a:endParaRPr>
          </a:p>
          <a:p>
            <a:pPr marL="0" indent="0" algn="just">
              <a:buNone/>
            </a:pPr>
            <a:endParaRPr b="1">
              <a:latin typeface="+mj-lt"/>
            </a:endParaRPr>
          </a:p>
          <a:p>
            <a:pPr marL="0" indent="0" algn="just">
              <a:buNone/>
              <a:defRPr b="1">
                <a:latin typeface="+mj-lt"/>
              </a:defRPr>
            </a:pPr>
            <a:r>
              <a:t>Prečítajte si tento článok o nekontrolovanom vzdelávaní</a:t>
            </a:r>
          </a:p>
          <a:p>
            <a:pPr algn="just">
              <a:defRPr>
                <a:latin typeface="+mj-lt"/>
                <a:hlinkClick r:id="rId4"/>
              </a:defRPr>
            </a:pPr>
            <a:r>
              <a:t>https://www.ibm.com/topics/unsupervised-learning</a:t>
            </a:r>
            <a:endParaRPr>
              <a:latin typeface="+mj-lt"/>
            </a:endParaRPr>
          </a:p>
          <a:p>
            <a:pPr marL="0" indent="0" algn="just">
              <a:buNone/>
            </a:pPr>
            <a:endParaRPr b="1">
              <a:latin typeface="+mj-lt"/>
            </a:endParaRPr>
          </a:p>
          <a:p>
            <a:pPr marL="0" indent="0" algn="just">
              <a:buNone/>
              <a:defRPr b="1">
                <a:latin typeface="+mj-lt"/>
              </a:defRPr>
            </a:pPr>
            <a:r>
              <a:t>Pozrite si toto video:</a:t>
            </a:r>
          </a:p>
          <a:p>
            <a:pPr algn="just">
              <a:defRPr>
                <a:latin typeface="+mj-lt"/>
              </a:defRPr>
            </a:pPr>
            <a:r>
              <a:rPr>
                <a:hlinkClick r:id="rId5"/>
              </a:rPr>
              <a:t>https://www.youtube.com/watch?v=W01tIRP_Rqs</a:t>
            </a:r>
            <a:r>
              <a:t> </a:t>
            </a:r>
            <a:endParaRPr>
              <a:latin typeface="+mj-lt"/>
            </a:endParaRPr>
          </a:p>
          <a:p>
            <a:pPr algn="just">
              <a:defRPr>
                <a:latin typeface="+mj-lt"/>
                <a:hlinkClick r:id="rId6"/>
              </a:defRPr>
            </a:pPr>
            <a:r>
              <a:t>https://www.youtube.com/watch?v=3fsy2oheRdg</a:t>
            </a:r>
            <a:endParaRPr>
              <a:latin typeface="+mj-lt"/>
            </a:endParaRPr>
          </a:p>
          <a:p>
            <a:pPr marL="0" indent="0" algn="just">
              <a:buNone/>
            </a:pPr>
            <a:endParaRPr b="1">
              <a:latin typeface="+mj-lt"/>
            </a:endParaRPr>
          </a:p>
          <a:p>
            <a:pPr marL="0" indent="0" algn="just">
              <a:buNone/>
              <a:defRPr b="1">
                <a:latin typeface="+mj-lt"/>
              </a:defRPr>
            </a:pPr>
            <a:r>
              <a:t>Prejdite do centra členov spoločnosti Oracle a dokončite tretiu tému:</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Hlavné kategórie strojového učenia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vytvorený ako výsledok projektu Erasmus+ CodeIn (</a:t>
            </a:r>
            <a:r>
              <a:rPr i="1"/>
              <a:t>Cloud cOmputing for Digital Education INnovation</a:t>
            </a:r>
            <a:r>
              <a:t>)</a:t>
            </a:r>
          </a:p>
          <a:p>
            <a:pPr lvl="0">
              <a:defRPr sz="3600">
                <a:latin typeface="+mj-lt"/>
              </a:defRPr>
            </a:pPr>
            <a:r>
              <a:t>Obsahuje celkovo desať vyučovacích tém</a:t>
            </a:r>
            <a:endParaRPr sz="3600">
              <a:latin typeface="+mj-lt"/>
            </a:endParaRPr>
          </a:p>
          <a:p>
            <a:pPr lvl="0">
              <a:defRPr sz="3600">
                <a:latin typeface="+mj-lt"/>
              </a:defRPr>
            </a:pPr>
            <a:r>
              <a:t>Všetko, čo potrebujete na učenie, je prístup na internet </a:t>
            </a:r>
          </a:p>
          <a:p>
            <a:pPr lvl="0">
              <a:defRPr sz="3600">
                <a:latin typeface="+mj-lt"/>
              </a:defRPr>
            </a:pPr>
            <a:r>
              <a:t>Očakáva sa, že strávite celkom 150 hodín na získanie plánovaných výsledkov vzdelávania.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83772" y="158297"/>
            <a:ext cx="10515600" cy="952046"/>
          </a:xfrm>
        </p:spPr>
        <p:txBody>
          <a:bodyPr/>
          <a:lstStyle/>
          <a:p>
            <a:pPr algn="ctr">
              <a:defRPr b="1"/>
            </a:pPr>
            <a:r>
              <a:t>Hlavné kategórie strojového učenia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1" y="1110343"/>
            <a:ext cx="8752114" cy="5561391"/>
          </a:xfrm>
        </p:spPr>
        <p:txBody>
          <a:bodyPr>
            <a:normAutofit/>
          </a:bodyPr>
          <a:lstStyle/>
          <a:p>
            <a:pPr lvl="0" algn="just">
              <a:defRPr sz="3600">
                <a:latin typeface="+mj-lt"/>
              </a:defRPr>
            </a:pPr>
            <a:r>
              <a:t>Základom "inteligentného stroja" je ľudský algoritmus.</a:t>
            </a:r>
          </a:p>
          <a:p>
            <a:pPr lvl="0" algn="just">
              <a:defRPr sz="3600">
                <a:latin typeface="+mj-lt"/>
              </a:defRPr>
            </a:pPr>
            <a:r>
              <a:t>Vytvorenie algoritmov bolo dlhodobým úsilím pri hľadaní skutočnej inteligencie.</a:t>
            </a:r>
          </a:p>
          <a:p>
            <a:pPr lvl="0" algn="just">
              <a:defRPr sz="3600">
                <a:latin typeface="+mj-lt"/>
              </a:defRPr>
            </a:pPr>
            <a:r>
              <a:t>Stroje môžu získať vedomosti prostredníctvom rôznych metód</a:t>
            </a:r>
            <a:endParaRPr sz="3600">
              <a:latin typeface="+mj-lt"/>
            </a:endParaRPr>
          </a:p>
          <a:p>
            <a:pPr lvl="0" algn="just">
              <a:defRPr>
                <a:latin typeface="+mj-lt"/>
              </a:defRPr>
            </a:pPr>
            <a:r>
              <a:rPr sz="3600"/>
              <a:t>Algoritmy strojového učenia je možné rozdeliť do dvoch z najbežnejších kategórií: </a:t>
            </a:r>
            <a:r>
              <a:rPr sz="4000" b="1"/>
              <a:t>Supervízor</a:t>
            </a:r>
            <a:r>
              <a:rPr sz="3600" b="1"/>
              <a:t>Školenie</a:t>
            </a:r>
            <a:r>
              <a:rPr sz="3600"/>
              <a:t> a </a:t>
            </a:r>
            <a:r>
              <a:rPr sz="4000" b="1"/>
              <a:t>bez dozoru</a:t>
            </a:r>
            <a:r>
              <a:rPr sz="3600" b="1"/>
              <a:t>Školenie</a:t>
            </a:r>
            <a:r>
              <a:rPr sz="3600"/>
              <a:t>.</a:t>
            </a:r>
            <a:endParaRPr sz="3600">
              <a:latin typeface="+mj-lt"/>
            </a:endParaRPr>
          </a:p>
        </p:txBody>
      </p:sp>
      <p:pic>
        <p:nvPicPr>
          <p:cNvPr id="1026" name="Picture 2" descr="Free Black Screen With Cod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2469" y="1546847"/>
            <a:ext cx="2891434" cy="19256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White, Red and Yellow Citrus Fruit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2469" y="4002297"/>
            <a:ext cx="2823895" cy="1880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547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27314" y="136526"/>
            <a:ext cx="10515600" cy="886732"/>
          </a:xfrm>
        </p:spPr>
        <p:txBody>
          <a:bodyPr/>
          <a:lstStyle/>
          <a:p>
            <a:pPr algn="ctr">
              <a:defRPr b="1"/>
            </a:pPr>
            <a:r>
              <a:t>Vzdelávanie pod dohľadom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15686" y="1208314"/>
            <a:ext cx="8621485" cy="5463420"/>
          </a:xfrm>
        </p:spPr>
        <p:txBody>
          <a:bodyPr>
            <a:normAutofit fontScale="92500"/>
          </a:bodyPr>
          <a:lstStyle/>
          <a:p>
            <a:pPr lvl="0" algn="just">
              <a:defRPr sz="3600">
                <a:latin typeface="+mj-lt"/>
              </a:defRPr>
            </a:pPr>
            <a:r>
              <a:t>Vzdelávanie pod dohľadom je proces, pri ktorom sa na trénovanie modelu používa existujúca množina dát, ale na zlepšenie jeho presnosti môžu byť potrebné ďalšie dáta.</a:t>
            </a:r>
          </a:p>
          <a:p>
            <a:pPr lvl="0" algn="just">
              <a:defRPr sz="3600">
                <a:latin typeface="+mj-lt"/>
              </a:defRPr>
            </a:pPr>
            <a:r>
              <a:t>V rámci vzdelávania pod dohľadom je požadovaný výsledok alebo označenie už známe a tréningová množina dát sa používa na vyučovanie modelu na predpovedanie alebo klasifikáciu podobných inštancií.</a:t>
            </a:r>
            <a:endParaRPr sz="3600">
              <a:latin typeface="+mj-lt"/>
            </a:endParaRPr>
          </a:p>
          <a:p>
            <a:pPr lvl="0" algn="just">
              <a:defRPr>
                <a:latin typeface="+mj-lt"/>
              </a:defRPr>
            </a:pPr>
            <a:r>
              <a:rPr sz="3600"/>
              <a:t>V strojovom učení s dohľadom existujú dve hlavné kategórie: </a:t>
            </a:r>
            <a:r>
              <a:rPr sz="4400" b="1"/>
              <a:t>klasifikácia</a:t>
            </a:r>
            <a:r>
              <a:rPr sz="3600"/>
              <a:t> a </a:t>
            </a:r>
            <a:r>
              <a:rPr sz="4400" b="1"/>
              <a:t>regresia</a:t>
            </a:r>
            <a:r>
              <a:rPr sz="3600"/>
              <a:t>.</a:t>
            </a:r>
          </a:p>
        </p:txBody>
      </p:sp>
      <p:pic>
        <p:nvPicPr>
          <p:cNvPr id="1026" name="Picture 2" descr="Free Vector image of red Covid virus against decreasing line graph on blue backgroun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2521" y="4293615"/>
            <a:ext cx="2666433" cy="149853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ree Glass jars filled with assorted types of uncooked pasta and pistachios with almonds placed on wooden table near window in light room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2521" y="1770514"/>
            <a:ext cx="2666433" cy="1775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228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1742" y="82097"/>
            <a:ext cx="10515600" cy="1031648"/>
          </a:xfrm>
        </p:spPr>
        <p:txBody>
          <a:bodyPr/>
          <a:lstStyle/>
          <a:p>
            <a:pPr algn="ctr">
              <a:defRPr b="1"/>
            </a:pPr>
            <a:r>
              <a:t>Nezávislé a závislé údaje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6829" y="1396773"/>
            <a:ext cx="11658600" cy="4981045"/>
          </a:xfrm>
        </p:spPr>
        <p:txBody>
          <a:bodyPr>
            <a:noAutofit/>
          </a:bodyPr>
          <a:lstStyle/>
          <a:p>
            <a:pPr lvl="0" algn="just">
              <a:defRPr sz="3600">
                <a:latin typeface="+mj-lt"/>
              </a:defRPr>
            </a:pPr>
            <a:r>
              <a:t>Vstupné údaje používané vo vzdelávaní pod dohľadom sú kategorizované ako nezávislé alebo závislé premenné.</a:t>
            </a:r>
            <a:endParaRPr sz="3600">
              <a:latin typeface="+mj-lt"/>
            </a:endParaRPr>
          </a:p>
          <a:p>
            <a:pPr lvl="0" algn="just">
              <a:defRPr sz="3600" b="1">
                <a:latin typeface="+mj-lt"/>
              </a:defRPr>
            </a:pPr>
            <a:r>
              <a:t>Príklad: Prípad použitia žiadosti o bankový úver</a:t>
            </a:r>
            <a:endParaRPr sz="3600" b="1">
              <a:latin typeface="+mj-lt"/>
            </a:endParaRPr>
          </a:p>
          <a:p>
            <a:pPr lvl="1" algn="just">
              <a:defRPr sz="3600">
                <a:latin typeface="+mj-lt"/>
              </a:defRPr>
            </a:pPr>
            <a:r>
              <a:t>Kritériá ako nezávislé údaje v procese schvaľovania úveru</a:t>
            </a:r>
          </a:p>
          <a:p>
            <a:pPr lvl="1" algn="just">
              <a:defRPr sz="3600">
                <a:latin typeface="+mj-lt"/>
              </a:defRPr>
            </a:pPr>
            <a:r>
              <a:t>Využitie nezávislých údajov na určenie závislých údajov (výsledok žiadosti o úver)</a:t>
            </a:r>
          </a:p>
          <a:p>
            <a:pPr lvl="1" algn="just">
              <a:defRPr sz="3600">
                <a:latin typeface="+mj-lt"/>
              </a:defRPr>
            </a:pPr>
            <a:r>
              <a:t>Výsledok žiadosti o úver ako závislé údaje</a:t>
            </a:r>
          </a:p>
          <a:p>
            <a:pPr lvl="1" algn="just">
              <a:defRPr sz="3600">
                <a:latin typeface="+mj-lt"/>
              </a:defRPr>
            </a:pPr>
            <a:r>
              <a:t>Závislé údaje závislé od nezávislých údajov v procese schvaľovania úveru</a:t>
            </a:r>
          </a:p>
        </p:txBody>
      </p:sp>
    </p:spTree>
    <p:extLst>
      <p:ext uri="{BB962C8B-B14F-4D97-AF65-F5344CB8AC3E}">
        <p14:creationId xmlns:p14="http://schemas.microsoft.com/office/powerpoint/2010/main" val="4078489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16283"/>
            <a:ext cx="10515600" cy="1081522"/>
          </a:xfrm>
        </p:spPr>
        <p:txBody>
          <a:bodyPr/>
          <a:lstStyle/>
          <a:p>
            <a:pPr algn="ctr">
              <a:defRPr b="1"/>
            </a:pPr>
            <a:r>
              <a:t>Nezávislé a závislé údaje - príklad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a:bodyPr>
          <a:lstStyle/>
          <a:p>
            <a:endParaRPr/>
          </a:p>
          <a:p>
            <a:pPr lvl="0" algn="just"/>
            <a:endParaRPr sz="3200">
              <a:latin typeface="+mj-lt"/>
            </a:endParaRPr>
          </a:p>
        </p:txBody>
      </p:sp>
      <p:graphicFrame>
        <p:nvGraphicFramePr>
          <p:cNvPr id="9" name="Table 8"/>
          <p:cNvGraphicFramePr>
            <a:graphicFrameLocks noGrp="1"/>
          </p:cNvGraphicFramePr>
          <p:nvPr>
            <p:extLst>
              <p:ext uri="{D42A27DB-BD31-4B8C-83A1-F6EECF244321}">
                <p14:modId xmlns:p14="http://schemas.microsoft.com/office/powerpoint/2010/main" val="3284881825"/>
              </p:ext>
            </p:extLst>
          </p:nvPr>
        </p:nvGraphicFramePr>
        <p:xfrm>
          <a:off x="1087664" y="2050522"/>
          <a:ext cx="10475233" cy="3741420"/>
        </p:xfrm>
        <a:graphic>
          <a:graphicData uri="http://schemas.openxmlformats.org/drawingml/2006/table">
            <a:tbl>
              <a:tblPr>
                <a:tableStyleId>{5C22544A-7EE6-4342-B048-85BDC9FD1C3A}</a:tableStyleId>
              </a:tblPr>
              <a:tblGrid>
                <a:gridCol w="2020269">
                  <a:extLst>
                    <a:ext uri="{9D8B030D-6E8A-4147-A177-3AD203B41FA5}">
                      <a16:colId xmlns:a16="http://schemas.microsoft.com/office/drawing/2014/main" val="862686472"/>
                    </a:ext>
                  </a:extLst>
                </a:gridCol>
                <a:gridCol w="1618805">
                  <a:extLst>
                    <a:ext uri="{9D8B030D-6E8A-4147-A177-3AD203B41FA5}">
                      <a16:colId xmlns:a16="http://schemas.microsoft.com/office/drawing/2014/main" val="3798108142"/>
                    </a:ext>
                  </a:extLst>
                </a:gridCol>
                <a:gridCol w="2382881">
                  <a:extLst>
                    <a:ext uri="{9D8B030D-6E8A-4147-A177-3AD203B41FA5}">
                      <a16:colId xmlns:a16="http://schemas.microsoft.com/office/drawing/2014/main" val="2327638105"/>
                    </a:ext>
                  </a:extLst>
                </a:gridCol>
                <a:gridCol w="2165961">
                  <a:extLst>
                    <a:ext uri="{9D8B030D-6E8A-4147-A177-3AD203B41FA5}">
                      <a16:colId xmlns:a16="http://schemas.microsoft.com/office/drawing/2014/main" val="288979089"/>
                    </a:ext>
                  </a:extLst>
                </a:gridCol>
                <a:gridCol w="2287317">
                  <a:extLst>
                    <a:ext uri="{9D8B030D-6E8A-4147-A177-3AD203B41FA5}">
                      <a16:colId xmlns:a16="http://schemas.microsoft.com/office/drawing/2014/main" val="2519772873"/>
                    </a:ext>
                  </a:extLst>
                </a:gridCol>
              </a:tblGrid>
              <a:tr h="457200">
                <a:tc>
                  <a:txBody>
                    <a:bodyPr/>
                    <a:lstStyle/>
                    <a:p>
                      <a:pPr algn="ctr" rtl="0" fontAlgn="b">
                        <a:buClr>
                          <a:srgbClr val="000000"/>
                        </a:buClr>
                        <a:buSzPts val="2800"/>
                        <a:buFont typeface="Calibri" panose="020F0502020204030204" pitchFamily="34" charset="0"/>
                        <a:buNone/>
                        <a:defRPr sz="2800" b="1">
                          <a:solidFill>
                            <a:srgbClr val="000000"/>
                          </a:solidFill>
                          <a:effectLst/>
                          <a:latin typeface="+mj-lt"/>
                        </a:defRPr>
                      </a:pPr>
                      <a:r>
                        <a:rPr sz="2400"/>
                        <a:t>Vek</a:t>
                      </a:r>
                      <a:endParaRPr sz="24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rPr sz="2400"/>
                        <a:t>Má pracovné miesto</a:t>
                      </a:r>
                      <a:endParaRPr sz="24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rPr sz="2400"/>
                        <a:t>Vlastný dom</a:t>
                      </a:r>
                      <a:endParaRPr sz="24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rPr sz="2400"/>
                        <a:t>Úveruschopnosť</a:t>
                      </a:r>
                      <a:endParaRPr sz="24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rPr sz="2400"/>
                        <a:t>Schválené?</a:t>
                      </a:r>
                      <a:endParaRPr sz="24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554520810"/>
                  </a:ext>
                </a:extLst>
              </a:tr>
              <a:tr h="428625">
                <a:tc>
                  <a:txBody>
                    <a:bodyPr/>
                    <a:lstStyle/>
                    <a:p>
                      <a:pPr algn="ctr" rtl="0" fontAlgn="b">
                        <a:buClr>
                          <a:srgbClr val="000000"/>
                        </a:buClr>
                        <a:buSzPts val="2600"/>
                        <a:buFont typeface="Calibri Light" panose="020F0302020204030204" pitchFamily="34" charset="0"/>
                        <a:buChar char="Y"/>
                        <a:defRPr sz="2600">
                          <a:solidFill>
                            <a:srgbClr val="000000"/>
                          </a:solidFill>
                          <a:effectLst/>
                          <a:latin typeface="+mj-lt"/>
                        </a:defRPr>
                      </a:pPr>
                      <a:r>
                        <a:t>oung</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Uspokojivé</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77889071"/>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Mladý</a:t>
                      </a: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Dobrý</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51318924"/>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Mladý</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Áno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Dobrý</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Áno</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597878832"/>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Do stredu</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Dobrý</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77628820"/>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Do stredu</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Áno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Áno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Výborne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Áno</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376222688"/>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Staré</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Áno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Dobrý</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Áno</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107866347"/>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Staré</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Uspokojivé</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 </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290317697"/>
                  </a:ext>
                </a:extLst>
              </a:tr>
            </a:tbl>
          </a:graphicData>
        </a:graphic>
      </p:graphicFrame>
      <p:sp>
        <p:nvSpPr>
          <p:cNvPr id="4" name="Left-Right Arrow 3"/>
          <p:cNvSpPr/>
          <p:nvPr/>
        </p:nvSpPr>
        <p:spPr>
          <a:xfrm>
            <a:off x="1098549" y="1441846"/>
            <a:ext cx="10464347"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solidFill>
                  <a:srgbClr val="FFFF00"/>
                </a:solidFill>
              </a:defRPr>
            </a:pPr>
            <a:r>
              <a:t>Označenia</a:t>
            </a:r>
            <a:endParaRPr b="1">
              <a:solidFill>
                <a:srgbClr val="FFFF00"/>
              </a:solidFill>
            </a:endParaRPr>
          </a:p>
        </p:txBody>
      </p:sp>
      <p:sp>
        <p:nvSpPr>
          <p:cNvPr id="6" name="Left-Right Arrow 5"/>
          <p:cNvSpPr/>
          <p:nvPr/>
        </p:nvSpPr>
        <p:spPr>
          <a:xfrm>
            <a:off x="937984" y="6089915"/>
            <a:ext cx="8172905"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solidFill>
                  <a:srgbClr val="FFFF00"/>
                </a:solidFill>
              </a:defRPr>
            </a:pPr>
            <a:r>
              <a:t>Nezávislé údaje</a:t>
            </a:r>
            <a:endParaRPr b="1">
              <a:solidFill>
                <a:srgbClr val="FFFF00"/>
              </a:solidFill>
            </a:endParaRPr>
          </a:p>
        </p:txBody>
      </p:sp>
      <p:sp>
        <p:nvSpPr>
          <p:cNvPr id="7" name="Left-Right Arrow 6"/>
          <p:cNvSpPr/>
          <p:nvPr/>
        </p:nvSpPr>
        <p:spPr>
          <a:xfrm>
            <a:off x="9210673" y="5650019"/>
            <a:ext cx="2392591"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b="1">
                <a:solidFill>
                  <a:srgbClr val="C00000"/>
                </a:solidFill>
              </a:defRPr>
            </a:pPr>
            <a:r>
              <a:t>Závislé dáta</a:t>
            </a:r>
            <a:endParaRPr sz="3200" b="1">
              <a:solidFill>
                <a:srgbClr val="C00000"/>
              </a:solidFill>
            </a:endParaRPr>
          </a:p>
        </p:txBody>
      </p:sp>
    </p:spTree>
    <p:extLst>
      <p:ext uri="{BB962C8B-B14F-4D97-AF65-F5344CB8AC3E}">
        <p14:creationId xmlns:p14="http://schemas.microsoft.com/office/powerpoint/2010/main" val="1446228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58296"/>
            <a:ext cx="10515600" cy="843189"/>
          </a:xfrm>
        </p:spPr>
        <p:txBody>
          <a:bodyPr/>
          <a:lstStyle/>
          <a:p>
            <a:pPr algn="ctr">
              <a:defRPr b="1"/>
            </a:pPr>
            <a:r>
              <a:t>Vzdelávanie pod dohľadom - príklad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fontScale="92500" lnSpcReduction="10000"/>
          </a:bodyPr>
          <a:lstStyle/>
          <a:p>
            <a:pPr lvl="0" algn="just">
              <a:defRPr sz="3600" b="1">
                <a:latin typeface="+mj-lt"/>
              </a:defRPr>
            </a:pPr>
            <a:r>
              <a:t>Anti spam filter, ktorý predpovedá, či známy vstup (e-mail) je spam.</a:t>
            </a:r>
            <a:endParaRPr sz="3600" b="1">
              <a:latin typeface="+mj-lt"/>
            </a:endParaRPr>
          </a:p>
          <a:p>
            <a:pPr lvl="0" algn="just"/>
            <a:endParaRPr sz="3600" b="1">
              <a:latin typeface="+mj-lt"/>
            </a:endParaRPr>
          </a:p>
          <a:p>
            <a:pPr lvl="0" algn="just"/>
            <a:endParaRPr sz="3600" b="1">
              <a:latin typeface="+mj-lt"/>
            </a:endParaRPr>
          </a:p>
          <a:p>
            <a:pPr lvl="1" algn="just">
              <a:defRPr sz="3200">
                <a:latin typeface="+mj-lt"/>
              </a:defRPr>
            </a:pPr>
            <a:r>
              <a:t>Používa sa algoritmus spustenia, ktorý maximalizuje účinnosť filtra prostredníctvom vstupu používateľa (používateľ potvrdzuje, že e-mail je spam)</a:t>
            </a:r>
          </a:p>
          <a:p>
            <a:pPr lvl="1" algn="just">
              <a:defRPr sz="3200">
                <a:latin typeface="+mj-lt"/>
              </a:defRPr>
            </a:pPr>
            <a:r>
              <a:t>Algoritmus sa zlepšuje pomocou používateľom definovaných označení spamu</a:t>
            </a:r>
          </a:p>
          <a:p>
            <a:pPr lvl="1" algn="just">
              <a:defRPr sz="3200">
                <a:latin typeface="+mj-lt"/>
              </a:defRPr>
            </a:pPr>
            <a:r>
              <a:t>Algoritmus sa bude pýtať menej, ako sa učí zo vstupov používateľa</a:t>
            </a:r>
          </a:p>
        </p:txBody>
      </p:sp>
      <p:pic>
        <p:nvPicPr>
          <p:cNvPr id="1026" name="Picture 2" descr="delete_sp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7123" y="2224088"/>
            <a:ext cx="1584325" cy="158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437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28" y="103868"/>
            <a:ext cx="10515600" cy="766989"/>
          </a:xfrm>
        </p:spPr>
        <p:txBody>
          <a:bodyPr/>
          <a:lstStyle/>
          <a:p>
            <a:pPr algn="ctr">
              <a:defRPr b="1"/>
            </a:pPr>
            <a:r>
              <a:t>Zovšeobecnenie a nadmerná montáž</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0" y="1001486"/>
            <a:ext cx="8675914" cy="5670247"/>
          </a:xfrm>
        </p:spPr>
        <p:txBody>
          <a:bodyPr>
            <a:normAutofit/>
          </a:bodyPr>
          <a:lstStyle/>
          <a:p>
            <a:pPr lvl="0" algn="just">
              <a:defRPr>
                <a:latin typeface="+mj-lt"/>
              </a:defRPr>
            </a:pPr>
            <a:r>
              <a:rPr sz="3600"/>
              <a:t>Cieľom je </a:t>
            </a:r>
            <a:r>
              <a:rPr sz="4400" b="1"/>
              <a:t>generalizovať</a:t>
            </a:r>
            <a:r>
              <a:rPr sz="3600"/>
              <a:t> algoritmus alebo presne použiť jeho učenie z tréningových dát na testovacie dáta.</a:t>
            </a:r>
            <a:endParaRPr sz="3600">
              <a:latin typeface="+mj-lt"/>
            </a:endParaRPr>
          </a:p>
          <a:p>
            <a:pPr lvl="0" algn="just">
              <a:defRPr b="1">
                <a:latin typeface="+mj-lt"/>
              </a:defRPr>
            </a:pPr>
            <a:r>
              <a:rPr sz="4400"/>
              <a:t>Nadmerné nasadenie</a:t>
            </a:r>
            <a:r>
              <a:rPr sz="3600"/>
              <a:t> nastane, keď je model príliš vhodný na trénovanie dát.</a:t>
            </a:r>
          </a:p>
          <a:p>
            <a:pPr lvl="0" algn="just">
              <a:defRPr sz="3600">
                <a:latin typeface="+mj-lt"/>
              </a:defRPr>
            </a:pPr>
            <a:r>
              <a:t>Cieľom je rovnováha flexibility a vhodnosti - modely musia byť flexibilné, aby zvládali nové údaje.</a:t>
            </a:r>
          </a:p>
          <a:p>
            <a:pPr lvl="0" algn="just">
              <a:defRPr sz="3600">
                <a:latin typeface="+mj-lt"/>
              </a:defRPr>
            </a:pPr>
            <a:r>
              <a:t>Zabráňte nadmernej montáži na zaistenie presných predpovedí neviditeľných údajov.</a:t>
            </a:r>
            <a:endParaRPr sz="3600">
              <a:latin typeface="+mj-lt"/>
            </a:endParaRPr>
          </a:p>
          <a:p>
            <a:pPr lvl="0" algn="just"/>
            <a:endParaRPr sz="3200" b="1">
              <a:latin typeface="+mj-lt"/>
            </a:endParaRPr>
          </a:p>
          <a:p>
            <a:pPr lvl="0" algn="just"/>
            <a:endParaRPr sz="3200" b="1">
              <a:latin typeface="+mj-lt"/>
            </a:endParaRPr>
          </a:p>
          <a:p>
            <a:pPr lvl="0" algn="just"/>
            <a:endParaRPr sz="3200">
              <a:latin typeface="+mj-lt"/>
            </a:endParaRPr>
          </a:p>
          <a:p>
            <a:pPr lvl="0" algn="just"/>
            <a:endParaRPr sz="3200">
              <a:latin typeface="+mj-lt"/>
            </a:endParaRPr>
          </a:p>
        </p:txBody>
      </p:sp>
      <p:pic>
        <p:nvPicPr>
          <p:cNvPr id="2050" name="Picture 2" descr="Free Crop unrecognizable female dressmaker with flexible ruler measuring hip line of dummy while working in studio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5516" y="1850570"/>
            <a:ext cx="2496458" cy="3744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9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80068"/>
            <a:ext cx="10515600" cy="941161"/>
          </a:xfrm>
        </p:spPr>
        <p:txBody>
          <a:bodyPr/>
          <a:lstStyle/>
          <a:p>
            <a:pPr algn="ctr">
              <a:defRPr b="1"/>
            </a:pPr>
            <a:r>
              <a:t>Vzdelávanie bez dozoru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70114" y="1458686"/>
            <a:ext cx="8077200" cy="5213047"/>
          </a:xfrm>
        </p:spPr>
        <p:txBody>
          <a:bodyPr>
            <a:normAutofit/>
          </a:bodyPr>
          <a:lstStyle/>
          <a:p>
            <a:pPr lvl="0" algn="just">
              <a:defRPr sz="3600">
                <a:latin typeface="+mj-lt"/>
              </a:defRPr>
            </a:pPr>
            <a:r>
              <a:t>Nekontrolované učenie zahŕňa neznámu štruktúru údajov.</a:t>
            </a:r>
          </a:p>
          <a:p>
            <a:pPr lvl="0" algn="just">
              <a:defRPr sz="3600">
                <a:latin typeface="+mj-lt"/>
              </a:defRPr>
            </a:pPr>
            <a:r>
              <a:t>Dáta nie sú klasifikované ani označené.</a:t>
            </a:r>
          </a:p>
          <a:p>
            <a:pPr lvl="0" algn="just">
              <a:defRPr sz="3600">
                <a:latin typeface="+mj-lt"/>
              </a:defRPr>
            </a:pPr>
            <a:r>
              <a:t>Algoritmy čerpajú inferencie z (zvyčajne veľkých) množín dát bez označených odpovedí.</a:t>
            </a:r>
            <a:endParaRPr sz="3600">
              <a:latin typeface="+mj-lt"/>
            </a:endParaRPr>
          </a:p>
          <a:p>
            <a:pPr lvl="0" algn="just">
              <a:defRPr>
                <a:latin typeface="+mj-lt"/>
              </a:defRPr>
            </a:pPr>
            <a:r>
              <a:rPr sz="3600"/>
              <a:t>V strojovom učení bez dozoru existujú dve hlavné kategórie: </a:t>
            </a:r>
            <a:r>
              <a:rPr sz="4400" b="1"/>
              <a:t>klastrovanie</a:t>
            </a:r>
            <a:r>
              <a:rPr sz="3600"/>
              <a:t> a </a:t>
            </a:r>
            <a:r>
              <a:rPr sz="4400" b="1"/>
              <a:t>redukcia dimenzionality</a:t>
            </a:r>
            <a:r>
              <a:rPr sz="3600"/>
              <a:t>.</a:t>
            </a:r>
            <a:endParaRPr sz="3600">
              <a:latin typeface="+mj-lt"/>
            </a:endParaRPr>
          </a:p>
          <a:p>
            <a:pPr lvl="0" algn="just"/>
            <a:endParaRPr sz="3200">
              <a:latin typeface="+mj-lt"/>
            </a:endParaRPr>
          </a:p>
          <a:p>
            <a:pPr lvl="0" algn="just"/>
            <a:endParaRPr sz="3200" b="1">
              <a:latin typeface="+mj-lt"/>
            </a:endParaRPr>
          </a:p>
          <a:p>
            <a:pPr lvl="0" algn="just"/>
            <a:endParaRPr sz="3200">
              <a:latin typeface="+mj-lt"/>
            </a:endParaRPr>
          </a:p>
          <a:p>
            <a:pPr lvl="0" algn="just"/>
            <a:endParaRPr sz="3200">
              <a:latin typeface="+mj-lt"/>
            </a:endParaRPr>
          </a:p>
        </p:txBody>
      </p:sp>
      <p:pic>
        <p:nvPicPr>
          <p:cNvPr id="3074" name="Picture 2" descr="Free Close-Up Photo Of Painting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0081" y="1753524"/>
            <a:ext cx="2992822" cy="199322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Smooth round colorful shapes with wavy edge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0081" y="3984171"/>
            <a:ext cx="2992821" cy="1993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16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55CDED8B-1AA2-44CF-B496-65A88013FD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2362</TotalTime>
  <Words>1591</Words>
  <Application>Microsoft Office PowerPoint</Application>
  <PresentationFormat>Widescreen</PresentationFormat>
  <Paragraphs>142</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študijné programy diaľkového učenia v strojovom učení  3 - hlavné kategórie strojového učenia</vt:lpstr>
      <vt:lpstr>Hlavné kategórie strojového učenia</vt:lpstr>
      <vt:lpstr>Hlavné kategórie strojového učenia</vt:lpstr>
      <vt:lpstr>Vzdelávanie pod dohľadom </vt:lpstr>
      <vt:lpstr>Nezávislé a závislé údaje</vt:lpstr>
      <vt:lpstr>Nezávislé a závislé údaje - príklad</vt:lpstr>
      <vt:lpstr>Vzdelávanie pod dohľadom - príklad</vt:lpstr>
      <vt:lpstr>Zovšeobecnenie a nadmerná montáž</vt:lpstr>
      <vt:lpstr>Vzdelávanie bez dozoru</vt:lpstr>
      <vt:lpstr>Nekontrolované vzdelávanie - príklad</vt:lpstr>
      <vt:lpstr>Preskúmajte a preskúmajte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148</cp:revision>
  <dcterms:created xsi:type="dcterms:W3CDTF">2021-12-08T08:56:03Z</dcterms:created>
  <dcterms:modified xsi:type="dcterms:W3CDTF">2024-03-16T18:51:25Z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