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sldIdLst>
    <p:sldId id="256" r:id="rId5"/>
    <p:sldId id="257" r:id="rId6"/>
    <p:sldId id="258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77" r:id="rId16"/>
  </p:sldIdLst>
  <p:sldSz cx="12192000" cy="6858000"/>
  <p:notesSz cx="68580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2135" autoAdjust="0"/>
  </p:normalViewPr>
  <p:slideViewPr>
    <p:cSldViewPr snapToGrid="0">
      <p:cViewPr varScale="1">
        <p:scale>
          <a:sx n="91" d="100"/>
          <a:sy n="91" d="100"/>
        </p:scale>
        <p:origin x="127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066BBB-4A2A-497B-8D6E-78F28B3C4025}" type="datetimeFigureOut">
              <a:rPr lang="hr-HR" smtClean="0"/>
              <a:t>26.2.2024.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1F7B0-4ED8-4155-8F88-4515C773BDA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46086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Boa tarde e bem-vindo ao curso de Aprendizagem Automática. Este curso foi desenvolvido na sequência do projeto Erasmus+ CodeIn. Tudo o que precisa de aprender é o acesso à Internet e um computador.</a:t>
            </a:r>
          </a:p>
          <a:p>
            <a:pPr>
              <a:lnSpc>
                <a:spcPct val="107000"/>
              </a:lnSpc>
              <a:spcAft>
                <a:spcPts val="800"/>
              </a:spcAft>
              <a:defRPr>
                <a:effectLst/>
              </a:defRPr>
            </a:pPr>
            <a:r>
              <a:t>O curso contém um total de dez tópicos. Além disso, preparámos um vídeo curto com instruções básicas no início de cada um deles. </a:t>
            </a:r>
            <a:r>
              <a:rPr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 primeiro lugar, fornecer-lhe-emos informações básicas sobre como esperamos aprender neste curso e onde pode encontrar materiais didáticos.</a:t>
            </a:r>
            <a:r>
              <a:t> </a:t>
            </a: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2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41249110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A IA na cultura popular tem cativado as nossas imaginações e deixou uma marca indelével na nossa consciência coletiva. Desde a inteligência enganosa de HAL 9000 em "2001: A Space Odyssey" até à busca incessante do Terminator, a IA foi retratada de maneiras icónicas e estimulantes.</a:t>
            </a:r>
          </a:p>
          <a:p>
            <a:r>
              <a:t>Em filmes como "Ex Machina" e programas de TV como "Westworld", devemos questionar os limites da consciência de IA, a natureza da identidade e as responsabilidades éticas da criação e interação com entidades de IA.</a:t>
            </a:r>
          </a:p>
          <a:p>
            <a:r>
              <a:t>Estas referências culturais servem como lembretes poderosos do profundo impacto e considerações éticas em torno da IA. Eles ignoram as discussões sobre os perigos potenciais, as linhas turvas entre artificial e humano e a importância de um desenvolvimento e utilização responsáveis.</a:t>
            </a:r>
          </a:p>
          <a:p>
            <a:r>
              <a:t>Ao explorar a IA na cultura popular, podemos nos envolver com suas complexidades, ponderar as implicações morais e moldar um futuro onde a tecnologia de IA é aproveitada de forma responsável e ponderada.</a:t>
            </a:r>
          </a:p>
          <a:p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11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4551198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Para concluir esta unidade, estude e reveja os seguintes recursos online. Obrigado pela atenção!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12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7187061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Espera-se que gaste um total de 150 horas para adquirir os resultados de aprendizagem pretendidos. A maior parte deste tempo estudará sozinho com as nossas instruções pré-ordenadas e materiais de ensino online.</a:t>
            </a:r>
          </a:p>
          <a:p>
            <a:pPr>
              <a:defRPr>
                <a:effectLst/>
              </a:defRPr>
            </a:pPr>
            <a:r>
              <a:t>O parceiro associado deste projeto é a Oracle Corporation, que, no âmbito do projeto e do programa da Oracle Academy, nos permitiu utilizar o portal de aprendizagem nomeado como Oracle Member Hub, que aloja o seu canal de aprendizagem. Pode obter mais informações sobre o programa da Oracle Academy no academy.oracle.com</a:t>
            </a:r>
          </a:p>
          <a:p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3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4780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A IA é dedicada ao ensino de computadores para pensar e aprender como os seres humanos. É como dar-lhes capacidades especiais para ver, ouvir e entender o mundo ao seu redor. Podem processar enormes quantidades de informação, aprender com ela e aplicar esse conhecimento para resolver problemas complexos.</a:t>
            </a:r>
          </a:p>
          <a:p>
            <a:r>
              <a:t>Imagine ter um amigo super brilhante que possa analisar dados num piscar de olhos. Este amigo pode detetar padrões que até humanos podem perder e fazer previsões. Eles podem ajudá-lo a tomar melhores decisões fornecendo insights e sugestões valiosos.</a:t>
            </a:r>
          </a:p>
          <a:p>
            <a:r>
              <a:t>Por exemplo, pense nas compras online. A IA pode analisar as suas compras anteriores, compreender as suas preferências e recomendar produtos que possa adorar. É como ter um comprador pessoal que conhece o seu estilo e o ajuda a descobrir coisas novas.</a:t>
            </a:r>
          </a:p>
          <a:p>
            <a:r>
              <a:t>A IA não está limitada a uma única tarefa. Pode ser treinado para se destacar em vários campos. Por exemplo, pode ajudar os médicos a diagnosticar doenças através da análise de imagens médicas, da assistência na tradução de línguas ou até mesmo a jogar jogos estratégicos melhor do que os humanos.</a:t>
            </a:r>
          </a:p>
          <a:p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4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6141302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A década de 1950 marcou o nascimento da IA, com o termo cunhado na Conferência de Dartmouth e o influente papel de Alan Turing "Computing Machinery and Intelligence" que explorou o conceito de inteligência da máquina. Na década de 1960, registaram-se progressos significativos na resolução matemática de problemas e na compreensão da linguagem natural, abrindo caminho para novos avanços. No entanto, a década de 1970 e a década de 1980 viram o Inverno da IA, um período de redução do financiamento e de progresso limitado, o que reduziu o entusiasmo pela investigação sobre IA. Os anos 1980 e 1990 testemunharam o aumento dos sistemas especializados e da aprendizagem automática, que ganharam popularidade e lançaram as bases para desenvolvimentos futuros. Na década de 2000, o surgimento de redes de big data e neurais impulsionou a IA para novos alturas, abrindo portas para aplicações transformadoras.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5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3098562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Na década de 2010, a aprendizagem aprofundada trouxe uma transformação revolucionária na IA, permitindo avanços significativos em vários campos. A IA está totalmente integrada no dia a dia, manifestando-se em assistentes virtuais, sistemas de recomendação e veículos autónomos. Entretanto, os debates em curso sobre os impactos éticos e societais da IA ganharam destaque, salientando a importância de um desenvolvimento e implantação responsáveis. À medida que a IA evolui rapidamente, molda o nosso futuro, apresentando imensas possibilidades e desafios.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6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2073240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No mundo atual, a IA tem tido impactos significativos em vários domínios. Automatiza tarefas, melhorando a eficiência e a produtividade nas indústrias. Os sistemas com tecnologia AI oferecem recomendações personalizadas baseadas nas preferências do utilizador, melhorando as experiências globais. A IA está a transformar os diagnósticos, a descoberta de medicamentos e um tratamento personalizado nos cuidados de saúde e na medicina, revolucionando a indústria dos cuidados de saúde. Os chatbots e assistentes virtuais oferecem suporte instantâneo e interações personalizadas, melhorando a experiência geral do cliente. A influência da IA abrange a automatização e a personalização aos avanços dos cuidados de saúde e uma maior satisfação dos clientes.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7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5496898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Num mundo alimentado por IA, a sua influência atinge de longe e largo, ultrapassando os veículos autónomos e a cibersegurança. Desde os avanços da educação até ao assistente financeiro, a IA permeia todos os setores, ignorando uma revolução das possibilidades. À medida que nos preparamos para um futuro moldado pela tecnologia de ponta, o papel da IA crescerá mais significativamente, impulsionando a inovação e conquistando desafios complexos. No entanto, estamos à vista de possibilidades infinitas, pois a IA apenas arrancou a superfície do seu grande potencial. Prepare-se para uma viagem onde os limites de IA ainda não foram descobertos.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8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5165440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A Inteligência Artificial (I.A.) tem um enorme potencial, mas também apresenta desafios que devem ser enfrentados. À medida que nos preparamos para a era da IA, torna-se crucial assegurar que o seu desenvolvimento e utilização se alinhem com princípios éticos e responsáveis. A privacidade, a equidade e a transparência são preocupações fundamentais que exigem a nossa atenção e ação.</a:t>
            </a:r>
          </a:p>
          <a:p>
            <a:pPr>
              <a:defRPr>
                <a:effectLst/>
              </a:defRPr>
            </a:pPr>
            <a:r>
              <a:t> </a:t>
            </a:r>
          </a:p>
          <a:p>
            <a:pPr>
              <a:defRPr>
                <a:effectLst/>
              </a:defRPr>
            </a:pPr>
            <a:r>
              <a:t>Os sistemas de IA processam muitas vezes grandes quantidades de dados pessoais, levantando dúvidas sobre a forma como estes dados são recolhidos, armazenados e utilizados. Proteger os direitos de privacidade dos indivíduos e garantir a proteção de dados é fundamental nas aplicações de IA.</a:t>
            </a:r>
          </a:p>
          <a:p>
            <a:pPr>
              <a:defRPr>
                <a:effectLst/>
              </a:defRPr>
            </a:pPr>
            <a:r>
              <a:t> </a:t>
            </a:r>
          </a:p>
          <a:p>
            <a:pPr>
              <a:defRPr>
                <a:effectLst/>
              </a:defRPr>
            </a:pPr>
            <a:r>
              <a:t>Os preconceitos e a discriminação podem, inadvertidamente, ser perpetuados por algoritmos de IA, se não forem corretamente resolvidos. Por conseguinte, é essencial atenuar as distorções e garantir a equidade dos sistemas de IA, evitando resultados discriminatórios que possam ter um impacto desproporcionado em grupos específicos.</a:t>
            </a:r>
          </a:p>
          <a:p>
            <a:pPr>
              <a:defRPr>
                <a:effectLst/>
              </a:defRPr>
            </a:pPr>
            <a:r>
              <a:t> </a:t>
            </a:r>
          </a:p>
          <a:p>
            <a:pPr>
              <a:defRPr>
                <a:effectLst/>
              </a:defRPr>
            </a:pPr>
            <a:r>
              <a:t>Os algoritmos de IA podem ser complexos e opacos, dificultando a compreensão dos seus processos de tomada de decisões. Por conseguinte, o estabelecimento de medidas de transparência, como a explicabilidade e a interpretabilidade, é crucial para reforçar a confiança nos sistemas de IA e permitir a responsabilização.</a:t>
            </a:r>
          </a:p>
          <a:p>
            <a:pPr>
              <a:defRPr>
                <a:effectLst/>
              </a:defRPr>
            </a:pPr>
            <a:r>
              <a:t> </a:t>
            </a:r>
          </a:p>
          <a:p>
            <a:pPr>
              <a:defRPr>
                <a:effectLst/>
              </a:defRPr>
            </a:pPr>
            <a:r>
              <a:t>Respondendo a estes desafios, poderemos aproveitar o verdadeiro potencial da IA, minimizando ao mesmo tempo qualquer impacto negativo sobre os indivíduos e a sociedade no seu conjunto.</a:t>
            </a:r>
          </a:p>
          <a:p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9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2142549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O nosso compromisso consiste em implementar a tecnologia de IA de forma responsável, garantindo que os seus benefícios sejam acessíveis a todos e alinhados com os nossos princípios éticos. Nós nos esforçamos para criar um futuro em que a IA se torne uma força para mudanças positivas, minimizando ao mesmo tempo qualquer dano potencial que possa surgir. Segue-se a forma como abordamos a implementação de IA responsável:</a:t>
            </a:r>
          </a:p>
          <a:p>
            <a:endParaRPr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t>Damos prioridade à proteção de dados pessoais e ao cumprimento de medidas de segurança robustas e regulamentos de privacidade. Ao salvaguardar os direitos de privacidade dos indivíduos, garantimos que as aplicações de IA respeitam a confidencialidade das informações dos utilizadores.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t>Estamos dedicados ao desenvolvimento de sistemas de IA imparciais e equitativos. Por conseguinte, investimos em investigação e desenvolvimento para mitigar o preconceito, avaliar algoritmos para a equidade e trabalhar ativamente para eliminar quaisquer resultados discriminatórios.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t>Defendemos a transparência nos sistemas de IA. Promovemos o desenvolvimento de modelos e métodos interpretáveis que permitam aos utilizadores compreender a forma como a IA chega às suas decisões. Através da explicabilidade, promovemos a confiança e a responsabilização nas tecnologias de IA.</a:t>
            </a:r>
          </a:p>
          <a:p>
            <a:endParaRPr/>
          </a:p>
          <a:p>
            <a:r>
              <a:t>Adotando estes princípios e aperfeiçoando continuamente as nossas práticas, pretendemos construir um futuro onde a IA é uma ferramenta poderosa que capacita os indivíduos e contribui positivamente para a sociedade. A implementação de IA responsável é o nosso compromisso de criar um mundo mais inclusivo para todos.</a:t>
            </a:r>
          </a:p>
          <a:p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10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547689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3E04E41-BFA8-4551-94CF-FF0786B6A9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8F1C0F8-20A9-4D6A-942D-AAA84F0D95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9C00BB3-AFA5-4F08-AE28-27DE61B47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26.02.2024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40F8208-00C0-4B82-93B4-D03C4F87C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52E1428-DCE4-475A-894E-4495F640E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51967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E6A2373-B293-485A-B9F4-8022807B3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13E82635-9808-40F9-AB0B-69DB1AB52E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AD01CDF-CF6D-4E3D-89EE-855DE207B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26.02.2024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8C8C3EB-3B39-4674-9C85-CD80CE578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37398AB-BE32-4F86-A6EA-E13C2E4F7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27389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86E3940D-6C3D-4BFA-80F9-A5EAEFD4BB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896287F-84F0-4838-B4C4-A5B5D250C9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74B7AC1-C0DB-46F6-9800-7CD636192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26.02.2024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A1FAA13-902D-4409-9223-5C1E749A8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96952E3-1EE7-4D94-BA57-5100B300F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1387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1E32B72-72F1-4DDF-A955-E96B51BE7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4B96A78-CDC7-4128-8825-6B321A97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FD3F5ED-1A27-4358-B40D-DC536AF60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26.02.2024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DF005AC-7851-4539-BC0E-495D00904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80CD2B3-EB28-47E7-9CF9-C63EBFF66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5538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A214856-0940-4939-A233-E830012F9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20872C0-58F9-4E62-ADEA-4C801725C0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ADF8169-59EE-467F-88D2-A8E7DC500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26.02.2024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560D2E5-E5A5-4D2B-825F-AE71A82D4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04838DC-9538-4FE6-8EC2-F694BA2C9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5226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9E9B973-5E82-41ED-BD29-ED33A9C33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C78DA29-A0EF-43CC-9F32-CBC18517BF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2222E80D-D7AE-4811-A0C5-4665EB7E79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9BB7B4F-2233-483B-A6C2-1319D3C07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26.02.2024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F69642E-7620-4781-8808-0DC43EA01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AB38760-3DA5-4055-9C4E-05E3A96D8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853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30230BF-A108-4EDC-AC8C-DB36E1042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70F32FC-565E-4EBE-BC36-3D4D3CA86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ACA45642-0538-4400-A68F-C890899A13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BE57C1A5-9CB7-4A29-BC8A-ECCB220F48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4DF49A45-3D1A-48F1-B4B7-81F3F3A16F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43FF47A6-690F-4A9F-922D-7C52118F8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26.02.2024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6E9BD540-884B-4DB6-B81F-8B3588F7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08098A4D-5920-412B-8FC3-D401775F3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4363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F6BB5C5-33FE-4E90-9618-45A104BEE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C6B37200-BE32-4968-BB88-10117B519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26.02.2024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88AB8BFF-4198-4131-9F63-734DE5920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730972D-586F-481A-812B-1D135BD72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0115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97309D5-4D94-42BF-A392-1B0C426B4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26.02.2024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BB8F6513-F2BD-4223-9A89-18958AC7B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0A74D69-0FEC-433D-82C5-4E523114B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142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AA5867A-5B4E-4C78-B00F-F58A8DB76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2C7E01D-BD3D-473B-A095-204E20E024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97CF3AED-69E8-4E6F-8D87-BF19C05CCE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38610F5-117F-46F2-ABF4-11B7B7797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26.02.2024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E894C93-FB30-4551-83DA-3B9EFC51C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81DBB05-ECB2-4EBE-9484-F81EE907D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6249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308B22-79C3-4E34-BE99-9A1962946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2EB4F772-BF22-4F5C-A7A0-50BE340C67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3EF6472-25B8-423A-A9DF-2628787DF5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AE3A5A38-83E1-4449-AF6B-F03F44A14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26.02.2024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4DEF8AC-167B-435C-80C6-0B81C4B77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E0BD990-BE4F-4CFB-892B-A066BC1DE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1279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EEC5F034-E282-4D10-A3AC-90320D019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24F2DBC-3188-47EE-92F3-4372C1E629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9F4436A-2F08-4112-8FF6-182C07FA7D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FFD27-F130-4AA0-AC6C-2D38F5DAC637}" type="datetimeFigureOut">
              <a:rPr lang="pl-PL" smtClean="0"/>
              <a:t>26.02.2024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D09538A-6922-4657-A6A2-5BF665AB9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63F68B1-1615-4D59-A7A0-B702B4D040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28727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phil415.pbworks.com/f/TuringComputing.pdf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4RixMPF4xi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cademy.oracle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C6EDE3B-79DB-4CF3-9354-991865F182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45020" y="2111970"/>
            <a:ext cx="9144000" cy="3065815"/>
          </a:xfrm>
        </p:spPr>
        <p:txBody>
          <a:bodyPr>
            <a:normAutofit fontScale="90000"/>
          </a:bodyPr>
          <a:lstStyle/>
          <a:p>
            <a:r>
              <a:rPr b="1"/>
              <a:t>O3 - Programas de ensino à distância na Aprendizagem Automática</a:t>
            </a:r>
            <a:br>
              <a:rPr b="1"/>
            </a:br>
            <a:r>
              <a:rPr b="1"/>
              <a:t/>
            </a:r>
            <a:br>
              <a:rPr b="1"/>
            </a:br>
            <a:r>
              <a:t>1- O que é a Inteligência Artificial?</a:t>
            </a:r>
          </a:p>
        </p:txBody>
      </p:sp>
    </p:spTree>
    <p:extLst>
      <p:ext uri="{BB962C8B-B14F-4D97-AF65-F5344CB8AC3E}">
        <p14:creationId xmlns:p14="http://schemas.microsoft.com/office/powerpoint/2010/main" val="750715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000" y="131445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Implementação da IA Responsável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240" y="1330960"/>
            <a:ext cx="7985760" cy="5340773"/>
          </a:xfrm>
        </p:spPr>
        <p:txBody>
          <a:bodyPr>
            <a:normAutofit/>
          </a:bodyPr>
          <a:lstStyle/>
          <a:p>
            <a:pPr lvl="0" algn="just">
              <a:defRPr sz="3600">
                <a:latin typeface="+mj-lt"/>
              </a:defRPr>
            </a:pPr>
            <a:r>
              <a:t>A implementação da IA de forma responsável é o nosso compromisso. </a:t>
            </a:r>
            <a:endParaRPr sz="3600">
              <a:latin typeface="+mj-lt"/>
            </a:endParaRPr>
          </a:p>
          <a:p>
            <a:pPr lvl="0" algn="just">
              <a:defRPr>
                <a:latin typeface="+mj-lt"/>
              </a:defRPr>
            </a:pPr>
            <a:r>
              <a:rPr sz="3600"/>
              <a:t>Atribuímos prioridade à </a:t>
            </a:r>
            <a:r>
              <a:rPr sz="4000" b="1"/>
              <a:t>proteção de dados, equidade e transparência</a:t>
            </a:r>
            <a:r>
              <a:rPr sz="3600"/>
              <a:t>. </a:t>
            </a:r>
            <a:endParaRPr sz="3600">
              <a:latin typeface="+mj-lt"/>
            </a:endParaRPr>
          </a:p>
          <a:p>
            <a:pPr lvl="0" algn="just">
              <a:defRPr>
                <a:latin typeface="+mj-lt"/>
              </a:defRPr>
            </a:pPr>
            <a:r>
              <a:rPr sz="3600"/>
              <a:t>O nosso objetivo é um futuro em que a IA capacita e que </a:t>
            </a:r>
            <a:r>
              <a:rPr sz="4000" b="1"/>
              <a:t>sem danos</a:t>
            </a:r>
            <a:r>
              <a:rPr sz="3600"/>
              <a:t>. </a:t>
            </a:r>
            <a:endParaRPr sz="3600">
              <a:latin typeface="+mj-lt"/>
            </a:endParaRPr>
          </a:p>
          <a:p>
            <a:pPr lvl="0" algn="just">
              <a:defRPr>
                <a:latin typeface="+mj-lt"/>
              </a:defRPr>
            </a:pPr>
            <a:r>
              <a:rPr sz="3600"/>
              <a:t>Junte-se a nós na criação de um </a:t>
            </a:r>
            <a:r>
              <a:rPr sz="4000" b="1"/>
              <a:t>mundo inclusivo </a:t>
            </a:r>
            <a:r>
              <a:rPr sz="3600"/>
              <a:t>através da </a:t>
            </a:r>
            <a:r>
              <a:rPr sz="4000" b="1"/>
              <a:t>implementação de IA </a:t>
            </a:r>
            <a:r>
              <a:rPr sz="3600"/>
              <a:t>responsável.</a:t>
            </a:r>
          </a:p>
        </p:txBody>
      </p:sp>
      <p:pic>
        <p:nvPicPr>
          <p:cNvPr id="2050" name="Picture 2" descr="Free Person Holding World Globe Facing Mountain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0479" y="3919637"/>
            <a:ext cx="3007995" cy="200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ree Close-Up View of System Hacking in a Monitor Stock Phot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0479" y="1457008"/>
            <a:ext cx="3018155" cy="2010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7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000" y="131445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AI na Cultura Popular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240" y="1330960"/>
            <a:ext cx="11409680" cy="5340773"/>
          </a:xfrm>
        </p:spPr>
        <p:txBody>
          <a:bodyPr>
            <a:normAutofit/>
          </a:bodyPr>
          <a:lstStyle/>
          <a:p>
            <a:pPr lvl="0" algn="just">
              <a:defRPr sz="3600">
                <a:latin typeface="+mj-lt"/>
              </a:defRPr>
            </a:pPr>
            <a:r>
              <a:t>Explorar a IA na cultura popular permite-nos envolver, ponderar implicações morais e moldar um futuro onde a IA é aproveitada de forma responsável. </a:t>
            </a:r>
          </a:p>
          <a:p>
            <a:pPr lvl="0" algn="just">
              <a:defRPr sz="3600">
                <a:latin typeface="+mj-lt"/>
              </a:defRPr>
            </a:pPr>
            <a:r>
              <a:t>Desde a inteligência enganosa de HAL 9000 até à busca incansável do Terminator, a IA foi retratada de formas icónicas e inspiradoras de pensamento.</a:t>
            </a:r>
          </a:p>
          <a:p>
            <a:pPr lvl="0" algn="just">
              <a:defRPr sz="3600">
                <a:latin typeface="+mj-lt"/>
              </a:defRPr>
            </a:pPr>
            <a:r>
              <a:t>Estas referências culturais recordam-nos o impacto da IA, suscitando discussões sobre os perigos potenciais e a importância de um desenvolvimento responsável.</a:t>
            </a:r>
          </a:p>
        </p:txBody>
      </p:sp>
    </p:spTree>
    <p:extLst>
      <p:ext uri="{BB962C8B-B14F-4D97-AF65-F5344CB8AC3E}">
        <p14:creationId xmlns:p14="http://schemas.microsoft.com/office/powerpoint/2010/main" val="24883443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Estudar e rever os seguintes recursos online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560" y="1628774"/>
            <a:ext cx="11379200" cy="5057775"/>
          </a:xfrm>
        </p:spPr>
        <p:txBody>
          <a:bodyPr>
            <a:normAutofit fontScale="92500" lnSpcReduction="20000"/>
          </a:bodyPr>
          <a:lstStyle/>
          <a:p>
            <a:pPr marL="0" lvl="0" indent="0" algn="just">
              <a:buNone/>
              <a:defRPr b="1">
                <a:latin typeface="+mj-lt"/>
              </a:defRPr>
            </a:pPr>
            <a:r>
              <a:t>Encontre e leia o papel mais citado Alan Turing, </a:t>
            </a:r>
            <a:r>
              <a:rPr i="1"/>
              <a:t>'Computing Machinery and Intelligence</a:t>
            </a:r>
            <a:r>
              <a:t>'</a:t>
            </a:r>
            <a:endParaRPr b="1">
              <a:latin typeface="+mj-lt"/>
            </a:endParaRPr>
          </a:p>
          <a:p>
            <a:pPr algn="just">
              <a:defRPr>
                <a:latin typeface="+mj-lt"/>
                <a:hlinkClick r:id="rId3"/>
              </a:defRPr>
            </a:pPr>
            <a:r>
              <a:t>https://phil415.pbworks.com/f/TuringComputing.pdf</a:t>
            </a:r>
            <a:endParaRPr>
              <a:latin typeface="+mj-lt"/>
            </a:endParaRPr>
          </a:p>
          <a:p>
            <a:pPr marL="0" indent="0" algn="just">
              <a:buNone/>
            </a:pPr>
            <a:endParaRPr b="1"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t>Veja este vídeo:</a:t>
            </a:r>
          </a:p>
          <a:p>
            <a:pPr algn="just">
              <a:defRPr>
                <a:latin typeface="+mj-lt"/>
                <a:hlinkClick r:id="rId4"/>
              </a:defRPr>
            </a:pPr>
            <a:r>
              <a:t>https://www.youtube.com/watch?v=4RixMPF4xis</a:t>
            </a:r>
            <a:endParaRPr>
              <a:latin typeface="+mj-lt"/>
            </a:endParaRPr>
          </a:p>
          <a:p>
            <a:pPr marL="0" indent="0" algn="just">
              <a:buNone/>
            </a:pPr>
            <a:endParaRPr b="1"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t>Experimente a obra-prima cinematográfica "</a:t>
            </a:r>
            <a:r>
              <a:rPr i="1"/>
              <a:t>2001: A Space Odyssey</a:t>
            </a:r>
            <a:r>
              <a:t>" (Clarke, A. C., &amp; Kubrick, S., 1968.) e reflete sobre os seus profundos temas da humanidade e da tecnologia.</a:t>
            </a:r>
            <a:endParaRPr b="1">
              <a:latin typeface="+mj-lt"/>
            </a:endParaRPr>
          </a:p>
          <a:p>
            <a:pPr marL="0" indent="0" algn="just">
              <a:buNone/>
            </a:pPr>
            <a:endParaRPr b="1"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t>Aceda ao Oracle Member Hub e termine o primeiro tópico:</a:t>
            </a:r>
          </a:p>
          <a:p>
            <a:pPr algn="just">
              <a:defRPr>
                <a:latin typeface="+mj-lt"/>
              </a:defRPr>
            </a:pPr>
            <a:r>
              <a:t>academy.oracle.com</a:t>
            </a:r>
            <a:endParaRPr>
              <a:latin typeface="+mj-lt"/>
            </a:endParaRPr>
          </a:p>
          <a:p>
            <a:pPr algn="just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01820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Introdução ao curso de Aprendizagem Automática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 sz="3600">
                <a:latin typeface="+mj-lt"/>
              </a:defRPr>
            </a:pPr>
            <a:r>
              <a:t>Este curso foi desenvolvido como resultado do projeto Erasmus+ CodeIn (</a:t>
            </a:r>
            <a:r>
              <a:rPr i="1"/>
              <a:t>Cloud cOmputing para Educação Digital INnovation</a:t>
            </a:r>
            <a:r>
              <a:t>)</a:t>
            </a:r>
          </a:p>
          <a:p>
            <a:pPr lvl="0">
              <a:defRPr sz="3600">
                <a:latin typeface="+mj-lt"/>
              </a:defRPr>
            </a:pPr>
            <a:r>
              <a:t>Contém um total de dez tópicos didáticos</a:t>
            </a:r>
            <a:endParaRPr sz="3600">
              <a:latin typeface="+mj-lt"/>
            </a:endParaRPr>
          </a:p>
          <a:p>
            <a:pPr lvl="0">
              <a:defRPr sz="3600">
                <a:latin typeface="+mj-lt"/>
              </a:defRPr>
            </a:pPr>
            <a:r>
              <a:t>Tudo o que precisa de aprender é acesso à Internet </a:t>
            </a:r>
          </a:p>
          <a:p>
            <a:pPr lvl="0">
              <a:defRPr sz="3600">
                <a:latin typeface="+mj-lt"/>
              </a:defRPr>
            </a:pPr>
            <a:r>
              <a:t>Espera-se que gaste um total de 150 horas para adquirir os resultados de aprendizagem pretendidos. </a:t>
            </a:r>
          </a:p>
          <a:p>
            <a:pPr lvl="0"/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874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Introdução ao curso de Aprendizagem Automática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46108"/>
          </a:xfrm>
        </p:spPr>
        <p:txBody>
          <a:bodyPr/>
          <a:lstStyle/>
          <a:p>
            <a:pPr lvl="0">
              <a:defRPr sz="3600">
                <a:latin typeface="+mj-lt"/>
              </a:defRPr>
            </a:pPr>
            <a:r>
              <a:t>A maior parte deste tempo vai estudar sozinho com materiais de ensino online.</a:t>
            </a:r>
          </a:p>
          <a:p>
            <a:pPr lvl="0">
              <a:defRPr sz="3600">
                <a:latin typeface="+mj-lt"/>
              </a:defRPr>
            </a:pPr>
            <a:r>
              <a:t>O parceiro associado deste projeto é o programa educacional filantrópico global da Oracle - Oracle Academy - </a:t>
            </a:r>
            <a:r>
              <a:rPr>
                <a:hlinkClick r:id="rId3"/>
              </a:rPr>
              <a:t>https</a:t>
            </a:r>
            <a:r>
              <a:rPr>
                <a:sym typeface="Wingdings" panose="05000000000000000000" pitchFamily="2" charset="2"/>
                <a:hlinkClick r:id="rId3"/>
              </a:rPr>
              <a:t>://</a:t>
            </a:r>
            <a:r>
              <a:rPr>
                <a:hlinkClick r:id="rId3"/>
              </a:rPr>
              <a:t>academy.oracle.com</a:t>
            </a:r>
            <a:endParaRPr sz="3600">
              <a:latin typeface="+mj-lt"/>
            </a:endParaRPr>
          </a:p>
          <a:p>
            <a:pPr lvl="0">
              <a:defRPr sz="3600">
                <a:latin typeface="+mj-lt"/>
              </a:defRPr>
            </a:pPr>
            <a:r>
              <a:t>O seu sistema de gestão da aprendizagem é o Oracle Member Hub</a:t>
            </a:r>
            <a:endParaRPr sz="3600">
              <a:latin typeface="+mj-lt"/>
            </a:endParaRPr>
          </a:p>
          <a:p>
            <a:pPr lvl="0"/>
            <a:endParaRPr sz="3600">
              <a:latin typeface="+mj-lt"/>
            </a:endParaRPr>
          </a:p>
          <a:p>
            <a:pPr lvl="0"/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39552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000" y="131445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O que é Inteligência Artificial (I.A.)?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240" y="1690688"/>
            <a:ext cx="7620000" cy="4981045"/>
          </a:xfrm>
        </p:spPr>
        <p:txBody>
          <a:bodyPr>
            <a:normAutofit fontScale="85000" lnSpcReduction="20000"/>
          </a:bodyPr>
          <a:lstStyle/>
          <a:p>
            <a:pPr lvl="0" algn="just">
              <a:defRPr sz="3600">
                <a:latin typeface="+mj-lt"/>
              </a:defRPr>
            </a:pPr>
            <a:r>
              <a:t>A IA ensina os computadores a pensar e a aprender como os humanos.</a:t>
            </a:r>
          </a:p>
          <a:p>
            <a:pPr lvl="0" algn="just">
              <a:defRPr sz="3600">
                <a:latin typeface="+mj-lt"/>
              </a:defRPr>
            </a:pPr>
            <a:r>
              <a:t>É como ter um amigo super brilhante que encontra padrões e faz previsões.</a:t>
            </a:r>
            <a:endParaRPr sz="3600">
              <a:latin typeface="+mj-lt"/>
            </a:endParaRPr>
          </a:p>
          <a:p>
            <a:pPr lvl="0" algn="just">
              <a:defRPr sz="3600">
                <a:latin typeface="+mj-lt"/>
              </a:defRPr>
            </a:pPr>
            <a:r>
              <a:t>A IA processa vastas quantidades de informação para resolver problemas complexos.</a:t>
            </a:r>
          </a:p>
          <a:p>
            <a:pPr lvl="0" algn="just">
              <a:defRPr sz="3600">
                <a:latin typeface="+mj-lt"/>
              </a:defRPr>
            </a:pPr>
            <a:r>
              <a:t>A IA melhora a tomada de decisões fornecendo insights valiosos.</a:t>
            </a:r>
          </a:p>
          <a:p>
            <a:pPr lvl="0" algn="just">
              <a:defRPr sz="3600">
                <a:latin typeface="+mj-lt"/>
              </a:defRPr>
            </a:pPr>
            <a:r>
              <a:t>Exemplos: Recomendações personalizadas de produtos em compras online, diagnóstico de doenças e excitação em vários campos.</a:t>
            </a:r>
            <a:endParaRPr sz="3600">
              <a:latin typeface="+mj-lt"/>
            </a:endParaRPr>
          </a:p>
          <a:p>
            <a:pPr lvl="0"/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  <p:pic>
        <p:nvPicPr>
          <p:cNvPr id="1026" name="Picture 2" descr="Free Woman in White Shirt Playing Chess against a Robot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4999" y="2600960"/>
            <a:ext cx="3482995" cy="2326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8841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000" y="131445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Perspetiva Geral do Histórico de IA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240" y="1457008"/>
            <a:ext cx="7620000" cy="5214725"/>
          </a:xfrm>
        </p:spPr>
        <p:txBody>
          <a:bodyPr>
            <a:normAutofit fontScale="77500" lnSpcReduction="20000"/>
          </a:bodyPr>
          <a:lstStyle/>
          <a:p>
            <a:pPr lvl="0" algn="just">
              <a:defRPr>
                <a:latin typeface="+mj-lt"/>
              </a:defRPr>
            </a:pPr>
            <a:r>
              <a:rPr sz="3600"/>
              <a:t>1950s: </a:t>
            </a:r>
            <a:r>
              <a:rPr sz="3900" b="1"/>
              <a:t>Nascimento</a:t>
            </a:r>
            <a:r>
              <a:rPr sz="3600"/>
              <a:t> de IA, termo encadeado na Conferência de Dartmouth, Alan Turing publica o papel "</a:t>
            </a:r>
            <a:r>
              <a:rPr sz="3600" i="1"/>
              <a:t>Computing Machinery and Intelligence</a:t>
            </a:r>
            <a:r>
              <a:rPr sz="3600"/>
              <a:t>"</a:t>
            </a:r>
            <a:endParaRPr sz="3600">
              <a:latin typeface="+mj-lt"/>
            </a:endParaRPr>
          </a:p>
          <a:p>
            <a:pPr lvl="0" algn="just">
              <a:defRPr>
                <a:latin typeface="+mj-lt"/>
              </a:defRPr>
            </a:pPr>
            <a:r>
              <a:rPr sz="3600"/>
              <a:t>1960s: </a:t>
            </a:r>
            <a:r>
              <a:rPr sz="3900" b="1"/>
              <a:t>afusos</a:t>
            </a:r>
            <a:r>
              <a:rPr sz="3600"/>
              <a:t> iniciais na resolução matemática de problemas e compreensão da linguagem natural.</a:t>
            </a:r>
          </a:p>
          <a:p>
            <a:pPr lvl="0" algn="just">
              <a:defRPr>
                <a:latin typeface="+mj-lt"/>
              </a:defRPr>
            </a:pPr>
            <a:r>
              <a:rPr sz="3600"/>
              <a:t>1970s-1980s: AI </a:t>
            </a:r>
            <a:r>
              <a:rPr sz="3900" b="1"/>
              <a:t>Winter</a:t>
            </a:r>
            <a:r>
              <a:rPr sz="3600"/>
              <a:t>, financiamento reduziu e limitou o progresso.</a:t>
            </a:r>
          </a:p>
          <a:p>
            <a:pPr lvl="0" algn="just">
              <a:defRPr>
                <a:latin typeface="+mj-lt"/>
              </a:defRPr>
            </a:pPr>
            <a:r>
              <a:rPr sz="3600"/>
              <a:t>1980s-1990s: </a:t>
            </a:r>
            <a:r>
              <a:rPr sz="3900" b="1"/>
              <a:t>Sistemas especialistas </a:t>
            </a:r>
            <a:r>
              <a:rPr sz="3600"/>
              <a:t>e a aprendizagem automática ganham popularidade.</a:t>
            </a:r>
          </a:p>
          <a:p>
            <a:pPr lvl="0" algn="just">
              <a:defRPr>
                <a:latin typeface="+mj-lt"/>
              </a:defRPr>
            </a:pPr>
            <a:r>
              <a:rPr sz="3600"/>
              <a:t>2000s: Aumento do volume de </a:t>
            </a:r>
            <a:r>
              <a:rPr sz="3900" b="1"/>
              <a:t>big data </a:t>
            </a:r>
            <a:r>
              <a:rPr sz="3600"/>
              <a:t> e </a:t>
            </a:r>
            <a:r>
              <a:rPr sz="3900" b="1"/>
              <a:t>redes rurais</a:t>
            </a:r>
            <a:r>
              <a:rPr sz="3600"/>
              <a:t>.</a:t>
            </a:r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  <p:pic>
        <p:nvPicPr>
          <p:cNvPr id="2050" name="Picture 2" descr="Free Black Server Racks on a Room 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6157" y="4536810"/>
            <a:ext cx="3753758" cy="1313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4286" y="1802448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295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000" y="131445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Perspetiva Geral do Histórico de IA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240" y="1457008"/>
            <a:ext cx="7620000" cy="5214725"/>
          </a:xfrm>
        </p:spPr>
        <p:txBody>
          <a:bodyPr>
            <a:normAutofit fontScale="92500"/>
          </a:bodyPr>
          <a:lstStyle/>
          <a:p>
            <a:pPr lvl="0" algn="just">
              <a:defRPr>
                <a:latin typeface="+mj-lt"/>
              </a:defRPr>
            </a:pPr>
            <a:r>
              <a:rPr sz="3600"/>
              <a:t>2010s: </a:t>
            </a:r>
            <a:r>
              <a:rPr sz="4000" b="1"/>
              <a:t>A aprendizagem aprofundada revoluciona a IA </a:t>
            </a:r>
            <a:r>
              <a:rPr sz="3600"/>
              <a:t>com avanços significativos.</a:t>
            </a:r>
          </a:p>
          <a:p>
            <a:pPr lvl="0" algn="just">
              <a:defRPr sz="3600">
                <a:latin typeface="+mj-lt"/>
              </a:defRPr>
            </a:pPr>
            <a:r>
              <a:t>A IA passa a fazer parte do quotidiano: assistentes virtuais, sistemas de recomendação, veículos autónomos, etc.</a:t>
            </a:r>
          </a:p>
          <a:p>
            <a:pPr lvl="0" algn="just">
              <a:defRPr sz="3600">
                <a:latin typeface="+mj-lt"/>
              </a:defRPr>
            </a:pPr>
            <a:r>
              <a:t>Debate em curso sobre ética e impactos sociais da IA.</a:t>
            </a:r>
          </a:p>
          <a:p>
            <a:pPr lvl="0" algn="just">
              <a:defRPr sz="3600">
                <a:latin typeface="+mj-lt"/>
              </a:defRPr>
            </a:pPr>
            <a:r>
              <a:t>A IA continua a evoluir rapidamente, moldando o nosso futuro.</a:t>
            </a:r>
            <a:endParaRPr>
              <a:latin typeface="+mj-lt"/>
            </a:endParaRPr>
          </a:p>
        </p:txBody>
      </p:sp>
      <p:pic>
        <p:nvPicPr>
          <p:cNvPr id="3074" name="Picture 2" descr="Free Clear Light Bulb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0479" y="1574757"/>
            <a:ext cx="2900681" cy="1763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ree High-Angle Photo of Robot Stock Phot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4559" y="3761062"/>
            <a:ext cx="2764155" cy="184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0368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000" y="131445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Impacto da IA no Mundo de Hoje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240" y="1330960"/>
            <a:ext cx="11470640" cy="5340773"/>
          </a:xfrm>
        </p:spPr>
        <p:txBody>
          <a:bodyPr>
            <a:normAutofit lnSpcReduction="10000"/>
          </a:bodyPr>
          <a:lstStyle/>
          <a:p>
            <a:pPr lvl="0" algn="just">
              <a:defRPr sz="3600">
                <a:latin typeface="+mj-lt"/>
              </a:defRPr>
            </a:pPr>
            <a:r>
              <a:t>Automatização e Eficiência: A IA automatiza as tarefas, melhorando a eficiência e a produtividade da indústria.</a:t>
            </a:r>
          </a:p>
          <a:p>
            <a:pPr lvl="0" algn="just">
              <a:defRPr sz="3600">
                <a:latin typeface="+mj-lt"/>
              </a:defRPr>
            </a:pPr>
            <a:r>
              <a:t>Personalização e Recomendações: os sistemas com tecnologia AI fornecem sugestões personalizadas baseadas nas preferências do utilizador e melhoram experiências.</a:t>
            </a:r>
          </a:p>
          <a:p>
            <a:pPr lvl="0" algn="just">
              <a:defRPr sz="3600">
                <a:latin typeface="+mj-lt"/>
              </a:defRPr>
            </a:pPr>
            <a:r>
              <a:t>Saúde e Medicina: diagnósticos, descoberta de drogas e tratamento personalizado, transformação de cuidados de saúde.</a:t>
            </a:r>
          </a:p>
          <a:p>
            <a:pPr lvl="0" algn="just">
              <a:defRPr sz="3600">
                <a:latin typeface="+mj-lt"/>
              </a:defRPr>
            </a:pPr>
            <a:r>
              <a:t>Experiência de Cliente Melhorada: os chatbots e os assistentes virtuais oferecem suporte instantâneo e interações personalizadas</a:t>
            </a:r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60254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000" y="131445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Impacto da IA no Mundo de Hoje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240" y="1330960"/>
            <a:ext cx="11470640" cy="5340773"/>
          </a:xfrm>
        </p:spPr>
        <p:txBody>
          <a:bodyPr>
            <a:normAutofit/>
          </a:bodyPr>
          <a:lstStyle/>
          <a:p>
            <a:pPr lvl="0" algn="just">
              <a:defRPr sz="3600">
                <a:latin typeface="+mj-lt"/>
              </a:defRPr>
            </a:pPr>
            <a:r>
              <a:t>O impacto da IA ultrapassa os veículos autónomos e a cibersegurança.</a:t>
            </a:r>
          </a:p>
          <a:p>
            <a:pPr lvl="0" algn="just">
              <a:defRPr sz="3600">
                <a:latin typeface="+mj-lt"/>
              </a:defRPr>
            </a:pPr>
            <a:r>
              <a:t>Revoluciona vários setores como educação, finanças e muito mais.</a:t>
            </a:r>
          </a:p>
          <a:p>
            <a:pPr lvl="0" algn="just">
              <a:defRPr sz="3600">
                <a:latin typeface="+mj-lt"/>
              </a:defRPr>
            </a:pPr>
            <a:r>
              <a:t>A IA abre potencial de transformação, oferecendo novas possibilidades e avanços.</a:t>
            </a:r>
          </a:p>
          <a:p>
            <a:pPr lvl="0" algn="just">
              <a:defRPr sz="3600">
                <a:latin typeface="+mj-lt"/>
              </a:defRPr>
            </a:pPr>
            <a:r>
              <a:t>Os avanços tecnológicos amplificarão o papel da IA na formação do nosso futuro e na promoção da inovação.</a:t>
            </a:r>
            <a:endParaRPr sz="36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995517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000" y="131445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Desafios de IA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240" y="1330960"/>
            <a:ext cx="7985760" cy="5340773"/>
          </a:xfrm>
        </p:spPr>
        <p:txBody>
          <a:bodyPr>
            <a:normAutofit/>
          </a:bodyPr>
          <a:lstStyle/>
          <a:p>
            <a:pPr lvl="0" algn="just">
              <a:defRPr sz="3600">
                <a:latin typeface="+mj-lt"/>
              </a:defRPr>
            </a:pPr>
            <a:r>
              <a:t>Libertar o potencial da IA vem com desafios.</a:t>
            </a:r>
            <a:endParaRPr sz="3600">
              <a:latin typeface="+mj-lt"/>
            </a:endParaRPr>
          </a:p>
          <a:p>
            <a:pPr lvl="0" algn="just">
              <a:defRPr>
                <a:latin typeface="+mj-lt"/>
              </a:defRPr>
            </a:pPr>
            <a:r>
              <a:rPr sz="4000" b="1"/>
              <a:t>Utilização física </a:t>
            </a:r>
            <a:r>
              <a:rPr sz="3600"/>
              <a:t>é fundamental. </a:t>
            </a:r>
            <a:endParaRPr sz="3600">
              <a:latin typeface="+mj-lt"/>
            </a:endParaRPr>
          </a:p>
          <a:p>
            <a:pPr lvl="0" algn="just">
              <a:defRPr>
                <a:latin typeface="+mj-lt"/>
              </a:defRPr>
            </a:pPr>
            <a:r>
              <a:rPr sz="3600"/>
              <a:t>A </a:t>
            </a:r>
            <a:r>
              <a:rPr sz="4000" b="1"/>
              <a:t>Privacidade, equidade e transparência</a:t>
            </a:r>
            <a:r>
              <a:rPr sz="3600"/>
              <a:t> são cruciais. </a:t>
            </a:r>
            <a:endParaRPr sz="3600">
              <a:latin typeface="+mj-lt"/>
            </a:endParaRPr>
          </a:p>
          <a:p>
            <a:pPr lvl="0" algn="just">
              <a:defRPr sz="3600">
                <a:latin typeface="+mj-lt"/>
              </a:defRPr>
            </a:pPr>
            <a:r>
              <a:t>Vamos abordar estas preocupações para garantir um impacto positivo nos indivíduos e na sociedade.</a:t>
            </a:r>
          </a:p>
        </p:txBody>
      </p:sp>
      <p:pic>
        <p:nvPicPr>
          <p:cNvPr id="1026" name="Picture 2" descr="Free Black Android Smartphone on Top of White Book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2080" y="1711321"/>
            <a:ext cx="2693034" cy="1793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ree Code Projected Over Woman Stock Phot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2080" y="4021666"/>
            <a:ext cx="2717979" cy="181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920619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2bf4f87-cb72-4e57-ad38-3955b64ca675" xsi:nil="true"/>
    <lcf76f155ced4ddcb4097134ff3c332f xmlns="9ddf7ba3-e48b-4174-a29c-2a175c523237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AFC4393578E54EA6D196651228CF09" ma:contentTypeVersion="18" ma:contentTypeDescription="Create a new document." ma:contentTypeScope="" ma:versionID="f39009392cc1bef1f81aa84f6355a9cb">
  <xsd:schema xmlns:xsd="http://www.w3.org/2001/XMLSchema" xmlns:xs="http://www.w3.org/2001/XMLSchema" xmlns:p="http://schemas.microsoft.com/office/2006/metadata/properties" xmlns:ns2="9ddf7ba3-e48b-4174-a29c-2a175c523237" xmlns:ns3="b2bf4f87-cb72-4e57-ad38-3955b64ca675" targetNamespace="http://schemas.microsoft.com/office/2006/metadata/properties" ma:root="true" ma:fieldsID="65c7a4dbae23a40a47a00121fc7d6485" ns2:_="" ns3:_="">
    <xsd:import namespace="9ddf7ba3-e48b-4174-a29c-2a175c523237"/>
    <xsd:import namespace="b2bf4f87-cb72-4e57-ad38-3955b64ca67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3:TaxCatchAll" minOccurs="0"/>
                <xsd:element ref="ns2:lcf76f155ced4ddcb4097134ff3c332f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df7ba3-e48b-4174-a29c-2a175c5232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9c0af0c-00b2-4b9d-ac19-30cd42724e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bf4f87-cb72-4e57-ad38-3955b64ca675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273846d-743d-4c83-89dc-8271a4c400d8}" ma:internalName="TaxCatchAll" ma:showField="CatchAllData" ma:web="b2bf4f87-cb72-4e57-ad38-3955b64ca67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3571E05-42F9-432B-A062-0970F6412D8E}">
  <ds:schemaRefs>
    <ds:schemaRef ds:uri="http://purl.org/dc/elements/1.1/"/>
    <ds:schemaRef ds:uri="9ddf7ba3-e48b-4174-a29c-2a175c523237"/>
    <ds:schemaRef ds:uri="http://purl.org/dc/dcmitype/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b2bf4f87-cb72-4e57-ad38-3955b64ca675"/>
  </ds:schemaRefs>
</ds:datastoreItem>
</file>

<file path=customXml/itemProps2.xml><?xml version="1.0" encoding="utf-8"?>
<ds:datastoreItem xmlns:ds="http://schemas.openxmlformats.org/officeDocument/2006/customXml" ds:itemID="{648B904F-A7DC-4700-B550-EC2015A964C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3200833-201A-49F5-A432-2CE2FAB789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df7ba3-e48b-4174-a29c-2a175c523237"/>
    <ds:schemaRef ds:uri="b2bf4f87-cb72-4e57-ad38-3955b64ca6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2244</TotalTime>
  <Words>2311</Words>
  <Application>Microsoft Office PowerPoint</Application>
  <PresentationFormat>Widescreen</PresentationFormat>
  <Paragraphs>107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Wingdings</vt:lpstr>
      <vt:lpstr>Motyw pakietu Office</vt:lpstr>
      <vt:lpstr>O3 - Programas de ensino à distância na Aprendizagem Automática  1- O que é a Inteligência Artificial?</vt:lpstr>
      <vt:lpstr>Introdução ao curso de Aprendizagem Automática</vt:lpstr>
      <vt:lpstr>Introdução ao curso de Aprendizagem Automática</vt:lpstr>
      <vt:lpstr>O que é Inteligência Artificial (I.A.)?</vt:lpstr>
      <vt:lpstr>Perspetiva Geral do Histórico de IA</vt:lpstr>
      <vt:lpstr>Perspetiva Geral do Histórico de IA</vt:lpstr>
      <vt:lpstr>Impacto da IA no Mundo de Hoje</vt:lpstr>
      <vt:lpstr>Impacto da IA no Mundo de Hoje</vt:lpstr>
      <vt:lpstr>Desafios de IA</vt:lpstr>
      <vt:lpstr>Implementação da IA Responsável</vt:lpstr>
      <vt:lpstr>AI na Cultura Popular</vt:lpstr>
      <vt:lpstr>Estudar e rever os seguintes recursos online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the webinar.</dc:title>
  <dc:creator>Grzegorz Zwoliński I25</dc:creator>
  <cp:lastModifiedBy>frane</cp:lastModifiedBy>
  <cp:revision>117</cp:revision>
  <dcterms:created xsi:type="dcterms:W3CDTF">2021-12-08T08:56:03Z</dcterms:created>
  <dcterms:modified xsi:type="dcterms:W3CDTF">2024-02-26T10:50:46Z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0x0101003FAFC4393578E54EA6D196651228CF09</vt:lpwstr>
  </property>
</Properties>
</file>