
<file path=[Content_Types].xml><?xml version="1.0" encoding="utf-8"?>
<Types xmlns="http://schemas.openxmlformats.org/package/2006/content-types">
  <Default ContentType="image/jpeg" Extension="jpeg"/>
  <Default ContentType="image/jpeg" Extension="jpg"/>
  <Default ContentType="image/png" Extension="png"/>
  <Default ContentType="application/vnd.openxmlformats-package.relationships+xml" Extension="rels"/>
  <Default ContentType="application/xml" Extension="xml"/>
  <Override ContentType="application/vnd.openxmlformats-officedocument.customXmlProperties+xml" PartName="/customXml/itemProps1.xml"/>
  <Override ContentType="application/vnd.openxmlformats-officedocument.customXmlProperties+xml" PartName="/customXml/itemProps2.xml"/>
  <Override ContentType="application/vnd.openxmlformats-officedocument.customXmlProperties+xml" PartName="/customXml/itemProps3.xml"/>
  <Override ContentType="application/vnd.openxmlformats-officedocument.extended-properties+xml" PartName="/docProps/app.xml"/>
  <Override ContentType="application/vnd.openxmlformats-package.core-properties+xml" PartName="/docProps/core.xml"/>
  <Override ContentType="application/vnd.openxmlformats-officedocument.custom-properties+xml" PartName="/docProps/custom.xml"/>
  <Override ContentType="application/vnd.ms-powerpoint.changesinfo+xml" PartName="/ppt/changesInfos/changesInfo1.xml"/>
  <Override ContentType="application/vnd.openxmlformats-officedocument.drawingml.chart+xml" PartName="/ppt/charts/chart1.xml"/>
  <Override ContentType="application/vnd.ms-office.chartcolorstyle+xml" PartName="/ppt/charts/colors1.xml"/>
  <Override ContentType="application/vnd.ms-office.chartstyle+xml" PartName="/ppt/charts/style1.xml"/>
  <Override ContentType="application/vnd.openxmlformats-officedocument.presentationml.commentAuthors+xml" PartName="/ppt/commentAuthors.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presentation.main+xml" PartName="/ppt/presentation.xml"/>
  <Override ContentType="application/vnd.openxmlformats-officedocument.presentationml.presProps+xml" PartName="/ppt/presProps.xml"/>
  <Override ContentType="application/vnd.ms-powerpoint.revisioninfo+xml" PartName="/ppt/revisionInfo.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95" r:id="rId29"/>
    <p:sldId id="256" r:id="rId5"/>
    <p:sldId id="257" r:id="rId6"/>
    <p:sldId id="278" r:id="rId7"/>
    <p:sldId id="279" r:id="rId8"/>
    <p:sldId id="280" r:id="rId9"/>
    <p:sldId id="281" r:id="rId10"/>
    <p:sldId id="282" r:id="rId11"/>
    <p:sldId id="283" r:id="rId12"/>
    <p:sldId id="286" r:id="rId13"/>
    <p:sldId id="287" r:id="rId14"/>
    <p:sldId id="284" r:id="rId15"/>
    <p:sldId id="290" r:id="rId16"/>
    <p:sldId id="293" r:id="rId17"/>
    <p:sldId id="285" r:id="rId18"/>
    <p:sldId id="294" r:id="rId19"/>
    <p:sldId id="277" r:id="rId20"/>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704B1F-DEB9-323E-B567-DCA14F360B8A}" v="2" dt="2023-07-12T06:58:12.1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450" autoAdjust="0"/>
  </p:normalViewPr>
  <p:slideViewPr>
    <p:cSldViewPr snapToGrid="0">
      <p:cViewPr varScale="1">
        <p:scale>
          <a:sx n="84" d="100"/>
          <a:sy n="84" d="100"/>
        </p:scale>
        <p:origin x="1548" y="90"/>
      </p:cViewPr>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customXml/item1.xml" Type="http://schemas.openxmlformats.org/officeDocument/2006/relationships/customXml"/><Relationship Id="rId10" Target="slides/slide6.xml" Type="http://schemas.openxmlformats.org/officeDocument/2006/relationships/slide"/><Relationship Id="rId11" Target="slides/slide7.xml" Type="http://schemas.openxmlformats.org/officeDocument/2006/relationships/slide"/><Relationship Id="rId12" Target="slides/slide8.xml" Type="http://schemas.openxmlformats.org/officeDocument/2006/relationships/slide"/><Relationship Id="rId13" Target="slides/slide9.xml" Type="http://schemas.openxmlformats.org/officeDocument/2006/relationships/slide"/><Relationship Id="rId14" Target="slides/slide10.xml" Type="http://schemas.openxmlformats.org/officeDocument/2006/relationships/slide"/><Relationship Id="rId15" Target="slides/slide11.xml" Type="http://schemas.openxmlformats.org/officeDocument/2006/relationships/slide"/><Relationship Id="rId16" Target="slides/slide12.xml" Type="http://schemas.openxmlformats.org/officeDocument/2006/relationships/slide"/><Relationship Id="rId17" Target="slides/slide13.xml" Type="http://schemas.openxmlformats.org/officeDocument/2006/relationships/slide"/><Relationship Id="rId18" Target="slides/slide14.xml" Type="http://schemas.openxmlformats.org/officeDocument/2006/relationships/slide"/><Relationship Id="rId19" Target="slides/slide15.xml" Type="http://schemas.openxmlformats.org/officeDocument/2006/relationships/slide"/><Relationship Id="rId2" Target="../customXml/item2.xml" Type="http://schemas.openxmlformats.org/officeDocument/2006/relationships/customXml"/><Relationship Id="rId20" Target="slides/slide16.xml" Type="http://schemas.openxmlformats.org/officeDocument/2006/relationships/slide"/><Relationship Id="rId21" Target="notesMasters/notesMaster1.xml" Type="http://schemas.openxmlformats.org/officeDocument/2006/relationships/notesMaster"/><Relationship Id="rId22" Target="commentAuthors.xml" Type="http://schemas.openxmlformats.org/officeDocument/2006/relationships/commentAuthors"/><Relationship Id="rId23" Target="presProps.xml" Type="http://schemas.openxmlformats.org/officeDocument/2006/relationships/presProps"/><Relationship Id="rId24" Target="viewProps.xml" Type="http://schemas.openxmlformats.org/officeDocument/2006/relationships/viewProps"/><Relationship Id="rId25" Target="theme/theme1.xml" Type="http://schemas.openxmlformats.org/officeDocument/2006/relationships/theme"/><Relationship Id="rId26" Target="tableStyles.xml" Type="http://schemas.openxmlformats.org/officeDocument/2006/relationships/tableStyles"/><Relationship Id="rId27" Target="changesInfos/changesInfo1.xml" Type="http://schemas.microsoft.com/office/2016/11/relationships/changesInfo"/><Relationship Id="rId28" Target="revisionInfo.xml" Type="http://schemas.microsoft.com/office/2015/10/relationships/revisionInfo"/><Relationship Id="rId29" Target="slides/slide17.xml" Type="http://schemas.openxmlformats.org/officeDocument/2006/relationships/slide"/><Relationship Id="rId3" Target="../customXml/item3.xml" Type="http://schemas.openxmlformats.org/officeDocument/2006/relationships/customXml"/><Relationship Id="rId4" Target="slideMasters/slideMaster1.xml" Type="http://schemas.openxmlformats.org/officeDocument/2006/relationships/slideMaster"/><Relationship Id="rId5" Target="slides/slide1.xml" Type="http://schemas.openxmlformats.org/officeDocument/2006/relationships/slide"/><Relationship Id="rId6" Target="slides/slide2.xml" Type="http://schemas.openxmlformats.org/officeDocument/2006/relationships/slide"/><Relationship Id="rId7" Target="slides/slide3.xml" Type="http://schemas.openxmlformats.org/officeDocument/2006/relationships/slide"/><Relationship Id="rId8" Target="slides/slide4.xml" Type="http://schemas.openxmlformats.org/officeDocument/2006/relationships/slide"/><Relationship Id="rId9" Target="slides/slide5.xml" Type="http://schemas.openxmlformats.org/officeDocument/2006/relationships/slide"/></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VANA KARDUM GOLEŠ" userId="S::ivanakg@vus.hr::ea8c4a9e-a789-4ae1-a51f-92c8f5786e31" providerId="AD" clId="Web-{02704B1F-DEB9-323E-B567-DCA14F360B8A}"/>
    <pc:docChg chg="">
      <pc:chgData name="IVANA KARDUM GOLEŠ" userId="S::ivanakg@vus.hr::ea8c4a9e-a789-4ae1-a51f-92c8f5786e31" providerId="AD" clId="Web-{02704B1F-DEB9-323E-B567-DCA14F360B8A}" dt="2023-07-12T06:58:12.119" v="1"/>
      <pc:docMkLst>
        <pc:docMk/>
      </pc:docMkLst>
      <pc:sldChg chg="delCm">
        <pc:chgData name="IVANA KARDUM GOLEŠ" userId="S::ivanakg@vus.hr::ea8c4a9e-a789-4ae1-a51f-92c8f5786e31" providerId="AD" clId="Web-{02704B1F-DEB9-323E-B567-DCA14F360B8A}" dt="2023-07-12T06:58:02.134" v="0"/>
        <pc:sldMkLst>
          <pc:docMk/>
          <pc:sldMk cId="1349354338" sldId="282"/>
        </pc:sldMkLst>
      </pc:sldChg>
      <pc:sldChg chg="delCm">
        <pc:chgData name="IVANA KARDUM GOLEŠ" userId="S::ivanakg@vus.hr::ea8c4a9e-a789-4ae1-a51f-92c8f5786e31" providerId="AD" clId="Web-{02704B1F-DEB9-323E-B567-DCA14F360B8A}" dt="2023-07-12T06:58:12.119" v="1"/>
        <pc:sldMkLst>
          <pc:docMk/>
          <pc:sldMk cId="2101662179" sldId="283"/>
        </pc:sldMkLst>
      </pc:sldChg>
    </pc:docChg>
  </pc:docChgLst>
</pc:chgInfo>
</file>

<file path=ppt/charts/_rels/chart1.xml.rels><?xml version="1.0" encoding="UTF-8" standalone="no"?><Relationships xmlns="http://schemas.openxmlformats.org/package/2006/relationships"><Relationship Id="rId1" Target="style1.xml" Type="http://schemas.microsoft.com/office/2011/relationships/chartStyle"/><Relationship Id="rId2" Target="colors1.xml" Type="http://schemas.microsoft.com/office/2011/relationships/chartColorStyle"/><Relationship Id="rId3" Target="Book1" TargetMode="External" Type="http://schemas.openxmlformats.org/officeDocument/2006/relationships/oleObject"/></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002766829814854"/>
          <c:y val="5.7697540384771491E-2"/>
          <c:w val="0.8399975838639282"/>
          <c:h val="0.82107443786021594"/>
        </c:manualLayout>
      </c:layout>
      <c:lineChart>
        <c:grouping val="stacked"/>
        <c:varyColors val="0"/>
        <c:ser>
          <c:idx val="0"/>
          <c:order val="0"/>
          <c:tx>
            <c:strRef>
              <c:f>Sheet1!$B$1</c:f>
              <c:strCache>
                <c:ptCount val="1"/>
                <c:pt idx="0">
                  <c:v>probabilty</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Sheet1!$C$2:$C$62</c:f>
              <c:numCache>
                <c:formatCode>General</c:formatCode>
                <c:ptCount val="61"/>
                <c:pt idx="0">
                  <c:v>2000</c:v>
                </c:pt>
                <c:pt idx="1">
                  <c:v>2100</c:v>
                </c:pt>
                <c:pt idx="2">
                  <c:v>2200</c:v>
                </c:pt>
                <c:pt idx="3">
                  <c:v>2300</c:v>
                </c:pt>
                <c:pt idx="4">
                  <c:v>2400</c:v>
                </c:pt>
                <c:pt idx="5">
                  <c:v>2500</c:v>
                </c:pt>
                <c:pt idx="6">
                  <c:v>2600</c:v>
                </c:pt>
                <c:pt idx="7">
                  <c:v>2700</c:v>
                </c:pt>
                <c:pt idx="8">
                  <c:v>2800</c:v>
                </c:pt>
                <c:pt idx="9">
                  <c:v>2900</c:v>
                </c:pt>
                <c:pt idx="10">
                  <c:v>3000</c:v>
                </c:pt>
                <c:pt idx="11">
                  <c:v>3100</c:v>
                </c:pt>
                <c:pt idx="12">
                  <c:v>3200</c:v>
                </c:pt>
                <c:pt idx="13">
                  <c:v>3300</c:v>
                </c:pt>
                <c:pt idx="14">
                  <c:v>3400</c:v>
                </c:pt>
                <c:pt idx="15">
                  <c:v>3500</c:v>
                </c:pt>
                <c:pt idx="16">
                  <c:v>3600</c:v>
                </c:pt>
                <c:pt idx="17">
                  <c:v>3700</c:v>
                </c:pt>
                <c:pt idx="18">
                  <c:v>3800</c:v>
                </c:pt>
                <c:pt idx="19">
                  <c:v>3900</c:v>
                </c:pt>
                <c:pt idx="20">
                  <c:v>4000</c:v>
                </c:pt>
                <c:pt idx="21">
                  <c:v>4100</c:v>
                </c:pt>
                <c:pt idx="22">
                  <c:v>4200</c:v>
                </c:pt>
                <c:pt idx="23">
                  <c:v>4300</c:v>
                </c:pt>
                <c:pt idx="24">
                  <c:v>4400</c:v>
                </c:pt>
                <c:pt idx="25">
                  <c:v>4500</c:v>
                </c:pt>
                <c:pt idx="26">
                  <c:v>4600</c:v>
                </c:pt>
                <c:pt idx="27">
                  <c:v>4700</c:v>
                </c:pt>
                <c:pt idx="28">
                  <c:v>4800</c:v>
                </c:pt>
                <c:pt idx="29">
                  <c:v>4900</c:v>
                </c:pt>
                <c:pt idx="30">
                  <c:v>5000</c:v>
                </c:pt>
                <c:pt idx="31">
                  <c:v>5100</c:v>
                </c:pt>
                <c:pt idx="32">
                  <c:v>5200</c:v>
                </c:pt>
                <c:pt idx="33">
                  <c:v>5300</c:v>
                </c:pt>
                <c:pt idx="34">
                  <c:v>5400</c:v>
                </c:pt>
                <c:pt idx="35">
                  <c:v>5500</c:v>
                </c:pt>
                <c:pt idx="36">
                  <c:v>5600</c:v>
                </c:pt>
                <c:pt idx="37">
                  <c:v>5700</c:v>
                </c:pt>
                <c:pt idx="38">
                  <c:v>5800</c:v>
                </c:pt>
                <c:pt idx="39">
                  <c:v>5900</c:v>
                </c:pt>
                <c:pt idx="40">
                  <c:v>6000</c:v>
                </c:pt>
                <c:pt idx="41">
                  <c:v>6100</c:v>
                </c:pt>
                <c:pt idx="42">
                  <c:v>6200</c:v>
                </c:pt>
                <c:pt idx="43">
                  <c:v>6300</c:v>
                </c:pt>
                <c:pt idx="44">
                  <c:v>6400</c:v>
                </c:pt>
                <c:pt idx="45">
                  <c:v>6500</c:v>
                </c:pt>
                <c:pt idx="46">
                  <c:v>6600</c:v>
                </c:pt>
                <c:pt idx="47">
                  <c:v>6700</c:v>
                </c:pt>
                <c:pt idx="48">
                  <c:v>6800</c:v>
                </c:pt>
                <c:pt idx="49">
                  <c:v>6900</c:v>
                </c:pt>
                <c:pt idx="50">
                  <c:v>7000</c:v>
                </c:pt>
                <c:pt idx="51">
                  <c:v>7100</c:v>
                </c:pt>
                <c:pt idx="52">
                  <c:v>7200</c:v>
                </c:pt>
                <c:pt idx="53">
                  <c:v>7300</c:v>
                </c:pt>
                <c:pt idx="54">
                  <c:v>7400</c:v>
                </c:pt>
                <c:pt idx="55">
                  <c:v>7500</c:v>
                </c:pt>
                <c:pt idx="56">
                  <c:v>7600</c:v>
                </c:pt>
                <c:pt idx="57">
                  <c:v>7700</c:v>
                </c:pt>
                <c:pt idx="58">
                  <c:v>7800</c:v>
                </c:pt>
                <c:pt idx="59">
                  <c:v>7900</c:v>
                </c:pt>
                <c:pt idx="60">
                  <c:v>8000</c:v>
                </c:pt>
              </c:numCache>
            </c:numRef>
          </c:cat>
          <c:val>
            <c:numRef>
              <c:f>Sheet1!$B$2:$B$62</c:f>
              <c:numCache>
                <c:formatCode>General</c:formatCode>
                <c:ptCount val="61"/>
                <c:pt idx="0">
                  <c:v>4.7425873177566781E-2</c:v>
                </c:pt>
                <c:pt idx="1">
                  <c:v>5.2153563078417738E-2</c:v>
                </c:pt>
                <c:pt idx="2">
                  <c:v>5.7324175898868755E-2</c:v>
                </c:pt>
                <c:pt idx="3">
                  <c:v>6.2973356056996513E-2</c:v>
                </c:pt>
                <c:pt idx="4">
                  <c:v>6.9138420343346815E-2</c:v>
                </c:pt>
                <c:pt idx="5">
                  <c:v>7.5858180021243546E-2</c:v>
                </c:pt>
                <c:pt idx="6">
                  <c:v>8.317269649392238E-2</c:v>
                </c:pt>
                <c:pt idx="7">
                  <c:v>9.112296101485616E-2</c:v>
                </c:pt>
                <c:pt idx="8">
                  <c:v>9.9750489119685176E-2</c:v>
                </c:pt>
                <c:pt idx="9">
                  <c:v>0.10909682119561293</c:v>
                </c:pt>
                <c:pt idx="10">
                  <c:v>0.11920292202211755</c:v>
                </c:pt>
                <c:pt idx="11">
                  <c:v>0.13010847436299786</c:v>
                </c:pt>
                <c:pt idx="12">
                  <c:v>0.14185106490048782</c:v>
                </c:pt>
                <c:pt idx="13">
                  <c:v>0.15446526508353475</c:v>
                </c:pt>
                <c:pt idx="14">
                  <c:v>0.16798161486607552</c:v>
                </c:pt>
                <c:pt idx="15">
                  <c:v>0.18242552380635635</c:v>
                </c:pt>
                <c:pt idx="16">
                  <c:v>0.19781611144141825</c:v>
                </c:pt>
                <c:pt idx="17">
                  <c:v>0.21416501695744142</c:v>
                </c:pt>
                <c:pt idx="18">
                  <c:v>0.23147521650098238</c:v>
                </c:pt>
                <c:pt idx="19">
                  <c:v>0.24973989440488234</c:v>
                </c:pt>
                <c:pt idx="20">
                  <c:v>0.2689414213699951</c:v>
                </c:pt>
                <c:pt idx="21">
                  <c:v>0.28905049737499594</c:v>
                </c:pt>
                <c:pt idx="22">
                  <c:v>0.31002551887238755</c:v>
                </c:pt>
                <c:pt idx="23">
                  <c:v>0.33181222783183384</c:v>
                </c:pt>
                <c:pt idx="24">
                  <c:v>0.35434369377420466</c:v>
                </c:pt>
                <c:pt idx="25">
                  <c:v>0.37754066879814541</c:v>
                </c:pt>
                <c:pt idx="26">
                  <c:v>0.40131233988754816</c:v>
                </c:pt>
                <c:pt idx="27">
                  <c:v>0.42555748318834108</c:v>
                </c:pt>
                <c:pt idx="28">
                  <c:v>0.45016600268752205</c:v>
                </c:pt>
                <c:pt idx="29">
                  <c:v>0.4750208125210601</c:v>
                </c:pt>
                <c:pt idx="30">
                  <c:v>0.5</c:v>
                </c:pt>
                <c:pt idx="31">
                  <c:v>0.52497918747894012</c:v>
                </c:pt>
                <c:pt idx="32">
                  <c:v>0.54983399731247795</c:v>
                </c:pt>
                <c:pt idx="33">
                  <c:v>0.57444251681165892</c:v>
                </c:pt>
                <c:pt idx="34">
                  <c:v>0.59868766011245211</c:v>
                </c:pt>
                <c:pt idx="35">
                  <c:v>0.62245933120185459</c:v>
                </c:pt>
                <c:pt idx="36">
                  <c:v>0.64565630622579562</c:v>
                </c:pt>
                <c:pt idx="37">
                  <c:v>0.66818777216816616</c:v>
                </c:pt>
                <c:pt idx="38">
                  <c:v>0.6899744811276125</c:v>
                </c:pt>
                <c:pt idx="39">
                  <c:v>0.710949502625004</c:v>
                </c:pt>
                <c:pt idx="40">
                  <c:v>0.7310585786300049</c:v>
                </c:pt>
                <c:pt idx="41">
                  <c:v>0.75026010559511769</c:v>
                </c:pt>
                <c:pt idx="42">
                  <c:v>0.76852478349901776</c:v>
                </c:pt>
                <c:pt idx="43">
                  <c:v>0.78583498304255861</c:v>
                </c:pt>
                <c:pt idx="44">
                  <c:v>0.8021838885585818</c:v>
                </c:pt>
                <c:pt idx="45">
                  <c:v>0.81757447619364365</c:v>
                </c:pt>
                <c:pt idx="46">
                  <c:v>0.83201838513392457</c:v>
                </c:pt>
                <c:pt idx="47">
                  <c:v>0.84553473491646525</c:v>
                </c:pt>
                <c:pt idx="48">
                  <c:v>0.85814893509951229</c:v>
                </c:pt>
                <c:pt idx="49">
                  <c:v>0.86989152563700212</c:v>
                </c:pt>
                <c:pt idx="50">
                  <c:v>0.88079707797788231</c:v>
                </c:pt>
                <c:pt idx="51">
                  <c:v>0.89090317880438707</c:v>
                </c:pt>
                <c:pt idx="52">
                  <c:v>0.9002495108803148</c:v>
                </c:pt>
                <c:pt idx="53">
                  <c:v>0.90887703898514383</c:v>
                </c:pt>
                <c:pt idx="54">
                  <c:v>0.91682730350607766</c:v>
                </c:pt>
                <c:pt idx="55">
                  <c:v>0.92414181997875655</c:v>
                </c:pt>
                <c:pt idx="56">
                  <c:v>0.93086157965665328</c:v>
                </c:pt>
                <c:pt idx="57">
                  <c:v>0.9370266439430035</c:v>
                </c:pt>
                <c:pt idx="58">
                  <c:v>0.94267582410113127</c:v>
                </c:pt>
                <c:pt idx="59">
                  <c:v>0.94784643692158232</c:v>
                </c:pt>
                <c:pt idx="60">
                  <c:v>0.95257412682243336</c:v>
                </c:pt>
              </c:numCache>
            </c:numRef>
          </c:val>
          <c:smooth val="0"/>
          <c:extLst>
            <c:ext xmlns:c16="http://schemas.microsoft.com/office/drawing/2014/chart" uri="{C3380CC4-5D6E-409C-BE32-E72D297353CC}">
              <c16:uniqueId val="{00000000-7A8B-47BD-951A-EF080855B05E}"/>
            </c:ext>
          </c:extLst>
        </c:ser>
        <c:dLbls>
          <c:showLegendKey val="0"/>
          <c:showVal val="0"/>
          <c:showCatName val="0"/>
          <c:showSerName val="0"/>
          <c:showPercent val="0"/>
          <c:showBubbleSize val="0"/>
        </c:dLbls>
        <c:marker val="1"/>
        <c:smooth val="0"/>
        <c:axId val="953506095"/>
        <c:axId val="953501103"/>
      </c:lineChart>
      <c:catAx>
        <c:axId val="9535060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p>
        </c:txPr>
        <c:crossAx val="953501103"/>
        <c:crosses val="autoZero"/>
        <c:auto val="1"/>
        <c:lblAlgn val="ctr"/>
        <c:lblOffset val="100"/>
        <c:noMultiLvlLbl val="0"/>
      </c:catAx>
      <c:valAx>
        <c:axId val="953501103"/>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p>
        </c:txPr>
        <c:crossAx val="953506095"/>
        <c:crosses val="autoZero"/>
        <c:crossBetween val="between"/>
      </c:valAx>
      <c:spPr>
        <a:noFill/>
        <a:ln>
          <a:noFill/>
        </a:ln>
        <a:effectLst/>
      </c:spPr>
    </c:plotArea>
    <c:plotVisOnly val="1"/>
    <c:dispBlanksAs val="zero"/>
    <c:showDLblsOverMax val="0"/>
  </c:chart>
  <c:spPr>
    <a:noFill/>
    <a:ln>
      <a:noFill/>
    </a:ln>
    <a:effectLst/>
  </c:spPr>
  <c:txPr>
    <a:bodyPr/>
    <a:lstStyl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no"?><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10.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1.xml" Type="http://schemas.openxmlformats.org/officeDocument/2006/relationships/slide"/></Relationships>
</file>

<file path=ppt/notesSlides/_rels/notesSlide1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2.xml" Type="http://schemas.openxmlformats.org/officeDocument/2006/relationships/slide"/></Relationships>
</file>

<file path=ppt/notesSlides/_rels/notesSlide1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3.xml" Type="http://schemas.openxmlformats.org/officeDocument/2006/relationships/slide"/></Relationships>
</file>

<file path=ppt/notesSlides/_rels/notesSlide1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4.xml" Type="http://schemas.openxmlformats.org/officeDocument/2006/relationships/slide"/></Relationships>
</file>

<file path=ppt/notesSlides/_rels/notesSlide1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5.xml" Type="http://schemas.openxmlformats.org/officeDocument/2006/relationships/slide"/></Relationships>
</file>

<file path=ppt/notesSlides/_rels/notesSlide1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6.xml" Type="http://schemas.openxmlformats.org/officeDocument/2006/relationships/slide"/></Relationships>
</file>

<file path=ppt/notesSlides/_rels/notesSlide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7.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8.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_rels/notesSlide9.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0.xml" Type="http://schemas.openxmlformats.org/officeDocument/2006/relationships/slide"/></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Buon pomeriggio e benvenuti al corso di Machine Learning. Questo corso è stato sviluppato a seguito del progetto Erasmus+ CodeIn. Tutto quello che devi imparare è l'accesso a Internet e un computer.</a:t>
            </a:r>
          </a:p>
          <a:p>
            <a:pPr>
              <a:lnSpc>
                <a:spcPct val="107000"/>
              </a:lnSpc>
              <a:spcAft>
                <a:spcPts val="800"/>
              </a:spcAft>
              <a:defRPr>
                <a:effectLst/>
              </a:defRPr>
            </a:pPr>
            <a:r>
              <a:t>Il corso contiene un totale di dieci argomenti e in questo argomento diremo qualcosa di più sulla classificazione e le sue applicazioni.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Naive Bayes è un modo di categorizzare le cose (come persone, documenti, ecc.) in base alle loro caratteristiche. Si basa su una semplice formula matematica e fa ipotesi su come le caratteristiche sono correlate alla categoria.</a:t>
            </a:r>
            <a:endParaRPr sz="1200" b="0" i="0" kern="1200">
              <a:solidFill>
                <a:schemeClr val="tx1"/>
              </a:solidFill>
              <a:effectLst/>
              <a:latin typeface="+mn-lt"/>
              <a:ea typeface="+mn-ea"/>
              <a:cs typeface="+mn-cs"/>
            </a:endParaRPr>
          </a:p>
          <a:p/>
          <a:p>
            <a:r>
              <a:t>Per utilizzare Naive Bayes, è necessario sapere quali gruppi si desidera fare e quali qualità ogni elemento ha. Quindi, l'algoritmo esamina un gruppo di elementi che sono già etichettati e utilizza tali informazioni per capire come classificare i nuovi elementi.</a:t>
            </a:r>
          </a:p>
          <a:p/>
          <a:p>
            <a:r>
              <a:t>In breve, Naive Bayes prende le cose che conosci, impara a raggrupparle e usa quella conoscenza per categorizzare nuove cose che non conosci ancora.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p>
        </p:txBody>
      </p:sp>
    </p:spTree>
    <p:extLst>
      <p:ext uri="{BB962C8B-B14F-4D97-AF65-F5344CB8AC3E}">
        <p14:creationId xmlns:p14="http://schemas.microsoft.com/office/powerpoint/2010/main" val="10312388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Ecco i passaggi per implementare l'algoritmo di Naive Bayes:</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Definire le classi: il primo passo consiste nel definire le classi in cui si desidera classificare i dati. Ad esempio, se stai cercando di classificare i frutti, le classi potrebbero essere "Apple", "Banana", "Orange", ecc.</a:t>
            </a:r>
          </a:p>
          <a:p>
            <a:pPr>
              <a:defRPr>
                <a:effectLst/>
              </a:defRPr>
            </a:pPr>
            <a:r>
              <a:t>Definisci le caratteristiche: Successivamente, dovrai definire le caratteristiche che utilizzerai per fare le tue previsioni. Ad esempio, nel nostro esempio di classificazione dei frutti, le caratteristiche potrebbero essere il colore, la dimensione e la forma del frutto.</a:t>
            </a:r>
          </a:p>
          <a:p>
            <a:pPr>
              <a:defRPr>
                <a:effectLst/>
              </a:defRPr>
            </a:pPr>
            <a:r>
              <a:t>Contare il numero di occorrenze di ogni feature in ogni classe: per ogni classe, contare il numero di occorrenze di ogni feature. Ad esempio, conta il numero di mele rosse, banane gialle, ecc.</a:t>
            </a:r>
          </a:p>
          <a:p>
            <a:pPr>
              <a:defRPr>
                <a:effectLst/>
              </a:defRPr>
            </a:pPr>
            <a:r>
              <a:t>Calcolare le probabilità precedenti: le probabilità precedenti vengono calcolate in base al numero di istanze di ciascuna classe nel data set di addestramento. Ad esempio, la probabilità precedente di "Apple" è il numero di mele nel set di dati diviso per il numero totale di frutti nel set di dati.</a:t>
            </a:r>
          </a:p>
          <a:p>
            <a:pPr>
              <a:defRPr>
                <a:effectLst/>
              </a:defRPr>
            </a:pPr>
            <a:r>
              <a:t>Calcola le probabilità: le probabilità vengono calcolate in base al numero di occorrenze di ogni feature in ogni classe. Ad esempio, la probabilità di "Rosso" dato "Apple" è il numero di mele rosse diviso per il numero totale di mele nel set di dati.</a:t>
            </a:r>
          </a:p>
          <a:p>
            <a:pPr>
              <a:defRPr>
                <a:effectLst/>
              </a:defRPr>
            </a:pPr>
            <a:r>
              <a:t>Calcolare i posteriori: i posteriori sono calcolati moltiplicando le probabilità precedenti e le probabilità. Ad esempio, il posteriore di "Apple" dato "Red" è il prodotto della probabilità precedente di "Apple" e la probabilità di "Red" dato "Apple".</a:t>
            </a:r>
          </a:p>
          <a:p>
            <a:pPr>
              <a:defRPr>
                <a:effectLst/>
              </a:defRPr>
            </a:pPr>
            <a:r>
              <a:t>Scegli il posterior massimo: l'ultimo passaggio consiste nel scegliere la classe con il posterior massimo come classe prevista per un nuovo elemento. In altre parole, la classe con la più alta probabilità di essere la classe corretta viene scelta come previsione.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p>
        </p:txBody>
      </p:sp>
    </p:spTree>
    <p:extLst>
      <p:ext uri="{BB962C8B-B14F-4D97-AF65-F5344CB8AC3E}">
        <p14:creationId xmlns:p14="http://schemas.microsoft.com/office/powerpoint/2010/main" val="11081853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Mettiamo tutto insieme. Hai un cesto con 20 pezzi di frutta, di cui 10 sono mele e 10 sono arance. Le mele sono divise in due colori: rosso (6 mele) e verde (4 mele). Le mele sono disponibili anche in due texture: liscia (8 mele) e ruvida (2 mele). Le arance sono disponibili in due texture: lisce (2 arance) e ruvide (8 arance), e sono disponibili anche in due colori: rosso (2 arance) e arancione (8 arance).</a:t>
            </a:r>
            <a:endParaRPr sz="1200" kern="1200">
              <a:solidFill>
                <a:schemeClr val="tx1"/>
              </a:solidFill>
              <a:effectLst/>
              <a:latin typeface="+mn-lt"/>
              <a:ea typeface="+mn-ea"/>
              <a:cs typeface="+mn-cs"/>
            </a:endParaRPr>
          </a:p>
          <a:p>
            <a:pPr>
              <a:defRPr>
                <a:effectLst/>
              </a:defRPr>
            </a:pPr>
            <a:r>
              <a:t> </a:t>
            </a:r>
            <a:endParaRPr sz="1200" kern="1200">
              <a:solidFill>
                <a:schemeClr val="tx1"/>
              </a:solidFill>
              <a:effectLst/>
              <a:latin typeface="+mn-lt"/>
              <a:ea typeface="+mn-ea"/>
              <a:cs typeface="+mn-cs"/>
            </a:endParaRPr>
          </a:p>
          <a:p>
            <a:pPr>
              <a:defRPr>
                <a:effectLst/>
              </a:defRPr>
            </a:pPr>
            <a:r>
              <a:t>Ora, avete un nuovo pezzo di frutta, e si desidera determinare se si tratta di una mela o di un'arancia. Il frutto è rosso e ha una consistenza liscia.</a:t>
            </a:r>
            <a:endParaRPr sz="1200" kern="1200">
              <a:solidFill>
                <a:schemeClr val="tx1"/>
              </a:solidFill>
              <a:effectLst/>
              <a:latin typeface="+mn-lt"/>
              <a:ea typeface="+mn-ea"/>
              <a:cs typeface="+mn-cs"/>
            </a:endParaRPr>
          </a:p>
          <a:p>
            <a:pPr>
              <a:defRPr>
                <a:effectLst/>
              </a:defRPr>
            </a:pPr>
            <a:r>
              <a:t> </a:t>
            </a:r>
            <a:endParaRPr sz="1200" kern="1200">
              <a:solidFill>
                <a:schemeClr val="tx1"/>
              </a:solidFill>
              <a:effectLst/>
              <a:latin typeface="+mn-lt"/>
              <a:ea typeface="+mn-ea"/>
              <a:cs typeface="+mn-cs"/>
            </a:endParaRPr>
          </a:p>
          <a:p>
            <a:pPr>
              <a:defRPr>
                <a:effectLst/>
              </a:defRPr>
            </a:pPr>
            <a:r>
              <a:t>Di seguito sono riportati i passi per calcolare le probabilità, le probabilità e i posteriori precedenti per questo scenario.</a:t>
            </a:r>
            <a:endParaRPr sz="1200" kern="1200">
              <a:solidFill>
                <a:schemeClr val="tx1"/>
              </a:solidFill>
              <a:effectLst/>
              <a:latin typeface="+mn-lt"/>
              <a:ea typeface="+mn-ea"/>
              <a:cs typeface="+mn-cs"/>
            </a:endParaRPr>
          </a:p>
          <a:p>
            <a:pPr>
              <a:defRPr>
                <a:effectLst/>
              </a:defRPr>
            </a:pPr>
            <a:r>
              <a:t> </a:t>
            </a:r>
            <a:endParaRPr sz="1200" kern="1200">
              <a:solidFill>
                <a:schemeClr val="tx1"/>
              </a:solidFill>
              <a:effectLst/>
              <a:latin typeface="+mn-lt"/>
              <a:ea typeface="+mn-ea"/>
              <a:cs typeface="+mn-cs"/>
            </a:endParaRPr>
          </a:p>
          <a:p>
            <a:pPr>
              <a:defRPr>
                <a:effectLst/>
              </a:defRPr>
            </a:pPr>
            <a:r>
              <a:t>Le probabilità precedenti sono le probabilità iniziali che il frutto sia una mela o un'arancia prima di prendere in considerazione nuove informazioni.</a:t>
            </a:r>
            <a:endParaRPr sz="1200" kern="1200">
              <a:solidFill>
                <a:schemeClr val="tx1"/>
              </a:solidFill>
              <a:effectLst/>
              <a:latin typeface="+mn-lt"/>
              <a:ea typeface="+mn-ea"/>
              <a:cs typeface="+mn-cs"/>
            </a:endParaRPr>
          </a:p>
          <a:p>
            <a:pPr>
              <a:defRPr>
                <a:effectLst/>
              </a:defRPr>
            </a:pPr>
            <a:r>
              <a:t> </a:t>
            </a:r>
            <a:endParaRPr sz="1200" kern="1200">
              <a:solidFill>
                <a:schemeClr val="tx1"/>
              </a:solidFill>
              <a:effectLst/>
              <a:latin typeface="+mn-lt"/>
              <a:ea typeface="+mn-ea"/>
              <a:cs typeface="+mn-cs"/>
            </a:endParaRPr>
          </a:p>
          <a:p>
            <a:pPr>
              <a:defRPr>
                <a:effectLst/>
              </a:defRPr>
            </a:pPr>
            <a:r>
              <a:t>La probabilità di essere una mela è 0,5</a:t>
            </a:r>
            <a:endParaRPr sz="1200" kern="1200">
              <a:solidFill>
                <a:schemeClr val="tx1"/>
              </a:solidFill>
              <a:effectLst/>
              <a:latin typeface="+mn-lt"/>
              <a:ea typeface="+mn-ea"/>
              <a:cs typeface="+mn-cs"/>
            </a:endParaRPr>
          </a:p>
          <a:p>
            <a:pPr>
              <a:defRPr>
                <a:effectLst/>
              </a:defRPr>
            </a:pPr>
            <a:r>
              <a:t>La probabilità precedente di essere arancione è 0,5</a:t>
            </a:r>
            <a:endParaRPr sz="1200" kern="1200">
              <a:solidFill>
                <a:schemeClr val="tx1"/>
              </a:solidFill>
              <a:effectLst/>
              <a:latin typeface="+mn-lt"/>
              <a:ea typeface="+mn-ea"/>
              <a:cs typeface="+mn-cs"/>
            </a:endParaRPr>
          </a:p>
          <a:p>
            <a:pPr>
              <a:defRPr>
                <a:effectLst/>
              </a:defRPr>
            </a:pPr>
            <a:r>
              <a:t> </a:t>
            </a:r>
            <a:endParaRPr sz="1200" kern="1200">
              <a:solidFill>
                <a:schemeClr val="tx1"/>
              </a:solidFill>
              <a:effectLst/>
              <a:latin typeface="+mn-lt"/>
              <a:ea typeface="+mn-ea"/>
              <a:cs typeface="+mn-cs"/>
            </a:endParaRPr>
          </a:p>
          <a:p>
            <a:pPr>
              <a:defRPr>
                <a:effectLst/>
              </a:defRPr>
            </a:pPr>
            <a:r>
              <a:t>Le probabilità sono le probabilità che il frutto abbia un colore rosso e una consistenza liscia, dato che è una mela o un'arancia.</a:t>
            </a:r>
            <a:endParaRPr sz="1200" kern="1200">
              <a:solidFill>
                <a:schemeClr val="tx1"/>
              </a:solidFill>
              <a:effectLst/>
              <a:latin typeface="+mn-lt"/>
              <a:ea typeface="+mn-ea"/>
              <a:cs typeface="+mn-cs"/>
            </a:endParaRPr>
          </a:p>
          <a:p>
            <a:pPr>
              <a:defRPr>
                <a:effectLst/>
              </a:defRPr>
            </a:pPr>
            <a:r>
              <a:t> </a:t>
            </a:r>
            <a:endParaRPr sz="1200" kern="1200">
              <a:solidFill>
                <a:schemeClr val="tx1"/>
              </a:solidFill>
              <a:effectLst/>
              <a:latin typeface="+mn-lt"/>
              <a:ea typeface="+mn-ea"/>
              <a:cs typeface="+mn-cs"/>
            </a:endParaRPr>
          </a:p>
          <a:p>
            <a:pPr>
              <a:defRPr>
                <a:effectLst/>
              </a:defRPr>
            </a:pPr>
            <a:r>
              <a:t>La probabilità di essere una mela e avere un colore rosso è 0,6</a:t>
            </a:r>
            <a:endParaRPr sz="1200" kern="1200">
              <a:solidFill>
                <a:schemeClr val="tx1"/>
              </a:solidFill>
              <a:effectLst/>
              <a:latin typeface="+mn-lt"/>
              <a:ea typeface="+mn-ea"/>
              <a:cs typeface="+mn-cs"/>
            </a:endParaRPr>
          </a:p>
          <a:p>
            <a:pPr>
              <a:defRPr>
                <a:effectLst/>
              </a:defRPr>
            </a:pPr>
            <a:r>
              <a:t>La probabilità di essere una mela e avere una consistenza liscia è 0,8</a:t>
            </a:r>
            <a:endParaRPr sz="1200" kern="1200">
              <a:solidFill>
                <a:schemeClr val="tx1"/>
              </a:solidFill>
              <a:effectLst/>
              <a:latin typeface="+mn-lt"/>
              <a:ea typeface="+mn-ea"/>
              <a:cs typeface="+mn-cs"/>
            </a:endParaRPr>
          </a:p>
          <a:p>
            <a:pPr>
              <a:defRPr>
                <a:effectLst/>
              </a:defRPr>
            </a:pPr>
            <a:r>
              <a:t>La probabilità di essere arancione e avere un colore rosso è di 0,2.</a:t>
            </a:r>
            <a:endParaRPr sz="1200" kern="1200">
              <a:solidFill>
                <a:schemeClr val="tx1"/>
              </a:solidFill>
              <a:effectLst/>
              <a:latin typeface="+mn-lt"/>
              <a:ea typeface="+mn-ea"/>
              <a:cs typeface="+mn-cs"/>
            </a:endParaRPr>
          </a:p>
          <a:p>
            <a:pPr>
              <a:defRPr>
                <a:effectLst/>
              </a:defRPr>
            </a:pPr>
            <a:r>
              <a:t>La probabilità di essere arancione e avere una consistenza liscia è di 0,2.</a:t>
            </a:r>
            <a:endParaRPr sz="1200" kern="1200">
              <a:solidFill>
                <a:schemeClr val="tx1"/>
              </a:solidFill>
              <a:effectLst/>
              <a:latin typeface="+mn-lt"/>
              <a:ea typeface="+mn-ea"/>
              <a:cs typeface="+mn-cs"/>
            </a:endParaRPr>
          </a:p>
          <a:p>
            <a:pPr>
              <a:defRPr>
                <a:effectLst/>
              </a:defRPr>
            </a:pPr>
            <a:r>
              <a:t> </a:t>
            </a:r>
            <a:endParaRPr sz="1200" kern="1200">
              <a:solidFill>
                <a:schemeClr val="tx1"/>
              </a:solidFill>
              <a:effectLst/>
              <a:latin typeface="+mn-lt"/>
              <a:ea typeface="+mn-ea"/>
              <a:cs typeface="+mn-cs"/>
            </a:endParaRPr>
          </a:p>
          <a:p>
            <a:pPr>
              <a:defRPr>
                <a:effectLst/>
              </a:defRPr>
            </a:pPr>
            <a:r>
              <a:t>Le probabilità posteriori sono calcolate dividendo le probabilità congiunte per il denominatore. In questo modo si ottiene la probabilità che il frutto sia una mela o un'arancia, date le nuove informazioni che ha un colore rosso e una consistenza liscia.</a:t>
            </a:r>
            <a:endParaRPr sz="1200" kern="1200">
              <a:solidFill>
                <a:schemeClr val="tx1"/>
              </a:solidFill>
              <a:effectLst/>
              <a:latin typeface="+mn-lt"/>
              <a:ea typeface="+mn-ea"/>
              <a:cs typeface="+mn-cs"/>
            </a:endParaRPr>
          </a:p>
          <a:p>
            <a:pPr>
              <a:defRPr>
                <a:effectLst/>
              </a:defRPr>
            </a:pPr>
            <a:r>
              <a:t>La prima parte dell'espressione (0,5 x 0,6 x 0,8), rappresenta la probabilità comune che il frutto sia una mela, abbia un colore rosso e una consistenza liscia. La seconda parte dell'espressione (0,5 x 0,2 x 0,2) rappresenta la probabilità comune che il frutto sia di colore arancione, rosso e abbia una consistenza liscia. Aggiungendo le due probabilità congiunte, otteniamo il denominatore delle probabilità posteriori, che rappresenta la probabilità totale che il frutto abbia un colore rosso e una consistenza liscia.</a:t>
            </a:r>
            <a:endParaRPr sz="1200" kern="1200">
              <a:solidFill>
                <a:schemeClr val="tx1"/>
              </a:solidFill>
              <a:effectLst/>
              <a:latin typeface="+mn-lt"/>
              <a:ea typeface="+mn-ea"/>
              <a:cs typeface="+mn-cs"/>
            </a:endParaRPr>
          </a:p>
          <a:p>
            <a:pPr>
              <a:defRPr>
                <a:effectLst/>
              </a:defRPr>
            </a:pPr>
            <a:r>
              <a:t> </a:t>
            </a:r>
            <a:endParaRPr sz="1200" kern="1200">
              <a:solidFill>
                <a:schemeClr val="tx1"/>
              </a:solidFill>
              <a:effectLst/>
              <a:latin typeface="+mn-lt"/>
              <a:ea typeface="+mn-ea"/>
              <a:cs typeface="+mn-cs"/>
            </a:endParaRPr>
          </a:p>
          <a:p>
            <a:pPr>
              <a:defRPr>
                <a:effectLst/>
              </a:defRPr>
            </a:pPr>
            <a:r>
              <a:t>Dopo aver preso in considerazione le nuove informazioni, i posteriori sono le probabilità finali del frutto di essere una mela o un'arancia.</a:t>
            </a:r>
            <a:endParaRPr sz="1200" kern="1200">
              <a:solidFill>
                <a:schemeClr val="tx1"/>
              </a:solidFill>
              <a:effectLst/>
              <a:latin typeface="+mn-lt"/>
              <a:ea typeface="+mn-ea"/>
              <a:cs typeface="+mn-cs"/>
            </a:endParaRPr>
          </a:p>
          <a:p>
            <a:pPr>
              <a:defRPr>
                <a:effectLst/>
              </a:defRPr>
            </a:pPr>
            <a:r>
              <a:t>La probabilità posteriore di essere una mela rossa e liscia è 0,952</a:t>
            </a:r>
            <a:endParaRPr sz="1200" kern="1200">
              <a:solidFill>
                <a:schemeClr val="tx1"/>
              </a:solidFill>
              <a:effectLst/>
              <a:latin typeface="+mn-lt"/>
              <a:ea typeface="+mn-ea"/>
              <a:cs typeface="+mn-cs"/>
            </a:endParaRPr>
          </a:p>
          <a:p>
            <a:pPr>
              <a:defRPr>
                <a:effectLst/>
              </a:defRPr>
            </a:pPr>
            <a:r>
              <a:t>La probabilità posteriore di essere un'arancia rossa e liscia è 0,048</a:t>
            </a:r>
            <a:endParaRPr sz="1200" kern="1200">
              <a:solidFill>
                <a:schemeClr val="tx1"/>
              </a:solidFill>
              <a:effectLst/>
              <a:latin typeface="+mn-lt"/>
              <a:ea typeface="+mn-ea"/>
              <a:cs typeface="+mn-cs"/>
            </a:endParaRPr>
          </a:p>
          <a:p>
            <a:pPr>
              <a:defRPr>
                <a:effectLst/>
              </a:defRPr>
            </a:pPr>
            <a:r>
              <a:t> </a:t>
            </a:r>
            <a:endParaRPr sz="1200" kern="1200">
              <a:solidFill>
                <a:schemeClr val="tx1"/>
              </a:solidFill>
              <a:effectLst/>
              <a:latin typeface="+mn-lt"/>
              <a:ea typeface="+mn-ea"/>
              <a:cs typeface="+mn-cs"/>
            </a:endParaRPr>
          </a:p>
          <a:p>
            <a:pPr>
              <a:defRPr>
                <a:effectLst/>
              </a:defRPr>
            </a:pPr>
            <a:r>
              <a:t>Pertanto, il nuovo pezzo di frutta è probabilmente una mela con una probabilità di 0,952 o 95,2%.</a:t>
            </a:r>
            <a:endParaRPr sz="120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p>
        </p:txBody>
      </p:sp>
    </p:spTree>
    <p:extLst>
      <p:ext uri="{BB962C8B-B14F-4D97-AF65-F5344CB8AC3E}">
        <p14:creationId xmlns:p14="http://schemas.microsoft.com/office/powerpoint/2010/main" val="25427311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Ecco un esempio di albero decisionale per i dati di sopravvivenza dei passeggeri del Titanic, progettato per un principiante. È abbastanza facile interpretare i dati da un albero decisionale. Questa è una delle sue forze.</a:t>
            </a:r>
            <a:endParaRPr sz="1200" b="0" i="0" kern="1200">
              <a:solidFill>
                <a:schemeClr val="tx1"/>
              </a:solidFill>
              <a:effectLst/>
              <a:latin typeface="+mn-lt"/>
              <a:ea typeface="+mn-ea"/>
              <a:cs typeface="+mn-cs"/>
            </a:endParaRPr>
          </a:p>
          <a:p>
            <a:pPr>
              <a:defRPr>
                <a:effectLst/>
              </a:defRPr>
            </a:pPr>
            <a:r>
              <a:t>È importante tenere presente che questo albero decisionale è ancora una rappresentazione semplificata delle complesse interazioni tra i vari fattori che hanno contribuito alla sopravvivenza dei passeggeri sul Titanic. </a:t>
            </a:r>
            <a:endParaRPr sz="1200" b="0" i="0" kern="1200">
              <a:solidFill>
                <a:schemeClr val="tx1"/>
              </a:solidFill>
              <a:effectLst/>
              <a:latin typeface="+mn-lt"/>
              <a:ea typeface="+mn-ea"/>
              <a:cs typeface="+mn-cs"/>
            </a:endParaRPr>
          </a:p>
          <a:p>
            <a:pPr>
              <a:defRPr>
                <a:effectLst/>
              </a:defRPr>
            </a:pPr>
            <a:r>
              <a:t>Inoltre, questo albero decisionale prende in considerazione solo tre variabili (età, genere e classe di passeggeri) e non tiene conto di altri fattori come il prezzo del biglietto e la posizione sulla nave che avrebbe potuto avere un impatto sulla sopravvivenza dei passeggeri.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p>
        </p:txBody>
      </p:sp>
    </p:spTree>
    <p:extLst>
      <p:ext uri="{BB962C8B-B14F-4D97-AF65-F5344CB8AC3E}">
        <p14:creationId xmlns:p14="http://schemas.microsoft.com/office/powerpoint/2010/main" val="30381683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In sostanza, un albero decisionale è un modo semplice e intuitivo per fare previsioni scomponendo un problema in domande sempre più piccole, fino a quando non viene raggiunta una risposta finale. L'obiettivo della creazione di un albero decisionale è quello di creare un modello che suddivida accuratamente i dati in base alle caratteristiche e faccia previsioni accurate. </a:t>
            </a:r>
          </a:p>
          <a:p/>
          <a:p>
            <a:r>
              <a:t>Nei materiali di Oracle Academy che fanno parte di questo corso, è possibile trovare e utilizzare esempi più dettagliati di utilizzo dell'algoritmo ID3.</a:t>
            </a:r>
          </a:p>
          <a:p/>
          <a:p>
            <a:r>
              <a:t>L'algoritmo ID3 inizia con un singolo nodo che rappresenta l'intero data set e divide in modo ricorsivo il data set in subset in base ai valori dell'attributo selezionato, fino a quando tutte le istanze di un subset non appartengono alla stessa classe o fino a quando non viene soddisfatto un criterio di arresto. In ogni nodo, l'algoritmo seleziona l'attributo che ha il maggior guadagno di informazioni e crea un ramo per ogni valore possibile dell'attributo. L'algoritmo continua finché non ha creato un albero decisionale che classifica completamente i dati di addestramento.</a:t>
            </a:r>
          </a:p>
          <a:p/>
          <a:p>
            <a:r>
              <a:t>Mentre l'algoritmo ID3 è un algoritmo di costruzione di alberi decisionali popolare e ampiamente utilizzato, ha alcune limitazioni, come la sua tendenza a sovraadattarsi a dati rumorosi e la sua incapacità di gestire attributi a valore continuo. Diverse varianti ed estensioni dell'algoritmo ID3, come C4.5 e CART, sono state sviluppate per affrontare queste limitazioni e migliorare l'accuratezza e la robustezza degli alberi decisionali.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15</a:t>
            </a:fld>
          </a:p>
        </p:txBody>
      </p:sp>
    </p:spTree>
    <p:extLst>
      <p:ext uri="{BB962C8B-B14F-4D97-AF65-F5344CB8AC3E}">
        <p14:creationId xmlns:p14="http://schemas.microsoft.com/office/powerpoint/2010/main" val="18551878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Per completare questa unità, studiare e rivedere le seguenti risorse online. Grazie per l'attenzione!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16</a:t>
            </a:fld>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La classificazione è un tipo di apprendimento supervisionato in cui l'obiettivo è prevedere l'etichetta o la categoria di classe di un datapoint in base a un set di funzioni o variabili indipendenti. In questo tipo di apprendimento, i dati vengono etichettati, il che significa che a ogni datapoint viene assegnata un'etichetta di classe definita.</a:t>
            </a:r>
            <a:endParaRPr sz="1200" kern="1200">
              <a:solidFill>
                <a:schemeClr val="tx1"/>
              </a:solidFill>
              <a:effectLst/>
              <a:latin typeface="+mn-lt"/>
              <a:ea typeface="+mn-ea"/>
              <a:cs typeface="+mn-cs"/>
            </a:endParaRPr>
          </a:p>
          <a:p>
            <a:r>
              <a:t>La classificazione è utilizzata in molte applicazioni del mondo reale come l'analisi del sentiment, il filtraggio dello spam, la classificazione delle immagini e la diagnosi medica, tra gli altri. Il successo della classificazione dipende dalla qualità dei dati formativi e dalla scelta dell'algoritmo utilizzato.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Ci sono molti diversi algoritmi di classificazione tra cui scegliere, che vanno da semplici modelli lineari a complessi metodi di ensemble. Per i principianti, è spesso meglio iniziare con algoritmi semplici e ampiamente utilizzati, come la regressione logistica, alberi decisionali, k-vicini più vicini (k-NN) e Naive Bayes. Questi algoritmi sono relativamente facili da comprendere e implementare, rendendoli ideali per iniziare con i problemi di classificazione. Sono stati ampiamente testati e utilizzati in vari domini e hanno mostrato buone prestazioni per molti problemi.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p>
        </p:txBody>
      </p:sp>
    </p:spTree>
    <p:extLst>
      <p:ext uri="{BB962C8B-B14F-4D97-AF65-F5344CB8AC3E}">
        <p14:creationId xmlns:p14="http://schemas.microsoft.com/office/powerpoint/2010/main" val="385619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La regressione logistica è un metodo statistico utilizzato per i problemi di classificazione binaria, in cui l'obiettivo è quello di prevedere un risultato binario (ad esempio sì/no, vero/falso). Esso aiuta a determinare la relazione tra un insieme di variabili indipendenti e una variabile binario dipendente.</a:t>
            </a:r>
          </a:p>
          <a:p>
            <a:endParaRPr sz="1200" kern="1200">
              <a:solidFill>
                <a:schemeClr val="tx1"/>
              </a:solidFill>
              <a:effectLst/>
              <a:latin typeface="+mn-lt"/>
              <a:ea typeface="+mn-ea"/>
              <a:cs typeface="+mn-cs"/>
            </a:endParaRPr>
          </a:p>
          <a:p>
            <a:pPr>
              <a:defRPr>
                <a:effectLst/>
              </a:defRPr>
            </a:pPr>
            <a:r>
              <a:t>Le variabili indipendenti vengono utilizzate per prevedere una probabilità che la variabile dipendente sia 0 o 1. Questa probabilità viene quindi trasformata in un risultato binario utilizzando un valore di soglia, solitamente impostato su 0,5. Se la probabilità è maggiore di 0,5, il risultato viene previsto come 1 (sì, vero) e se è minore di 0,5, il risultato viene previsto come 0 (no, falso).</a:t>
            </a:r>
          </a:p>
          <a:p>
            <a:endParaRPr sz="1200" kern="1200">
              <a:solidFill>
                <a:schemeClr val="tx1"/>
              </a:solidFill>
              <a:effectLst/>
              <a:latin typeface="+mn-lt"/>
              <a:ea typeface="+mn-ea"/>
              <a:cs typeface="+mn-cs"/>
            </a:endParaRPr>
          </a:p>
          <a:p>
            <a:pPr>
              <a:defRPr>
                <a:effectLst/>
              </a:defRPr>
            </a:pPr>
            <a:r>
              <a:t>Il modello di regressione logistica viene addestrato su un set di dati etichettato per apprendere la relazione tra le variabili indipendenti e la variabile dipendente. Durante la fase di addestramento, il modello apprende i coefficienti per ogni variabile indipendente, che vengono utilizzati per calcolare la probabilità che la variabile dipendente sia 1 o 0.</a:t>
            </a:r>
          </a:p>
          <a:p>
            <a:endParaRPr sz="1200" kern="1200">
              <a:solidFill>
                <a:schemeClr val="tx1"/>
              </a:solidFill>
              <a:effectLst/>
              <a:latin typeface="+mn-lt"/>
              <a:ea typeface="+mn-ea"/>
              <a:cs typeface="+mn-cs"/>
            </a:endParaRPr>
          </a:p>
          <a:p>
            <a:pPr>
              <a:defRPr>
                <a:effectLst/>
              </a:defRPr>
            </a:pPr>
            <a:r>
              <a:t>In sintesi, la regressione logistica è un metodo semplice ma potente per i problemi di classificazione binaria ed è ampiamente utilizzato in molte applicazioni del mondo reale, come la previsione del tasso di abbandono dei clienti, il default dei prestiti e la diagnosi delle malattie.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p>
        </p:txBody>
      </p:sp>
    </p:spTree>
    <p:extLst>
      <p:ext uri="{BB962C8B-B14F-4D97-AF65-F5344CB8AC3E}">
        <p14:creationId xmlns:p14="http://schemas.microsoft.com/office/powerpoint/2010/main" val="2047991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Supponiamo di avere un set di dati di 100 clienti e vogliamo prevedere se acquisteranno o meno un determinato prodotto in base al loro stipendio. </a:t>
            </a:r>
          </a:p>
          <a:p/>
          <a:p>
            <a:r>
              <a:t>Possiamo utilizzare lo stipendio come variabile indipendente per prevedere se un cliente acquisterà o meno il prodotto. </a:t>
            </a:r>
          </a:p>
          <a:p/>
          <a:p>
            <a:r>
              <a:t>Il modello di regressione logistica apprenderà il coefficiente per lo stipendio, che verrà utilizzato per calcolare la probabilità di un cliente che acquista il prodotto.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p>
        </p:txBody>
      </p:sp>
    </p:spTree>
    <p:extLst>
      <p:ext uri="{BB962C8B-B14F-4D97-AF65-F5344CB8AC3E}">
        <p14:creationId xmlns:p14="http://schemas.microsoft.com/office/powerpoint/2010/main" val="134558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In questo esempio, l'asse x rappresenta lo stipendio dei clienti e l'asse y rappresenta la probabilità che un cliente acquisti il prodotto. La curva mostra come cambia la probabilità che un cliente acquisti il prodotto all'aumentare dello stipendio.</a:t>
            </a:r>
          </a:p>
          <a:p>
            <a:pPr>
              <a:defRPr>
                <a:effectLst/>
              </a:defRPr>
            </a:pPr>
            <a:r>
              <a:t>Con stipendi bassi, la probabilità che un cliente acquisti il prodotto è bassa, ma con l'aumentare dello stipendio aumenta anche la probabilità. Ad un certo punto, la probabilità si riduce e si avvicina a 1 mentre lo stipendio continua ad aumentare. La curva segue un motivo a forma di S, tipico delle curve di regressione logistica.</a:t>
            </a:r>
          </a:p>
          <a:p>
            <a:pPr>
              <a:defRPr>
                <a:effectLst/>
              </a:defRPr>
            </a:pPr>
            <a:r>
              <a:t>Questa curva di regressione logistica è stata creata sulla base dei coefficienti appresi dal modello di regressione logistica. I coefficienti effettivi e la forma della curva possono essere diversi nel set di dati reale, ma il modello generale della curva rimarrà lo stesso, mostrando la relazione tra la variabile indipendente (stipendio) e la variabile dipendente (prodotto acquistato).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p>
        </p:txBody>
      </p:sp>
    </p:spTree>
    <p:extLst>
      <p:ext uri="{BB962C8B-B14F-4D97-AF65-F5344CB8AC3E}">
        <p14:creationId xmlns:p14="http://schemas.microsoft.com/office/powerpoint/2010/main" val="2801299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Ecco una panoramica di alto livello dei passaggi coinvolti nel processo di apprendimento della regressione logistica.</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Il processo di apprendimento nella regressione logistica comporta la ricerca dei migliori parametri (pesi) che possono essere utilizzati per fare previsioni accurate. L'algoritmo inizia con un'ipotesi iniziale di questi parametri, quindi li regola in modo iterativo in base ai dati di addestramento.</a:t>
            </a: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p>
        </p:txBody>
      </p:sp>
    </p:spTree>
    <p:extLst>
      <p:ext uri="{BB962C8B-B14F-4D97-AF65-F5344CB8AC3E}">
        <p14:creationId xmlns:p14="http://schemas.microsoft.com/office/powerpoint/2010/main" val="38658309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K-Nearest Neighbors (KNN) è un semplice algoritmo di apprendimento automatico che viene utilizzato per problemi di classificazione e regressione. In KNN, a un nuovo datapoint viene assegnata una classe o un valore in base ai relativi vicini "k" più vicini nel data set di addestramento.</a:t>
            </a:r>
            <a:endParaRPr sz="1200" b="0" i="0" kern="1200">
              <a:solidFill>
                <a:schemeClr val="tx1"/>
              </a:solidFill>
              <a:effectLst/>
              <a:latin typeface="+mn-lt"/>
              <a:ea typeface="+mn-ea"/>
              <a:cs typeface="+mn-cs"/>
            </a:endParaRPr>
          </a:p>
          <a:p>
            <a:r>
              <a:t>KNN è un algoritmo semplice ed efficace che può essere utilizzato per una varietà di problemi, ma ha alcune limitazioni. Ad esempio, può essere costoso dal punto di vista computazionale quando il set di dati di addestramento è di grandi dimensioni e può essere sensibile alla scelta di "k". Nonostante queste limitazioni, KNN è un buon algoritmo con cui iniziare per molti problemi, soprattutto per i piccoli set di dati o quando hai bisogno di una soluzione rapida.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p>
        </p:txBody>
      </p:sp>
    </p:spTree>
    <p:extLst>
      <p:ext uri="{BB962C8B-B14F-4D97-AF65-F5344CB8AC3E}">
        <p14:creationId xmlns:p14="http://schemas.microsoft.com/office/powerpoint/2010/main" val="24836593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Immagina di essere in una stanza piena di triangoli e quadrati e di aver appena incontrato una nuova forma. Non sei sicuro che si tratti di un triangolo o di un quadrato.</a:t>
            </a:r>
          </a:p>
          <a:p>
            <a:endParaRPr sz="1200" kern="1200">
              <a:solidFill>
                <a:schemeClr val="tx1"/>
              </a:solidFill>
              <a:latin typeface="+mn-lt"/>
              <a:ea typeface="+mn-ea"/>
              <a:cs typeface="+mn-cs"/>
            </a:endParaRPr>
          </a:p>
          <a:p>
            <a:r>
              <a:t>KNN è un algoritmo di apprendimento automatico che ti aiuta a trovare le forme più vicine nei tuoi dati. Innanzitutto, devi scegliere il numero di vicini più vicini "k". In questo esempio, per il cerchio di linee tratteggiate, il valore di k è 3 e per il cerchio di linee solide il valore di k è 5.</a:t>
            </a:r>
            <a:endParaRPr sz="1200" kern="1200" baseline="0">
              <a:solidFill>
                <a:schemeClr val="tx1"/>
              </a:solidFill>
              <a:latin typeface="+mn-lt"/>
              <a:ea typeface="+mn-ea"/>
              <a:cs typeface="+mn-cs"/>
            </a:endParaRPr>
          </a:p>
          <a:p>
            <a:endParaRPr sz="1200" kern="1200">
              <a:solidFill>
                <a:schemeClr val="tx1"/>
              </a:solidFill>
              <a:latin typeface="+mn-lt"/>
              <a:ea typeface="+mn-ea"/>
              <a:cs typeface="+mn-cs"/>
            </a:endParaRPr>
          </a:p>
          <a:p>
            <a:r>
              <a:t>Successivamente, misureremo la distanza tra la nuova forma e tutte le altre forme nel data set. Se il numero di vicini più vicini è impostato su 3, rappresentato dal cerchio di linee tratteggiate, la nuova forma verrà classificata come quadrato blu. Questo perché all'interno del cerchio interno, ci sono 2 quadrati blu e solo 1 triangolo rosso. Tuttavia, se il numero di vicini più vicini è impostato su 5, rappresentato dal cerchio di linee tratteggiate, la nuova forma verrà classificata come triangolo rosso. Questo perché all'interno del cerchio esterno, ci sono 3 triangoli rossi e 2 quadrati blu.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p>
        </p:txBody>
      </p:sp>
    </p:spTree>
    <p:extLst>
      <p:ext uri="{BB962C8B-B14F-4D97-AF65-F5344CB8AC3E}">
        <p14:creationId xmlns:p14="http://schemas.microsoft.com/office/powerpoint/2010/main" val="2246953118"/>
      </p:ext>
    </p:extLst>
  </p:cSld>
  <p:clrMapOvr>
    <a:masterClrMapping/>
  </p:clrMapOvr>
</p:note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jp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9.xml" Type="http://schemas.openxmlformats.org/officeDocument/2006/relationships/notesSlide"/></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0.xml" Type="http://schemas.openxmlformats.org/officeDocument/2006/relationships/notesSlide"/></Relationships>
</file>

<file path=ppt/slides/_rels/slide1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1.xml" Type="http://schemas.openxmlformats.org/officeDocument/2006/relationships/notesSlide"/></Relationships>
</file>

<file path=ppt/slides/_rels/slide1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2.xml" Type="http://schemas.openxmlformats.org/officeDocument/2006/relationships/notesSlide"/><Relationship Id="rId3" Target="../media/image5.png" Type="http://schemas.openxmlformats.org/officeDocument/2006/relationships/image"/></Relationships>
</file>

<file path=ppt/slides/_rels/slide1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3.xml" Type="http://schemas.openxmlformats.org/officeDocument/2006/relationships/notesSlide"/><Relationship Id="rId3" Target="https://www.kdnuggets.com/2016/09/decision-trees-disastrous-overview.html" TargetMode="External" Type="http://schemas.openxmlformats.org/officeDocument/2006/relationships/hyperlink"/></Relationships>
</file>

<file path=ppt/slides/_rels/slide1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4.xml" Type="http://schemas.openxmlformats.org/officeDocument/2006/relationships/notesSlide"/></Relationships>
</file>

<file path=ppt/slides/_rels/slide1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5.xml" Type="http://schemas.openxmlformats.org/officeDocument/2006/relationships/notesSlide"/><Relationship Id="rId3" Target="https://www.ibm.com/topics/logistic-regression" TargetMode="External" Type="http://schemas.openxmlformats.org/officeDocument/2006/relationships/hyperlink"/><Relationship Id="rId4" Target="https://towardsdatascience.com/introduction-to-logistic-regression-66248243c148" TargetMode="External" Type="http://schemas.openxmlformats.org/officeDocument/2006/relationships/hyperlink"/><Relationship Id="rId5" Target="https://www.ibm.com/topics/knn" TargetMode="External" Type="http://schemas.openxmlformats.org/officeDocument/2006/relationships/hyperlink"/><Relationship Id="rId6" Target="https://towardsdatascience.com/naive-bayes-classifier-81d512f50a7c" TargetMode="External" Type="http://schemas.openxmlformats.org/officeDocument/2006/relationships/hyperlink"/><Relationship Id="rId7" Target="https://towardsdatascience.com/decision-trees-for-classification-id3-algorithm-explained-89df76e72df1" TargetMode="External" Type="http://schemas.openxmlformats.org/officeDocument/2006/relationships/hyperlink"/></Relationships>
</file>

<file path=ppt/slides/_rels/slide17.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xml" Type="http://schemas.openxmlformats.org/officeDocument/2006/relationships/notesSlid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2.xml" Type="http://schemas.openxmlformats.org/officeDocument/2006/relationships/notesSlid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3.xml" Type="http://schemas.openxmlformats.org/officeDocument/2006/relationships/notesSlid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4.xml" Type="http://schemas.openxmlformats.org/officeDocument/2006/relationships/notesSlide"/><Relationship Id="rId3" Target="../media/image2.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5.xml" Type="http://schemas.openxmlformats.org/officeDocument/2006/relationships/notesSlid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6.xml" Type="http://schemas.openxmlformats.org/officeDocument/2006/relationships/notesSlide"/><Relationship Id="rId3" Target="../media/image3.png" Type="http://schemas.openxmlformats.org/officeDocument/2006/relationships/image"/><Relationship Id="rId4" Target="../charts/chart1.xml" Type="http://schemas.openxmlformats.org/officeDocument/2006/relationships/chart"/></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7.xml" Type="http://schemas.openxmlformats.org/officeDocument/2006/relationships/notesSlide"/><Relationship Id="rId3" Target="../media/image4.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8.xml" Type="http://schemas.openxmlformats.org/officeDocument/2006/relationships/notesSlide"/></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Curricula di apprendimento a distanza nel Machine Learning</a:t>
            </a:r>
            <a:br>
              <a:rPr b="1"/>
            </a:br>
            <a:br>
              <a:rPr b="1"/>
            </a:br>
            <a:r>
              <a:t>4- Classificazione e relative applicazioni</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k-vicini più vicini (k-NN)</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5057" y="1447800"/>
            <a:ext cx="7489372" cy="3385457"/>
          </a:xfrm>
        </p:spPr>
        <p:txBody>
          <a:bodyPr>
            <a:noAutofit/>
          </a:bodyPr>
          <a:lstStyle/>
          <a:p>
            <a:pPr>
              <a:defRPr sz="3600">
                <a:latin typeface="+mj-lt"/>
              </a:defRPr>
            </a:pPr>
            <a:r>
              <a:t>Ecco come funziona k-NN:</a:t>
            </a:r>
          </a:p>
          <a:p>
            <a:pPr lvl="1">
              <a:defRPr sz="3200">
                <a:latin typeface="+mj-lt"/>
              </a:defRPr>
            </a:pPr>
            <a:r>
              <a:t>Scegli il numero di vicini più vicini "k"</a:t>
            </a:r>
          </a:p>
          <a:p>
            <a:pPr lvl="1">
              <a:defRPr sz="3200">
                <a:latin typeface="+mj-lt"/>
              </a:defRPr>
            </a:pPr>
            <a:r>
              <a:t>Calcolare la distanza tra il nuovo datapoint e tutti i datapoint nel data set di addestramento.</a:t>
            </a:r>
          </a:p>
          <a:p>
            <a:pPr lvl="1">
              <a:defRPr sz="3200">
                <a:latin typeface="+mj-lt"/>
              </a:defRPr>
            </a:pPr>
            <a:r>
              <a:t>Selezionare i datapoint "k" più vicini al nuovo datapoint.</a:t>
            </a:r>
          </a:p>
          <a:p>
            <a:pPr lvl="1">
              <a:defRPr sz="3200">
                <a:latin typeface="+mj-lt"/>
              </a:defRPr>
            </a:pPr>
            <a:r>
              <a:t>Al nuovo datapoint viene assegnata la classe più comune tra i vicini "k". </a:t>
            </a:r>
            <a:endParaRPr>
              <a:latin typeface="+mj-lt"/>
            </a:endParaRPr>
          </a:p>
        </p:txBody>
      </p:sp>
      <p:sp>
        <p:nvSpPr>
          <p:cNvPr id="4" name="Oval 3"/>
          <p:cNvSpPr/>
          <p:nvPr/>
        </p:nvSpPr>
        <p:spPr>
          <a:xfrm>
            <a:off x="7859486" y="1447800"/>
            <a:ext cx="3831771" cy="37555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5" name="Oval 4"/>
          <p:cNvSpPr/>
          <p:nvPr/>
        </p:nvSpPr>
        <p:spPr>
          <a:xfrm>
            <a:off x="8836477" y="2441120"/>
            <a:ext cx="1877788" cy="176893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6" name="Rectangle 5"/>
          <p:cNvSpPr/>
          <p:nvPr/>
        </p:nvSpPr>
        <p:spPr>
          <a:xfrm>
            <a:off x="9122228" y="3066029"/>
            <a:ext cx="195943" cy="1959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7" name="Rectangle 6"/>
          <p:cNvSpPr/>
          <p:nvPr/>
        </p:nvSpPr>
        <p:spPr>
          <a:xfrm>
            <a:off x="9579428" y="3653858"/>
            <a:ext cx="195943" cy="1959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8" name="Isosceles Triangle 7"/>
          <p:cNvSpPr/>
          <p:nvPr/>
        </p:nvSpPr>
        <p:spPr>
          <a:xfrm>
            <a:off x="9775371" y="2773363"/>
            <a:ext cx="217715" cy="18755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9" name="TextBox 8"/>
          <p:cNvSpPr txBox="1"/>
          <p:nvPr/>
        </p:nvSpPr>
        <p:spPr>
          <a:xfrm>
            <a:off x="9938656" y="3325585"/>
            <a:ext cx="359229" cy="400110"/>
          </a:xfrm>
          <a:prstGeom prst="rect">
            <a:avLst/>
          </a:prstGeom>
          <a:noFill/>
        </p:spPr>
        <p:txBody>
          <a:bodyPr wrap="square">
            <a:spAutoFit/>
          </a:bodyPr>
          <a:lstStyle/>
          <a:p>
            <a:pPr>
              <a:defRPr b="1" sz="2000">
                <a:solidFill>
                  <a:srgbClr val="00B050"/>
                </a:solidFill>
              </a:defRPr>
            </a:pPr>
            <a:r>
              <a:t>?</a:t>
            </a:r>
            <a:endParaRPr b="1">
              <a:solidFill>
                <a:srgbClr val="00B050"/>
              </a:solidFill>
            </a:endParaRPr>
          </a:p>
        </p:txBody>
      </p:sp>
      <p:sp>
        <p:nvSpPr>
          <p:cNvPr id="10" name="TextBox 9"/>
          <p:cNvSpPr txBox="1"/>
          <p:nvPr/>
        </p:nvSpPr>
        <p:spPr>
          <a:xfrm>
            <a:off x="9541330" y="3140919"/>
            <a:ext cx="1328057" cy="369332"/>
          </a:xfrm>
          <a:prstGeom prst="rect">
            <a:avLst/>
          </a:prstGeom>
          <a:noFill/>
        </p:spPr>
        <p:txBody>
          <a:bodyPr wrap="square">
            <a:spAutoFit/>
          </a:bodyPr>
          <a:lstStyle/>
          <a:p>
            <a:pPr>
              <a:defRPr>
                <a:solidFill>
                  <a:srgbClr val="00B050"/>
                </a:solidFill>
              </a:defRPr>
            </a:pPr>
            <a:r>
              <a:t>Nuova forma</a:t>
            </a:r>
            <a:endParaRPr>
              <a:solidFill>
                <a:srgbClr val="00B050"/>
              </a:solidFill>
            </a:endParaRPr>
          </a:p>
        </p:txBody>
      </p:sp>
      <p:sp>
        <p:nvSpPr>
          <p:cNvPr id="11" name="Isosceles Triangle 10"/>
          <p:cNvSpPr/>
          <p:nvPr/>
        </p:nvSpPr>
        <p:spPr>
          <a:xfrm>
            <a:off x="9993086" y="1903669"/>
            <a:ext cx="217715" cy="18755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2" name="Isosceles Triangle 11"/>
          <p:cNvSpPr/>
          <p:nvPr/>
        </p:nvSpPr>
        <p:spPr>
          <a:xfrm>
            <a:off x="10985045" y="2773363"/>
            <a:ext cx="217715" cy="18755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Tree>
    <p:extLst>
      <p:ext uri="{BB962C8B-B14F-4D97-AF65-F5344CB8AC3E}">
        <p14:creationId xmlns:p14="http://schemas.microsoft.com/office/powerpoint/2010/main" val="41927026"/>
      </p:ext>
    </p:extLst>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Naive Bayes</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447800"/>
            <a:ext cx="10297886" cy="5040086"/>
          </a:xfrm>
        </p:spPr>
        <p:txBody>
          <a:bodyPr>
            <a:noAutofit/>
          </a:bodyPr>
          <a:lstStyle/>
          <a:p>
            <a:pPr>
              <a:defRPr sz="3600">
                <a:latin typeface="+mj-lt"/>
              </a:defRPr>
            </a:pPr>
            <a:r>
              <a:t>Ecco come funziona:</a:t>
            </a:r>
          </a:p>
          <a:p>
            <a:pPr indent="-514350" lvl="1" marL="971550">
              <a:buFont typeface="+mj-lt"/>
              <a:buAutoNum type="arabicPeriod"/>
              <a:defRPr sz="3200">
                <a:latin typeface="+mj-lt"/>
              </a:defRPr>
            </a:pPr>
            <a:r>
              <a:rPr b="1"/>
              <a:t>Ottieni alcuni dati</a:t>
            </a:r>
            <a:r>
              <a:t>: devi avere una raccolta di cose, ognuna con il proprio set di caratteristiche, e devi sapere a quale categoria appartiene ogni cosa.</a:t>
            </a:r>
          </a:p>
          <a:p>
            <a:pPr indent="-514350" lvl="1" marL="971550">
              <a:buFont typeface="+mj-lt"/>
              <a:buAutoNum type="arabicPeriod"/>
              <a:defRPr sz="3200">
                <a:latin typeface="+mj-lt"/>
              </a:defRPr>
            </a:pPr>
            <a:r>
              <a:rPr b="1"/>
              <a:t>Formazione del modello</a:t>
            </a:r>
            <a:r>
              <a:t>: utilizzando i dati, l'algoritmo individua la relazione tra ogni caratteristica e la categoria.</a:t>
            </a:r>
          </a:p>
          <a:p>
            <a:pPr indent="-514350" lvl="1" marL="971550">
              <a:buFont typeface="+mj-lt"/>
              <a:buAutoNum type="arabicPeriod"/>
              <a:defRPr sz="3200">
                <a:latin typeface="+mj-lt"/>
              </a:defRPr>
            </a:pPr>
            <a:r>
              <a:rPr b="1"/>
              <a:t>Usa il modello</a:t>
            </a:r>
            <a:r>
              <a:t>: quando viene assegnato un nuovo elemento con un proprio set di caratteristiche, l'algoritmo utilizza ciò che ha appreso nel passo 2 per capire a quale categoria appartiene.</a:t>
            </a:r>
            <a:endParaRPr sz="3200">
              <a:latin typeface="+mj-lt"/>
            </a:endParaRPr>
          </a:p>
        </p:txBody>
      </p:sp>
    </p:spTree>
    <p:extLst>
      <p:ext uri="{BB962C8B-B14F-4D97-AF65-F5344CB8AC3E}">
        <p14:creationId xmlns:p14="http://schemas.microsoft.com/office/powerpoint/2010/main" val="3975920994"/>
      </p:ext>
    </p:extLst>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Naive Bayes</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447800"/>
            <a:ext cx="10297886" cy="5040086"/>
          </a:xfrm>
        </p:spPr>
        <p:txBody>
          <a:bodyPr>
            <a:noAutofit/>
          </a:bodyPr>
          <a:lstStyle/>
          <a:p>
            <a:pPr>
              <a:defRPr sz="3600">
                <a:latin typeface="+mj-lt"/>
              </a:defRPr>
            </a:pPr>
            <a:r>
              <a:t>Ecco come funziona:</a:t>
            </a:r>
            <a:endParaRPr sz="3600">
              <a:latin typeface="+mj-lt"/>
            </a:endParaRPr>
          </a:p>
          <a:p>
            <a:pPr indent="-742950" lvl="1" marL="1200150">
              <a:buFont typeface="+mj-lt"/>
              <a:buAutoNum type="arabicPeriod"/>
              <a:defRPr sz="3600">
                <a:latin typeface="+mj-lt"/>
              </a:defRPr>
            </a:pPr>
            <a:r>
              <a:t>Definire le classi</a:t>
            </a:r>
            <a:endParaRPr sz="3600">
              <a:latin typeface="+mj-lt"/>
            </a:endParaRPr>
          </a:p>
          <a:p>
            <a:pPr indent="-742950" lvl="1" marL="1200150">
              <a:buFont typeface="+mj-lt"/>
              <a:buAutoNum type="arabicPeriod"/>
              <a:defRPr sz="3600">
                <a:latin typeface="+mj-lt"/>
              </a:defRPr>
            </a:pPr>
            <a:r>
              <a:t>Definire le funzioni</a:t>
            </a:r>
            <a:endParaRPr sz="3600">
              <a:latin typeface="+mj-lt"/>
            </a:endParaRPr>
          </a:p>
          <a:p>
            <a:pPr indent="-742950" lvl="1" marL="1200150">
              <a:buFont typeface="+mj-lt"/>
              <a:buAutoNum type="arabicPeriod"/>
              <a:defRPr sz="3600">
                <a:latin typeface="+mj-lt"/>
              </a:defRPr>
            </a:pPr>
            <a:r>
              <a:t>Contare il numero di occorrenze di ogni feature in ogni classe</a:t>
            </a:r>
            <a:endParaRPr sz="3600">
              <a:latin typeface="+mj-lt"/>
            </a:endParaRPr>
          </a:p>
          <a:p>
            <a:pPr indent="-742950" lvl="1" marL="1200150">
              <a:buFont typeface="+mj-lt"/>
              <a:buAutoNum type="arabicPeriod"/>
              <a:defRPr sz="3600">
                <a:latin typeface="+mj-lt"/>
              </a:defRPr>
            </a:pPr>
            <a:r>
              <a:t>Calcolare le probabilità precedenti</a:t>
            </a:r>
          </a:p>
          <a:p>
            <a:pPr indent="-742950" lvl="1" marL="1200150">
              <a:buFont typeface="+mj-lt"/>
              <a:buAutoNum type="arabicPeriod"/>
              <a:defRPr sz="3600">
                <a:latin typeface="+mj-lt"/>
              </a:defRPr>
            </a:pPr>
            <a:r>
              <a:t>Calcolare le probabilità</a:t>
            </a:r>
            <a:endParaRPr sz="3600">
              <a:latin typeface="+mj-lt"/>
            </a:endParaRPr>
          </a:p>
          <a:p>
            <a:pPr indent="-742950" lvl="1" marL="1200150">
              <a:buFont typeface="+mj-lt"/>
              <a:buAutoNum type="arabicPeriod"/>
              <a:defRPr sz="3600">
                <a:latin typeface="+mj-lt"/>
              </a:defRPr>
            </a:pPr>
            <a:r>
              <a:t>Calcola i posteriori</a:t>
            </a:r>
            <a:endParaRPr sz="3600">
              <a:latin typeface="+mj-lt"/>
            </a:endParaRPr>
          </a:p>
          <a:p>
            <a:pPr indent="-742950" lvl="1" marL="1200150">
              <a:buFont typeface="+mj-lt"/>
              <a:buAutoNum type="arabicPeriod"/>
              <a:defRPr sz="3600">
                <a:latin typeface="+mj-lt"/>
              </a:defRPr>
            </a:pPr>
            <a:r>
              <a:t>Scegli il posterior massimo</a:t>
            </a:r>
          </a:p>
          <a:p>
            <a:pPr indent="-514350" lvl="1" marL="971550">
              <a:buFont typeface="+mj-lt"/>
              <a:buAutoNum type="arabicPeriod"/>
            </a:pPr>
            <a:endParaRPr b="1" sz="3200">
              <a:latin typeface="+mj-lt"/>
            </a:endParaRPr>
          </a:p>
        </p:txBody>
      </p:sp>
    </p:spTree>
    <p:extLst>
      <p:ext uri="{BB962C8B-B14F-4D97-AF65-F5344CB8AC3E}">
        <p14:creationId xmlns:p14="http://schemas.microsoft.com/office/powerpoint/2010/main" val="3818770689"/>
      </p:ext>
    </p:extLst>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630382" y="212725"/>
            <a:ext cx="10515600" cy="940401"/>
          </a:xfrm>
        </p:spPr>
        <p:txBody>
          <a:bodyPr/>
          <a:lstStyle/>
          <a:p>
            <a:pPr algn="ctr">
              <a:defRPr b="1"/>
            </a:pPr>
            <a:r>
              <a:t>Naive Bayes</a:t>
            </a:r>
          </a:p>
        </p:txBody>
      </p:sp>
      <p:sp>
        <p:nvSpPr>
          <p:cNvPr id="6" name="Rectangle 5"/>
          <p:cNvSpPr/>
          <p:nvPr/>
        </p:nvSpPr>
        <p:spPr>
          <a:xfrm>
            <a:off x="318655" y="1305526"/>
            <a:ext cx="11873345" cy="5139869"/>
          </a:xfrm>
          <a:prstGeom prst="rect">
            <a:avLst/>
          </a:prstGeom>
        </p:spPr>
        <p:txBody>
          <a:bodyPr wrap="square">
            <a:spAutoFit/>
          </a:bodyPr>
          <a:lstStyle/>
          <a:p>
            <a:pPr>
              <a:defRPr b="1" sz="2000"/>
            </a:pPr>
            <a:r>
              <a:t>Calcolare le probabilità precedenti:</a:t>
            </a:r>
          </a:p>
          <a:p>
            <a:pPr>
              <a:defRPr sz="2000">
                <a:latin typeface="+mj-lt"/>
              </a:defRPr>
            </a:pPr>
            <a:r>
              <a:t>P(mela) = 10/20 = 1/2</a:t>
            </a:r>
          </a:p>
          <a:p>
            <a:pPr>
              <a:defRPr sz="2000">
                <a:latin typeface="+mj-lt"/>
              </a:defRPr>
            </a:pPr>
            <a:r>
              <a:t>P(arancio) = 10/20 = 1/2</a:t>
            </a:r>
          </a:p>
          <a:p>
            <a:endParaRPr sz="2000"/>
          </a:p>
          <a:p>
            <a:pPr>
              <a:defRPr b="1" sz="2000"/>
            </a:pPr>
            <a:r>
              <a:t>Calcolare le probabilità:</a:t>
            </a:r>
          </a:p>
          <a:p>
            <a:pPr>
              <a:defRPr sz="2000">
                <a:latin typeface="+mj-lt"/>
              </a:defRPr>
            </a:pPr>
            <a:r>
              <a:t>P(color=red|apple) = 6/10 = 3/5</a:t>
            </a:r>
          </a:p>
          <a:p>
            <a:pPr>
              <a:defRPr sz="2000">
                <a:latin typeface="+mj-lt"/>
              </a:defRPr>
            </a:pPr>
            <a:r>
              <a:t>P(color=red|orange) = 2/10 = 1/5</a:t>
            </a:r>
          </a:p>
          <a:p>
            <a:pPr>
              <a:defRPr sz="2000">
                <a:latin typeface="+mj-lt"/>
              </a:defRPr>
            </a:pPr>
            <a:r>
              <a:t>P(texture=smooth|apple) = 8/10 = 4/5</a:t>
            </a:r>
          </a:p>
          <a:p>
            <a:pPr>
              <a:defRPr sz="2000">
                <a:latin typeface="+mj-lt"/>
              </a:defRPr>
            </a:pPr>
            <a:r>
              <a:t>P(texture=smooth|orange) = 2/10 = 1/5</a:t>
            </a:r>
          </a:p>
          <a:p>
            <a:endParaRPr b="1" sz="2000"/>
          </a:p>
          <a:p>
            <a:pPr>
              <a:defRPr b="1" sz="2000"/>
            </a:pPr>
            <a:r>
              <a:t>Calcolare le probabilità congiunte:</a:t>
            </a:r>
          </a:p>
          <a:p>
            <a:pPr>
              <a:defRPr sz="2000">
                <a:latin typeface="+mj-lt"/>
              </a:defRPr>
            </a:pPr>
            <a:r>
              <a:t>P(color=red, texture=smooth)= (1/2 x 3/5 x 4/5) </a:t>
            </a:r>
            <a:r>
              <a:rPr b="1"/>
              <a:t>+</a:t>
            </a:r>
            <a:r>
              <a:t> (1/2 x 1/5 x 1/5) = 0,84</a:t>
            </a:r>
          </a:p>
          <a:p>
            <a:endParaRPr b="1" sz="2000"/>
          </a:p>
          <a:p>
            <a:pPr>
              <a:defRPr b="1" sz="2000"/>
            </a:pPr>
            <a:r>
              <a:t>Calcolare i posteriori:</a:t>
            </a:r>
          </a:p>
          <a:p>
            <a:pPr>
              <a:defRPr>
                <a:latin typeface="+mj-lt"/>
              </a:defRPr>
            </a:pPr>
            <a:r>
              <a:rPr sz="2000"/>
              <a:t>P(mela|colore=rosso, texture=liscio) =  (1/2 x 3/5 x 4/5) / P(colore=rosso, texture=liscio) = </a:t>
            </a:r>
            <a:r>
              <a:rPr b="1" sz="2800"/>
              <a:t>0,952</a:t>
            </a:r>
          </a:p>
          <a:p>
            <a:pPr>
              <a:defRPr sz="2000">
                <a:latin typeface="+mj-lt"/>
              </a:defRPr>
            </a:pPr>
            <a:r>
              <a:t>P(orange|color=red, texture=smooth) = (1/5) x (1/5) x (1/2) / P(color=red, texture=smooth) = 0,048</a:t>
            </a:r>
          </a:p>
        </p:txBody>
      </p:sp>
      <p:pic>
        <p:nvPicPr>
          <p:cNvPr id="9" name="Picture 8"/>
          <p:cNvPicPr>
            <a:picLocks noChangeAspect="1"/>
          </p:cNvPicPr>
          <p:nvPr/>
        </p:nvPicPr>
        <p:blipFill>
          <a:blip r:embed="rId3"/>
          <a:stretch>
            <a:fillRect/>
          </a:stretch>
        </p:blipFill>
        <p:spPr>
          <a:xfrm>
            <a:off x="4985905" y="1597602"/>
            <a:ext cx="3467100" cy="2457450"/>
          </a:xfrm>
          <a:prstGeom prst="rect">
            <a:avLst/>
          </a:prstGeom>
        </p:spPr>
      </p:pic>
      <p:sp>
        <p:nvSpPr>
          <p:cNvPr id="13" name="Cloud Callout 12"/>
          <p:cNvSpPr/>
          <p:nvPr/>
        </p:nvSpPr>
        <p:spPr>
          <a:xfrm>
            <a:off x="8198427" y="1191226"/>
            <a:ext cx="3293918" cy="2310510"/>
          </a:xfrm>
          <a:prstGeom prst="cloudCallout">
            <a:avLst>
              <a:gd fmla="val -118641" name="adj1"/>
              <a:gd fmla="val 37100"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10 mele (6 rosse, 4 verdi; 8 lisce, 2 ruvide)</a:t>
            </a:r>
          </a:p>
          <a:p>
            <a:pPr algn="ctr"/>
            <a:r>
              <a:t>10 arance (2 rosse, 8 arancioni; 2 lisce, 8 ruvide)</a:t>
            </a:r>
          </a:p>
        </p:txBody>
      </p:sp>
      <p:sp>
        <p:nvSpPr>
          <p:cNvPr id="3" name="Rectangular Callout 2"/>
          <p:cNvSpPr/>
          <p:nvPr/>
        </p:nvSpPr>
        <p:spPr>
          <a:xfrm>
            <a:off x="3396342" y="5138057"/>
            <a:ext cx="2253343" cy="402771"/>
          </a:xfrm>
          <a:prstGeom prst="wedgeRectCallout">
            <a:avLst>
              <a:gd fmla="val -16485" name="adj1"/>
              <a:gd fmla="val -67230"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 (mela, rosso, liscio)</a:t>
            </a:r>
          </a:p>
        </p:txBody>
      </p:sp>
      <p:sp>
        <p:nvSpPr>
          <p:cNvPr id="7" name="Rectangular Callout 6"/>
          <p:cNvSpPr/>
          <p:nvPr/>
        </p:nvSpPr>
        <p:spPr>
          <a:xfrm>
            <a:off x="6030684" y="5138056"/>
            <a:ext cx="2775859" cy="402771"/>
          </a:xfrm>
          <a:prstGeom prst="wedgeRectCallout">
            <a:avLst>
              <a:gd fmla="val -26948" name="adj1"/>
              <a:gd fmla="val -83446"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 (arancio, rosso, liscio)</a:t>
            </a:r>
          </a:p>
        </p:txBody>
      </p:sp>
      <p:sp>
        <p:nvSpPr>
          <p:cNvPr id="4" name="Cross 3"/>
          <p:cNvSpPr/>
          <p:nvPr/>
        </p:nvSpPr>
        <p:spPr>
          <a:xfrm>
            <a:off x="9405257" y="3581400"/>
            <a:ext cx="457200" cy="473652"/>
          </a:xfrm>
          <a:prstGeom prst="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5" name="Rounded Rectangular Callout 4"/>
          <p:cNvSpPr/>
          <p:nvPr/>
        </p:nvSpPr>
        <p:spPr>
          <a:xfrm>
            <a:off x="8893629" y="4207452"/>
            <a:ext cx="1589313" cy="810862"/>
          </a:xfrm>
          <a:prstGeom prst="wedgeRoundRectCallout">
            <a:avLst>
              <a:gd fmla="val -18480" name="adj1"/>
              <a:gd fmla="val 47406" name="adj2"/>
              <a:gd fmla="val 16667" name="adj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Nuovo pezzo di frutta rosso e liscio?</a:t>
            </a:r>
          </a:p>
        </p:txBody>
      </p:sp>
      <p:sp>
        <p:nvSpPr>
          <p:cNvPr id="8" name="Oval Callout 7"/>
          <p:cNvSpPr/>
          <p:nvPr/>
        </p:nvSpPr>
        <p:spPr>
          <a:xfrm>
            <a:off x="10602686" y="3799113"/>
            <a:ext cx="1426028" cy="1567543"/>
          </a:xfrm>
          <a:prstGeom prst="wedgeEllipseCallout">
            <a:avLst>
              <a:gd fmla="val -100659" name="adj1"/>
              <a:gd fmla="val 72024"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95,2% è una mela!</a:t>
            </a:r>
          </a:p>
        </p:txBody>
      </p:sp>
    </p:spTree>
    <p:extLst>
      <p:ext uri="{BB962C8B-B14F-4D97-AF65-F5344CB8AC3E}">
        <p14:creationId xmlns:p14="http://schemas.microsoft.com/office/powerpoint/2010/main" val="1236516293"/>
      </p:ext>
    </p:extLst>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Alberi decisione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447800"/>
            <a:ext cx="10297886" cy="5040086"/>
          </a:xfrm>
        </p:spPr>
        <p:txBody>
          <a:bodyPr>
            <a:noAutofit/>
          </a:bodyPr>
          <a:lstStyle/>
          <a:p>
            <a:pPr>
              <a:defRPr>
                <a:latin typeface="+mj-lt"/>
              </a:defRPr>
            </a:pPr>
            <a:r>
              <a:t>Esempio: dati sulla sopravvivenza dei passeggeri del Titanic</a:t>
            </a:r>
            <a:endParaRPr>
              <a:latin typeface="+mj-lt"/>
            </a:endParaRPr>
          </a:p>
        </p:txBody>
      </p:sp>
      <p:sp>
        <p:nvSpPr>
          <p:cNvPr id="4" name="Flowchart: Process 3"/>
          <p:cNvSpPr/>
          <p:nvPr/>
        </p:nvSpPr>
        <p:spPr>
          <a:xfrm>
            <a:off x="4354286" y="2166257"/>
            <a:ext cx="2035628"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Il passeggero era un bambino (di età inferiore ai 18 anni)</a:t>
            </a:r>
          </a:p>
        </p:txBody>
      </p:sp>
      <p:sp>
        <p:nvSpPr>
          <p:cNvPr id="5" name="Flowchart: Process 4"/>
          <p:cNvSpPr/>
          <p:nvPr/>
        </p:nvSpPr>
        <p:spPr>
          <a:xfrm>
            <a:off x="1567543" y="3026228"/>
            <a:ext cx="2198914"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Il bambino ha viaggiato con un genitore o tutore?</a:t>
            </a:r>
          </a:p>
        </p:txBody>
      </p:sp>
      <p:sp>
        <p:nvSpPr>
          <p:cNvPr id="6" name="Flowchart: Process 5"/>
          <p:cNvSpPr/>
          <p:nvPr/>
        </p:nvSpPr>
        <p:spPr>
          <a:xfrm>
            <a:off x="6760026" y="3091115"/>
            <a:ext cx="1894114"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Il passeggero era un maschio?</a:t>
            </a:r>
          </a:p>
        </p:txBody>
      </p:sp>
      <p:sp>
        <p:nvSpPr>
          <p:cNvPr id="7" name="Flowchart: Process 6"/>
          <p:cNvSpPr/>
          <p:nvPr/>
        </p:nvSpPr>
        <p:spPr>
          <a:xfrm>
            <a:off x="5089074" y="4228317"/>
            <a:ext cx="2013852"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Il passeggero viaggiava in prima classe?</a:t>
            </a:r>
          </a:p>
        </p:txBody>
      </p:sp>
      <p:sp>
        <p:nvSpPr>
          <p:cNvPr id="8" name="Flowchart: Connector 7"/>
          <p:cNvSpPr/>
          <p:nvPr/>
        </p:nvSpPr>
        <p:spPr>
          <a:xfrm>
            <a:off x="489858" y="4192701"/>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maggiori possibilità di sopravvivenza</a:t>
            </a:r>
          </a:p>
        </p:txBody>
      </p:sp>
      <p:cxnSp>
        <p:nvCxnSpPr>
          <p:cNvPr id="14" name="Straight Arrow Connector 13"/>
          <p:cNvCxnSpPr/>
          <p:nvPr/>
        </p:nvCxnSpPr>
        <p:spPr>
          <a:xfrm flipH="1">
            <a:off x="2906486" y="2665298"/>
            <a:ext cx="1295400" cy="3065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417127" y="2569028"/>
            <a:ext cx="685799" cy="5129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Flowchart: Connector 16"/>
          <p:cNvSpPr/>
          <p:nvPr/>
        </p:nvSpPr>
        <p:spPr>
          <a:xfrm>
            <a:off x="2819400" y="4192701"/>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minori possibilità di sopravvivenza</a:t>
            </a:r>
          </a:p>
        </p:txBody>
      </p:sp>
      <p:cxnSp>
        <p:nvCxnSpPr>
          <p:cNvPr id="18" name="Straight Arrow Connector 17"/>
          <p:cNvCxnSpPr/>
          <p:nvPr/>
        </p:nvCxnSpPr>
        <p:spPr>
          <a:xfrm flipH="1">
            <a:off x="1181101" y="3678520"/>
            <a:ext cx="440871" cy="5061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endCxn id="17" idx="0"/>
          </p:cNvCxnSpPr>
          <p:nvPr/>
        </p:nvCxnSpPr>
        <p:spPr>
          <a:xfrm>
            <a:off x="3194958" y="3858985"/>
            <a:ext cx="315685" cy="3337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091542" y="2569028"/>
            <a:ext cx="702127" cy="369332"/>
          </a:xfrm>
          <a:prstGeom prst="rect">
            <a:avLst/>
          </a:prstGeom>
          <a:noFill/>
        </p:spPr>
        <p:txBody>
          <a:bodyPr wrap="square">
            <a:spAutoFit/>
          </a:bodyPr>
          <a:lstStyle/>
          <a:p>
            <a:r>
              <a:t>SÌ</a:t>
            </a:r>
          </a:p>
        </p:txBody>
      </p:sp>
      <p:sp>
        <p:nvSpPr>
          <p:cNvPr id="23" name="TextBox 22"/>
          <p:cNvSpPr txBox="1"/>
          <p:nvPr/>
        </p:nvSpPr>
        <p:spPr>
          <a:xfrm>
            <a:off x="6697436" y="2424129"/>
            <a:ext cx="702127" cy="369332"/>
          </a:xfrm>
          <a:prstGeom prst="rect">
            <a:avLst/>
          </a:prstGeom>
          <a:noFill/>
        </p:spPr>
        <p:txBody>
          <a:bodyPr wrap="square">
            <a:spAutoFit/>
          </a:bodyPr>
          <a:lstStyle/>
          <a:p>
            <a:r>
              <a:t>NO</a:t>
            </a:r>
          </a:p>
        </p:txBody>
      </p:sp>
      <p:sp>
        <p:nvSpPr>
          <p:cNvPr id="24" name="TextBox 23"/>
          <p:cNvSpPr txBox="1"/>
          <p:nvPr/>
        </p:nvSpPr>
        <p:spPr>
          <a:xfrm>
            <a:off x="881747" y="3746946"/>
            <a:ext cx="702127" cy="369332"/>
          </a:xfrm>
          <a:prstGeom prst="rect">
            <a:avLst/>
          </a:prstGeom>
          <a:noFill/>
        </p:spPr>
        <p:txBody>
          <a:bodyPr wrap="square">
            <a:spAutoFit/>
          </a:bodyPr>
          <a:lstStyle/>
          <a:p>
            <a:r>
              <a:t>SÌ</a:t>
            </a:r>
          </a:p>
        </p:txBody>
      </p:sp>
      <p:sp>
        <p:nvSpPr>
          <p:cNvPr id="25" name="TextBox 24"/>
          <p:cNvSpPr txBox="1"/>
          <p:nvPr/>
        </p:nvSpPr>
        <p:spPr>
          <a:xfrm>
            <a:off x="3448045" y="3858985"/>
            <a:ext cx="702127" cy="369332"/>
          </a:xfrm>
          <a:prstGeom prst="rect">
            <a:avLst/>
          </a:prstGeom>
          <a:noFill/>
        </p:spPr>
        <p:txBody>
          <a:bodyPr wrap="square">
            <a:spAutoFit/>
          </a:bodyPr>
          <a:lstStyle/>
          <a:p>
            <a:r>
              <a:t>NO</a:t>
            </a:r>
          </a:p>
        </p:txBody>
      </p:sp>
      <p:sp>
        <p:nvSpPr>
          <p:cNvPr id="26" name="Flowchart: Process 25"/>
          <p:cNvSpPr/>
          <p:nvPr/>
        </p:nvSpPr>
        <p:spPr>
          <a:xfrm>
            <a:off x="8654140" y="4173790"/>
            <a:ext cx="2013852"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Il passeggero viaggiava in terza classe?</a:t>
            </a:r>
          </a:p>
        </p:txBody>
      </p:sp>
      <p:sp>
        <p:nvSpPr>
          <p:cNvPr id="28" name="Flowchart: Connector 27"/>
          <p:cNvSpPr/>
          <p:nvPr/>
        </p:nvSpPr>
        <p:spPr>
          <a:xfrm>
            <a:off x="4201886" y="5399449"/>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100% possibilità di sopravvivenza</a:t>
            </a:r>
          </a:p>
        </p:txBody>
      </p:sp>
      <p:sp>
        <p:nvSpPr>
          <p:cNvPr id="29" name="Flowchart: Connector 28"/>
          <p:cNvSpPr/>
          <p:nvPr/>
        </p:nvSpPr>
        <p:spPr>
          <a:xfrm>
            <a:off x="6283779" y="5399449"/>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minori possibilità di sopravvivenza</a:t>
            </a:r>
          </a:p>
        </p:txBody>
      </p:sp>
      <p:cxnSp>
        <p:nvCxnSpPr>
          <p:cNvPr id="30" name="Straight Arrow Connector 29"/>
          <p:cNvCxnSpPr>
            <a:endCxn id="7" idx="0"/>
          </p:cNvCxnSpPr>
          <p:nvPr/>
        </p:nvCxnSpPr>
        <p:spPr>
          <a:xfrm flipH="1">
            <a:off x="6096000" y="3525269"/>
            <a:ext cx="647700" cy="703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5236029" y="5092947"/>
            <a:ext cx="654503" cy="3825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6702879" y="5061991"/>
            <a:ext cx="315685" cy="3337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946198" y="5061532"/>
            <a:ext cx="702127" cy="369332"/>
          </a:xfrm>
          <a:prstGeom prst="rect">
            <a:avLst/>
          </a:prstGeom>
          <a:noFill/>
        </p:spPr>
        <p:txBody>
          <a:bodyPr wrap="square">
            <a:spAutoFit/>
          </a:bodyPr>
          <a:lstStyle/>
          <a:p>
            <a:r>
              <a:t>SÌ</a:t>
            </a:r>
          </a:p>
        </p:txBody>
      </p:sp>
      <p:sp>
        <p:nvSpPr>
          <p:cNvPr id="36" name="TextBox 35"/>
          <p:cNvSpPr txBox="1"/>
          <p:nvPr/>
        </p:nvSpPr>
        <p:spPr>
          <a:xfrm>
            <a:off x="6898825" y="5036869"/>
            <a:ext cx="702127" cy="369332"/>
          </a:xfrm>
          <a:prstGeom prst="rect">
            <a:avLst/>
          </a:prstGeom>
          <a:noFill/>
        </p:spPr>
        <p:txBody>
          <a:bodyPr wrap="square">
            <a:spAutoFit/>
          </a:bodyPr>
          <a:lstStyle/>
          <a:p>
            <a:r>
              <a:t>NO</a:t>
            </a:r>
          </a:p>
        </p:txBody>
      </p:sp>
      <p:cxnSp>
        <p:nvCxnSpPr>
          <p:cNvPr id="37" name="Straight Arrow Connector 36"/>
          <p:cNvCxnSpPr/>
          <p:nvPr/>
        </p:nvCxnSpPr>
        <p:spPr>
          <a:xfrm>
            <a:off x="8596991" y="3640206"/>
            <a:ext cx="685799" cy="5129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Flowchart: Connector 37"/>
          <p:cNvSpPr/>
          <p:nvPr/>
        </p:nvSpPr>
        <p:spPr>
          <a:xfrm>
            <a:off x="8093530" y="5360676"/>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maggiori possibilità di sopravvivenza</a:t>
            </a:r>
          </a:p>
        </p:txBody>
      </p:sp>
      <p:sp>
        <p:nvSpPr>
          <p:cNvPr id="39" name="Flowchart: Connector 38"/>
          <p:cNvSpPr/>
          <p:nvPr/>
        </p:nvSpPr>
        <p:spPr>
          <a:xfrm>
            <a:off x="10642829" y="4979333"/>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probabilità media di sopravvivenza</a:t>
            </a:r>
          </a:p>
        </p:txBody>
      </p:sp>
      <p:sp>
        <p:nvSpPr>
          <p:cNvPr id="40" name="TextBox 39"/>
          <p:cNvSpPr txBox="1"/>
          <p:nvPr/>
        </p:nvSpPr>
        <p:spPr>
          <a:xfrm>
            <a:off x="5932715" y="3690586"/>
            <a:ext cx="702127" cy="369332"/>
          </a:xfrm>
          <a:prstGeom prst="rect">
            <a:avLst/>
          </a:prstGeom>
          <a:noFill/>
        </p:spPr>
        <p:txBody>
          <a:bodyPr wrap="square">
            <a:spAutoFit/>
          </a:bodyPr>
          <a:lstStyle/>
          <a:p>
            <a:r>
              <a:t>SÌ</a:t>
            </a:r>
          </a:p>
        </p:txBody>
      </p:sp>
      <p:sp>
        <p:nvSpPr>
          <p:cNvPr id="41" name="TextBox 40"/>
          <p:cNvSpPr txBox="1"/>
          <p:nvPr/>
        </p:nvSpPr>
        <p:spPr>
          <a:xfrm>
            <a:off x="8926284" y="3579022"/>
            <a:ext cx="702127" cy="369332"/>
          </a:xfrm>
          <a:prstGeom prst="rect">
            <a:avLst/>
          </a:prstGeom>
          <a:noFill/>
        </p:spPr>
        <p:txBody>
          <a:bodyPr wrap="square">
            <a:spAutoFit/>
          </a:bodyPr>
          <a:lstStyle/>
          <a:p>
            <a:r>
              <a:t>NO</a:t>
            </a:r>
          </a:p>
        </p:txBody>
      </p:sp>
      <p:cxnSp>
        <p:nvCxnSpPr>
          <p:cNvPr id="42" name="Straight Arrow Connector 41"/>
          <p:cNvCxnSpPr/>
          <p:nvPr/>
        </p:nvCxnSpPr>
        <p:spPr>
          <a:xfrm flipH="1">
            <a:off x="8912677" y="5016954"/>
            <a:ext cx="654503" cy="3825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10744197" y="4631088"/>
            <a:ext cx="549732" cy="3482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8754152" y="4994267"/>
            <a:ext cx="702127" cy="369332"/>
          </a:xfrm>
          <a:prstGeom prst="rect">
            <a:avLst/>
          </a:prstGeom>
          <a:noFill/>
        </p:spPr>
        <p:txBody>
          <a:bodyPr wrap="square">
            <a:spAutoFit/>
          </a:bodyPr>
          <a:lstStyle/>
          <a:p>
            <a:r>
              <a:t>SÌ</a:t>
            </a:r>
          </a:p>
        </p:txBody>
      </p:sp>
      <p:sp>
        <p:nvSpPr>
          <p:cNvPr id="46" name="TextBox 45"/>
          <p:cNvSpPr txBox="1"/>
          <p:nvPr/>
        </p:nvSpPr>
        <p:spPr>
          <a:xfrm>
            <a:off x="10863945" y="4435878"/>
            <a:ext cx="702127" cy="369332"/>
          </a:xfrm>
          <a:prstGeom prst="rect">
            <a:avLst/>
          </a:prstGeom>
          <a:noFill/>
        </p:spPr>
        <p:txBody>
          <a:bodyPr wrap="square">
            <a:spAutoFit/>
          </a:bodyPr>
          <a:lstStyle/>
          <a:p>
            <a:r>
              <a:t>NO</a:t>
            </a:r>
          </a:p>
        </p:txBody>
      </p:sp>
      <p:sp>
        <p:nvSpPr>
          <p:cNvPr id="47" name="Rectangle 46"/>
          <p:cNvSpPr/>
          <p:nvPr/>
        </p:nvSpPr>
        <p:spPr>
          <a:xfrm>
            <a:off x="7399563" y="1962105"/>
            <a:ext cx="4718960" cy="738664"/>
          </a:xfrm>
          <a:prstGeom prst="rect">
            <a:avLst/>
          </a:prstGeom>
        </p:spPr>
        <p:txBody>
          <a:bodyPr wrap="square">
            <a:spAutoFit/>
          </a:bodyPr>
          <a:lstStyle/>
          <a:p>
            <a:pPr>
              <a:defRPr sz="1400"/>
            </a:pPr>
            <a:r>
              <a:t>Dati tratti da:</a:t>
            </a:r>
          </a:p>
          <a:p>
            <a:pPr>
              <a:defRPr sz="1400"/>
            </a:pPr>
            <a:r>
              <a:rPr>
                <a:hlinkClick r:id="rId3"/>
              </a:rPr>
              <a:t>https://www.kdnuggets.com/2016/09/decision-trees-disastrous-overview.html</a:t>
            </a:r>
            <a:r>
              <a:t> </a:t>
            </a:r>
            <a:endParaRPr sz="1400"/>
          </a:p>
        </p:txBody>
      </p:sp>
    </p:spTree>
    <p:extLst>
      <p:ext uri="{BB962C8B-B14F-4D97-AF65-F5344CB8AC3E}">
        <p14:creationId xmlns:p14="http://schemas.microsoft.com/office/powerpoint/2010/main" val="3352163428"/>
      </p:ext>
    </p:extLst>
  </p:cSld>
  <p:clrMapOvr>
    <a:masterClrMapping/>
  </p:clrMapOvr>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1" y="0"/>
            <a:ext cx="10515600" cy="1208313"/>
          </a:xfrm>
        </p:spPr>
        <p:txBody>
          <a:bodyPr/>
          <a:lstStyle/>
          <a:p>
            <a:pPr algn="ctr">
              <a:defRPr b="1"/>
            </a:pPr>
            <a:r>
              <a:t>Alberi decisionali - ID3</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034143"/>
            <a:ext cx="10297886" cy="5453743"/>
          </a:xfrm>
        </p:spPr>
        <p:txBody>
          <a:bodyPr>
            <a:noAutofit/>
          </a:bodyPr>
          <a:lstStyle/>
          <a:p>
            <a:pPr indent="-514350" lvl="1" marL="971550">
              <a:buFont typeface="+mj-lt"/>
              <a:buAutoNum type="arabicPeriod"/>
              <a:defRPr sz="2800">
                <a:latin typeface="+mj-lt"/>
              </a:defRPr>
            </a:pPr>
            <a:r>
              <a:t>Iniziare con un set di dati di attributi ed etichette di classe.</a:t>
            </a:r>
          </a:p>
          <a:p>
            <a:pPr indent="-514350" lvl="1" marL="971550">
              <a:buFont typeface="+mj-lt"/>
              <a:buAutoNum type="arabicPeriod"/>
              <a:defRPr sz="2800">
                <a:latin typeface="+mj-lt"/>
              </a:defRPr>
            </a:pPr>
            <a:r>
              <a:t>Calcolare l'entropia del set di dati per misurare la quantità di incertezza.</a:t>
            </a:r>
          </a:p>
          <a:p>
            <a:pPr indent="-514350" lvl="1" marL="971550">
              <a:buFont typeface="+mj-lt"/>
              <a:buAutoNum type="arabicPeriod"/>
              <a:defRPr sz="2800">
                <a:latin typeface="+mj-lt"/>
              </a:defRPr>
            </a:pPr>
            <a:r>
              <a:t>Per ogni attributo, calcolare il guadagno di informazioni confrontando l'entropia del set di dati originale con l'entropia dei sottoinsiemi creati dividendo il set di dati in base a tale attributo.</a:t>
            </a:r>
          </a:p>
          <a:p>
            <a:pPr indent="-514350" lvl="1" marL="971550">
              <a:buFont typeface="+mj-lt"/>
              <a:buAutoNum type="arabicPeriod"/>
              <a:defRPr sz="2800">
                <a:latin typeface="+mj-lt"/>
              </a:defRPr>
            </a:pPr>
            <a:r>
              <a:t>Selezionare l'attributo con il maggior guadagno di informazioni e suddividere il data set in sottoinsiemi in base ai valori di tale attributo.</a:t>
            </a:r>
          </a:p>
          <a:p>
            <a:pPr indent="-514350" lvl="1" marL="971550">
              <a:buFont typeface="+mj-lt"/>
              <a:buAutoNum type="arabicPeriod"/>
              <a:defRPr sz="2800">
                <a:latin typeface="+mj-lt"/>
              </a:defRPr>
            </a:pPr>
            <a:r>
              <a:t>Ripetere i passi da 2 a 4 per ogni subset fino a quando tutte le istanze di un subset non appartengono alla stessa classe o viene soddisfatto un criterio di arresto.</a:t>
            </a:r>
          </a:p>
          <a:p>
            <a:pPr indent="-514350" lvl="1" marL="971550">
              <a:buFont typeface="+mj-lt"/>
              <a:buAutoNum type="arabicPeriod"/>
              <a:defRPr sz="2800">
                <a:latin typeface="+mj-lt"/>
              </a:defRPr>
            </a:pPr>
            <a:r>
              <a:t>Una volta completata la crescita dell'albero decisionale, utilizzarlo per classificare le nuove istanze.</a:t>
            </a:r>
          </a:p>
        </p:txBody>
      </p:sp>
    </p:spTree>
    <p:extLst>
      <p:ext uri="{BB962C8B-B14F-4D97-AF65-F5344CB8AC3E}">
        <p14:creationId xmlns:p14="http://schemas.microsoft.com/office/powerpoint/2010/main" val="3147443715"/>
      </p:ext>
    </p:extLst>
  </p:cSld>
  <p:clrMapOvr>
    <a:masterClrMapping/>
  </p:clrMapOvr>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Studia e rivedi le seguenti risorse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85000" lnSpcReduction="20000"/>
          </a:bodyPr>
          <a:lstStyle/>
          <a:p>
            <a:pPr algn="just" indent="0" marL="0">
              <a:buNone/>
              <a:defRPr b="1">
                <a:latin typeface="+mj-lt"/>
              </a:defRPr>
            </a:pPr>
            <a:r>
              <a:t>Leggi questa introduzione alla regressione logistica</a:t>
            </a:r>
            <a:endParaRPr b="1">
              <a:latin typeface="+mj-lt"/>
            </a:endParaRPr>
          </a:p>
          <a:p>
            <a:pPr algn="just">
              <a:defRPr>
                <a:latin typeface="+mj-lt"/>
              </a:defRPr>
            </a:pPr>
            <a:r>
              <a:rPr>
                <a:hlinkClick r:id="rId3"/>
              </a:rPr>
              <a:t>https://www.ibm.com/topics/logistic-regression</a:t>
            </a:r>
            <a:r>
              <a:t> </a:t>
            </a:r>
          </a:p>
          <a:p>
            <a:pPr algn="just">
              <a:defRPr>
                <a:latin typeface="+mj-lt"/>
              </a:defRPr>
            </a:pPr>
            <a:r>
              <a:rPr>
                <a:hlinkClick r:id="rId4"/>
              </a:rPr>
              <a:t>https://towardsdatascience.com/introduction-to-logistic-regression-66248243c148</a:t>
            </a:r>
            <a:r>
              <a:t> </a:t>
            </a:r>
          </a:p>
          <a:p>
            <a:pPr algn="just" indent="0" marL="0">
              <a:buNone/>
              <a:defRPr b="1">
                <a:latin typeface="+mj-lt"/>
              </a:defRPr>
            </a:pPr>
            <a:r>
              <a:t>Leggi questa introduzione all'algoritmo K-Nearest Neighbors</a:t>
            </a:r>
            <a:endParaRPr b="1">
              <a:latin typeface="+mj-lt"/>
            </a:endParaRPr>
          </a:p>
          <a:p>
            <a:pPr algn="just" indent="0" marL="0">
              <a:buNone/>
              <a:defRPr>
                <a:latin typeface="+mj-lt"/>
                <a:hlinkClick r:id="rId5"/>
              </a:defRPr>
            </a:pPr>
            <a:r>
              <a:t>https://www.ibm.com/topics/knn</a:t>
            </a:r>
            <a:endParaRPr>
              <a:latin typeface="+mj-lt"/>
            </a:endParaRPr>
          </a:p>
          <a:p>
            <a:pPr algn="just" indent="0" marL="0">
              <a:buNone/>
              <a:defRPr b="1">
                <a:latin typeface="+mj-lt"/>
              </a:defRPr>
            </a:pPr>
            <a:r>
              <a:t>Leggi questa spiegazione di Naive Bayes Classifier</a:t>
            </a:r>
            <a:endParaRPr b="1">
              <a:latin typeface="+mj-lt"/>
            </a:endParaRPr>
          </a:p>
          <a:p>
            <a:pPr algn="just">
              <a:defRPr>
                <a:latin typeface="+mj-lt"/>
              </a:defRPr>
            </a:pPr>
            <a:r>
              <a:rPr>
                <a:hlinkClick r:id="rId6"/>
              </a:rPr>
              <a:t>https://towardsdatascience.com/naive-bayes-classifier-81d512f50a7c</a:t>
            </a:r>
            <a:r>
              <a:t> </a:t>
            </a:r>
          </a:p>
          <a:p>
            <a:pPr algn="just" indent="0" marL="0">
              <a:buNone/>
              <a:defRPr b="1">
                <a:latin typeface="+mj-lt"/>
              </a:defRPr>
            </a:pPr>
            <a:r>
              <a:t>Leggi questa spiegazione di ID3 algortihm</a:t>
            </a:r>
            <a:endParaRPr b="1">
              <a:latin typeface="+mj-lt"/>
            </a:endParaRPr>
          </a:p>
          <a:p>
            <a:pPr algn="just">
              <a:defRPr>
                <a:latin typeface="+mj-lt"/>
              </a:defRPr>
            </a:pPr>
            <a:r>
              <a:rPr>
                <a:hlinkClick r:id="rId7"/>
              </a:rPr>
              <a:t>https://towardsdatascience.com/decision-trees-for-classification-id3-algorithm-explained-89df76e72df1</a:t>
            </a:r>
            <a:r>
              <a:t> </a:t>
            </a:r>
            <a:endParaRPr>
              <a:latin typeface="+mj-lt"/>
            </a:endParaRPr>
          </a:p>
          <a:p>
            <a:pPr algn="just" indent="0" marL="0">
              <a:buNone/>
            </a:pPr>
            <a:endParaRPr b="1">
              <a:latin typeface="+mj-lt"/>
            </a:endParaRPr>
          </a:p>
          <a:p>
            <a:pPr algn="just" indent="0" marL="0">
              <a:buNone/>
              <a:defRPr b="1">
                <a:latin typeface="+mj-lt"/>
              </a:defRPr>
            </a:pPr>
            <a:r>
              <a:t>Accedere a Oracle Member Hub e terminare il quarto argomento:</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17.xml><?xml version="1.0" encoding="utf-8"?>
<p:sld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BFA3B7-B920-5D47-B4C0-8275F7610107}"/>
              </a:ext>
            </a:extLst>
          </p:cNvPr>
          <p:cNvSpPr txBox="1"/>
          <p:nvPr/>
        </p:nvSpPr>
        <p:spPr>
          <a:xfrm>
            <a:off x="849796" y="1821994"/>
            <a:ext cx="7402167" cy="300082"/>
          </a:xfrm>
          <a:prstGeom prst="rect">
            <a:avLst/>
          </a:prstGeom>
          <a:solidFill>
            <a:srgbClr val="FFFFFF"/>
          </a:solidFill>
        </p:spPr>
        <p:txBody>
          <a:bodyPr rtlCol="0" wrap="square">
            <a:normAutofit/>
          </a:bodyPr>
          <a:lstStyle/>
          <a:p>
            <a:r>
              <a:rPr lang="en-US" sz="1400">
                <a:solidFill>
                  <a:srgbClr val="000000"/>
                </a:solidFill>
              </a:rPr>
              <a:t>Avvertenza</a:t>
            </a:r>
          </a:p>
        </p:txBody>
      </p:sp>
      <p:sp>
        <p:nvSpPr>
          <p:cNvPr id="3" name="TextBox 2">
            <a:extLst>
              <a:ext uri="{FF2B5EF4-FFF2-40B4-BE49-F238E27FC236}">
                <a16:creationId xmlns:a16="http://schemas.microsoft.com/office/drawing/2014/main" id="{7118F732-4964-3E41-BED7-1E69F3601352}"/>
              </a:ext>
            </a:extLst>
          </p:cNvPr>
          <p:cNvSpPr txBox="1">
            <a:spLocks/>
          </p:cNvSpPr>
          <p:nvPr/>
        </p:nvSpPr>
        <p:spPr>
          <a:xfrm>
            <a:off x="849797" y="2223251"/>
            <a:ext cx="7402166" cy="944287"/>
          </a:xfrm>
          <a:prstGeom prst="rect">
            <a:avLst/>
          </a:prstGeom>
          <a:solidFill>
            <a:srgbClr val="FFFFFF"/>
          </a:solidFill>
        </p:spPr>
        <p:txBody>
          <a:bodyPr rtlCol="0" wrap="square">
            <a:normAutofit/>
          </a:bodyPr>
          <a:lstStyle/>
          <a:p>
            <a:r>
              <a:rPr lang="en-US" sz="1200">
                <a:solidFill>
                  <a:srgbClr val="000000"/>
                </a:solidFill>
              </a:rPr>
              <a:t>I contenuti delle traduzioni fornite sono stati generati con l'ausilio di processi di traduzione automatica di Oracle. Non c'è stato intervento umano di revisione o convalida dei testi. Qualora si renda necessario riutilizzare o distribuire detti contenuti a terzi, suggeriamo di sottoporli a revisione preventiva, sia per quanto riguarda la loro accuratezza che la formattazione.</a:t>
            </a:r>
          </a:p>
        </p:txBody>
      </p:sp>
      <p:sp>
        <p:nvSpPr>
          <p:cNvPr id="4" name="TextBox 3">
            <a:extLst>
              <a:ext uri="{FF2B5EF4-FFF2-40B4-BE49-F238E27FC236}">
                <a16:creationId xmlns:a16="http://schemas.microsoft.com/office/drawing/2014/main" id="{30AE9F46-85B4-4E4C-B437-628FF2AAAB81}"/>
              </a:ext>
            </a:extLst>
          </p:cNvPr>
          <p:cNvSpPr txBox="1"/>
          <p:nvPr/>
        </p:nvSpPr>
        <p:spPr>
          <a:xfrm>
            <a:off x="849796" y="3599731"/>
            <a:ext cx="7402167" cy="300082"/>
          </a:xfrm>
          <a:prstGeom prst="rect">
            <a:avLst/>
          </a:prstGeom>
          <a:solidFill>
            <a:srgbClr val="FFFFFF"/>
          </a:solidFill>
        </p:spPr>
        <p:txBody>
          <a:bodyPr rtlCol="0" wrap="square">
            <a:normAutofit/>
          </a:bodyPr>
          <a:lstStyle/>
          <a:p>
            <a:r>
              <a:rPr lang="en-US" sz="1400">
                <a:solidFill>
                  <a:srgbClr val="000000"/>
                </a:solidFill>
              </a:rPr>
              <a:t>Disclaimer</a:t>
            </a:r>
          </a:p>
        </p:txBody>
      </p:sp>
      <p:sp>
        <p:nvSpPr>
          <p:cNvPr id="5" name="TextBox 4">
            <a:extLst>
              <a:ext uri="{FF2B5EF4-FFF2-40B4-BE49-F238E27FC236}">
                <a16:creationId xmlns:a16="http://schemas.microsoft.com/office/drawing/2014/main" id="{317B7E7F-7C29-AE44-AE80-F5A9978D8492}"/>
              </a:ext>
            </a:extLst>
          </p:cNvPr>
          <p:cNvSpPr txBox="1"/>
          <p:nvPr/>
        </p:nvSpPr>
        <p:spPr>
          <a:xfrm>
            <a:off x="849796" y="4000988"/>
            <a:ext cx="7402167" cy="938760"/>
          </a:xfrm>
          <a:prstGeom prst="rect">
            <a:avLst/>
          </a:prstGeom>
          <a:solidFill>
            <a:srgbClr val="FFFFFF"/>
          </a:solidFill>
        </p:spPr>
        <p:txBody>
          <a:bodyPr rtlCol="0" wrap="square">
            <a:normAutofit/>
          </a:bodyPr>
          <a:lstStyle/>
          <a:p>
            <a:r>
              <a:rPr lang="en-US" sz="1200">
                <a:solidFill>
                  <a:srgbClr val="000000"/>
                </a:solidFill>
              </a:rPr>
              <a:t>This content has been generated by Oracle machine translation. The translations are automated and have not undergone human review or validation. If you plan to distribute the machine-translated content, we suggest you review it in advance for translation accuracy and formatting.</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Classificazione e relative applicazioni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Questo corso è stato sviluppato come risultato del progetto Erasmus+ CodeIn (</a:t>
            </a:r>
            <a:r>
              <a:rPr i="1"/>
              <a:t>Cloud cOmputing for Digital Education INnovation</a:t>
            </a:r>
            <a:r>
              <a:t>)</a:t>
            </a:r>
          </a:p>
          <a:p>
            <a:pPr lvl="0">
              <a:defRPr sz="3600">
                <a:latin typeface="+mj-lt"/>
              </a:defRPr>
            </a:pPr>
            <a:r>
              <a:t>Contiene un totale di dieci argomenti didattici</a:t>
            </a:r>
            <a:endParaRPr sz="3600">
              <a:latin typeface="+mj-lt"/>
            </a:endParaRPr>
          </a:p>
          <a:p>
            <a:pPr lvl="0">
              <a:defRPr sz="3600">
                <a:latin typeface="+mj-lt"/>
              </a:defRPr>
            </a:pPr>
            <a:r>
              <a:t>Tutto ciò che devi imparare è l'accesso a Internet </a:t>
            </a:r>
          </a:p>
          <a:p>
            <a:pPr lvl="0">
              <a:defRPr sz="3600">
                <a:latin typeface="+mj-lt"/>
              </a:defRPr>
            </a:pPr>
            <a:r>
              <a:t>Ci si aspetta di spendere un totale di 150 ore per acquisire i risultati di apprendimento previsti.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Classificazione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12094029" cy="4486275"/>
          </a:xfrm>
        </p:spPr>
        <p:txBody>
          <a:bodyPr>
            <a:noAutofit/>
          </a:bodyPr>
          <a:lstStyle/>
          <a:p>
            <a:pPr>
              <a:defRPr sz="3600">
                <a:latin typeface="+mj-lt"/>
              </a:defRPr>
            </a:pPr>
            <a:r>
              <a:t>Sblocca il potere della previsione con la classificazione!</a:t>
            </a:r>
          </a:p>
          <a:p>
            <a:pPr>
              <a:defRPr sz="3600">
                <a:latin typeface="+mj-lt"/>
              </a:defRPr>
            </a:pPr>
            <a:r>
              <a:rPr b="1"/>
              <a:t>Etichetta corretta</a:t>
            </a:r>
            <a:r>
              <a:t>: la chiave per una classificazione riuscita.</a:t>
            </a:r>
          </a:p>
          <a:p>
            <a:pPr>
              <a:defRPr sz="3600">
                <a:latin typeface="+mj-lt"/>
              </a:defRPr>
            </a:pPr>
            <a:r>
              <a:t>Dal riconoscimento delle immagini alla diagnosi medica, la classificazione fa tutto.</a:t>
            </a:r>
            <a:endParaRPr sz="3600">
              <a:latin typeface="+mj-lt"/>
            </a:endParaRPr>
          </a:p>
          <a:p>
            <a:pPr>
              <a:defRPr sz="3600">
                <a:latin typeface="+mj-lt"/>
              </a:defRPr>
            </a:pPr>
            <a:r>
              <a:rPr b="1"/>
              <a:t>Scegliere con saggezza</a:t>
            </a:r>
            <a:r>
              <a:t>: la selezione dell'algoritmo è fondamentale nella classificazione.</a:t>
            </a:r>
          </a:p>
          <a:p>
            <a:pPr>
              <a:defRPr sz="3600">
                <a:latin typeface="+mj-lt"/>
              </a:defRPr>
            </a:pPr>
            <a:r>
              <a:rPr b="1"/>
              <a:t>Beni dati in entrata e risultati accurati</a:t>
            </a:r>
            <a:r>
              <a:t>: l'importanza dei dati di formazione nella classificazione.</a:t>
            </a:r>
          </a:p>
          <a:p>
            <a:pPr>
              <a:defRPr sz="3600">
                <a:latin typeface="+mj-lt"/>
              </a:defRPr>
            </a:pPr>
            <a:r>
              <a:t>Arrivare al punto: Classificare i dati per trovare la sua etichetta o categoria.</a:t>
            </a:r>
            <a:endParaRPr sz="3600">
              <a:latin typeface="+mj-lt"/>
            </a:endParaRPr>
          </a:p>
          <a:p>
            <a:pPr lvl="0"/>
            <a:endParaRPr>
              <a:latin typeface="+mj-lt"/>
            </a:endParaRPr>
          </a:p>
        </p:txBody>
      </p:sp>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Algoritmi di classificazione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690688"/>
            <a:ext cx="10297886" cy="4486275"/>
          </a:xfrm>
        </p:spPr>
        <p:txBody>
          <a:bodyPr>
            <a:noAutofit/>
          </a:bodyPr>
          <a:lstStyle/>
          <a:p>
            <a:pPr>
              <a:defRPr sz="3600">
                <a:latin typeface="+mj-lt"/>
              </a:defRPr>
            </a:pPr>
            <a:r>
              <a:t>Spesso è meglio iniziare con algoritmi semplici e ampiamente utilizzati:</a:t>
            </a:r>
          </a:p>
          <a:p>
            <a:pPr lvl="1">
              <a:defRPr sz="3600">
                <a:latin typeface="+mj-lt"/>
              </a:defRPr>
            </a:pPr>
            <a:r>
              <a:t>Regressione logistica </a:t>
            </a:r>
            <a:endParaRPr sz="3600">
              <a:latin typeface="+mj-lt"/>
            </a:endParaRPr>
          </a:p>
          <a:p>
            <a:pPr lvl="1">
              <a:defRPr sz="3600">
                <a:latin typeface="+mj-lt"/>
              </a:defRPr>
            </a:pPr>
            <a:r>
              <a:t>k-vicini più vicini (k-NN)</a:t>
            </a:r>
            <a:endParaRPr sz="3600">
              <a:latin typeface="+mj-lt"/>
            </a:endParaRPr>
          </a:p>
          <a:p>
            <a:pPr lvl="1">
              <a:defRPr sz="3600">
                <a:latin typeface="+mj-lt"/>
              </a:defRPr>
            </a:pPr>
            <a:r>
              <a:t>Naive Bayes</a:t>
            </a:r>
            <a:endParaRPr sz="3600">
              <a:latin typeface="+mj-lt"/>
            </a:endParaRPr>
          </a:p>
          <a:p>
            <a:pPr lvl="1">
              <a:defRPr sz="3600">
                <a:latin typeface="+mj-lt"/>
              </a:defRPr>
            </a:pPr>
            <a:r>
              <a:t>Alberi decisione</a:t>
            </a:r>
          </a:p>
          <a:p>
            <a:pPr lvl="1"/>
            <a:endParaRPr sz="2800">
              <a:latin typeface="+mj-lt"/>
            </a:endParaRPr>
          </a:p>
        </p:txBody>
      </p:sp>
    </p:spTree>
    <p:extLst>
      <p:ext uri="{BB962C8B-B14F-4D97-AF65-F5344CB8AC3E}">
        <p14:creationId xmlns:p14="http://schemas.microsoft.com/office/powerpoint/2010/main" val="412367108"/>
      </p:ext>
    </p:extLst>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Regressione logistica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61256" y="1690688"/>
            <a:ext cx="11702143" cy="4486275"/>
          </a:xfrm>
        </p:spPr>
        <p:txBody>
          <a:bodyPr>
            <a:noAutofit/>
          </a:bodyPr>
          <a:lstStyle/>
          <a:p>
            <a:pPr indent="0" marL="0">
              <a:buNone/>
              <a:defRPr sz="3600">
                <a:latin typeface="+mj-lt"/>
              </a:defRPr>
            </a:pPr>
            <a:r>
              <a:t>La formula generale per la regressione logistica è la seguente:</a:t>
            </a:r>
          </a:p>
        </p:txBody>
      </p:sp>
      <mc:AlternateContent xmlns:a14="http://schemas.microsoft.com/office/drawing/2010/main" xmlns:mc="http://schemas.openxmlformats.org/markup-compatibility/2006">
        <mc:Choice Requires="a14">
          <p:sp>
            <p:nvSpPr>
              <p:cNvPr id="4" name="TextBox 3"/>
              <p:cNvSpPr txBox="1"/>
              <p:nvPr/>
            </p:nvSpPr>
            <p:spPr>
              <a:xfrm>
                <a:off x="174171" y="2285999"/>
                <a:ext cx="12268200" cy="1308692"/>
              </a:xfrm>
              <a:prstGeom prst="rect">
                <a:avLst/>
              </a:prstGeom>
              <a:noFill/>
            </p:spPr>
            <p:txBody>
              <a:bodyPr bIns="0" lIns="0" rIns="0" tIns="0" wrap="square">
                <a:spAutoFit/>
              </a:bodyPr>
              <a:lstStyle/>
              <a:p>
                <a:pPr>
                  <a:defRPr sz="4400"/>
                </a:pPr>
                <a14:m>
                  <m:oMath xmlns:m="http://schemas.openxmlformats.org/officeDocument/2006/math">
                    <m:r>
                      <a:rPr i="1" lang="en-US" smtClean="0" sz="4400">
                        <a:latin charset="0" panose="02040503050406030204" pitchFamily="18" typeface="Cambria Math"/>
                      </a:rPr>
                      <m:t>𝑝</m:t>
                    </m:r>
                    <m:r>
                      <a:rPr i="1" lang="en-US" smtClean="0" sz="4400">
                        <a:latin charset="0" panose="02040503050406030204" pitchFamily="18" typeface="Cambria Math"/>
                      </a:rPr>
                      <m:t>(</m:t>
                    </m:r>
                    <m:r>
                      <a:rPr i="1" lang="en-US" smtClean="0" sz="4400">
                        <a:latin charset="0" panose="02040503050406030204" pitchFamily="18" typeface="Cambria Math"/>
                      </a:rPr>
                      <m:t>𝑦</m:t>
                    </m:r>
                    <m:r>
                      <a:rPr i="1" lang="en-US" smtClean="0" sz="4400">
                        <a:latin charset="0" panose="02040503050406030204" pitchFamily="18" typeface="Cambria Math"/>
                      </a:rPr>
                      <m:t>=1|</m:t>
                    </m:r>
                    <m:r>
                      <a:rPr i="1" lang="en-US" smtClean="0" sz="4400">
                        <a:latin charset="0" panose="02040503050406030204" pitchFamily="18" typeface="Cambria Math"/>
                      </a:rPr>
                      <m:t>𝑥</m:t>
                    </m:r>
                    <m:r>
                      <a:rPr i="1" lang="en-US" smtClean="0" sz="4400">
                        <a:latin charset="0" panose="02040503050406030204" pitchFamily="18" typeface="Cambria Math"/>
                      </a:rPr>
                      <m:t>)</m:t>
                    </m:r>
                  </m:oMath>
                </a14:m>
                <a:r>
                  <a:t> </a:t>
                </a:r>
                <a14:m>
                  <m:oMath xmlns:m="http://schemas.openxmlformats.org/officeDocument/2006/math">
                    <m:r>
                      <a:rPr i="1" lang="hr-HR" smtClean="0" sz="6000">
                        <a:latin charset="0" panose="02040503050406030204" pitchFamily="18" typeface="Cambria Math"/>
                      </a:rPr>
                      <m:t>=</m:t>
                    </m:r>
                    <m:f>
                      <m:fPr>
                        <m:ctrlPr>
                          <a:rPr i="1" lang="hr-HR" smtClean="0" sz="6000">
                            <a:latin charset="0" panose="02040503050406030204" pitchFamily="18" typeface="Cambria Math"/>
                          </a:rPr>
                        </m:ctrlPr>
                      </m:fPr>
                      <m:num>
                        <m:r>
                          <a:rPr b="0" i="1" lang="hr-HR" smtClean="0" sz="6000">
                            <a:latin charset="0" panose="02040503050406030204" pitchFamily="18" typeface="Cambria Math"/>
                          </a:rPr>
                          <m:t>1</m:t>
                        </m:r>
                      </m:num>
                      <m:den>
                        <m:r>
                          <a:rPr b="0" i="1" lang="hr-HR" smtClean="0" sz="6000">
                            <a:latin charset="0" panose="02040503050406030204" pitchFamily="18" typeface="Cambria Math"/>
                          </a:rPr>
                          <m:t>1+ </m:t>
                        </m:r>
                        <m:sSup>
                          <m:sSupPr>
                            <m:ctrlPr>
                              <a:rPr b="0" i="1" lang="hr-HR" smtClean="0" sz="6000">
                                <a:latin charset="0" panose="02040503050406030204" pitchFamily="18" typeface="Cambria Math"/>
                              </a:rPr>
                            </m:ctrlPr>
                          </m:sSupPr>
                          <m:e>
                            <m:r>
                              <a:rPr b="0" i="1" lang="hr-HR" smtClean="0" sz="6000">
                                <a:latin charset="0" panose="02040503050406030204" pitchFamily="18" typeface="Cambria Math"/>
                              </a:rPr>
                              <m:t>𝑒</m:t>
                            </m:r>
                          </m:e>
                          <m:sup>
                            <m:r>
                              <a:rPr i="1" lang="hr-HR" sz="6000">
                                <a:latin charset="0" panose="02040503050406030204" pitchFamily="18" typeface="Cambria Math"/>
                              </a:rPr>
                              <m:t>− (</m:t>
                            </m:r>
                            <m:r>
                              <a:rPr i="1" lang="hr-HR" sz="6000">
                                <a:latin charset="0" panose="02040503050406030204" pitchFamily="18" typeface="Cambria Math"/>
                              </a:rPr>
                              <m:t>𝑏</m:t>
                            </m:r>
                            <m:r>
                              <a:rPr b="0" i="1" lang="hr-HR" smtClean="0" sz="6000">
                                <a:latin charset="0" panose="02040503050406030204" pitchFamily="18" typeface="Cambria Math"/>
                              </a:rPr>
                              <m:t>0</m:t>
                            </m:r>
                            <m:r>
                              <a:rPr i="1" lang="hr-HR" sz="6000">
                                <a:latin charset="0" panose="02040503050406030204" pitchFamily="18" typeface="Cambria Math"/>
                              </a:rPr>
                              <m:t> + </m:t>
                            </m:r>
                            <m:r>
                              <a:rPr i="1" lang="hr-HR" sz="6000">
                                <a:latin charset="0" panose="02040503050406030204" pitchFamily="18" typeface="Cambria Math"/>
                              </a:rPr>
                              <m:t>𝑏</m:t>
                            </m:r>
                            <m:r>
                              <a:rPr i="1" lang="hr-HR" sz="6000">
                                <a:latin charset="0" panose="02040503050406030204" pitchFamily="18" typeface="Cambria Math"/>
                              </a:rPr>
                              <m:t>1</m:t>
                            </m:r>
                            <m:r>
                              <a:rPr i="1" lang="hr-HR" sz="6000">
                                <a:latin charset="0" panose="02040503050406030204" pitchFamily="18" typeface="Cambria Math"/>
                              </a:rPr>
                              <m:t>𝑥</m:t>
                            </m:r>
                            <m:r>
                              <a:rPr i="1" lang="hr-HR" sz="6000">
                                <a:latin charset="0" panose="02040503050406030204" pitchFamily="18" typeface="Cambria Math"/>
                              </a:rPr>
                              <m:t>1 + </m:t>
                            </m:r>
                            <m:r>
                              <a:rPr i="1" lang="hr-HR" sz="6000">
                                <a:latin charset="0" panose="02040503050406030204" pitchFamily="18" typeface="Cambria Math"/>
                              </a:rPr>
                              <m:t>𝑏</m:t>
                            </m:r>
                            <m:r>
                              <a:rPr i="1" lang="hr-HR" sz="6000">
                                <a:latin charset="0" panose="02040503050406030204" pitchFamily="18" typeface="Cambria Math"/>
                              </a:rPr>
                              <m:t>2</m:t>
                            </m:r>
                            <m:r>
                              <a:rPr i="1" lang="hr-HR" sz="6000">
                                <a:latin charset="0" panose="02040503050406030204" pitchFamily="18" typeface="Cambria Math"/>
                              </a:rPr>
                              <m:t>𝑥</m:t>
                            </m:r>
                            <m:r>
                              <a:rPr i="1" lang="hr-HR" sz="6000">
                                <a:latin charset="0" panose="02040503050406030204" pitchFamily="18" typeface="Cambria Math"/>
                              </a:rPr>
                              <m:t>2 + ... + </m:t>
                            </m:r>
                            <m:r>
                              <a:rPr i="1" lang="hr-HR" sz="6000">
                                <a:latin charset="0" panose="02040503050406030204" pitchFamily="18" typeface="Cambria Math"/>
                              </a:rPr>
                              <m:t>𝑏𝑛𝑥𝑛</m:t>
                            </m:r>
                            <m:r>
                              <a:rPr b="0" i="1" lang="hr-HR" smtClean="0" sz="6000">
                                <a:latin charset="0" panose="02040503050406030204" pitchFamily="18" typeface="Cambria Math"/>
                              </a:rPr>
                              <m:t>)</m:t>
                            </m:r>
                          </m:sup>
                        </m:sSup>
                      </m:den>
                    </m:f>
                  </m:oMath>
                </a14:m>
                <a:r>
                  <a:t>  </a:t>
                </a:r>
                <a:endParaRPr sz="4400"/>
              </a:p>
            </p:txBody>
          </p:sp>
        </mc:Choice>
        <mc:Fallback>
          <p:sp>
            <p:nvSpPr>
              <p:cNvPr id="4" name="TextBox 3"/>
              <p:cNvSpPr txBox="1">
                <a:spLocks noAdjustHandles="1" noChangeArrowheads="1" noChangeAspect="1" noChangeShapeType="1" noEditPoints="1" noMove="1" noResize="1" noRot="1" noTextEdit="1"/>
              </p:cNvSpPr>
              <p:nvPr/>
            </p:nvSpPr>
            <p:spPr>
              <a:xfrm>
                <a:off x="174171" y="2285999"/>
                <a:ext cx="12268200" cy="1308692"/>
              </a:xfrm>
              <a:prstGeom prst="rect">
                <a:avLst/>
              </a:prstGeom>
              <a:blipFill>
                <a:blip r:embed="rId3"/>
                <a:stretch>
                  <a:fillRect/>
                </a:stretch>
              </a:blipFill>
            </p:spPr>
            <p:txBody>
              <a:bodyPr/>
              <a:lstStyle/>
              <a:p>
                <a:pPr>
                  <a:defRPr>
                    <a:noFill/>
                  </a:defRPr>
                </a:pPr>
                <a:r>
                  <a:t> </a:t>
                </a:r>
              </a:p>
            </p:txBody>
          </p:sp>
        </mc:Fallback>
      </mc:AlternateContent>
      <p:sp>
        <p:nvSpPr>
          <p:cNvPr id="5" name="Rectangular Callout 4"/>
          <p:cNvSpPr/>
          <p:nvPr/>
        </p:nvSpPr>
        <p:spPr>
          <a:xfrm>
            <a:off x="261256" y="3435647"/>
            <a:ext cx="3037115" cy="2649468"/>
          </a:xfrm>
          <a:prstGeom prst="wedgeRectCallout">
            <a:avLst>
              <a:gd fmla="val -44534" name="adj1"/>
              <a:gd fmla="val -55817"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latin typeface="+mj-lt"/>
              </a:defRPr>
            </a:pPr>
            <a:r>
              <a:t>probabilità che la variabile dipendente y sia uguale a 1, date le variabili indipendenti x</a:t>
            </a:r>
          </a:p>
        </p:txBody>
      </p:sp>
      <p:sp>
        <p:nvSpPr>
          <p:cNvPr id="6" name="Rectangular Callout 5"/>
          <p:cNvSpPr/>
          <p:nvPr/>
        </p:nvSpPr>
        <p:spPr>
          <a:xfrm>
            <a:off x="3624943" y="4053253"/>
            <a:ext cx="2569028" cy="1716176"/>
          </a:xfrm>
          <a:prstGeom prst="wedgeRectCallout">
            <a:avLst>
              <a:gd fmla="val 28206" name="adj1"/>
              <a:gd fmla="val -83095"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latin typeface="+mj-lt"/>
              </a:defRPr>
            </a:pPr>
            <a:r>
              <a:rPr b="1"/>
              <a:t>b0 - Termine di intercettazione </a:t>
            </a:r>
            <a:r>
              <a:t>- stimato durante l'addestramento del modello di regressione logistica utilizzando un approccio di stima della probabilità massima</a:t>
            </a:r>
            <a:endParaRPr>
              <a:latin typeface="+mj-lt"/>
            </a:endParaRPr>
          </a:p>
        </p:txBody>
      </p:sp>
      <p:sp>
        <p:nvSpPr>
          <p:cNvPr id="9" name="Rectangular Callout 8"/>
          <p:cNvSpPr/>
          <p:nvPr/>
        </p:nvSpPr>
        <p:spPr>
          <a:xfrm>
            <a:off x="6281056" y="4062166"/>
            <a:ext cx="2569028" cy="1716176"/>
          </a:xfrm>
          <a:prstGeom prst="wedgeRectCallout">
            <a:avLst>
              <a:gd fmla="val -24336" name="adj1"/>
              <a:gd fmla="val -83729"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Coefficienti di </a:t>
            </a:r>
            <a:r>
              <a:rPr b="1"/>
              <a:t>b1, b2, b3 ... bn</a:t>
            </a:r>
            <a:r>
              <a:t> per le variabili indipendenti</a:t>
            </a:r>
            <a:endParaRPr>
              <a:latin typeface="+mj-lt"/>
            </a:endParaRPr>
          </a:p>
        </p:txBody>
      </p:sp>
      <p:sp>
        <p:nvSpPr>
          <p:cNvPr id="10" name="Rectangular Callout 9"/>
          <p:cNvSpPr/>
          <p:nvPr/>
        </p:nvSpPr>
        <p:spPr>
          <a:xfrm>
            <a:off x="9263741" y="4062166"/>
            <a:ext cx="2569028" cy="1716176"/>
          </a:xfrm>
          <a:prstGeom prst="wedgeRectCallout">
            <a:avLst>
              <a:gd fmla="val -58658" name="adj1"/>
              <a:gd fmla="val -84998"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Variabili indipendenti </a:t>
            </a:r>
            <a:r>
              <a:rPr b="1"/>
              <a:t>x1, x2, ..., xn </a:t>
            </a:r>
            <a:endParaRPr>
              <a:latin typeface="+mj-lt"/>
            </a:endParaRPr>
          </a:p>
        </p:txBody>
      </p:sp>
    </p:spTree>
    <p:extLst>
      <p:ext uri="{BB962C8B-B14F-4D97-AF65-F5344CB8AC3E}">
        <p14:creationId xmlns:p14="http://schemas.microsoft.com/office/powerpoint/2010/main" val="2132096445"/>
      </p:ext>
    </p:extLst>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Regressione logistica </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073203701"/>
              </p:ext>
            </p:extLst>
          </p:nvPr>
        </p:nvGraphicFramePr>
        <p:xfrm>
          <a:off x="838200" y="2750684"/>
          <a:ext cx="8784771" cy="3730528"/>
        </p:xfrm>
        <a:graphic>
          <a:graphicData uri="http://schemas.openxmlformats.org/drawingml/2006/table">
            <a:tbl>
              <a:tblGrid>
                <a:gridCol w="2928257">
                  <a:extLst>
                    <a:ext uri="{9D8B030D-6E8A-4147-A177-3AD203B41FA5}">
                      <a16:colId xmlns:a16="http://schemas.microsoft.com/office/drawing/2014/main" val="400412673"/>
                    </a:ext>
                  </a:extLst>
                </a:gridCol>
                <a:gridCol w="2928257">
                  <a:extLst>
                    <a:ext uri="{9D8B030D-6E8A-4147-A177-3AD203B41FA5}">
                      <a16:colId xmlns:a16="http://schemas.microsoft.com/office/drawing/2014/main" val="848416561"/>
                    </a:ext>
                  </a:extLst>
                </a:gridCol>
                <a:gridCol w="2928257">
                  <a:extLst>
                    <a:ext uri="{9D8B030D-6E8A-4147-A177-3AD203B41FA5}">
                      <a16:colId xmlns:a16="http://schemas.microsoft.com/office/drawing/2014/main" val="3679081221"/>
                    </a:ext>
                  </a:extLst>
                </a:gridCol>
              </a:tblGrid>
              <a:tr h="621568">
                <a:tc>
                  <a:txBody>
                    <a:bodyPr/>
                    <a:lstStyle/>
                    <a:p>
                      <a:pPr fontAlgn="b">
                        <a:defRPr b="1" sz="2800">
                          <a:effectLst/>
                        </a:defRPr>
                      </a:pPr>
                      <a:r>
                        <a:t>Cliente</a:t>
                      </a:r>
                    </a:p>
                  </a:txBody>
                  <a:tcPr anchor="b">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9525">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fontAlgn="b">
                        <a:defRPr b="1" sz="2800">
                          <a:effectLst/>
                        </a:defRPr>
                      </a:pPr>
                      <a:r>
                        <a:t>Stipendio</a:t>
                      </a:r>
                      <a:endParaRPr b="1" sz="2800">
                        <a:effectLst/>
                      </a:endParaRPr>
                    </a:p>
                  </a:txBody>
                  <a:tcPr anchor="b">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9525">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fontAlgn="b">
                        <a:defRPr b="1" sz="2800">
                          <a:effectLst/>
                        </a:defRPr>
                      </a:pPr>
                      <a:r>
                        <a:t>Prodotto acquistato</a:t>
                      </a:r>
                    </a:p>
                  </a:txBody>
                  <a:tcPr anchor="b">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9525">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extLst>
                  <a:ext uri="{0D108BD9-81ED-4DB2-BD59-A6C34878D82A}">
                    <a16:rowId xmlns:a16="http://schemas.microsoft.com/office/drawing/2014/main" val="305488808"/>
                  </a:ext>
                </a:extLst>
              </a:tr>
              <a:tr h="340860">
                <a:tc>
                  <a:txBody>
                    <a:bodyPr/>
                    <a:lstStyle/>
                    <a:p>
                      <a:pPr fontAlgn="base">
                        <a:defRPr sz="2800">
                          <a:effectLst/>
                        </a:defRPr>
                      </a:pPr>
                      <a:r>
                        <a:t>1</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fontAlgn="base">
                        <a:defRPr sz="2800">
                          <a:effectLst/>
                        </a:defRPr>
                      </a:pPr>
                      <a:r>
                        <a:t>4.000</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fontAlgn="base">
                        <a:defRPr sz="2800">
                          <a:effectLst/>
                        </a:defRPr>
                      </a:pPr>
                      <a:r>
                        <a:t>No</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extLst>
                  <a:ext uri="{0D108BD9-81ED-4DB2-BD59-A6C34878D82A}">
                    <a16:rowId xmlns:a16="http://schemas.microsoft.com/office/drawing/2014/main" val="3073840714"/>
                  </a:ext>
                </a:extLst>
              </a:tr>
              <a:tr h="340860">
                <a:tc>
                  <a:txBody>
                    <a:bodyPr/>
                    <a:lstStyle/>
                    <a:p>
                      <a:pPr fontAlgn="base">
                        <a:defRPr sz="2800">
                          <a:effectLst/>
                        </a:defRPr>
                      </a:pPr>
                      <a:r>
                        <a:t>2</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fontAlgn="base">
                        <a:defRPr sz="2800">
                          <a:effectLst/>
                        </a:defRPr>
                      </a:pPr>
                      <a:r>
                        <a:t>5.000</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fontAlgn="base">
                        <a:defRPr sz="2800">
                          <a:effectLst/>
                        </a:defRPr>
                      </a:pPr>
                      <a:r>
                        <a:t>Sì</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extLst>
                  <a:ext uri="{0D108BD9-81ED-4DB2-BD59-A6C34878D82A}">
                    <a16:rowId xmlns:a16="http://schemas.microsoft.com/office/drawing/2014/main" val="3532692731"/>
                  </a:ext>
                </a:extLst>
              </a:tr>
              <a:tr h="340860">
                <a:tc>
                  <a:txBody>
                    <a:bodyPr/>
                    <a:lstStyle/>
                    <a:p>
                      <a:pPr fontAlgn="base">
                        <a:defRPr sz="2800">
                          <a:effectLst/>
                        </a:defRPr>
                      </a:pPr>
                      <a:r>
                        <a:t>3</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fontAlgn="base">
                        <a:defRPr sz="2800">
                          <a:effectLst/>
                        </a:defRPr>
                      </a:pPr>
                      <a:r>
                        <a:t>6.000</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fontAlgn="base">
                        <a:defRPr sz="2800">
                          <a:effectLst/>
                        </a:defRPr>
                      </a:pPr>
                      <a:r>
                        <a:t>Sì</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extLst>
                  <a:ext uri="{0D108BD9-81ED-4DB2-BD59-A6C34878D82A}">
                    <a16:rowId xmlns:a16="http://schemas.microsoft.com/office/drawing/2014/main" val="3673023021"/>
                  </a:ext>
                </a:extLst>
              </a:tr>
              <a:tr h="340860">
                <a:tc>
                  <a:txBody>
                    <a:bodyPr/>
                    <a:lstStyle/>
                    <a:p>
                      <a:pPr fontAlgn="base">
                        <a:defRPr sz="2800">
                          <a:effectLst/>
                        </a:defRPr>
                      </a:pPr>
                      <a:r>
                        <a:t>4</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fontAlgn="base">
                        <a:defRPr sz="2800">
                          <a:effectLst/>
                        </a:defRPr>
                      </a:pPr>
                      <a:r>
                        <a:t>7.000</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fontAlgn="base">
                        <a:defRPr sz="2800">
                          <a:effectLst/>
                        </a:defRPr>
                      </a:pPr>
                      <a:r>
                        <a:t>Sì</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extLst>
                  <a:ext uri="{0D108BD9-81ED-4DB2-BD59-A6C34878D82A}">
                    <a16:rowId xmlns:a16="http://schemas.microsoft.com/office/drawing/2014/main" val="798570906"/>
                  </a:ext>
                </a:extLst>
              </a:tr>
              <a:tr h="340860">
                <a:tc>
                  <a:txBody>
                    <a:bodyPr/>
                    <a:lstStyle/>
                    <a:p>
                      <a:pPr fontAlgn="base">
                        <a:defRPr sz="2800">
                          <a:effectLst/>
                        </a:defRPr>
                      </a:pPr>
                      <a:r>
                        <a:t>.</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fontAlgn="base"/>
                      <a:endParaRPr sz="2800">
                        <a:effectLst/>
                      </a:endParaRP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fontAlgn="base"/>
                      <a:endParaRPr sz="2800">
                        <a:effectLst/>
                      </a:endParaRP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extLst>
                  <a:ext uri="{0D108BD9-81ED-4DB2-BD59-A6C34878D82A}">
                    <a16:rowId xmlns:a16="http://schemas.microsoft.com/office/drawing/2014/main" val="1328402281"/>
                  </a:ext>
                </a:extLst>
              </a:tr>
              <a:tr h="340860">
                <a:tc>
                  <a:txBody>
                    <a:bodyPr/>
                    <a:lstStyle/>
                    <a:p>
                      <a:pPr fontAlgn="base">
                        <a:defRPr sz="2800">
                          <a:effectLst/>
                        </a:defRPr>
                      </a:pPr>
                      <a:r>
                        <a:t>100</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9525">
                      <a:solidFill>
                        <a:srgbClr val="D9D9E3"/>
                      </a:solidFill>
                      <a:prstDash val="solid"/>
                      <a:round/>
                      <a:headEnd len="med" type="none" w="med"/>
                      <a:tailEnd len="med" type="none" w="med"/>
                    </a:lnB>
                    <a:solidFill>
                      <a:srgbClr val="F7F7F8"/>
                    </a:solidFill>
                  </a:tcPr>
                </a:tc>
                <a:tc>
                  <a:txBody>
                    <a:bodyPr/>
                    <a:lstStyle/>
                    <a:p>
                      <a:pPr fontAlgn="base">
                        <a:defRPr sz="2800">
                          <a:effectLst/>
                        </a:defRPr>
                      </a:pPr>
                      <a:r>
                        <a:t>8.000</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9525">
                      <a:solidFill>
                        <a:srgbClr val="D9D9E3"/>
                      </a:solidFill>
                      <a:prstDash val="solid"/>
                      <a:round/>
                      <a:headEnd len="med" type="none" w="med"/>
                      <a:tailEnd len="med" type="none" w="med"/>
                    </a:lnB>
                    <a:solidFill>
                      <a:srgbClr val="F7F7F8"/>
                    </a:solidFill>
                  </a:tcPr>
                </a:tc>
                <a:tc>
                  <a:txBody>
                    <a:bodyPr/>
                    <a:lstStyle/>
                    <a:p>
                      <a:pPr fontAlgn="base">
                        <a:defRPr sz="2800">
                          <a:effectLst/>
                        </a:defRPr>
                      </a:pPr>
                      <a:r>
                        <a:t>No</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9525">
                      <a:solidFill>
                        <a:srgbClr val="D9D9E3"/>
                      </a:solidFill>
                      <a:prstDash val="solid"/>
                      <a:round/>
                      <a:headEnd len="med" type="none" w="med"/>
                      <a:tailEnd len="med" type="none" w="med"/>
                    </a:lnB>
                    <a:solidFill>
                      <a:srgbClr val="F7F7F8"/>
                    </a:solidFill>
                  </a:tcPr>
                </a:tc>
                <a:extLst>
                  <a:ext uri="{0D108BD9-81ED-4DB2-BD59-A6C34878D82A}">
                    <a16:rowId xmlns:a16="http://schemas.microsoft.com/office/drawing/2014/main" val="829364066"/>
                  </a:ext>
                </a:extLst>
              </a:tr>
            </a:tbl>
          </a:graphicData>
        </a:graphic>
      </p:graphicFrame>
      <p:sp>
        <p:nvSpPr>
          <p:cNvPr id="8" name="Oval Callout 7"/>
          <p:cNvSpPr/>
          <p:nvPr/>
        </p:nvSpPr>
        <p:spPr>
          <a:xfrm>
            <a:off x="7641772" y="1690688"/>
            <a:ext cx="1774371" cy="849086"/>
          </a:xfrm>
          <a:prstGeom prst="wedgeEllipseCallout">
            <a:avLst>
              <a:gd fmla="val -22360" name="adj1"/>
              <a:gd fmla="val 72756"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Variabile dipendente</a:t>
            </a:r>
          </a:p>
        </p:txBody>
      </p:sp>
      <p:sp>
        <p:nvSpPr>
          <p:cNvPr id="9" name="Oval Callout 8"/>
          <p:cNvSpPr/>
          <p:nvPr/>
        </p:nvSpPr>
        <p:spPr>
          <a:xfrm>
            <a:off x="4239985" y="1690688"/>
            <a:ext cx="1981200" cy="849086"/>
          </a:xfrm>
          <a:prstGeom prst="wedgeEllipseCallout">
            <a:avLst>
              <a:gd fmla="val -9723" name="adj1"/>
              <a:gd fmla="val 93269"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Variabile indipendente</a:t>
            </a:r>
          </a:p>
        </p:txBody>
      </p:sp>
      <p:sp>
        <p:nvSpPr>
          <p:cNvPr id="12" name="Rectangle 4"/>
          <p:cNvSpPr>
            <a:spLocks noChangeArrowheads="1"/>
          </p:cNvSpPr>
          <p:nvPr/>
        </p:nvSpPr>
        <p:spPr bwMode="auto">
          <a:xfrm>
            <a:off x="0" y="43934"/>
            <a:ext cx="184731" cy="369332"/>
          </a:xfrm>
          <a:prstGeom prst="rect">
            <a:avLst/>
          </a:prstGeom>
          <a:solidFill>
            <a:srgbClr val="F7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txBody>
          <a:bodyPr anchor="ctr" anchorCtr="0" bIns="45720" compatLnSpc="1" lIns="91440" numCol="1" rIns="91440" tIns="45720" vert="horz" wrap="none">
            <a:prstTxWarp prst="textNoShape">
              <a:avLst/>
            </a:prstTxWarp>
            <a:spAutoFit/>
          </a:bodyPr>
          <a:lstStyle>
            <a:lvl1pPr eaLnBrk="0" fontAlgn="base" hangingPunct="0">
              <a:spcBef>
                <a:spcPct val="0"/>
              </a:spcBef>
              <a:spcAft>
                <a:spcPct val="0"/>
              </a:spcAft>
              <a:defRPr>
                <a:solidFill>
                  <a:schemeClr val="tx1"/>
                </a:solidFill>
                <a:latin charset="0" panose="020B0604020202020204" pitchFamily="34" typeface="Arial"/>
              </a:defRPr>
            </a:lvl1pPr>
            <a:lvl2pPr eaLnBrk="0" fontAlgn="base" hangingPunct="0">
              <a:spcBef>
                <a:spcPct val="0"/>
              </a:spcBef>
              <a:spcAft>
                <a:spcPct val="0"/>
              </a:spcAft>
              <a:defRPr>
                <a:solidFill>
                  <a:schemeClr val="tx1"/>
                </a:solidFill>
                <a:latin charset="0" panose="020B0604020202020204" pitchFamily="34" typeface="Arial"/>
              </a:defRPr>
            </a:lvl2pPr>
            <a:lvl3pPr eaLnBrk="0" fontAlgn="base" hangingPunct="0">
              <a:spcBef>
                <a:spcPct val="0"/>
              </a:spcBef>
              <a:spcAft>
                <a:spcPct val="0"/>
              </a:spcAft>
              <a:defRPr>
                <a:solidFill>
                  <a:schemeClr val="tx1"/>
                </a:solidFill>
                <a:latin charset="0" panose="020B0604020202020204" pitchFamily="34" typeface="Arial"/>
              </a:defRPr>
            </a:lvl3pPr>
            <a:lvl4pPr eaLnBrk="0" fontAlgn="base" hangingPunct="0">
              <a:spcBef>
                <a:spcPct val="0"/>
              </a:spcBef>
              <a:spcAft>
                <a:spcPct val="0"/>
              </a:spcAft>
              <a:defRPr>
                <a:solidFill>
                  <a:schemeClr val="tx1"/>
                </a:solidFill>
                <a:latin charset="0" panose="020B0604020202020204" pitchFamily="34" typeface="Arial"/>
              </a:defRPr>
            </a:lvl4pPr>
            <a:lvl5pPr eaLnBrk="0" fontAlgn="base" hangingPunct="0">
              <a:spcBef>
                <a:spcPct val="0"/>
              </a:spcBef>
              <a:spcAft>
                <a:spcPct val="0"/>
              </a:spcAft>
              <a:defRPr>
                <a:solidFill>
                  <a:schemeClr val="tx1"/>
                </a:solidFill>
                <a:latin charset="0" panose="020B0604020202020204" pitchFamily="34" typeface="Arial"/>
              </a:defRPr>
            </a:lvl5pPr>
            <a:lvl6pPr eaLnBrk="0" fontAlgn="base" hangingPunct="0">
              <a:spcBef>
                <a:spcPct val="0"/>
              </a:spcBef>
              <a:spcAft>
                <a:spcPct val="0"/>
              </a:spcAft>
              <a:defRPr>
                <a:solidFill>
                  <a:schemeClr val="tx1"/>
                </a:solidFill>
                <a:latin charset="0" panose="020B0604020202020204" pitchFamily="34" typeface="Arial"/>
              </a:defRPr>
            </a:lvl6pPr>
            <a:lvl7pPr eaLnBrk="0" fontAlgn="base" hangingPunct="0">
              <a:spcBef>
                <a:spcPct val="0"/>
              </a:spcBef>
              <a:spcAft>
                <a:spcPct val="0"/>
              </a:spcAft>
              <a:defRPr>
                <a:solidFill>
                  <a:schemeClr val="tx1"/>
                </a:solidFill>
                <a:latin charset="0" panose="020B0604020202020204" pitchFamily="34" typeface="Arial"/>
              </a:defRPr>
            </a:lvl7pPr>
            <a:lvl8pPr eaLnBrk="0" fontAlgn="base" hangingPunct="0">
              <a:spcBef>
                <a:spcPct val="0"/>
              </a:spcBef>
              <a:spcAft>
                <a:spcPct val="0"/>
              </a:spcAft>
              <a:defRPr>
                <a:solidFill>
                  <a:schemeClr val="tx1"/>
                </a:solidFill>
                <a:latin charset="0" panose="020B0604020202020204" pitchFamily="34" typeface="Arial"/>
              </a:defRPr>
            </a:lvl8pPr>
            <a:lvl9pPr eaLnBrk="0" fontAlgn="base" hangingPunct="0">
              <a:spcBef>
                <a:spcPct val="0"/>
              </a:spcBef>
              <a:spcAft>
                <a:spcPct val="0"/>
              </a:spcAft>
              <a:defRPr>
                <a:solidFill>
                  <a:schemeClr val="tx1"/>
                </a:solidFill>
                <a:latin charset="0" panose="020B0604020202020204" pitchFamily="34" typeface="Arial"/>
              </a:defRPr>
            </a:lvl9pPr>
          </a:lstStyle>
          <a:p>
            <a:pPr algn="l" defTabSz="914400" eaLnBrk="0" fontAlgn="base" hangingPunct="0" indent="0" latinLnBrk="0" lvl="0" marL="0" marR="0" rtl="0">
              <a:lnSpc>
                <a:spcPct val="100000"/>
              </a:lnSpc>
              <a:spcBef>
                <a:spcPct val="0"/>
              </a:spcBef>
              <a:spcAft>
                <a:spcPct val="0"/>
              </a:spcAft>
              <a:buClrTx/>
              <a:buSzTx/>
              <a:buFontTx/>
              <a:buNone/>
              <a:tabLst/>
            </a:pPr>
            <a:endParaRPr b="0" baseline="0" cap="none" i="0" kumimoji="0" normalizeH="0" strike="noStrike" sz="1800" u="none">
              <a:ln>
                <a:noFill/>
              </a:ln>
              <a:solidFill>
                <a:schemeClr val="tx1"/>
              </a:solidFill>
              <a:effectLst/>
              <a:latin charset="0" panose="020B0604020202020204" pitchFamily="34" typeface="Arial"/>
            </a:endParaRPr>
          </a:p>
        </p:txBody>
      </p:sp>
    </p:spTree>
    <p:extLst>
      <p:ext uri="{BB962C8B-B14F-4D97-AF65-F5344CB8AC3E}">
        <p14:creationId xmlns:p14="http://schemas.microsoft.com/office/powerpoint/2010/main" val="1815017101"/>
      </p:ext>
    </p:extLst>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Regressione logistica </a:t>
            </a:r>
          </a:p>
        </p:txBody>
      </p:sp>
      <p:sp>
        <p:nvSpPr>
          <p:cNvPr id="12" name="Rectangle 4"/>
          <p:cNvSpPr>
            <a:spLocks noChangeArrowheads="1"/>
          </p:cNvSpPr>
          <p:nvPr/>
        </p:nvSpPr>
        <p:spPr bwMode="auto">
          <a:xfrm>
            <a:off x="0" y="43934"/>
            <a:ext cx="184731" cy="369332"/>
          </a:xfrm>
          <a:prstGeom prst="rect">
            <a:avLst/>
          </a:prstGeom>
          <a:solidFill>
            <a:srgbClr val="F7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txBody>
          <a:bodyPr anchor="ctr" anchorCtr="0" bIns="45720" compatLnSpc="1" lIns="91440" numCol="1" rIns="91440" tIns="45720" vert="horz" wrap="none">
            <a:prstTxWarp prst="textNoShape">
              <a:avLst/>
            </a:prstTxWarp>
            <a:spAutoFit/>
          </a:bodyPr>
          <a:lstStyle>
            <a:lvl1pPr eaLnBrk="0" fontAlgn="base" hangingPunct="0">
              <a:spcBef>
                <a:spcPct val="0"/>
              </a:spcBef>
              <a:spcAft>
                <a:spcPct val="0"/>
              </a:spcAft>
              <a:defRPr>
                <a:solidFill>
                  <a:schemeClr val="tx1"/>
                </a:solidFill>
                <a:latin charset="0" panose="020B0604020202020204" pitchFamily="34" typeface="Arial"/>
              </a:defRPr>
            </a:lvl1pPr>
            <a:lvl2pPr eaLnBrk="0" fontAlgn="base" hangingPunct="0">
              <a:spcBef>
                <a:spcPct val="0"/>
              </a:spcBef>
              <a:spcAft>
                <a:spcPct val="0"/>
              </a:spcAft>
              <a:defRPr>
                <a:solidFill>
                  <a:schemeClr val="tx1"/>
                </a:solidFill>
                <a:latin charset="0" panose="020B0604020202020204" pitchFamily="34" typeface="Arial"/>
              </a:defRPr>
            </a:lvl2pPr>
            <a:lvl3pPr eaLnBrk="0" fontAlgn="base" hangingPunct="0">
              <a:spcBef>
                <a:spcPct val="0"/>
              </a:spcBef>
              <a:spcAft>
                <a:spcPct val="0"/>
              </a:spcAft>
              <a:defRPr>
                <a:solidFill>
                  <a:schemeClr val="tx1"/>
                </a:solidFill>
                <a:latin charset="0" panose="020B0604020202020204" pitchFamily="34" typeface="Arial"/>
              </a:defRPr>
            </a:lvl3pPr>
            <a:lvl4pPr eaLnBrk="0" fontAlgn="base" hangingPunct="0">
              <a:spcBef>
                <a:spcPct val="0"/>
              </a:spcBef>
              <a:spcAft>
                <a:spcPct val="0"/>
              </a:spcAft>
              <a:defRPr>
                <a:solidFill>
                  <a:schemeClr val="tx1"/>
                </a:solidFill>
                <a:latin charset="0" panose="020B0604020202020204" pitchFamily="34" typeface="Arial"/>
              </a:defRPr>
            </a:lvl4pPr>
            <a:lvl5pPr eaLnBrk="0" fontAlgn="base" hangingPunct="0">
              <a:spcBef>
                <a:spcPct val="0"/>
              </a:spcBef>
              <a:spcAft>
                <a:spcPct val="0"/>
              </a:spcAft>
              <a:defRPr>
                <a:solidFill>
                  <a:schemeClr val="tx1"/>
                </a:solidFill>
                <a:latin charset="0" panose="020B0604020202020204" pitchFamily="34" typeface="Arial"/>
              </a:defRPr>
            </a:lvl5pPr>
            <a:lvl6pPr eaLnBrk="0" fontAlgn="base" hangingPunct="0">
              <a:spcBef>
                <a:spcPct val="0"/>
              </a:spcBef>
              <a:spcAft>
                <a:spcPct val="0"/>
              </a:spcAft>
              <a:defRPr>
                <a:solidFill>
                  <a:schemeClr val="tx1"/>
                </a:solidFill>
                <a:latin charset="0" panose="020B0604020202020204" pitchFamily="34" typeface="Arial"/>
              </a:defRPr>
            </a:lvl6pPr>
            <a:lvl7pPr eaLnBrk="0" fontAlgn="base" hangingPunct="0">
              <a:spcBef>
                <a:spcPct val="0"/>
              </a:spcBef>
              <a:spcAft>
                <a:spcPct val="0"/>
              </a:spcAft>
              <a:defRPr>
                <a:solidFill>
                  <a:schemeClr val="tx1"/>
                </a:solidFill>
                <a:latin charset="0" panose="020B0604020202020204" pitchFamily="34" typeface="Arial"/>
              </a:defRPr>
            </a:lvl7pPr>
            <a:lvl8pPr eaLnBrk="0" fontAlgn="base" hangingPunct="0">
              <a:spcBef>
                <a:spcPct val="0"/>
              </a:spcBef>
              <a:spcAft>
                <a:spcPct val="0"/>
              </a:spcAft>
              <a:defRPr>
                <a:solidFill>
                  <a:schemeClr val="tx1"/>
                </a:solidFill>
                <a:latin charset="0" panose="020B0604020202020204" pitchFamily="34" typeface="Arial"/>
              </a:defRPr>
            </a:lvl8pPr>
            <a:lvl9pPr eaLnBrk="0" fontAlgn="base" hangingPunct="0">
              <a:spcBef>
                <a:spcPct val="0"/>
              </a:spcBef>
              <a:spcAft>
                <a:spcPct val="0"/>
              </a:spcAft>
              <a:defRPr>
                <a:solidFill>
                  <a:schemeClr val="tx1"/>
                </a:solidFill>
                <a:latin charset="0" panose="020B0604020202020204" pitchFamily="34" typeface="Arial"/>
              </a:defRPr>
            </a:lvl9pPr>
          </a:lstStyle>
          <a:p>
            <a:pPr algn="l" defTabSz="914400" eaLnBrk="0" fontAlgn="base" hangingPunct="0" indent="0" latinLnBrk="0" lvl="0" marL="0" marR="0" rtl="0">
              <a:lnSpc>
                <a:spcPct val="100000"/>
              </a:lnSpc>
              <a:spcBef>
                <a:spcPct val="0"/>
              </a:spcBef>
              <a:spcAft>
                <a:spcPct val="0"/>
              </a:spcAft>
              <a:buClrTx/>
              <a:buSzTx/>
              <a:buFontTx/>
              <a:buNone/>
              <a:tabLst/>
            </a:pPr>
            <a:endParaRPr b="0" baseline="0" cap="none" i="0" kumimoji="0" normalizeH="0" strike="noStrike" sz="1800" u="none">
              <a:ln>
                <a:noFill/>
              </a:ln>
              <a:solidFill>
                <a:schemeClr val="tx1"/>
              </a:solidFill>
              <a:effectLst/>
              <a:latin charset="0" panose="020B0604020202020204" pitchFamily="34" typeface="Arial"/>
            </a:endParaRPr>
          </a:p>
        </p:txBody>
      </p:sp>
      <p:sp>
        <p:nvSpPr>
          <p:cNvPr id="3" name="Content Placeholder 2"/>
          <p:cNvSpPr>
            <a:spLocks noGrp="1"/>
          </p:cNvSpPr>
          <p:nvPr>
            <p:ph idx="1"/>
          </p:nvPr>
        </p:nvSpPr>
        <p:spPr>
          <a:xfrm>
            <a:off x="0" y="1524000"/>
            <a:ext cx="6901543" cy="5334000"/>
          </a:xfrm>
        </p:spPr>
        <p:txBody>
          <a:bodyPr>
            <a:normAutofit fontScale="92500" lnSpcReduction="10000"/>
          </a:bodyPr>
          <a:lstStyle/>
          <a:p>
            <a:pPr>
              <a:defRPr>
                <a:latin typeface="+mj-lt"/>
              </a:defRPr>
            </a:pPr>
            <a:r>
              <a:rPr sz="3200"/>
              <a:t>Si supponga che il modello abbia </a:t>
            </a:r>
            <a:r>
              <a:rPr b="1" sz="4000"/>
              <a:t>imparato</a:t>
            </a:r>
            <a:r>
              <a:rPr sz="3200"/>
              <a:t> i seguenti coefficienti:</a:t>
            </a:r>
            <a:endParaRPr sz="3200">
              <a:latin typeface="+mj-lt"/>
            </a:endParaRPr>
          </a:p>
          <a:p/>
          <a:p>
            <a:pPr indent="0" lvl="1" marL="457200">
              <a:buNone/>
              <a:defRPr b="1" sz="2800"/>
            </a:pPr>
            <a:r>
              <a:t>salary_coefficient = 0,001 </a:t>
            </a:r>
            <a:endParaRPr b="1" sz="2800"/>
          </a:p>
          <a:p>
            <a:pPr indent="0" lvl="1" marL="457200">
              <a:buNone/>
              <a:defRPr b="1" sz="2800"/>
            </a:pPr>
            <a:r>
              <a:t>intercettazione = -5</a:t>
            </a:r>
            <a:endParaRPr b="1" sz="2800"/>
          </a:p>
          <a:p>
            <a:pPr indent="0" lvl="1" marL="457200">
              <a:buNone/>
            </a:pPr>
            <a:endParaRPr b="1" sz="2800"/>
          </a:p>
          <a:p>
            <a:pPr indent="0" lvl="1" marL="457200">
              <a:buNone/>
            </a:pPr>
            <a:endParaRPr b="1" sz="2800"/>
          </a:p>
          <a:p>
            <a:pPr indent="0" lvl="1" marL="457200">
              <a:buNone/>
            </a:pPr>
            <a:endParaRPr b="1" sz="2800"/>
          </a:p>
          <a:p>
            <a:pPr>
              <a:defRPr>
                <a:latin typeface="+mj-lt"/>
              </a:defRPr>
            </a:pPr>
            <a:r>
              <a:t>Per il cliente 1, lo stipendio è di 4.000, quindi la probabilità di acquistare il prodotto è:</a:t>
            </a:r>
          </a:p>
          <a:p>
            <a:pPr indent="0" marL="0">
              <a:buNone/>
              <a:defRPr sz="2600">
                <a:latin typeface="+mj-lt"/>
              </a:defRPr>
            </a:pPr>
            <a:r>
              <a:t>probability = 1 / (1 + e^-(-5 + 0.001 * 4.000)) = 0.2689</a:t>
            </a:r>
          </a:p>
          <a:p>
            <a:pPr indent="0" marL="0">
              <a:buNone/>
              <a:defRPr>
                <a:latin typeface="+mj-lt"/>
              </a:defRPr>
            </a:pPr>
            <a:r>
              <a:t>Poiché la probabilità calcolata è inferiore a </a:t>
            </a:r>
            <a:r>
              <a:rPr b="1">
                <a:solidFill>
                  <a:srgbClr val="FF0000"/>
                </a:solidFill>
              </a:rPr>
              <a:t>0,5</a:t>
            </a:r>
            <a:r>
              <a:t>, si prevede che il cliente 1 non acquisterà il prodotto.</a:t>
            </a:r>
          </a:p>
          <a:p>
            <a:pPr indent="0" marL="0">
              <a:buNone/>
            </a:pPr>
          </a:p>
          <a:p/>
        </p:txBody>
      </p:sp>
      <mc:AlternateContent xmlns:a14="http://schemas.microsoft.com/office/drawing/2010/main" xmlns:mc="http://schemas.openxmlformats.org/markup-compatibility/2006">
        <mc:Choice Requires="a14">
          <p:sp>
            <p:nvSpPr>
              <p:cNvPr id="11" name="TextBox 10"/>
              <p:cNvSpPr txBox="1"/>
              <p:nvPr/>
            </p:nvSpPr>
            <p:spPr>
              <a:xfrm>
                <a:off x="315685" y="3517890"/>
                <a:ext cx="5780315" cy="665182"/>
              </a:xfrm>
              <a:prstGeom prst="rect">
                <a:avLst/>
              </a:prstGeom>
              <a:noFill/>
            </p:spPr>
            <p:txBody>
              <a:bodyPr bIns="0" lIns="0" rIns="0" tIns="0" wrap="square">
                <a:spAutoFit/>
              </a:bodyPr>
              <a:lstStyle/>
              <a:p>
                <a:pPr>
                  <a:defRPr sz="2400"/>
                </a:pPr>
                <a14:m>
                  <m:oMath xmlns:m="http://schemas.openxmlformats.org/officeDocument/2006/math">
                    <m:r>
                      <a:rPr b="0" i="1" lang="hr-HR" smtClean="0" sz="2400">
                        <a:latin charset="0" panose="02040503050406030204" pitchFamily="18" typeface="Cambria Math"/>
                      </a:rPr>
                      <m:t>𝑝</m:t>
                    </m:r>
                    <m:r>
                      <a:rPr b="0" i="1" lang="hr-HR" smtClean="0" sz="2400">
                        <a:latin charset="0" panose="02040503050406030204" pitchFamily="18" typeface="Cambria Math"/>
                      </a:rPr>
                      <m:t>(</m:t>
                    </m:r>
                    <m:r>
                      <a:rPr b="0" i="1" lang="hr-HR" smtClean="0" sz="2400">
                        <a:latin charset="0" panose="02040503050406030204" pitchFamily="18" typeface="Cambria Math"/>
                      </a:rPr>
                      <m:t>𝑏𝑜𝑢𝑔h𝑡</m:t>
                    </m:r>
                    <m:r>
                      <a:rPr b="0" i="1" lang="hr-HR" smtClean="0" sz="2400">
                        <a:latin charset="0" panose="02040503050406030204" pitchFamily="18" typeface="Cambria Math"/>
                      </a:rPr>
                      <m:t>)</m:t>
                    </m:r>
                    <m:r>
                      <a:rPr i="1" lang="hr-HR" smtClean="0" sz="3600">
                        <a:latin charset="0" panose="02040503050406030204" pitchFamily="18" typeface="Cambria Math"/>
                      </a:rPr>
                      <m:t>=</m:t>
                    </m:r>
                    <m:f>
                      <m:fPr>
                        <m:ctrlPr>
                          <a:rPr i="1" lang="hr-HR" smtClean="0" sz="3600">
                            <a:latin charset="0" panose="02040503050406030204" pitchFamily="18" typeface="Cambria Math"/>
                          </a:rPr>
                        </m:ctrlPr>
                      </m:fPr>
                      <m:num>
                        <m:r>
                          <a:rPr b="0" i="1" lang="hr-HR" smtClean="0" sz="3600">
                            <a:latin charset="0" panose="02040503050406030204" pitchFamily="18" typeface="Cambria Math"/>
                          </a:rPr>
                          <m:t>1</m:t>
                        </m:r>
                      </m:num>
                      <m:den>
                        <m:r>
                          <a:rPr b="0" i="1" lang="hr-HR" smtClean="0" sz="3600">
                            <a:latin charset="0" panose="02040503050406030204" pitchFamily="18" typeface="Cambria Math"/>
                          </a:rPr>
                          <m:t>1+ </m:t>
                        </m:r>
                        <m:sSup>
                          <m:sSupPr>
                            <m:ctrlPr>
                              <a:rPr b="0" i="1" lang="hr-HR" smtClean="0" sz="3600">
                                <a:latin charset="0" panose="02040503050406030204" pitchFamily="18" typeface="Cambria Math"/>
                              </a:rPr>
                            </m:ctrlPr>
                          </m:sSupPr>
                          <m:e>
                            <m:r>
                              <a:rPr b="0" i="1" lang="hr-HR" smtClean="0" sz="3600">
                                <a:latin charset="0" panose="02040503050406030204" pitchFamily="18" typeface="Cambria Math"/>
                              </a:rPr>
                              <m:t>𝑒</m:t>
                            </m:r>
                          </m:e>
                          <m:sup>
                            <m:r>
                              <a:rPr i="1" lang="hr-HR" sz="3600">
                                <a:latin charset="0" panose="02040503050406030204" pitchFamily="18" typeface="Cambria Math"/>
                              </a:rPr>
                              <m:t>− (</m:t>
                            </m:r>
                            <m:r>
                              <a:rPr b="0" i="1" lang="hr-HR" smtClean="0" sz="3600">
                                <a:latin charset="0" panose="02040503050406030204" pitchFamily="18" typeface="Cambria Math"/>
                              </a:rPr>
                              <m:t>−5</m:t>
                            </m:r>
                            <m:r>
                              <a:rPr i="1" lang="hr-HR" sz="3600">
                                <a:latin charset="0" panose="02040503050406030204" pitchFamily="18" typeface="Cambria Math"/>
                              </a:rPr>
                              <m:t> +</m:t>
                            </m:r>
                            <m:r>
                              <a:rPr b="0" i="1" lang="hr-HR" smtClean="0" sz="3600">
                                <a:latin charset="0" panose="02040503050406030204" pitchFamily="18" typeface="Cambria Math"/>
                              </a:rPr>
                              <m:t>0.001 ∗ </m:t>
                            </m:r>
                            <m:r>
                              <a:rPr b="0" i="1" lang="hr-HR" smtClean="0" sz="3600">
                                <a:latin charset="0" panose="02040503050406030204" pitchFamily="18" typeface="Cambria Math"/>
                              </a:rPr>
                              <m:t>𝑠𝑎𝑙𝑎𝑟𝑦</m:t>
                            </m:r>
                            <m:r>
                              <a:rPr b="0" i="1" lang="hr-HR" smtClean="0" sz="3600">
                                <a:latin charset="0" panose="02040503050406030204" pitchFamily="18" typeface="Cambria Math"/>
                              </a:rPr>
                              <m:t>)</m:t>
                            </m:r>
                          </m:sup>
                        </m:sSup>
                      </m:den>
                    </m:f>
                  </m:oMath>
                </a14:m>
                <a:r>
                  <a:t>  </a:t>
                </a:r>
                <a:endParaRPr sz="2400"/>
              </a:p>
            </p:txBody>
          </p:sp>
        </mc:Choice>
        <mc:Fallback>
          <p:sp>
            <p:nvSpPr>
              <p:cNvPr id="11" name="TextBox 10"/>
              <p:cNvSpPr txBox="1">
                <a:spLocks noAdjustHandles="1" noChangeArrowheads="1" noChangeAspect="1" noChangeShapeType="1" noEditPoints="1" noMove="1" noResize="1" noRot="1" noTextEdit="1"/>
              </p:cNvSpPr>
              <p:nvPr/>
            </p:nvSpPr>
            <p:spPr>
              <a:xfrm>
                <a:off x="315685" y="3517890"/>
                <a:ext cx="5780315" cy="665182"/>
              </a:xfrm>
              <a:prstGeom prst="rect">
                <a:avLst/>
              </a:prstGeom>
              <a:blipFill>
                <a:blip r:embed="rId3"/>
                <a:stretch>
                  <a:fillRect/>
                </a:stretch>
              </a:blipFill>
            </p:spPr>
            <p:txBody>
              <a:bodyPr/>
              <a:lstStyle/>
              <a:p>
                <a:pPr>
                  <a:defRPr>
                    <a:noFill/>
                  </a:defRPr>
                </a:pPr>
                <a:r>
                  <a:t> </a:t>
                </a:r>
              </a:p>
            </p:txBody>
          </p:sp>
        </mc:Fallback>
      </mc:AlternateContent>
      <p:graphicFrame>
        <p:nvGraphicFramePr>
          <p:cNvPr id="14" name="Chart 13"/>
          <p:cNvGraphicFramePr>
            <a:graphicFrameLocks/>
          </p:cNvGraphicFramePr>
          <p:nvPr>
            <p:extLst>
              <p:ext uri="{D42A27DB-BD31-4B8C-83A1-F6EECF244321}">
                <p14:modId xmlns:p14="http://schemas.microsoft.com/office/powerpoint/2010/main" val="2040781544"/>
              </p:ext>
            </p:extLst>
          </p:nvPr>
        </p:nvGraphicFramePr>
        <p:xfrm>
          <a:off x="7265193" y="1557337"/>
          <a:ext cx="4519613" cy="4619625"/>
        </p:xfrm>
        <a:graphic>
          <a:graphicData uri="http://schemas.openxmlformats.org/drawingml/2006/chart">
            <c:chart xmlns:c="http://schemas.openxmlformats.org/drawingml/2006/chart" r:id="rId4"/>
          </a:graphicData>
        </a:graphic>
      </p:graphicFrame>
      <p:sp>
        <p:nvSpPr>
          <p:cNvPr id="6" name="Cloud Callout 5"/>
          <p:cNvSpPr/>
          <p:nvPr/>
        </p:nvSpPr>
        <p:spPr>
          <a:xfrm>
            <a:off x="7717971" y="3747643"/>
            <a:ext cx="1534885" cy="870857"/>
          </a:xfrm>
          <a:prstGeom prst="cloudCallout">
            <a:avLst>
              <a:gd fmla="val 1862" name="adj1"/>
              <a:gd fmla="val 75000"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non comprerà</a:t>
            </a:r>
          </a:p>
        </p:txBody>
      </p:sp>
      <p:sp>
        <p:nvSpPr>
          <p:cNvPr id="15" name="Cloud Callout 14"/>
          <p:cNvSpPr/>
          <p:nvPr/>
        </p:nvSpPr>
        <p:spPr>
          <a:xfrm>
            <a:off x="10487196" y="2616653"/>
            <a:ext cx="1534885" cy="870857"/>
          </a:xfrm>
          <a:prstGeom prst="cloudCallout">
            <a:avLst>
              <a:gd fmla="val -44947" name="adj1"/>
              <a:gd fmla="val -21250"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acquisterà</a:t>
            </a:r>
          </a:p>
        </p:txBody>
      </p:sp>
      <p:cxnSp>
        <p:nvCxnSpPr>
          <p:cNvPr id="7" name="Straight Connector 6"/>
          <p:cNvCxnSpPr/>
          <p:nvPr/>
        </p:nvCxnSpPr>
        <p:spPr>
          <a:xfrm>
            <a:off x="7717971" y="3624943"/>
            <a:ext cx="4304110" cy="33338"/>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9354338"/>
      </p:ext>
    </p:extLst>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Regressione logistica </a:t>
            </a:r>
          </a:p>
        </p:txBody>
      </p:sp>
      <p:sp>
        <p:nvSpPr>
          <p:cNvPr id="12" name="Rectangle 4"/>
          <p:cNvSpPr>
            <a:spLocks noChangeArrowheads="1"/>
          </p:cNvSpPr>
          <p:nvPr/>
        </p:nvSpPr>
        <p:spPr bwMode="auto">
          <a:xfrm>
            <a:off x="0" y="43934"/>
            <a:ext cx="184731" cy="369332"/>
          </a:xfrm>
          <a:prstGeom prst="rect">
            <a:avLst/>
          </a:prstGeom>
          <a:solidFill>
            <a:srgbClr val="F7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txBody>
          <a:bodyPr anchor="ctr" anchorCtr="0" bIns="45720" compatLnSpc="1" lIns="91440" numCol="1" rIns="91440" tIns="45720" vert="horz" wrap="none">
            <a:prstTxWarp prst="textNoShape">
              <a:avLst/>
            </a:prstTxWarp>
            <a:spAutoFit/>
          </a:bodyPr>
          <a:lstStyle>
            <a:lvl1pPr eaLnBrk="0" fontAlgn="base" hangingPunct="0">
              <a:spcBef>
                <a:spcPct val="0"/>
              </a:spcBef>
              <a:spcAft>
                <a:spcPct val="0"/>
              </a:spcAft>
              <a:defRPr>
                <a:solidFill>
                  <a:schemeClr val="tx1"/>
                </a:solidFill>
                <a:latin charset="0" panose="020B0604020202020204" pitchFamily="34" typeface="Arial"/>
              </a:defRPr>
            </a:lvl1pPr>
            <a:lvl2pPr eaLnBrk="0" fontAlgn="base" hangingPunct="0">
              <a:spcBef>
                <a:spcPct val="0"/>
              </a:spcBef>
              <a:spcAft>
                <a:spcPct val="0"/>
              </a:spcAft>
              <a:defRPr>
                <a:solidFill>
                  <a:schemeClr val="tx1"/>
                </a:solidFill>
                <a:latin charset="0" panose="020B0604020202020204" pitchFamily="34" typeface="Arial"/>
              </a:defRPr>
            </a:lvl2pPr>
            <a:lvl3pPr eaLnBrk="0" fontAlgn="base" hangingPunct="0">
              <a:spcBef>
                <a:spcPct val="0"/>
              </a:spcBef>
              <a:spcAft>
                <a:spcPct val="0"/>
              </a:spcAft>
              <a:defRPr>
                <a:solidFill>
                  <a:schemeClr val="tx1"/>
                </a:solidFill>
                <a:latin charset="0" panose="020B0604020202020204" pitchFamily="34" typeface="Arial"/>
              </a:defRPr>
            </a:lvl3pPr>
            <a:lvl4pPr eaLnBrk="0" fontAlgn="base" hangingPunct="0">
              <a:spcBef>
                <a:spcPct val="0"/>
              </a:spcBef>
              <a:spcAft>
                <a:spcPct val="0"/>
              </a:spcAft>
              <a:defRPr>
                <a:solidFill>
                  <a:schemeClr val="tx1"/>
                </a:solidFill>
                <a:latin charset="0" panose="020B0604020202020204" pitchFamily="34" typeface="Arial"/>
              </a:defRPr>
            </a:lvl4pPr>
            <a:lvl5pPr eaLnBrk="0" fontAlgn="base" hangingPunct="0">
              <a:spcBef>
                <a:spcPct val="0"/>
              </a:spcBef>
              <a:spcAft>
                <a:spcPct val="0"/>
              </a:spcAft>
              <a:defRPr>
                <a:solidFill>
                  <a:schemeClr val="tx1"/>
                </a:solidFill>
                <a:latin charset="0" panose="020B0604020202020204" pitchFamily="34" typeface="Arial"/>
              </a:defRPr>
            </a:lvl5pPr>
            <a:lvl6pPr eaLnBrk="0" fontAlgn="base" hangingPunct="0">
              <a:spcBef>
                <a:spcPct val="0"/>
              </a:spcBef>
              <a:spcAft>
                <a:spcPct val="0"/>
              </a:spcAft>
              <a:defRPr>
                <a:solidFill>
                  <a:schemeClr val="tx1"/>
                </a:solidFill>
                <a:latin charset="0" panose="020B0604020202020204" pitchFamily="34" typeface="Arial"/>
              </a:defRPr>
            </a:lvl6pPr>
            <a:lvl7pPr eaLnBrk="0" fontAlgn="base" hangingPunct="0">
              <a:spcBef>
                <a:spcPct val="0"/>
              </a:spcBef>
              <a:spcAft>
                <a:spcPct val="0"/>
              </a:spcAft>
              <a:defRPr>
                <a:solidFill>
                  <a:schemeClr val="tx1"/>
                </a:solidFill>
                <a:latin charset="0" panose="020B0604020202020204" pitchFamily="34" typeface="Arial"/>
              </a:defRPr>
            </a:lvl7pPr>
            <a:lvl8pPr eaLnBrk="0" fontAlgn="base" hangingPunct="0">
              <a:spcBef>
                <a:spcPct val="0"/>
              </a:spcBef>
              <a:spcAft>
                <a:spcPct val="0"/>
              </a:spcAft>
              <a:defRPr>
                <a:solidFill>
                  <a:schemeClr val="tx1"/>
                </a:solidFill>
                <a:latin charset="0" panose="020B0604020202020204" pitchFamily="34" typeface="Arial"/>
              </a:defRPr>
            </a:lvl8pPr>
            <a:lvl9pPr eaLnBrk="0" fontAlgn="base" hangingPunct="0">
              <a:spcBef>
                <a:spcPct val="0"/>
              </a:spcBef>
              <a:spcAft>
                <a:spcPct val="0"/>
              </a:spcAft>
              <a:defRPr>
                <a:solidFill>
                  <a:schemeClr val="tx1"/>
                </a:solidFill>
                <a:latin charset="0" panose="020B0604020202020204" pitchFamily="34" typeface="Arial"/>
              </a:defRPr>
            </a:lvl9pPr>
          </a:lstStyle>
          <a:p>
            <a:pPr algn="l" defTabSz="914400" eaLnBrk="0" fontAlgn="base" hangingPunct="0" indent="0" latinLnBrk="0" lvl="0" marL="0" marR="0" rtl="0">
              <a:lnSpc>
                <a:spcPct val="100000"/>
              </a:lnSpc>
              <a:spcBef>
                <a:spcPct val="0"/>
              </a:spcBef>
              <a:spcAft>
                <a:spcPct val="0"/>
              </a:spcAft>
              <a:buClrTx/>
              <a:buSzTx/>
              <a:buFontTx/>
              <a:buNone/>
              <a:tabLst/>
            </a:pPr>
            <a:endParaRPr b="0" baseline="0" cap="none" i="0" kumimoji="0" normalizeH="0" strike="noStrike" sz="1800" u="none">
              <a:ln>
                <a:noFill/>
              </a:ln>
              <a:solidFill>
                <a:schemeClr val="tx1"/>
              </a:solidFill>
              <a:effectLst/>
              <a:latin charset="0" panose="020B0604020202020204" pitchFamily="34" typeface="Arial"/>
            </a:endParaRPr>
          </a:p>
        </p:txBody>
      </p:sp>
      <p:sp>
        <p:nvSpPr>
          <p:cNvPr id="3" name="Content Placeholder 2"/>
          <p:cNvSpPr>
            <a:spLocks noGrp="1"/>
          </p:cNvSpPr>
          <p:nvPr>
            <p:ph idx="1"/>
          </p:nvPr>
        </p:nvSpPr>
        <p:spPr>
          <a:xfrm>
            <a:off x="0" y="1524000"/>
            <a:ext cx="5355771" cy="5334000"/>
          </a:xfrm>
        </p:spPr>
        <p:txBody>
          <a:bodyPr>
            <a:normAutofit/>
          </a:bodyPr>
          <a:lstStyle/>
          <a:p>
            <a:pPr>
              <a:defRPr>
                <a:latin typeface="+mj-lt"/>
              </a:defRPr>
            </a:pPr>
            <a:r>
              <a:rPr sz="3600"/>
              <a:t>Il </a:t>
            </a:r>
            <a:r>
              <a:rPr b="1" sz="4000"/>
              <a:t>machine learning</a:t>
            </a:r>
            <a:r>
              <a:rPr sz="3600"/>
              <a:t> nella regressione logistica è un processo che consente di trovare i parametri (pesi) migliori che possono essere utilizzati per fare previsioni accurate </a:t>
            </a:r>
            <a:r>
              <a:rPr b="1" sz="4000"/>
              <a:t>rettificando ripetutamente i parametri in base ai dati di formazione</a:t>
            </a:r>
            <a:r>
              <a:rPr sz="3600"/>
              <a:t>.</a:t>
            </a:r>
          </a:p>
          <a:p/>
          <a:p>
            <a:pPr indent="0" marL="0">
              <a:buNone/>
            </a:pPr>
          </a:p>
          <a:p/>
        </p:txBody>
      </p:sp>
      <p:pic>
        <p:nvPicPr>
          <p:cNvPr id="5" name="Picture 4"/>
          <p:cNvPicPr>
            <a:picLocks noChangeAspect="1"/>
          </p:cNvPicPr>
          <p:nvPr/>
        </p:nvPicPr>
        <p:blipFill>
          <a:blip r:embed="rId3"/>
          <a:stretch>
            <a:fillRect/>
          </a:stretch>
        </p:blipFill>
        <p:spPr>
          <a:xfrm>
            <a:off x="5540828" y="1524000"/>
            <a:ext cx="6237515" cy="4545631"/>
          </a:xfrm>
          <a:prstGeom prst="rect">
            <a:avLst/>
          </a:prstGeom>
        </p:spPr>
      </p:pic>
    </p:spTree>
    <p:extLst>
      <p:ext uri="{BB962C8B-B14F-4D97-AF65-F5344CB8AC3E}">
        <p14:creationId xmlns:p14="http://schemas.microsoft.com/office/powerpoint/2010/main" val="2101662179"/>
      </p:ext>
    </p:extLst>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k-vicini più vicini (k-NN)</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447800"/>
            <a:ext cx="10297886" cy="5040086"/>
          </a:xfrm>
        </p:spPr>
        <p:txBody>
          <a:bodyPr>
            <a:noAutofit/>
          </a:bodyPr>
          <a:lstStyle/>
          <a:p>
            <a:endParaRPr sz="3600">
              <a:latin typeface="+mj-lt"/>
            </a:endParaRPr>
          </a:p>
          <a:p>
            <a:pPr>
              <a:defRPr sz="3600">
                <a:latin typeface="+mj-lt"/>
              </a:defRPr>
            </a:pPr>
            <a:r>
              <a:t>Un algoritmo semplice ed efficace </a:t>
            </a:r>
            <a:endParaRPr sz="3600">
              <a:latin typeface="+mj-lt"/>
            </a:endParaRPr>
          </a:p>
          <a:p>
            <a:pPr>
              <a:defRPr sz="3600">
                <a:latin typeface="+mj-lt"/>
              </a:defRPr>
            </a:pPr>
            <a:r>
              <a:t>Buona opzione per iniziare con set di dati di piccole dimensioni o soluzioni rapide</a:t>
            </a:r>
          </a:p>
          <a:p>
            <a:pPr>
              <a:defRPr sz="3600">
                <a:latin typeface="+mj-lt"/>
              </a:defRPr>
            </a:pPr>
            <a:r>
              <a:t>Utilizzato per una varietà di problemi</a:t>
            </a:r>
            <a:endParaRPr sz="3600">
              <a:latin typeface="+mj-lt"/>
            </a:endParaRPr>
          </a:p>
          <a:p>
            <a:pPr>
              <a:defRPr sz="3600">
                <a:latin typeface="+mj-lt"/>
              </a:defRPr>
            </a:pPr>
            <a:r>
              <a:t>Limitazioni:</a:t>
            </a:r>
            <a:endParaRPr sz="3600">
              <a:latin typeface="+mj-lt"/>
            </a:endParaRPr>
          </a:p>
          <a:p>
            <a:pPr lvl="1">
              <a:defRPr sz="3600">
                <a:latin typeface="+mj-lt"/>
              </a:defRPr>
            </a:pPr>
            <a:r>
              <a:t>Può essere costoso dal punto di vista computazionale con data set di grandi dimensioni</a:t>
            </a:r>
          </a:p>
          <a:p>
            <a:pPr lvl="1">
              <a:defRPr sz="3600">
                <a:latin typeface="+mj-lt"/>
              </a:defRPr>
            </a:pPr>
            <a:r>
              <a:t>Sensibilità alla scelta di "k"</a:t>
            </a:r>
          </a:p>
        </p:txBody>
      </p:sp>
    </p:spTree>
    <p:extLst>
      <p:ext uri="{BB962C8B-B14F-4D97-AF65-F5344CB8AC3E}">
        <p14:creationId xmlns:p14="http://schemas.microsoft.com/office/powerpoint/2010/main" val="167190909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no"?><Relationships xmlns="http://schemas.openxmlformats.org/package/2006/relationships"><Relationship Id="rId1" Target="itemProps1.xml" Type="http://schemas.openxmlformats.org/officeDocument/2006/relationships/customXmlProps"/></Relationships>
</file>

<file path=customXml/_rels/item2.xml.rels><?xml version="1.0" encoding="UTF-8" standalone="no"?><Relationships xmlns="http://schemas.openxmlformats.org/package/2006/relationships"><Relationship Id="rId1" Target="itemProps2.xml" Type="http://schemas.openxmlformats.org/officeDocument/2006/relationships/customXmlProps"/></Relationships>
</file>

<file path=customXml/_rels/item3.xml.rels><?xml version="1.0" encoding="UTF-8" standalone="no"?><Relationships xmlns="http://schemas.openxmlformats.org/package/2006/relationships"><Relationship Id="rId1" Target="itemProps3.xml" Type="http://schemas.openxmlformats.org/officeDocument/2006/relationships/customXmlProps"/></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18986C63-8097-4494-8499-4FE14C6D19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3437</TotalTime>
  <Words>3629</Words>
  <Application>Microsoft Office PowerPoint</Application>
  <PresentationFormat>Widescreen</PresentationFormat>
  <Paragraphs>259</Paragraphs>
  <Slides>16</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Cambria Math</vt:lpstr>
      <vt:lpstr>Motyw pakietu Office</vt:lpstr>
      <vt:lpstr>O3 - Distance learning curricula in Machine Learning  4- Classification and its applications</vt:lpstr>
      <vt:lpstr>Classification and its applications</vt:lpstr>
      <vt:lpstr>Classification</vt:lpstr>
      <vt:lpstr>Classification algorithms</vt:lpstr>
      <vt:lpstr>Logistic Regression </vt:lpstr>
      <vt:lpstr>Logistic Regression </vt:lpstr>
      <vt:lpstr>Logistic Regression </vt:lpstr>
      <vt:lpstr>Logistic Regression </vt:lpstr>
      <vt:lpstr>k-Nearest Neighbors (k-NN)</vt:lpstr>
      <vt:lpstr>k-Nearest Neighbors (k-NN)</vt:lpstr>
      <vt:lpstr>Naive Bayes</vt:lpstr>
      <vt:lpstr>Naive Bayes</vt:lpstr>
      <vt:lpstr>Naive Bayes</vt:lpstr>
      <vt:lpstr>Decision Trees</vt:lpstr>
      <vt:lpstr>Decision Trees – ID3</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2021-12-08T08:56:03Z</dcterms:created>
  <dc:creator>Grzegorz Zwoliński I25</dc:creator>
  <cp:lastModifiedBy>frane</cp:lastModifiedBy>
  <dcterms:modified xsi:type="dcterms:W3CDTF">2024-02-21T17:43:18Z</dcterms:modified>
  <cp:revision>227</cp:revision>
  <dc:title>Title of the webinar.</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y fmtid="{D5CDD505-2E9C-101B-9397-08002B2CF9AE}" pid="3" name="MediaServiceImageTags">
    <vt:lpwstr/>
  </property>
</Properties>
</file>