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3.xml" ContentType="application/vnd.openxmlformats-officedocument.drawingml.chart+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Override PartName="/ppt/changesInfos/changesInfo1.xml" ContentType="application/vnd.ms-powerpoint.changesinfo+xml"/>
  <Override PartName="/ppt/authors.xml" ContentType="application/vnd.ms-powerpoint.auth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9"/>
  </p:notesMasterIdLst>
  <p:sldIdLst>
    <p:sldId id="256" r:id="rId5"/>
    <p:sldId id="257" r:id="rId6"/>
    <p:sldId id="278" r:id="rId7"/>
    <p:sldId id="279" r:id="rId8"/>
    <p:sldId id="280" r:id="rId9"/>
    <p:sldId id="281" r:id="rId10"/>
    <p:sldId id="282" r:id="rId11"/>
    <p:sldId id="286" r:id="rId12"/>
    <p:sldId id="287" r:id="rId13"/>
    <p:sldId id="288" r:id="rId14"/>
    <p:sldId id="283" r:id="rId15"/>
    <p:sldId id="284" r:id="rId16"/>
    <p:sldId id="285" r:id="rId17"/>
    <p:sldId id="277" r:id="rId18"/>
  </p:sldIdLst>
  <p:sldSz cx="12192000" cy="6858000"/>
  <p:notesSz cx="6858000" cy="9144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B671352-122B-9E36-9EBF-896FCFA41501}" name="Ana Šišak" initials="AŠ" userId="S::sisak@vus.hr::dfe02751-3ee5-4ea0-a027-f6598aef03fb"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frane" initials="f" lastIdx="1" clrIdx="0">
    <p:extLst>
      <p:ext uri="{19B8F6BF-5375-455C-9EA6-DF929625EA0E}">
        <p15:presenceInfo xmlns:p15="http://schemas.microsoft.com/office/powerpoint/2012/main" userId="d131dc0004dc0f45"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5A0F9B8-B1C2-8E77-97F7-2C07ADCBA134}" v="1" dt="2023-07-12T08:28:29.817"/>
    <p1510:client id="{C5C6A1C0-4CF7-A817-F9A1-AEEF3174D875}" v="35" dt="2023-03-28T07:40:39.42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76450" autoAdjust="0"/>
  </p:normalViewPr>
  <p:slideViewPr>
    <p:cSldViewPr snapToGrid="0">
      <p:cViewPr varScale="1">
        <p:scale>
          <a:sx n="84" d="100"/>
          <a:sy n="84" d="100"/>
        </p:scale>
        <p:origin x="1548"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5/10/relationships/revisionInfo" Target="revisionInfo.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 Id="rId27" Type="http://schemas.microsoft.com/office/2018/10/relationships/authors" Targe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a Šišak" userId="S::sisak@vus.hr::dfe02751-3ee5-4ea0-a027-f6598aef03fb" providerId="AD" clId="Web-{C5C6A1C0-4CF7-A817-F9A1-AEEF3174D875}"/>
    <pc:docChg chg="mod modSld">
      <pc:chgData name="Ana Šišak" userId="S::sisak@vus.hr::dfe02751-3ee5-4ea0-a027-f6598aef03fb" providerId="AD" clId="Web-{C5C6A1C0-4CF7-A817-F9A1-AEEF3174D875}" dt="2023-03-28T07:40:39.427" v="33"/>
      <pc:docMkLst>
        <pc:docMk/>
      </pc:docMkLst>
      <pc:sldChg chg="modSp">
        <pc:chgData name="Ana Šišak" userId="S::sisak@vus.hr::dfe02751-3ee5-4ea0-a027-f6598aef03fb" providerId="AD" clId="Web-{C5C6A1C0-4CF7-A817-F9A1-AEEF3174D875}" dt="2023-03-28T07:35:34.514" v="27" actId="20577"/>
        <pc:sldMkLst>
          <pc:docMk/>
          <pc:sldMk cId="2021407504" sldId="278"/>
        </pc:sldMkLst>
        <pc:spChg chg="mod">
          <ac:chgData name="Ana Šišak" userId="S::sisak@vus.hr::dfe02751-3ee5-4ea0-a027-f6598aef03fb" providerId="AD" clId="Web-{C5C6A1C0-4CF7-A817-F9A1-AEEF3174D875}" dt="2023-03-28T07:35:34.514" v="27" actId="20577"/>
          <ac:spMkLst>
            <pc:docMk/>
            <pc:sldMk cId="2021407504" sldId="278"/>
            <ac:spMk id="3" creationId="{9727AF9A-F3F7-464E-860B-D6C35A8834E3}"/>
          </ac:spMkLst>
        </pc:spChg>
      </pc:sldChg>
      <pc:sldChg chg="modSp">
        <pc:chgData name="Ana Šišak" userId="S::sisak@vus.hr::dfe02751-3ee5-4ea0-a027-f6598aef03fb" providerId="AD" clId="Web-{C5C6A1C0-4CF7-A817-F9A1-AEEF3174D875}" dt="2023-03-28T07:38:43.424" v="31" actId="20577"/>
        <pc:sldMkLst>
          <pc:docMk/>
          <pc:sldMk cId="2083925651" sldId="280"/>
        </pc:sldMkLst>
        <pc:spChg chg="mod">
          <ac:chgData name="Ana Šišak" userId="S::sisak@vus.hr::dfe02751-3ee5-4ea0-a027-f6598aef03fb" providerId="AD" clId="Web-{C5C6A1C0-4CF7-A817-F9A1-AEEF3174D875}" dt="2023-03-28T07:38:43.424" v="31" actId="20577"/>
          <ac:spMkLst>
            <pc:docMk/>
            <pc:sldMk cId="2083925651" sldId="280"/>
            <ac:spMk id="2" creationId="{C5FA9E55-F8D5-49F8-9882-DC2FBD4DDAE2}"/>
          </ac:spMkLst>
        </pc:spChg>
      </pc:sldChg>
      <pc:sldChg chg="addCm">
        <pc:chgData name="Ana Šišak" userId="S::sisak@vus.hr::dfe02751-3ee5-4ea0-a027-f6598aef03fb" providerId="AD" clId="Web-{C5C6A1C0-4CF7-A817-F9A1-AEEF3174D875}" dt="2023-03-28T07:40:39.427" v="33"/>
        <pc:sldMkLst>
          <pc:docMk/>
          <pc:sldMk cId="925149449" sldId="287"/>
        </pc:sldMkLst>
        <pc:extLst>
          <p:ext xmlns:p="http://schemas.openxmlformats.org/presentationml/2006/main" uri="{D6D511B9-2390-475A-947B-AFAB55BFBCF1}">
            <pc226:cmChg xmlns:pc226="http://schemas.microsoft.com/office/powerpoint/2022/06/main/command" chg="add">
              <pc226:chgData name="Ana Šišak" userId="S::sisak@vus.hr::dfe02751-3ee5-4ea0-a027-f6598aef03fb" providerId="AD" clId="Web-{C5C6A1C0-4CF7-A817-F9A1-AEEF3174D875}" dt="2023-03-28T07:40:39.427" v="33"/>
              <pc2:cmMkLst xmlns:pc2="http://schemas.microsoft.com/office/powerpoint/2019/9/main/command">
                <pc:docMk/>
                <pc:sldMk cId="925149449" sldId="287"/>
                <pc2:cmMk id="{236C4B78-C379-477B-BC57-482415D0CAF7}"/>
              </pc2:cmMkLst>
            </pc226:cmChg>
          </p:ext>
        </pc:extLst>
      </pc:sldChg>
    </pc:docChg>
  </pc:docChgLst>
  <pc:docChgLst>
    <pc:chgData name="IVANA KARDUM GOLEŠ" userId="S::ivanakg@vus.hr::ea8c4a9e-a789-4ae1-a51f-92c8f5786e31" providerId="AD" clId="Web-{35A0F9B8-B1C2-8E77-97F7-2C07ADCBA134}"/>
    <pc:docChg chg="">
      <pc:chgData name="IVANA KARDUM GOLEŠ" userId="S::ivanakg@vus.hr::ea8c4a9e-a789-4ae1-a51f-92c8f5786e31" providerId="AD" clId="Web-{35A0F9B8-B1C2-8E77-97F7-2C07ADCBA134}" dt="2023-07-12T08:28:29.817" v="0"/>
      <pc:docMkLst>
        <pc:docMk/>
      </pc:docMkLst>
      <pc:sldChg chg="delCm">
        <pc:chgData name="IVANA KARDUM GOLEŠ" userId="S::ivanakg@vus.hr::ea8c4a9e-a789-4ae1-a51f-92c8f5786e31" providerId="AD" clId="Web-{35A0F9B8-B1C2-8E77-97F7-2C07ADCBA134}" dt="2023-07-12T08:28:29.817" v="0"/>
        <pc:sldMkLst>
          <pc:docMk/>
          <pc:sldMk cId="925149449" sldId="287"/>
        </pc:sldMkLst>
        <pc:extLst>
          <p:ext xmlns:p="http://schemas.openxmlformats.org/presentationml/2006/main" uri="{D6D511B9-2390-475A-947B-AFAB55BFBCF1}">
            <pc226:cmChg xmlns:pc226="http://schemas.microsoft.com/office/powerpoint/2022/06/main/command" chg="del">
              <pc226:chgData name="IVANA KARDUM GOLEŠ" userId="S::ivanakg@vus.hr::ea8c4a9e-a789-4ae1-a51f-92c8f5786e31" providerId="AD" clId="Web-{35A0F9B8-B1C2-8E77-97F7-2C07ADCBA134}" dt="2023-07-12T08:28:29.817" v="0"/>
              <pc2:cmMkLst xmlns:pc2="http://schemas.microsoft.com/office/powerpoint/2019/9/main/command">
                <pc:docMk/>
                <pc:sldMk cId="925149449" sldId="287"/>
                <pc2:cmMk id="{236C4B78-C379-477B-BC57-482415D0CAF7}"/>
              </pc2:cmMkLst>
            </pc226:cmChg>
          </p:ext>
        </pc:extLst>
      </pc:sld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1" Type="http://schemas.openxmlformats.org/officeDocument/2006/relationships/oleObject" Target="file:///C:\Users\frane\Desktop\regresija.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4803149606299214E-2"/>
          <c:y val="7.5386655142869061E-2"/>
          <c:w val="0.88604139292423101"/>
          <c:h val="0.87711137400962891"/>
        </c:manualLayout>
      </c:layout>
      <c:scatterChart>
        <c:scatterStyle val="lineMarker"/>
        <c:varyColors val="0"/>
        <c:ser>
          <c:idx val="0"/>
          <c:order val="0"/>
          <c:tx>
            <c:strRef>
              <c:f>Sheet1!$B$1</c:f>
              <c:strCache>
                <c:ptCount val="1"/>
                <c:pt idx="0">
                  <c:v>Y</c:v>
                </c:pt>
              </c:strCache>
            </c:strRef>
          </c:tx>
          <c:spPr>
            <a:ln w="19050" cap="rnd">
              <a:noFill/>
              <a:round/>
            </a:ln>
            <a:effectLst/>
          </c:spPr>
          <c:marker>
            <c:symbol val="circle"/>
            <c:size val="5"/>
            <c:spPr>
              <a:solidFill>
                <a:schemeClr val="accent1"/>
              </a:solidFill>
              <a:ln w="9525">
                <a:solidFill>
                  <a:schemeClr val="accent1"/>
                </a:solidFill>
              </a:ln>
              <a:effectLst/>
            </c:spPr>
          </c:marker>
          <c:trendline>
            <c:spPr>
              <a:ln w="19050" cap="rnd">
                <a:solidFill>
                  <a:schemeClr val="accent1"/>
                </a:solidFill>
                <a:prstDash val="sysDot"/>
              </a:ln>
              <a:effectLst/>
            </c:spPr>
            <c:trendlineType val="linear"/>
            <c:dispRSqr val="1"/>
            <c:dispEq val="1"/>
            <c:trendlineLbl>
              <c:layout>
                <c:manualLayout>
                  <c:x val="-0.28265303205356601"/>
                  <c:y val="-0.10197598186713332"/>
                </c:manualLayout>
              </c:layout>
              <c:numFmt formatCode="General" sourceLinked="0"/>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sr-Latn-RS"/>
                </a:p>
              </c:txPr>
            </c:trendlineLbl>
          </c:trendline>
          <c:xVal>
            <c:numRef>
              <c:f>Sheet1!$A$2:$A$11</c:f>
              <c:numCache>
                <c:formatCode>General</c:formatCode>
                <c:ptCount val="10"/>
                <c:pt idx="0">
                  <c:v>1</c:v>
                </c:pt>
                <c:pt idx="1">
                  <c:v>2</c:v>
                </c:pt>
                <c:pt idx="2">
                  <c:v>3</c:v>
                </c:pt>
                <c:pt idx="3">
                  <c:v>4</c:v>
                </c:pt>
                <c:pt idx="4">
                  <c:v>5</c:v>
                </c:pt>
                <c:pt idx="5">
                  <c:v>6</c:v>
                </c:pt>
                <c:pt idx="6">
                  <c:v>7</c:v>
                </c:pt>
                <c:pt idx="7">
                  <c:v>8</c:v>
                </c:pt>
                <c:pt idx="8">
                  <c:v>9</c:v>
                </c:pt>
                <c:pt idx="9">
                  <c:v>10</c:v>
                </c:pt>
              </c:numCache>
            </c:numRef>
          </c:xVal>
          <c:yVal>
            <c:numRef>
              <c:f>Sheet1!$B$2:$B$11</c:f>
              <c:numCache>
                <c:formatCode>General</c:formatCode>
                <c:ptCount val="10"/>
                <c:pt idx="0">
                  <c:v>1</c:v>
                </c:pt>
                <c:pt idx="1">
                  <c:v>7</c:v>
                </c:pt>
                <c:pt idx="2">
                  <c:v>6</c:v>
                </c:pt>
                <c:pt idx="3">
                  <c:v>21</c:v>
                </c:pt>
                <c:pt idx="4">
                  <c:v>14</c:v>
                </c:pt>
                <c:pt idx="5">
                  <c:v>36</c:v>
                </c:pt>
                <c:pt idx="6">
                  <c:v>35</c:v>
                </c:pt>
                <c:pt idx="7">
                  <c:v>67</c:v>
                </c:pt>
                <c:pt idx="8">
                  <c:v>81</c:v>
                </c:pt>
                <c:pt idx="9">
                  <c:v>98</c:v>
                </c:pt>
              </c:numCache>
            </c:numRef>
          </c:yVal>
          <c:smooth val="0"/>
          <c:extLst>
            <c:ext xmlns:c16="http://schemas.microsoft.com/office/drawing/2014/chart" uri="{C3380CC4-5D6E-409C-BE32-E72D297353CC}">
              <c16:uniqueId val="{00000000-EEA5-4D10-BE1D-401659E29A3B}"/>
            </c:ext>
          </c:extLst>
        </c:ser>
        <c:dLbls>
          <c:showLegendKey val="0"/>
          <c:showVal val="0"/>
          <c:showCatName val="0"/>
          <c:showSerName val="0"/>
          <c:showPercent val="0"/>
          <c:showBubbleSize val="0"/>
        </c:dLbls>
        <c:axId val="915867743"/>
        <c:axId val="915869823"/>
      </c:scatterChart>
      <c:valAx>
        <c:axId val="915867743"/>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sr-Latn-RS"/>
          </a:p>
        </c:txPr>
        <c:crossAx val="915869823"/>
        <c:crosses val="autoZero"/>
        <c:crossBetween val="midCat"/>
      </c:valAx>
      <c:valAx>
        <c:axId val="915869823"/>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sr-Latn-RS"/>
          </a:p>
        </c:txPr>
        <c:crossAx val="915867743"/>
        <c:crosses val="autoZero"/>
        <c:crossBetween val="midCat"/>
      </c:valAx>
      <c:spPr>
        <a:noFill/>
        <a:ln>
          <a:noFill/>
        </a:ln>
        <a:effectLst/>
      </c:spPr>
    </c:plotArea>
    <c:plotVisOnly val="1"/>
    <c:dispBlanksAs val="gap"/>
    <c:showDLblsOverMax val="0"/>
  </c:chart>
  <c:spPr>
    <a:noFill/>
    <a:ln>
      <a:noFill/>
    </a:ln>
    <a:effectLst/>
  </c:spPr>
  <c:txPr>
    <a:bodyPr/>
    <a:lstStyle/>
    <a:p>
      <a:pPr/>
      <a:endParaRPr lang="sr-Latn-R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0"/>
          <c:order val="0"/>
          <c:tx>
            <c:strRef>
              <c:f>Sheet1!$B$1</c:f>
              <c:strCache>
                <c:ptCount val="1"/>
                <c:pt idx="0">
                  <c:v>Y</c:v>
                </c:pt>
              </c:strCache>
            </c:strRef>
          </c:tx>
          <c:spPr>
            <a:ln w="19050" cap="rnd">
              <a:noFill/>
              <a:round/>
            </a:ln>
            <a:effectLst/>
          </c:spPr>
          <c:marker>
            <c:symbol val="circle"/>
            <c:size val="5"/>
            <c:spPr>
              <a:solidFill>
                <a:schemeClr val="accent1"/>
              </a:solidFill>
              <a:ln w="9525">
                <a:solidFill>
                  <a:schemeClr val="accent1"/>
                </a:solidFill>
              </a:ln>
              <a:effectLst/>
            </c:spPr>
          </c:marker>
          <c:trendline>
            <c:spPr>
              <a:ln w="19050" cap="rnd">
                <a:solidFill>
                  <a:schemeClr val="accent1"/>
                </a:solidFill>
                <a:prstDash val="sysDot"/>
              </a:ln>
              <a:effectLst/>
            </c:spPr>
            <c:trendlineType val="poly"/>
            <c:order val="2"/>
            <c:dispRSqr val="1"/>
            <c:dispEq val="1"/>
            <c:trendlineLbl>
              <c:layout/>
              <c:numFmt formatCode="General" sourceLinked="0"/>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sr-Latn-RS"/>
                </a:p>
              </c:txPr>
            </c:trendlineLbl>
          </c:trendline>
          <c:xVal>
            <c:numRef>
              <c:f>Sheet1!$A$2:$A$11</c:f>
              <c:numCache>
                <c:formatCode>General</c:formatCode>
                <c:ptCount val="10"/>
                <c:pt idx="0">
                  <c:v>1</c:v>
                </c:pt>
                <c:pt idx="1">
                  <c:v>2</c:v>
                </c:pt>
                <c:pt idx="2">
                  <c:v>3</c:v>
                </c:pt>
                <c:pt idx="3">
                  <c:v>4</c:v>
                </c:pt>
                <c:pt idx="4">
                  <c:v>5</c:v>
                </c:pt>
                <c:pt idx="5">
                  <c:v>6</c:v>
                </c:pt>
                <c:pt idx="6">
                  <c:v>7</c:v>
                </c:pt>
                <c:pt idx="7">
                  <c:v>8</c:v>
                </c:pt>
                <c:pt idx="8">
                  <c:v>9</c:v>
                </c:pt>
                <c:pt idx="9">
                  <c:v>10</c:v>
                </c:pt>
              </c:numCache>
            </c:numRef>
          </c:xVal>
          <c:yVal>
            <c:numRef>
              <c:f>Sheet1!$B$2:$B$11</c:f>
              <c:numCache>
                <c:formatCode>General</c:formatCode>
                <c:ptCount val="10"/>
                <c:pt idx="0">
                  <c:v>1</c:v>
                </c:pt>
                <c:pt idx="1">
                  <c:v>7</c:v>
                </c:pt>
                <c:pt idx="2">
                  <c:v>6</c:v>
                </c:pt>
                <c:pt idx="3">
                  <c:v>21</c:v>
                </c:pt>
                <c:pt idx="4">
                  <c:v>14</c:v>
                </c:pt>
                <c:pt idx="5">
                  <c:v>36</c:v>
                </c:pt>
                <c:pt idx="6">
                  <c:v>35</c:v>
                </c:pt>
                <c:pt idx="7">
                  <c:v>67</c:v>
                </c:pt>
                <c:pt idx="8">
                  <c:v>81</c:v>
                </c:pt>
                <c:pt idx="9">
                  <c:v>98</c:v>
                </c:pt>
              </c:numCache>
            </c:numRef>
          </c:yVal>
          <c:smooth val="0"/>
          <c:extLst>
            <c:ext xmlns:c16="http://schemas.microsoft.com/office/drawing/2014/chart" uri="{C3380CC4-5D6E-409C-BE32-E72D297353CC}">
              <c16:uniqueId val="{00000000-018A-4E1A-92FB-11282A46EB02}"/>
            </c:ext>
          </c:extLst>
        </c:ser>
        <c:dLbls>
          <c:showLegendKey val="0"/>
          <c:showVal val="0"/>
          <c:showCatName val="0"/>
          <c:showSerName val="0"/>
          <c:showPercent val="0"/>
          <c:showBubbleSize val="0"/>
        </c:dLbls>
        <c:axId val="915867743"/>
        <c:axId val="915869823"/>
      </c:scatterChart>
      <c:valAx>
        <c:axId val="915867743"/>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sr-Latn-RS"/>
          </a:p>
        </c:txPr>
        <c:crossAx val="915869823"/>
        <c:crosses val="autoZero"/>
        <c:crossBetween val="midCat"/>
      </c:valAx>
      <c:valAx>
        <c:axId val="915869823"/>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sr-Latn-RS"/>
          </a:p>
        </c:txPr>
        <c:crossAx val="915867743"/>
        <c:crosses val="autoZero"/>
        <c:crossBetween val="midCat"/>
      </c:valAx>
      <c:spPr>
        <a:noFill/>
        <a:ln>
          <a:noFill/>
        </a:ln>
        <a:effectLst/>
      </c:spPr>
    </c:plotArea>
    <c:plotVisOnly val="1"/>
    <c:dispBlanksAs val="gap"/>
    <c:showDLblsOverMax val="0"/>
  </c:chart>
  <c:spPr>
    <a:noFill/>
    <a:ln>
      <a:noFill/>
    </a:ln>
    <a:effectLst/>
  </c:spPr>
  <c:txPr>
    <a:bodyPr/>
    <a:lstStyle/>
    <a:p>
      <a:pPr/>
      <a:endParaRPr lang="sr-Latn-R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baseline="0">
                <a:solidFill>
                  <a:schemeClr val="tx1">
                    <a:lumMod val="65000"/>
                    <a:lumOff val="35000"/>
                  </a:schemeClr>
                </a:solidFill>
                <a:latin typeface="+mn-lt"/>
                <a:ea typeface="+mn-ea"/>
                <a:cs typeface="+mn-cs"/>
              </a:defRPr>
            </a:pPr>
            <a:r>
              <a:rPr lang="pt-BR"/>
              <a:t>Covid 19 doentes em hospitais croatas</a:t>
            </a:r>
          </a:p>
        </c:rich>
      </c:tx>
      <c:layout/>
      <c:overlay val="0"/>
      <c:spPr>
        <a:noFill/>
        <a:ln>
          <a:noFill/>
        </a:ln>
        <a:effectLst/>
      </c:spPr>
    </c:title>
    <c:autoTitleDeleted val="0"/>
    <c:plotArea>
      <c:layout/>
      <c:scatterChart>
        <c:scatterStyle val="lineMarker"/>
        <c:varyColors val="0"/>
        <c:ser>
          <c:idx val="0"/>
          <c:order val="0"/>
          <c:tx>
            <c:strRef>
              <c:f>Sheet4!$D$1</c:f>
              <c:strCache>
                <c:ptCount val="1"/>
                <c:pt idx="0">
                  <c:v>Patients in hospitals</c:v>
                </c:pt>
              </c:strCache>
            </c:strRef>
          </c:tx>
          <c:spPr>
            <a:ln w="19050" cap="rnd">
              <a:noFill/>
              <a:round/>
            </a:ln>
            <a:effectLst/>
          </c:spPr>
          <c:marker>
            <c:symbol val="circle"/>
            <c:size val="5"/>
            <c:spPr>
              <a:solidFill>
                <a:schemeClr val="accent1"/>
              </a:solidFill>
              <a:ln w="9525">
                <a:solidFill>
                  <a:schemeClr val="accent1"/>
                </a:solidFill>
              </a:ln>
              <a:effectLst/>
            </c:spPr>
          </c:marker>
          <c:trendline>
            <c:spPr>
              <a:ln w="19050" cap="rnd">
                <a:solidFill>
                  <a:schemeClr val="accent1"/>
                </a:solidFill>
                <a:prstDash val="sysDot"/>
              </a:ln>
              <a:effectLst/>
            </c:spPr>
            <c:trendlineType val="linear"/>
            <c:dispRSqr val="1"/>
            <c:dispEq val="1"/>
            <c:trendlineLbl>
              <c:layout>
                <c:manualLayout>
                  <c:x val="-2.3145469588040625E-2"/>
                  <c:y val="0.10479372939625795"/>
                </c:manualLayout>
              </c:layout>
              <c:tx>
                <c:rich>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r>
                      <a:rPr lang="hr-HR"/>
                      <a:t>R² = 0,9723</a:t>
                    </a:r>
                    <a:endParaRPr lang="hr-HR" sz="1800"/>
                  </a:p>
                </c:rich>
              </c:tx>
              <c:numFmt formatCode="General" sourceLinked="0"/>
              <c:spPr>
                <a:noFill/>
                <a:ln>
                  <a:noFill/>
                </a:ln>
                <a:effectLst/>
              </c:spPr>
            </c:trendlineLbl>
          </c:trendline>
          <c:xVal>
            <c:numRef>
              <c:f>Sheet4!$C$2:$C$32</c:f>
              <c:numCache>
                <c:formatCode>m/d/yyyy</c:formatCode>
                <c:ptCount val="31"/>
                <c:pt idx="0">
                  <c:v>43936</c:v>
                </c:pt>
                <c:pt idx="1">
                  <c:v>43937</c:v>
                </c:pt>
                <c:pt idx="2">
                  <c:v>43938</c:v>
                </c:pt>
                <c:pt idx="3">
                  <c:v>43939</c:v>
                </c:pt>
                <c:pt idx="4">
                  <c:v>43940</c:v>
                </c:pt>
                <c:pt idx="5">
                  <c:v>43941</c:v>
                </c:pt>
                <c:pt idx="6">
                  <c:v>43942</c:v>
                </c:pt>
                <c:pt idx="7">
                  <c:v>43943</c:v>
                </c:pt>
                <c:pt idx="8">
                  <c:v>43944</c:v>
                </c:pt>
                <c:pt idx="9">
                  <c:v>43945</c:v>
                </c:pt>
                <c:pt idx="10">
                  <c:v>43946</c:v>
                </c:pt>
                <c:pt idx="11">
                  <c:v>43947</c:v>
                </c:pt>
                <c:pt idx="12">
                  <c:v>43948</c:v>
                </c:pt>
                <c:pt idx="13">
                  <c:v>43949</c:v>
                </c:pt>
                <c:pt idx="14">
                  <c:v>43950</c:v>
                </c:pt>
                <c:pt idx="15">
                  <c:v>43951</c:v>
                </c:pt>
                <c:pt idx="16">
                  <c:v>43952</c:v>
                </c:pt>
                <c:pt idx="17">
                  <c:v>43953</c:v>
                </c:pt>
                <c:pt idx="18">
                  <c:v>43954</c:v>
                </c:pt>
                <c:pt idx="19">
                  <c:v>43955</c:v>
                </c:pt>
                <c:pt idx="20">
                  <c:v>43956</c:v>
                </c:pt>
                <c:pt idx="21">
                  <c:v>43957</c:v>
                </c:pt>
                <c:pt idx="22">
                  <c:v>43958</c:v>
                </c:pt>
                <c:pt idx="23">
                  <c:v>43959</c:v>
                </c:pt>
                <c:pt idx="24">
                  <c:v>43960</c:v>
                </c:pt>
                <c:pt idx="25">
                  <c:v>43961</c:v>
                </c:pt>
                <c:pt idx="26">
                  <c:v>43962</c:v>
                </c:pt>
                <c:pt idx="27">
                  <c:v>43963</c:v>
                </c:pt>
                <c:pt idx="28">
                  <c:v>43964</c:v>
                </c:pt>
                <c:pt idx="29">
                  <c:v>43965</c:v>
                </c:pt>
                <c:pt idx="30">
                  <c:v>43966</c:v>
                </c:pt>
              </c:numCache>
            </c:numRef>
          </c:xVal>
          <c:yVal>
            <c:numRef>
              <c:f>Sheet4!$D$2:$D$32</c:f>
              <c:numCache>
                <c:formatCode>#,##0</c:formatCode>
                <c:ptCount val="31"/>
                <c:pt idx="0">
                  <c:v>341</c:v>
                </c:pt>
                <c:pt idx="1">
                  <c:v>372</c:v>
                </c:pt>
                <c:pt idx="2">
                  <c:v>372</c:v>
                </c:pt>
                <c:pt idx="3">
                  <c:v>361</c:v>
                </c:pt>
                <c:pt idx="4">
                  <c:v>331</c:v>
                </c:pt>
                <c:pt idx="5">
                  <c:v>324</c:v>
                </c:pt>
                <c:pt idx="6">
                  <c:v>317</c:v>
                </c:pt>
                <c:pt idx="7">
                  <c:v>314</c:v>
                </c:pt>
                <c:pt idx="8">
                  <c:v>321</c:v>
                </c:pt>
                <c:pt idx="9">
                  <c:v>325</c:v>
                </c:pt>
                <c:pt idx="10">
                  <c:v>316</c:v>
                </c:pt>
                <c:pt idx="11">
                  <c:v>314</c:v>
                </c:pt>
                <c:pt idx="12">
                  <c:v>303</c:v>
                </c:pt>
                <c:pt idx="13">
                  <c:v>287</c:v>
                </c:pt>
                <c:pt idx="14">
                  <c:v>269</c:v>
                </c:pt>
                <c:pt idx="15">
                  <c:v>261</c:v>
                </c:pt>
                <c:pt idx="16">
                  <c:v>245</c:v>
                </c:pt>
                <c:pt idx="17">
                  <c:v>239</c:v>
                </c:pt>
                <c:pt idx="18">
                  <c:v>231</c:v>
                </c:pt>
                <c:pt idx="19">
                  <c:v>228</c:v>
                </c:pt>
                <c:pt idx="20">
                  <c:v>217</c:v>
                </c:pt>
                <c:pt idx="21">
                  <c:v>206</c:v>
                </c:pt>
                <c:pt idx="22">
                  <c:v>195</c:v>
                </c:pt>
                <c:pt idx="23">
                  <c:v>184</c:v>
                </c:pt>
                <c:pt idx="24">
                  <c:v>181</c:v>
                </c:pt>
                <c:pt idx="25">
                  <c:v>169</c:v>
                </c:pt>
                <c:pt idx="26">
                  <c:v>160</c:v>
                </c:pt>
                <c:pt idx="27">
                  <c:v>159</c:v>
                </c:pt>
                <c:pt idx="28">
                  <c:v>150</c:v>
                </c:pt>
                <c:pt idx="29">
                  <c:v>146</c:v>
                </c:pt>
                <c:pt idx="30">
                  <c:v>142</c:v>
                </c:pt>
              </c:numCache>
            </c:numRef>
          </c:yVal>
          <c:smooth val="0"/>
          <c:extLst>
            <c:ext xmlns:c16="http://schemas.microsoft.com/office/drawing/2014/chart" uri="{C3380CC4-5D6E-409C-BE32-E72D297353CC}">
              <c16:uniqueId val="{00000000-A153-4811-9E0C-438AF9DF0884}"/>
            </c:ext>
          </c:extLst>
        </c:ser>
        <c:dLbls>
          <c:showLegendKey val="0"/>
          <c:showVal val="0"/>
          <c:showCatName val="0"/>
          <c:showSerName val="0"/>
          <c:showPercent val="0"/>
          <c:showBubbleSize val="0"/>
        </c:dLbls>
        <c:axId val="611188959"/>
        <c:axId val="611192287"/>
      </c:scatterChart>
      <c:valAx>
        <c:axId val="611188959"/>
        <c:scaling>
          <c:orientation val="minMax"/>
        </c:scaling>
        <c:delete val="0"/>
        <c:axPos val="b"/>
        <c:majorGridlines>
          <c:spPr>
            <a:ln w="9525" cap="flat" cmpd="sng" algn="ctr">
              <a:solidFill>
                <a:schemeClr val="tx1">
                  <a:lumMod val="15000"/>
                  <a:lumOff val="85000"/>
                </a:schemeClr>
              </a:solidFill>
              <a:round/>
            </a:ln>
            <a:effectLst/>
          </c:spPr>
        </c:majorGridlines>
        <c:numFmt formatCode="m/d/yyyy"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sr-Latn-RS"/>
          </a:p>
        </c:txPr>
        <c:crossAx val="611192287"/>
        <c:crosses val="autoZero"/>
        <c:crossBetween val="midCat"/>
      </c:valAx>
      <c:valAx>
        <c:axId val="611192287"/>
        <c:scaling>
          <c:orientation val="minMax"/>
        </c:scaling>
        <c:delete val="0"/>
        <c:axPos val="r"/>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sr-Latn-RS"/>
          </a:p>
        </c:txPr>
        <c:crossAx val="611188959"/>
        <c:crosses val="max"/>
        <c:crossBetween val="midCat"/>
      </c:valAx>
      <c:spPr>
        <a:noFill/>
        <a:ln>
          <a:noFill/>
        </a:ln>
        <a:effectLst/>
      </c:spPr>
    </c:plotArea>
    <c:plotVisOnly val="1"/>
    <c:dispBlanksAs val="gap"/>
    <c:showDLblsOverMax val="0"/>
  </c:chart>
  <c:spPr>
    <a:noFill/>
    <a:ln>
      <a:noFill/>
    </a:ln>
    <a:effectLst/>
  </c:sp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zervirano mjesto zaglavlj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hr-HR"/>
          </a:p>
        </p:txBody>
      </p:sp>
      <p:sp>
        <p:nvSpPr>
          <p:cNvPr id="3" name="Rezervirano mjesto datum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066BBB-4A2A-497B-8D6E-78F28B3C4025}" type="datetimeFigureOut">
              <a:rPr lang="hr-HR" smtClean="0"/>
              <a:t>16.3.2024.</a:t>
            </a:fld>
            <a:endParaRPr lang="hr-HR"/>
          </a:p>
        </p:txBody>
      </p:sp>
      <p:sp>
        <p:nvSpPr>
          <p:cNvPr id="4" name="Rezervirano mjesto slike slajd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hr-HR"/>
          </a:p>
        </p:txBody>
      </p:sp>
      <p:sp>
        <p:nvSpPr>
          <p:cNvPr id="5" name="Rezervirano mjesto bilježaka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hr-HR"/>
              <a:t>Uredite stilove teksta matrice</a:t>
            </a:r>
          </a:p>
          <a:p>
            <a:pPr lvl="1"/>
            <a:r>
              <a:rPr lang="hr-HR"/>
              <a:t>Druga razina</a:t>
            </a:r>
          </a:p>
          <a:p>
            <a:pPr lvl="2"/>
            <a:r>
              <a:rPr lang="hr-HR"/>
              <a:t>Treća razina</a:t>
            </a:r>
          </a:p>
          <a:p>
            <a:pPr lvl="3"/>
            <a:r>
              <a:rPr lang="hr-HR"/>
              <a:t>Četvrta razina</a:t>
            </a:r>
          </a:p>
          <a:p>
            <a:pPr lvl="4"/>
            <a:r>
              <a:rPr lang="hr-HR"/>
              <a:t>Peta razina</a:t>
            </a:r>
          </a:p>
        </p:txBody>
      </p:sp>
      <p:sp>
        <p:nvSpPr>
          <p:cNvPr id="6" name="Rezervirano mjesto podnožj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hr-HR"/>
          </a:p>
        </p:txBody>
      </p:sp>
      <p:sp>
        <p:nvSpPr>
          <p:cNvPr id="7" name="Rezervirano mjesto broja slajd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E1F7B0-4ED8-4155-8F88-4515C773BDA4}" type="slidenum">
              <a:rPr lang="hr-HR" smtClean="0"/>
              <a:t>‹#›</a:t>
            </a:fld>
            <a:endParaRPr lang="hr-HR"/>
          </a:p>
        </p:txBody>
      </p:sp>
    </p:spTree>
    <p:extLst>
      <p:ext uri="{BB962C8B-B14F-4D97-AF65-F5344CB8AC3E}">
        <p14:creationId xmlns:p14="http://schemas.microsoft.com/office/powerpoint/2010/main" val="26460862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Boa tarde e bem-vindo ao curso de Aprendizagem Automática. Este curso foi desenvolvido na sequência do projeto Erasmus+ CodeIn. Tudo o que precisa de aprender é o acesso à Internet e um computador.</a:t>
            </a:r>
          </a:p>
          <a:p>
            <a:pPr>
              <a:lnSpc>
                <a:spcPct val="107000"/>
              </a:lnSpc>
              <a:spcAft>
                <a:spcPts val="800"/>
              </a:spcAft>
              <a:defRPr>
                <a:effectLst/>
              </a:defRPr>
            </a:pPr>
            <a:r>
              <a:t>O curso contém um total de dez tópicos e neste tópico vamos dizer algo mais sobre a regressão e suas aplicações.</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2</a:t>
            </a:fld>
            <a:endParaRPr lang="hr-HR" smtClean="0"/>
          </a:p>
        </p:txBody>
      </p:sp>
    </p:spTree>
    <p:extLst>
      <p:ext uri="{BB962C8B-B14F-4D97-AF65-F5344CB8AC3E}">
        <p14:creationId xmlns:p14="http://schemas.microsoft.com/office/powerpoint/2010/main" val="41249110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sz="1200" b="0" i="0" kern="1200">
              <a:solidFill>
                <a:schemeClr val="tx1"/>
              </a:solidFill>
              <a:effectLst/>
              <a:latin typeface="+mn-lt"/>
              <a:ea typeface="+mn-ea"/>
              <a:cs typeface="+mn-cs"/>
            </a:endParaRPr>
          </a:p>
          <a:p>
            <a:pPr>
              <a:defRPr>
                <a:effectLst/>
              </a:defRPr>
            </a:pPr>
            <a:r>
              <a:t>Imagine que tem um conjunto de dados sobre Covid 19 doentes positivos no hospital ao longo do tempo. Pretende criar um modelo para prever quanto Covid 19 pacientes pode esperar no futuro. Pode utilizar um modelo de regressão linear simples, que desenha uma linha reta através dos dados para efetuar previsões.</a:t>
            </a:r>
            <a:endParaRPr sz="1200" b="0" i="0" kern="1200">
              <a:solidFill>
                <a:schemeClr val="tx1"/>
              </a:solidFill>
              <a:effectLst/>
              <a:latin typeface="+mn-lt"/>
              <a:ea typeface="+mn-ea"/>
              <a:cs typeface="+mn-cs"/>
            </a:endParaRPr>
          </a:p>
          <a:p>
            <a:endParaRPr sz="1200" b="0" i="0" kern="1200">
              <a:solidFill>
                <a:schemeClr val="tx1"/>
              </a:solidFill>
              <a:effectLst/>
              <a:latin typeface="+mn-lt"/>
              <a:ea typeface="+mn-ea"/>
              <a:cs typeface="+mn-cs"/>
            </a:endParaRPr>
          </a:p>
          <a:p>
            <a:pPr>
              <a:defRPr>
                <a:effectLst/>
              </a:defRPr>
            </a:pPr>
            <a:r>
              <a:t>Mas e se os dados forem ruidosos, o que significa que há muita variação aleatória? O modelo simples de regressão linear pode acabar por ajustar o ruído em vez da verdadeira relação entre o tempo e os 19 doentes positivos de Covid no hospital. </a:t>
            </a:r>
            <a:endParaRPr sz="1200" b="0" i="0" kern="1200">
              <a:solidFill>
                <a:schemeClr val="tx1"/>
              </a:solidFill>
              <a:effectLst/>
              <a:latin typeface="+mn-lt"/>
              <a:ea typeface="+mn-ea"/>
              <a:cs typeface="+mn-cs"/>
            </a:endParaRPr>
          </a:p>
          <a:p>
            <a:endParaRPr sz="1200" b="0" i="0" kern="1200">
              <a:solidFill>
                <a:schemeClr val="tx1"/>
              </a:solidFill>
              <a:effectLst/>
              <a:latin typeface="+mn-lt"/>
              <a:ea typeface="+mn-ea"/>
              <a:cs typeface="+mn-cs"/>
            </a:endParaRPr>
          </a:p>
          <a:p>
            <a:pPr>
              <a:defRPr>
                <a:effectLst/>
              </a:defRPr>
            </a:pPr>
            <a:r>
              <a:t>Isso é chamado de overfitting, e pode levar a previsões ruins.</a:t>
            </a:r>
          </a:p>
          <a:p>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11</a:t>
            </a:fld>
            <a:endParaRPr lang="hr-HR" smtClean="0"/>
          </a:p>
        </p:txBody>
      </p:sp>
    </p:spTree>
    <p:extLst>
      <p:ext uri="{BB962C8B-B14F-4D97-AF65-F5344CB8AC3E}">
        <p14:creationId xmlns:p14="http://schemas.microsoft.com/office/powerpoint/2010/main" val="17644030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A regressão do cume ajuda a evitar o excesso, acrescentando uma penalização ao modelo por ter demasiadas características complicadas. Em vez de se ajustar apenas a uma linha simples, a regressão do cume adapta-se a uma linha tão simples quanto possível, embora ainda seja precisa. Faz-o minimizando a soma dos quadrados dos coeficientes das características do modelo, mantendo os coeficientes pequenos.</a:t>
            </a:r>
          </a:p>
          <a:p>
            <a:endParaRPr sz="1200" kern="1200">
              <a:solidFill>
                <a:schemeClr val="tx1"/>
              </a:solidFill>
              <a:effectLst/>
              <a:latin typeface="+mn-lt"/>
              <a:ea typeface="+mn-ea"/>
              <a:cs typeface="+mn-cs"/>
            </a:endParaRPr>
          </a:p>
          <a:p>
            <a:pPr>
              <a:defRPr>
                <a:effectLst/>
              </a:defRPr>
            </a:pPr>
            <a:r>
              <a:t>Pense nisso como embalar uma mala. Você quer ajustar o máximo possível de coisas, mas não quer sobrecarregar e tem que pagar mais no aeroporto. Por isso, embala o mais inteligente possível, adaptando-o tanto quanto possível, mantendo-o compacto.</a:t>
            </a:r>
          </a:p>
          <a:p>
            <a:endParaRPr sz="1200" kern="1200">
              <a:solidFill>
                <a:schemeClr val="tx1"/>
              </a:solidFill>
              <a:effectLst/>
              <a:latin typeface="+mn-lt"/>
              <a:ea typeface="+mn-ea"/>
              <a:cs typeface="+mn-cs"/>
            </a:endParaRPr>
          </a:p>
          <a:p>
            <a:pPr>
              <a:defRPr>
                <a:effectLst/>
              </a:defRPr>
            </a:pPr>
            <a:r>
              <a:t>Em resumo, a regressão do cume é uma maneira de construir um modelo que preveja algo, evitando o excesso. Faz isto acrescentando uma penalização ao modelo por ser demasiado complicado. Ao manter o modelo o mais simples possível enquanto ainda é preciso, a regressão de crista pode fazer previsões melhores sobre novos dados.</a:t>
            </a:r>
          </a:p>
          <a:p>
            <a:endParaRPr sz="1200" kern="1200">
              <a:solidFill>
                <a:schemeClr val="tx1"/>
              </a:solidFill>
              <a:effectLst/>
              <a:latin typeface="+mn-lt"/>
              <a:ea typeface="+mn-ea"/>
              <a:cs typeface="+mn-cs"/>
            </a:endParaRPr>
          </a:p>
          <a:p>
            <a:endParaRPr sz="1200" kern="1200">
              <a:solidFill>
                <a:schemeClr val="tx1"/>
              </a:solidFill>
              <a:effectLst/>
              <a:latin typeface="+mn-lt"/>
              <a:ea typeface="+mn-ea"/>
              <a:cs typeface="+mn-cs"/>
            </a:endParaRPr>
          </a:p>
          <a:p>
            <a:pPr>
              <a:defRPr>
                <a:effectLst/>
              </a:defRPr>
            </a:pPr>
            <a:r>
              <a:t>Agora, vamos dividir os passos envolvidos na regressão de Ridge.</a:t>
            </a:r>
          </a:p>
          <a:p>
            <a:endParaRPr sz="1200" kern="1200">
              <a:solidFill>
                <a:schemeClr val="tx1"/>
              </a:solidFill>
              <a:effectLst/>
              <a:latin typeface="+mn-lt"/>
              <a:ea typeface="+mn-ea"/>
              <a:cs typeface="+mn-cs"/>
            </a:endParaRPr>
          </a:p>
          <a:p>
            <a:pPr>
              <a:defRPr>
                <a:effectLst/>
              </a:defRPr>
            </a:pPr>
            <a:r>
              <a:t>Os passos 1-4 da regressão de Ridge envolvem os mesmos cálculos que na regressão linear. Especificamente, tanto na regressão linear como na regressão de Ridge, calculamos a média de X e Y e, em seguida, calculamos o desvio de cada valor de X e Y dos respetivos meios. Na regressão de Ridge, então utilizamos estes desvios para calcular a soma dos produtos dos desvios de X e Y, que é uma medida da direção da relação entre X e Y.</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12</a:t>
            </a:fld>
            <a:endParaRPr lang="hr-HR" smtClean="0"/>
          </a:p>
        </p:txBody>
      </p:sp>
    </p:spTree>
    <p:extLst>
      <p:ext uri="{BB962C8B-B14F-4D97-AF65-F5344CB8AC3E}">
        <p14:creationId xmlns:p14="http://schemas.microsoft.com/office/powerpoint/2010/main" val="388083231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A principal diferença entre a regressão de Ridge e a regressão linear reside no passo 5. Na regressão de Ridge, acrescentamos um termo de penalização à soma de quadrados de desvios de X para controlar a sobretensão. Este termo de penalização é controlado pelo parâmetro de regressão Ridge λ, que determina quanto queremos penalizar a complexidade do modelo.</a:t>
            </a:r>
            <a:endParaRPr sz="1200" kern="1200">
              <a:solidFill>
                <a:schemeClr val="tx1"/>
              </a:solidFill>
              <a:effectLst/>
              <a:latin typeface="+mn-lt"/>
              <a:ea typeface="+mn-ea"/>
              <a:cs typeface="+mn-cs"/>
            </a:endParaRPr>
          </a:p>
          <a:p>
            <a:endParaRPr sz="1200" kern="1200">
              <a:solidFill>
                <a:schemeClr val="tx1"/>
              </a:solidFill>
              <a:effectLst/>
              <a:latin typeface="+mn-lt"/>
              <a:ea typeface="+mn-ea"/>
              <a:cs typeface="+mn-cs"/>
            </a:endParaRPr>
          </a:p>
          <a:p>
            <a:pPr>
              <a:defRPr>
                <a:effectLst/>
              </a:defRPr>
            </a:pPr>
            <a:r>
              <a:t>O valor de lambda na regressão de Ridge é um hiperparâmetro que necessita de ser escolhido pelo utilizador com base no respetivo caso de utilização específico. É utilizado para controlar a resistência do termo de regularização na equação de regressão de Ridge.</a:t>
            </a:r>
          </a:p>
          <a:p>
            <a:endParaRPr sz="1200" kern="1200">
              <a:solidFill>
                <a:schemeClr val="tx1"/>
              </a:solidFill>
              <a:effectLst/>
              <a:latin typeface="+mn-lt"/>
              <a:ea typeface="+mn-ea"/>
              <a:cs typeface="+mn-cs"/>
            </a:endParaRPr>
          </a:p>
          <a:p>
            <a:pPr>
              <a:defRPr>
                <a:effectLst/>
              </a:defRPr>
            </a:pPr>
            <a:r>
              <a:t>Neste exemplo, escolhemos um valor lambda = 0,5 arbitrariamente para fins de demonstração. Na prática, o valor ideal de lambda para um determinado conjunto de dados é normalmente determinado através de um processo denominado otimização de hiperparâmetros, onde são experimentados valores diferentes de lambda e escolhido o que produz o melhor desempenho num conjunto de validação.</a:t>
            </a:r>
          </a:p>
          <a:p>
            <a:endParaRPr sz="1200" kern="1200">
              <a:solidFill>
                <a:schemeClr val="tx1"/>
              </a:solidFill>
              <a:effectLst/>
              <a:latin typeface="+mn-lt"/>
              <a:ea typeface="+mn-ea"/>
              <a:cs typeface="+mn-cs"/>
            </a:endParaRPr>
          </a:p>
          <a:p>
            <a:pPr>
              <a:defRPr>
                <a:effectLst/>
              </a:defRPr>
            </a:pPr>
            <a:r>
              <a:t>Em geral, os valores mais elevados de lambda resultam numa maior redução dos coeficientes de regressão para zero, o que pode ajudar a evitar a adaptação excessiva aos dados de treino, mas também pode resultar numa adaptação insuficiente. Os valores mais baixos de lambda resultam em menos redução e podem levar a um melhor desempenho nos dados de treino, mas também podem resultar em excesso. O valor ótimo de lambda depende, portanto, do conjunto de dados específico e do compromisso entre o desvio e o desvio.</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13</a:t>
            </a:fld>
            <a:endParaRPr lang="hr-HR" smtClean="0"/>
          </a:p>
        </p:txBody>
      </p:sp>
    </p:spTree>
    <p:extLst>
      <p:ext uri="{BB962C8B-B14F-4D97-AF65-F5344CB8AC3E}">
        <p14:creationId xmlns:p14="http://schemas.microsoft.com/office/powerpoint/2010/main" val="404081754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Para concluir esta unidade, estude e reveja os seguintes recursos online. Obrigado pela atenção!</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14</a:t>
            </a:fld>
            <a:endParaRPr lang="hr-HR" smtClean="0"/>
          </a:p>
        </p:txBody>
      </p:sp>
    </p:spTree>
    <p:extLst>
      <p:ext uri="{BB962C8B-B14F-4D97-AF65-F5344CB8AC3E}">
        <p14:creationId xmlns:p14="http://schemas.microsoft.com/office/powerpoint/2010/main" val="17187061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A regressão é um tipo de algoritmo de aprendizagem automática que é utilizado para prever um valor contínuo, como um número. É como tentar desenhar uma linha reta através de um conjunto de pontos num gráfico. O objetivo é encontrar a linha que melhor se adequa aos dados e pode ser utilizada para fazer previsões.</a:t>
            </a:r>
            <a:endParaRPr sz="1200" kern="1200">
              <a:solidFill>
                <a:schemeClr val="tx1"/>
              </a:solidFill>
              <a:effectLst/>
              <a:latin typeface="+mn-lt"/>
              <a:ea typeface="+mn-ea"/>
              <a:cs typeface="+mn-cs"/>
            </a:endParaRPr>
          </a:p>
          <a:p>
            <a:endParaRPr sz="1200" kern="1200">
              <a:solidFill>
                <a:schemeClr val="tx1"/>
              </a:solidFill>
              <a:effectLst/>
              <a:latin typeface="+mn-lt"/>
              <a:ea typeface="+mn-ea"/>
              <a:cs typeface="+mn-cs"/>
            </a:endParaRPr>
          </a:p>
          <a:p>
            <a:r>
              <a:t>Por exemplo, vamos dizer que queremos prever o preço de uma casa com base no seu tamanho. Poderíamos usar a regressão para analisar um conjunto de dados em casas e seus preços, e depois criar um modelo que possa prever o preço de uma nova casa com base no seu tamanho.</a:t>
            </a:r>
          </a:p>
          <a:p>
            <a:endParaRPr/>
          </a:p>
          <a:p>
            <a:r>
              <a:t>Para criar um modelo de regressão, é necessário treiná-lo através da utilização de um conjunto de dados conhecido como o conjunto de formação. O algoritmo ajusta os parâmetros do modelo de modo a minimizar a diferença entre os valores previstos e os valores reais.</a:t>
            </a:r>
          </a:p>
          <a:p>
            <a:endParaRPr/>
          </a:p>
          <a:p>
            <a:r>
              <a:t>Globalmente, a regressão é uma ferramenta poderosa na aprendizagem automática que pode ser usada para fazer previsões precisas sobre fenómenos do mundo real, desde os preços da casa até às tendências do mercado de ações.</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3</a:t>
            </a:fld>
            <a:endParaRPr lang="hr-HR" smtClean="0"/>
          </a:p>
        </p:txBody>
      </p:sp>
    </p:spTree>
    <p:extLst>
      <p:ext uri="{BB962C8B-B14F-4D97-AF65-F5344CB8AC3E}">
        <p14:creationId xmlns:p14="http://schemas.microsoft.com/office/powerpoint/2010/main" val="2565818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É geralmente uma boa ideia começar com algoritmos simples e amplamente utilizados para a análise de regressão, particularmente se for novo no campo da aprendizagem automática. Alguns algoritmos de regressão populares, que são relativamente simples e fáceis de implementar, incluem: </a:t>
            </a:r>
          </a:p>
          <a:p>
            <a:endParaRPr sz="1200" kern="1200">
              <a:solidFill>
                <a:schemeClr val="tx1"/>
              </a:solidFill>
              <a:effectLst/>
              <a:latin typeface="+mn-lt"/>
              <a:ea typeface="+mn-ea"/>
              <a:cs typeface="+mn-cs"/>
            </a:endParaRPr>
          </a:p>
          <a:p>
            <a:pPr>
              <a:defRPr>
                <a:effectLst/>
              </a:defRPr>
            </a:pPr>
            <a:r>
              <a:t>Regressão linear como um tipo básico de análise de regressão que envolve ajustar uma linha reta a um conjunto de pontos de dados para fazer previsões.</a:t>
            </a:r>
            <a:endParaRPr sz="1200" kern="1200">
              <a:solidFill>
                <a:schemeClr val="tx1"/>
              </a:solidFill>
              <a:effectLst/>
              <a:latin typeface="+mn-lt"/>
              <a:ea typeface="+mn-ea"/>
              <a:cs typeface="+mn-cs"/>
            </a:endParaRPr>
          </a:p>
          <a:p>
            <a:endParaRPr sz="1200" kern="1200">
              <a:solidFill>
                <a:schemeClr val="tx1"/>
              </a:solidFill>
              <a:effectLst/>
              <a:latin typeface="+mn-lt"/>
              <a:ea typeface="+mn-ea"/>
              <a:cs typeface="+mn-cs"/>
            </a:endParaRPr>
          </a:p>
          <a:p>
            <a:pPr>
              <a:defRPr>
                <a:effectLst/>
              </a:defRPr>
            </a:pPr>
            <a:r>
              <a:t>Regressão de cume como variante da regressão linear que acrescenta um termo de penalização à equação de regressão para evitar a sobreajustamento e melhorar a generalização do modelo.</a:t>
            </a:r>
            <a:endParaRPr sz="1200" kern="1200">
              <a:solidFill>
                <a:schemeClr val="tx1"/>
              </a:solidFill>
              <a:effectLst/>
              <a:latin typeface="+mn-lt"/>
              <a:ea typeface="+mn-ea"/>
              <a:cs typeface="+mn-cs"/>
            </a:endParaRPr>
          </a:p>
          <a:p>
            <a:endParaRPr sz="1200" kern="1200">
              <a:solidFill>
                <a:schemeClr val="tx1"/>
              </a:solidFill>
              <a:effectLst/>
              <a:latin typeface="+mn-lt"/>
              <a:ea typeface="+mn-ea"/>
              <a:cs typeface="+mn-cs"/>
            </a:endParaRPr>
          </a:p>
          <a:p>
            <a:pPr>
              <a:defRPr>
                <a:effectLst/>
              </a:defRPr>
            </a:pPr>
            <a:r>
              <a:t>A regressão de Lasso como outra variante da regressão linear que pode ser utilizada para a seleção de funcionalidades, uma vez que ajuda a identificar as previsões mais importantes num conjunto de dados e simplifica o modelo de regressão.</a:t>
            </a:r>
            <a:endParaRPr sz="1200" kern="1200">
              <a:solidFill>
                <a:schemeClr val="tx1"/>
              </a:solidFill>
              <a:effectLst/>
              <a:latin typeface="+mn-lt"/>
              <a:ea typeface="+mn-ea"/>
              <a:cs typeface="+mn-cs"/>
            </a:endParaRPr>
          </a:p>
          <a:p>
            <a:endParaRPr sz="1200" kern="1200">
              <a:solidFill>
                <a:schemeClr val="tx1"/>
              </a:solidFill>
              <a:effectLst/>
              <a:latin typeface="+mn-lt"/>
              <a:ea typeface="+mn-ea"/>
              <a:cs typeface="+mn-cs"/>
            </a:endParaRPr>
          </a:p>
          <a:p>
            <a:pPr>
              <a:defRPr>
                <a:effectLst/>
              </a:defRPr>
            </a:pPr>
            <a:r>
              <a:t>E, finalmente, a regressão polinomial como um tipo de análise de regressão que envolve ajustar uma função polinomial a um conjunto de pontos de dados, o que permite modelar relações mais complexas entre variáveis. No entanto, a regressão polinomial pode ser propensa a overfitting, o que é uma consideração fundamental ao usar este algoritmo.</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4</a:t>
            </a:fld>
            <a:endParaRPr lang="hr-HR" smtClean="0"/>
          </a:p>
        </p:txBody>
      </p:sp>
    </p:spTree>
    <p:extLst>
      <p:ext uri="{BB962C8B-B14F-4D97-AF65-F5344CB8AC3E}">
        <p14:creationId xmlns:p14="http://schemas.microsoft.com/office/powerpoint/2010/main" val="42015883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effectLst/>
              </a:defRPr>
            </a:pPr>
            <a:r>
              <a:t>A regressão linear é uma técnica útil para analisar e prever a relação entre duas variáveis, e pode ser aplicada numa vasta gama de domínios, desde finanças e economia até ciências sociais e engenharia.</a:t>
            </a:r>
          </a:p>
          <a:p>
            <a:endParaRPr sz="1200" b="0" i="0" kern="1200">
              <a:solidFill>
                <a:schemeClr val="tx1"/>
              </a:solidFill>
              <a:effectLst/>
              <a:latin typeface="+mn-lt"/>
              <a:ea typeface="+mn-ea"/>
              <a:cs typeface="+mn-cs"/>
            </a:endParaRPr>
          </a:p>
          <a:p>
            <a:pPr>
              <a:defRPr>
                <a:effectLst/>
              </a:defRPr>
            </a:pPr>
            <a:r>
              <a:t>O objetivo da regressão linear é encontrar a melhor relação linear entre X e Y, que pode ser utilizada para prever o valor de Y para um determinado valor de X. </a:t>
            </a:r>
          </a:p>
          <a:p>
            <a:endParaRPr sz="1200" b="0" i="0" kern="1200">
              <a:solidFill>
                <a:schemeClr val="tx1"/>
              </a:solidFill>
              <a:effectLst/>
              <a:latin typeface="+mn-lt"/>
              <a:ea typeface="+mn-ea"/>
              <a:cs typeface="+mn-cs"/>
            </a:endParaRPr>
          </a:p>
          <a:p>
            <a:pPr>
              <a:defRPr>
                <a:effectLst/>
              </a:defRPr>
            </a:pPr>
            <a:r>
              <a:t>Para entender como funciona a regressão linear, vamos dar uma olhada no gráfico de dispersão. Neste gráfico de dispersão, temos pontos de dados que representam a relação entre duas variáveis, X e Y. A linha azul na parcela representa o melhor ajuste linear dos dados, também conhecido como a linha de regressão.</a:t>
            </a:r>
          </a:p>
          <a:p>
            <a:endParaRPr sz="1200" b="0" i="0" kern="1200" baseline="0">
              <a:solidFill>
                <a:schemeClr val="tx1"/>
              </a:solidFill>
              <a:effectLst/>
              <a:latin typeface="+mn-lt"/>
              <a:ea typeface="+mn-ea"/>
              <a:cs typeface="+mn-cs"/>
            </a:endParaRPr>
          </a:p>
          <a:p>
            <a:pPr>
              <a:defRPr>
                <a:effectLst/>
              </a:defRPr>
            </a:pPr>
            <a:r>
              <a:t>É possível utilizar regressão linear para encontrar a equação desta linha de regressão, que tem a forma Y = b0 + b1*X, em que b0 é a interceção e b1 é a inclinação da linha. É possível utilizar esta equação para prever o valor de Y para qualquer valor específico de X.</a:t>
            </a:r>
            <a:endParaRPr sz="1200" b="0" i="0" kern="1200" baseline="0">
              <a:solidFill>
                <a:schemeClr val="tx1"/>
              </a:solidFill>
              <a:effectLst/>
              <a:latin typeface="+mn-lt"/>
              <a:ea typeface="+mn-ea"/>
              <a:cs typeface="+mn-cs"/>
            </a:endParaRPr>
          </a:p>
          <a:p>
            <a:endParaRPr sz="1200" b="0" i="0" kern="1200" baseline="0">
              <a:solidFill>
                <a:schemeClr val="tx1"/>
              </a:solidFill>
              <a:effectLst/>
              <a:latin typeface="+mn-lt"/>
              <a:ea typeface="+mn-ea"/>
              <a:cs typeface="+mn-cs"/>
            </a:endParaRPr>
          </a:p>
          <a:p>
            <a:pPr>
              <a:defRPr>
                <a:effectLst/>
              </a:defRPr>
            </a:pPr>
            <a:r>
              <a:t>R-squared (R2) é uma medida estatística que representa o grau de adequação do modelo de regressão linear aos dados.</a:t>
            </a:r>
          </a:p>
          <a:p>
            <a:endParaRPr sz="1200" b="0" i="0" kern="1200">
              <a:solidFill>
                <a:schemeClr val="tx1"/>
              </a:solidFill>
              <a:effectLst/>
              <a:latin typeface="+mn-lt"/>
              <a:ea typeface="+mn-ea"/>
              <a:cs typeface="+mn-cs"/>
            </a:endParaRPr>
          </a:p>
          <a:p>
            <a:pPr>
              <a:defRPr>
                <a:effectLst/>
              </a:defRPr>
            </a:pPr>
            <a:r>
              <a:t>Em termos mais simples, R2 diz-nos quanto a variação da variável dependente (Y) pode ser explicada pela variável independente (X) num modelo de regressão linear. Um valor R2 elevado (próximo de 1) significa que o modelo explica uma grande proporção da variação da variável dependente, enquanto um valor R2 baixo (próximo de 0) significa que o modelo não explica grande parte da variação da variável dependente.</a:t>
            </a:r>
          </a:p>
          <a:p>
            <a:endParaRPr sz="1200" b="0" i="0" kern="1200">
              <a:solidFill>
                <a:schemeClr val="tx1"/>
              </a:solidFill>
              <a:effectLst/>
              <a:latin typeface="+mn-lt"/>
              <a:ea typeface="+mn-ea"/>
              <a:cs typeface="+mn-cs"/>
            </a:endParaRPr>
          </a:p>
          <a:p>
            <a:pPr>
              <a:defRPr>
                <a:effectLst/>
              </a:defRPr>
            </a:pPr>
            <a:r>
              <a:t>Por exemplo, se o valor R2 for 0,89, isso significa que 89% da variação da variável dependente pode ser explicada pela variável independente no modelo de regressão linear.</a:t>
            </a:r>
          </a:p>
          <a:p>
            <a:pPr>
              <a:defRPr>
                <a:effectLst/>
              </a:defRPr>
            </a:pPr>
            <a:r>
              <a:t>R2 é uma ferramenta útil para avaliar o desempenho de um modelo de regressão linear e comparar o desempenho de diferentes modelos. No entanto, é importante notar que o R2 é apenas uma medida do desempenho do modelo e deve ser utilizado em conjunto com outras métricas e visualizações para avaliar totalmente o modelo.</a:t>
            </a:r>
          </a:p>
          <a:p>
            <a:endParaRPr sz="1200" b="0" i="0" kern="1200">
              <a:solidFill>
                <a:schemeClr val="tx1"/>
              </a:solidFill>
              <a:effectLst/>
              <a:latin typeface="+mn-lt"/>
              <a:ea typeface="+mn-ea"/>
              <a:cs typeface="+mn-cs"/>
            </a:endParaRPr>
          </a:p>
          <a:p>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5</a:t>
            </a:fld>
            <a:endParaRPr lang="hr-HR" smtClean="0"/>
          </a:p>
        </p:txBody>
      </p:sp>
    </p:spTree>
    <p:extLst>
      <p:ext uri="{BB962C8B-B14F-4D97-AF65-F5344CB8AC3E}">
        <p14:creationId xmlns:p14="http://schemas.microsoft.com/office/powerpoint/2010/main" val="41675197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Imagine que você e o seu amigo estão a tentar analisar alguns dados de um inquérito. Tem dois conjuntos de números: X e Y. Pretende compreender se existe uma relação entre os dois conjuntos de números. Para isso, terá de passar por alguns passos.</a:t>
            </a:r>
          </a:p>
          <a:p>
            <a:endParaRPr sz="1200" b="0" i="0" kern="1200">
              <a:solidFill>
                <a:schemeClr val="tx1"/>
              </a:solidFill>
              <a:effectLst/>
              <a:latin typeface="+mn-lt"/>
              <a:ea typeface="+mn-ea"/>
              <a:cs typeface="+mn-cs"/>
            </a:endParaRPr>
          </a:p>
          <a:p>
            <a:pPr>
              <a:defRPr>
                <a:effectLst/>
              </a:defRPr>
            </a:pPr>
            <a:r>
              <a:t>Primeiro, calculará a média de cada conjunto de números. A média é apenas uma maneira terrível de dizer "média". Pode acrescentar todos os números e dividir pelo número total de números no conjunto. Assim, para X, pode acrescentar 1, 2, 3, 4 e 5, e dividir por 5. Isso te dá 3. E para Y, pode acrescentar 2, 4, 5, 4 e 5, e dividir por 5. Isso te dá 4.</a:t>
            </a:r>
          </a:p>
          <a:p>
            <a:endParaRPr sz="1200" b="0" i="0" kern="1200">
              <a:solidFill>
                <a:schemeClr val="tx1"/>
              </a:solidFill>
              <a:effectLst/>
              <a:latin typeface="+mn-lt"/>
              <a:ea typeface="+mn-ea"/>
              <a:cs typeface="+mn-cs"/>
            </a:endParaRPr>
          </a:p>
          <a:p>
            <a:pPr>
              <a:defRPr>
                <a:effectLst/>
              </a:defRPr>
            </a:pPr>
            <a:r>
              <a:t>Em seguida, irá calcular o desvio de cada valor em relação à respetiva média. O desvio é apenas uma maneira terrível de dizer "diferença". Assim, para cada número em X, subtrairá a média de X (que é 3) e, para cada número em Y, subtrairá a média de Y (que é 4). Isto irá dar-lhe um novo conjunto de números que indicam até que ponto cada valor é da respetiva média. Para X, os desvios são -2, -1, 0, 1 e 2. Para Y, os desvios são -2, 0, 1, 0 e 1.</a:t>
            </a:r>
          </a:p>
          <a:p>
            <a:endParaRPr sz="1200" b="0" i="0" kern="1200">
              <a:solidFill>
                <a:schemeClr val="tx1"/>
              </a:solidFill>
              <a:effectLst/>
              <a:latin typeface="+mn-lt"/>
              <a:ea typeface="+mn-ea"/>
              <a:cs typeface="+mn-cs"/>
            </a:endParaRPr>
          </a:p>
          <a:p>
            <a:pPr>
              <a:defRPr>
                <a:effectLst/>
              </a:defRPr>
            </a:pPr>
            <a:r>
              <a:t>Finalmente, multiplicará cada desvio em X pelo desvio correspondente em Y e adicionará todos esses produtos. Isto fornecer-lhe-á um único número que indica como os dois conjuntos de números estão relacionados. Se a soma dos produtos for positiva, isso significa que X e Y tendem a subir e descer juntos. Se for negativo, isso significa que X tende a subir quando Y desce, e vice-versa. E se estiver perto de zero, isso significa que não há muita relação entre X e Y. Neste caso, a soma dos produtos é de 6, o que é um número positivo, indicando que X e Y tendem a subir e descer juntos.</a:t>
            </a:r>
          </a:p>
          <a:p>
            <a:pPr>
              <a:defRPr>
                <a:effectLst/>
              </a:defRPr>
            </a:pPr>
            <a:r>
              <a:t>Assim, em resumo, calculando a média, o desvio e a soma de produtos de X e Y, podemos obter informações sobre como estes dois conjuntos de números estão relacionados. É como o trabalho de deteção, onde se juntam pistas e se juntam para resolver um mistério!</a:t>
            </a:r>
          </a:p>
          <a:p>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6</a:t>
            </a:fld>
            <a:endParaRPr lang="hr-HR" smtClean="0"/>
          </a:p>
        </p:txBody>
      </p:sp>
    </p:spTree>
    <p:extLst>
      <p:ext uri="{BB962C8B-B14F-4D97-AF65-F5344CB8AC3E}">
        <p14:creationId xmlns:p14="http://schemas.microsoft.com/office/powerpoint/2010/main" val="22291961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Agora que calculou a média e o desvio de X e Y e a soma dos produtos de X e Y, é hora de tomar os próximos passos para compreender a relação entre os dois conjuntos de números.</a:t>
            </a:r>
          </a:p>
          <a:p>
            <a:endParaRPr sz="1200" kern="1200">
              <a:solidFill>
                <a:schemeClr val="tx1"/>
              </a:solidFill>
              <a:effectLst/>
              <a:latin typeface="+mn-lt"/>
              <a:ea typeface="+mn-ea"/>
              <a:cs typeface="+mn-cs"/>
            </a:endParaRPr>
          </a:p>
          <a:p>
            <a:pPr>
              <a:defRPr>
                <a:effectLst/>
              </a:defRPr>
            </a:pPr>
            <a:r>
              <a:t>O quarto passo é calcular a soma de quadrados de desvios de X. Este passo envolve dividir cada desvio em X e, em seguida, adicionar todos os quadrados. Isto dar-lhe-á um único número que lhe indica qual a variação que existe no X. Neste caso, a soma de quadrados de desvios de X é 10.</a:t>
            </a:r>
          </a:p>
          <a:p>
            <a:endParaRPr sz="1200" kern="1200">
              <a:solidFill>
                <a:schemeClr val="tx1"/>
              </a:solidFill>
              <a:effectLst/>
              <a:latin typeface="+mn-lt"/>
              <a:ea typeface="+mn-ea"/>
              <a:cs typeface="+mn-cs"/>
            </a:endParaRPr>
          </a:p>
          <a:p>
            <a:pPr>
              <a:defRPr>
                <a:effectLst/>
              </a:defRPr>
            </a:pPr>
            <a:r>
              <a:t>O quinto passo é calcular o declive da linha de regressão (b1). Esta é a linha que melhor se adequa aos dados e pode ser utilizada para prever os valores Y a partir dos valores X. Para calcular a inclinação, divide a soma dos produtos dos desvios pela soma dos quadrados dos desvios de X. Neste caso, o declive é de 0,6, indicando que para cada aumento de 1 unidade em X, Y tende a aumentar em 0,6 unidades.</a:t>
            </a:r>
          </a:p>
          <a:p>
            <a:endParaRPr sz="1200" kern="1200">
              <a:solidFill>
                <a:schemeClr val="tx1"/>
              </a:solidFill>
              <a:effectLst/>
              <a:latin typeface="+mn-lt"/>
              <a:ea typeface="+mn-ea"/>
              <a:cs typeface="+mn-cs"/>
            </a:endParaRPr>
          </a:p>
          <a:p>
            <a:pPr>
              <a:defRPr>
                <a:effectLst/>
              </a:defRPr>
            </a:pPr>
            <a:r>
              <a:t>O sexto passo é calcular a interceção da linha de regressão (b0). Este é o ponto em que a linha de regressão atravessa o eixo Y. Para calcular a interceção, multiplique a inclinação pela média de X e subtraia o resultado da média de Y. Neste caso, a interceção é 2.2, indicando que quando X é 0, Y é previsto como 2.2.</a:t>
            </a:r>
          </a:p>
          <a:p>
            <a:endParaRPr sz="1200" kern="1200">
              <a:solidFill>
                <a:schemeClr val="tx1"/>
              </a:solidFill>
              <a:effectLst/>
              <a:latin typeface="+mn-lt"/>
              <a:ea typeface="+mn-ea"/>
              <a:cs typeface="+mn-cs"/>
            </a:endParaRPr>
          </a:p>
          <a:p>
            <a:pPr>
              <a:defRPr>
                <a:effectLst/>
              </a:defRPr>
            </a:pPr>
            <a:r>
              <a:t>Finalmente, pode escrever a equação da linha de regressão, que é Y = b0 + b1 * X. Neste caso, a equação é Y = 2,2 + 0,6 * X. Esta equação indica que, para qualquer valor de X fornecido, pode utilizar a equação para prever o valor correspondente de Y.</a:t>
            </a:r>
          </a:p>
          <a:p>
            <a:endParaRPr sz="1200" kern="1200">
              <a:solidFill>
                <a:schemeClr val="tx1"/>
              </a:solidFill>
              <a:effectLst/>
              <a:latin typeface="+mn-lt"/>
              <a:ea typeface="+mn-ea"/>
              <a:cs typeface="+mn-cs"/>
            </a:endParaRPr>
          </a:p>
          <a:p>
            <a:pPr>
              <a:defRPr>
                <a:effectLst/>
              </a:defRPr>
            </a:pPr>
            <a:r>
              <a:t>Assim, ao seguir estes passos, o utilizador e o amigo puderam analisar os dados e compreender a relação entre os dois conjuntos de números. Esta é uma ferramenta poderosa que pode ser utilizada em muitos campos diferentes para obter insights sobre as relações complexas.</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7</a:t>
            </a:fld>
            <a:endParaRPr lang="hr-HR" smtClean="0"/>
          </a:p>
        </p:txBody>
      </p:sp>
    </p:spTree>
    <p:extLst>
      <p:ext uri="{BB962C8B-B14F-4D97-AF65-F5344CB8AC3E}">
        <p14:creationId xmlns:p14="http://schemas.microsoft.com/office/powerpoint/2010/main" val="38874053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A regressão polinomial é uma forma de regressão linear que pode captar relações não lineares entre variáveis ajustando uma linha de regressão não linear, o que pode não ser possível com a regressão linear simples 1. É utilizado quando os modelos de regressão linear podem não capturar adequadamente a complexidade da relação. Na regressão polinomial, a relação entre a variável dependente e a variável independente é modelada como uma função polinomial de nésimos graus. Quando o polinomial é de grau 2, é chamado de modelo quadrático; quando o grau de um polinomial é 3, é chamado de modelo cúbico, e assim por diante.</a:t>
            </a:r>
            <a:endParaRPr sz="1200" kern="1200">
              <a:solidFill>
                <a:schemeClr val="tx1"/>
              </a:solidFill>
              <a:effectLst/>
              <a:latin typeface="+mn-lt"/>
              <a:ea typeface="+mn-ea"/>
              <a:cs typeface="+mn-cs"/>
            </a:endParaRPr>
          </a:p>
          <a:p>
            <a:endParaRPr sz="1200" kern="1200">
              <a:solidFill>
                <a:schemeClr val="tx1"/>
              </a:solidFill>
              <a:effectLst/>
              <a:latin typeface="+mn-lt"/>
              <a:ea typeface="+mn-ea"/>
              <a:cs typeface="+mn-cs"/>
            </a:endParaRPr>
          </a:p>
          <a:p>
            <a:pPr>
              <a:defRPr>
                <a:effectLst/>
              </a:defRPr>
            </a:pPr>
            <a:r>
              <a:t>A principal diferença entre a regressão polinomial e a regressão linear é que a regressão polinomial pode modelar relações não lineares entre as variáveis independentes e dependentes, enquanto a regressão linear só pode modelar relações lineares.</a:t>
            </a:r>
          </a:p>
          <a:p>
            <a:endParaRPr sz="1200" kern="1200">
              <a:solidFill>
                <a:schemeClr val="tx1"/>
              </a:solidFill>
              <a:effectLst/>
              <a:latin typeface="+mn-lt"/>
              <a:ea typeface="+mn-ea"/>
              <a:cs typeface="+mn-cs"/>
            </a:endParaRPr>
          </a:p>
          <a:p>
            <a:pPr>
              <a:defRPr>
                <a:effectLst/>
              </a:defRPr>
            </a:pPr>
            <a:r>
              <a:t>Por outras palavras, enquanto a regressão linear assume que a relação entre as variáveis independente e dependente é linear, a regressão polinomial pode modelar relações mais complexas que são não lineares.</a:t>
            </a:r>
          </a:p>
          <a:p>
            <a:endParaRPr sz="1200" kern="1200">
              <a:solidFill>
                <a:schemeClr val="tx1"/>
              </a:solidFill>
              <a:effectLst/>
              <a:latin typeface="+mn-lt"/>
              <a:ea typeface="+mn-ea"/>
              <a:cs typeface="+mn-cs"/>
            </a:endParaRPr>
          </a:p>
          <a:p>
            <a:pPr>
              <a:defRPr>
                <a:effectLst/>
              </a:defRPr>
            </a:pPr>
            <a:r>
              <a:t>A regressão polinomial é uma ferramenta poderosa que pode ser usada para modelar relações complexas entre variáveis. É amplamente utilizado na aprendizagem automática e no data science para fazer previsões e para obter insights sobre conjuntos de dados complexos.</a:t>
            </a:r>
            <a:endParaRPr sz="1200" kern="1200">
              <a:solidFill>
                <a:schemeClr val="tx1"/>
              </a:solidFill>
              <a:effectLst/>
              <a:latin typeface="+mn-lt"/>
              <a:ea typeface="+mn-ea"/>
              <a:cs typeface="+mn-cs"/>
            </a:endParaRPr>
          </a:p>
          <a:p>
            <a:endParaRPr sz="1200" kern="1200">
              <a:solidFill>
                <a:schemeClr val="tx1"/>
              </a:solidFill>
              <a:effectLst/>
              <a:latin typeface="+mn-lt"/>
              <a:ea typeface="+mn-ea"/>
              <a:cs typeface="+mn-cs"/>
            </a:endParaRPr>
          </a:p>
          <a:p>
            <a:endParaRPr sz="1200" kern="1200">
              <a:solidFill>
                <a:schemeClr val="tx1"/>
              </a:solidFill>
              <a:effectLst/>
              <a:latin typeface="+mn-lt"/>
              <a:ea typeface="+mn-ea"/>
              <a:cs typeface="+mn-cs"/>
            </a:endParaRPr>
          </a:p>
          <a:p>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8</a:t>
            </a:fld>
            <a:endParaRPr lang="hr-HR" smtClean="0"/>
          </a:p>
        </p:txBody>
      </p:sp>
    </p:spTree>
    <p:extLst>
      <p:ext uri="{BB962C8B-B14F-4D97-AF65-F5344CB8AC3E}">
        <p14:creationId xmlns:p14="http://schemas.microsoft.com/office/powerpoint/2010/main" val="9288337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Estamos usando regressão polinomial para encontrar uma equação matemática que descreve a relação entre duas variáveis, X e Y. Em vez de ajustar uma linha reta como na regressão linear simples, estamos ajustando uma curva aos dados. Utilizando a fórmula geral, calculamos os coeficientes (β0, β1, β2, etc.) que melhor se adequam aos dados. Estes coeficientes representam as pistas da curva em diferentes pontos e podem ser utilizados para fazer previsões sobre valores futuros de Y com base em novos valores de X.</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9</a:t>
            </a:fld>
            <a:endParaRPr lang="hr-HR" smtClean="0"/>
          </a:p>
        </p:txBody>
      </p:sp>
    </p:spTree>
    <p:extLst>
      <p:ext uri="{BB962C8B-B14F-4D97-AF65-F5344CB8AC3E}">
        <p14:creationId xmlns:p14="http://schemas.microsoft.com/office/powerpoint/2010/main" val="36218946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Temos um conjunto de dados com valores X e Y e, no Passo 3, calculámos a soma dos valores X, Y, X valores quadriculados e X vezes os valores Y. No Passo 4, utilizou-se estes valores para calcular os coeficientes da equação de regressão polinomial utilizando as fórmulas para β1 e β0 = (ΣYi - β1ΣXi) / n. Estes coeficientes representam a inclinação e a interceção da curva que melhor se adequa aos dados e, ao ligá-los à fórmula geral, podemos obter a equação de regressão polinomial para estes dados. A equação resultante é Y = 1,2 + 0.6X + ε, que podemos utilizar para fazer previsões sobre valores futuros de Y com base em novos valores de X.</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10</a:t>
            </a:fld>
            <a:endParaRPr lang="hr-HR" smtClean="0"/>
          </a:p>
        </p:txBody>
      </p:sp>
    </p:spTree>
    <p:extLst>
      <p:ext uri="{BB962C8B-B14F-4D97-AF65-F5344CB8AC3E}">
        <p14:creationId xmlns:p14="http://schemas.microsoft.com/office/powerpoint/2010/main" val="11845899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3E04E41-BFA8-4551-94CF-FF0786B6A95C}"/>
              </a:ext>
            </a:extLst>
          </p:cNvPr>
          <p:cNvSpPr>
            <a:spLocks noGrp="1"/>
          </p:cNvSpPr>
          <p:nvPr>
            <p:ph type="ctrTitle"/>
          </p:nvPr>
        </p:nvSpPr>
        <p:spPr>
          <a:xfrm>
            <a:off x="1524000" y="1122363"/>
            <a:ext cx="9144000" cy="2387600"/>
          </a:xfrm>
        </p:spPr>
        <p:txBody>
          <a:bodyPr anchor="b"/>
          <a:lstStyle>
            <a:lvl1pPr algn="ctr">
              <a:defRPr sz="6000"/>
            </a:lvl1pPr>
          </a:lstStyle>
          <a:p>
            <a:r>
              <a:rPr lang="pl-PL"/>
              <a:t>Kliknij, aby edytować styl</a:t>
            </a:r>
          </a:p>
        </p:txBody>
      </p:sp>
      <p:sp>
        <p:nvSpPr>
          <p:cNvPr id="3" name="Podtytuł 2">
            <a:extLst>
              <a:ext uri="{FF2B5EF4-FFF2-40B4-BE49-F238E27FC236}">
                <a16:creationId xmlns:a16="http://schemas.microsoft.com/office/drawing/2014/main" id="{38F1C0F8-20A9-4D6A-942D-AAA84F0D950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p>
        </p:txBody>
      </p:sp>
      <p:sp>
        <p:nvSpPr>
          <p:cNvPr id="4" name="Symbol zastępczy daty 3">
            <a:extLst>
              <a:ext uri="{FF2B5EF4-FFF2-40B4-BE49-F238E27FC236}">
                <a16:creationId xmlns:a16="http://schemas.microsoft.com/office/drawing/2014/main" id="{E9C00BB3-AFA5-4F08-AE28-27DE61B4719A}"/>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5" name="Symbol zastępczy stopki 4">
            <a:extLst>
              <a:ext uri="{FF2B5EF4-FFF2-40B4-BE49-F238E27FC236}">
                <a16:creationId xmlns:a16="http://schemas.microsoft.com/office/drawing/2014/main" id="{240F8208-00C0-4B82-93B4-D03C4F87C66C}"/>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52E1428-DCE4-475A-894E-4495F640E3D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51967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9E6A2373-B293-485A-B9F4-8022807B37F0}"/>
              </a:ext>
            </a:extLst>
          </p:cNvPr>
          <p:cNvSpPr>
            <a:spLocks noGrp="1"/>
          </p:cNvSpPr>
          <p:nvPr>
            <p:ph type="title"/>
          </p:nvPr>
        </p:nvSpPr>
        <p:spPr/>
        <p:txBody>
          <a:bodyPr/>
          <a:lstStyle/>
          <a:p>
            <a:r>
              <a:rPr lang="pl-PL"/>
              <a:t>Kliknij, aby edytować styl</a:t>
            </a:r>
          </a:p>
        </p:txBody>
      </p:sp>
      <p:sp>
        <p:nvSpPr>
          <p:cNvPr id="3" name="Symbol zastępczy tytułu pionowego 2">
            <a:extLst>
              <a:ext uri="{FF2B5EF4-FFF2-40B4-BE49-F238E27FC236}">
                <a16:creationId xmlns:a16="http://schemas.microsoft.com/office/drawing/2014/main" id="{13E82635-9808-40F9-AB0B-69DB1AB52EDA}"/>
              </a:ext>
            </a:extLst>
          </p:cNvPr>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3AD01CDF-CF6D-4E3D-89EE-855DE207BC04}"/>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5" name="Symbol zastępczy stopki 4">
            <a:extLst>
              <a:ext uri="{FF2B5EF4-FFF2-40B4-BE49-F238E27FC236}">
                <a16:creationId xmlns:a16="http://schemas.microsoft.com/office/drawing/2014/main" id="{E8C8C3EB-3B39-4674-9C85-CD80CE578C21}"/>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737398AB-BE32-4F86-A6EA-E13C2E4F7A1E}"/>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0273892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a:extLst>
              <a:ext uri="{FF2B5EF4-FFF2-40B4-BE49-F238E27FC236}">
                <a16:creationId xmlns:a16="http://schemas.microsoft.com/office/drawing/2014/main" id="{86E3940D-6C3D-4BFA-80F9-A5EAEFD4BBC6}"/>
              </a:ext>
            </a:extLst>
          </p:cNvPr>
          <p:cNvSpPr>
            <a:spLocks noGrp="1"/>
          </p:cNvSpPr>
          <p:nvPr>
            <p:ph type="title" orient="vert"/>
          </p:nvPr>
        </p:nvSpPr>
        <p:spPr>
          <a:xfrm>
            <a:off x="8724900" y="365125"/>
            <a:ext cx="2628900" cy="5811838"/>
          </a:xfrm>
        </p:spPr>
        <p:txBody>
          <a:bodyPr vert="eaVert"/>
          <a:lstStyle/>
          <a:p>
            <a:r>
              <a:rPr lang="pl-PL"/>
              <a:t>Kliknij, aby edytować styl</a:t>
            </a:r>
          </a:p>
        </p:txBody>
      </p:sp>
      <p:sp>
        <p:nvSpPr>
          <p:cNvPr id="3" name="Symbol zastępczy tytułu pionowego 2">
            <a:extLst>
              <a:ext uri="{FF2B5EF4-FFF2-40B4-BE49-F238E27FC236}">
                <a16:creationId xmlns:a16="http://schemas.microsoft.com/office/drawing/2014/main" id="{A896287F-84F0-4838-B4C4-A5B5D250C989}"/>
              </a:ext>
            </a:extLst>
          </p:cNvPr>
          <p:cNvSpPr>
            <a:spLocks noGrp="1"/>
          </p:cNvSpPr>
          <p:nvPr>
            <p:ph type="body" orient="vert" idx="1"/>
          </p:nvPr>
        </p:nvSpPr>
        <p:spPr>
          <a:xfrm>
            <a:off x="838200" y="365125"/>
            <a:ext cx="7734300" cy="5811838"/>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74B7AC1-C0DB-46F6-9800-7CD6361921DA}"/>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5" name="Symbol zastępczy stopki 4">
            <a:extLst>
              <a:ext uri="{FF2B5EF4-FFF2-40B4-BE49-F238E27FC236}">
                <a16:creationId xmlns:a16="http://schemas.microsoft.com/office/drawing/2014/main" id="{FA1FAA13-902D-4409-9223-5C1E749A8E69}"/>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A96952E3-1EE7-4D94-BA57-5100B300F65F}"/>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813872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1E32B72-72F1-4DDF-A955-E96B51BE7D49}"/>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C4B96A78-CDC7-4128-8825-6B321A9799C1}"/>
              </a:ext>
            </a:extLst>
          </p:cNvPr>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FD3F5ED-1A27-4358-B40D-DC536AF6076A}"/>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5" name="Symbol zastępczy stopki 4">
            <a:extLst>
              <a:ext uri="{FF2B5EF4-FFF2-40B4-BE49-F238E27FC236}">
                <a16:creationId xmlns:a16="http://schemas.microsoft.com/office/drawing/2014/main" id="{DDF005AC-7851-4539-BC0E-495D00904A34}"/>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80CD2B3-EB28-47E7-9CF9-C63EBFF66CD4}"/>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8555389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8A214856-0940-4939-A233-E830012F9EAF}"/>
              </a:ext>
            </a:extLst>
          </p:cNvPr>
          <p:cNvSpPr>
            <a:spLocks noGrp="1"/>
          </p:cNvSpPr>
          <p:nvPr>
            <p:ph type="title"/>
          </p:nvPr>
        </p:nvSpPr>
        <p:spPr>
          <a:xfrm>
            <a:off x="831850" y="1709738"/>
            <a:ext cx="10515600" cy="2852737"/>
          </a:xfrm>
        </p:spPr>
        <p:txBody>
          <a:bodyPr anchor="b"/>
          <a:lstStyle>
            <a:lvl1pPr>
              <a:defRPr sz="6000"/>
            </a:lvl1pPr>
          </a:lstStyle>
          <a:p>
            <a:r>
              <a:rPr lang="pl-PL"/>
              <a:t>Kliknij, aby edytować styl</a:t>
            </a:r>
          </a:p>
        </p:txBody>
      </p:sp>
      <p:sp>
        <p:nvSpPr>
          <p:cNvPr id="3" name="Symbol zastępczy tekstu 2">
            <a:extLst>
              <a:ext uri="{FF2B5EF4-FFF2-40B4-BE49-F238E27FC236}">
                <a16:creationId xmlns:a16="http://schemas.microsoft.com/office/drawing/2014/main" id="{820872C0-58F9-4E62-ADEA-4C801725C05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Kliknij, aby edytować style wzorca tekstu</a:t>
            </a:r>
          </a:p>
        </p:txBody>
      </p:sp>
      <p:sp>
        <p:nvSpPr>
          <p:cNvPr id="4" name="Symbol zastępczy daty 3">
            <a:extLst>
              <a:ext uri="{FF2B5EF4-FFF2-40B4-BE49-F238E27FC236}">
                <a16:creationId xmlns:a16="http://schemas.microsoft.com/office/drawing/2014/main" id="{FADF8169-59EE-467F-88D2-A8E7DC50025F}"/>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5" name="Symbol zastępczy stopki 4">
            <a:extLst>
              <a:ext uri="{FF2B5EF4-FFF2-40B4-BE49-F238E27FC236}">
                <a16:creationId xmlns:a16="http://schemas.microsoft.com/office/drawing/2014/main" id="{8560D2E5-E5A5-4D2B-825F-AE71A82D418A}"/>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F04838DC-9538-4FE6-8EC2-F694BA2C904B}"/>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475226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9E9B973-5E82-41ED-BD29-ED33A9C334D3}"/>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5C78DA29-A0EF-43CC-9F32-CBC18517BF6C}"/>
              </a:ext>
            </a:extLst>
          </p:cNvPr>
          <p:cNvSpPr>
            <a:spLocks noGrp="1"/>
          </p:cNvSpPr>
          <p:nvPr>
            <p:ph sz="half" idx="1"/>
          </p:nvPr>
        </p:nvSpPr>
        <p:spPr>
          <a:xfrm>
            <a:off x="838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a:extLst>
              <a:ext uri="{FF2B5EF4-FFF2-40B4-BE49-F238E27FC236}">
                <a16:creationId xmlns:a16="http://schemas.microsoft.com/office/drawing/2014/main" id="{2222E80D-D7AE-4811-A0C5-4665EB7E79A5}"/>
              </a:ext>
            </a:extLst>
          </p:cNvPr>
          <p:cNvSpPr>
            <a:spLocks noGrp="1"/>
          </p:cNvSpPr>
          <p:nvPr>
            <p:ph sz="half" idx="2"/>
          </p:nvPr>
        </p:nvSpPr>
        <p:spPr>
          <a:xfrm>
            <a:off x="6172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a:extLst>
              <a:ext uri="{FF2B5EF4-FFF2-40B4-BE49-F238E27FC236}">
                <a16:creationId xmlns:a16="http://schemas.microsoft.com/office/drawing/2014/main" id="{39BB7B4F-2233-483B-A6C2-1319D3C0704B}"/>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6" name="Symbol zastępczy stopki 5">
            <a:extLst>
              <a:ext uri="{FF2B5EF4-FFF2-40B4-BE49-F238E27FC236}">
                <a16:creationId xmlns:a16="http://schemas.microsoft.com/office/drawing/2014/main" id="{CF69642E-7620-4781-8808-0DC43EA01279}"/>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2AB38760-3DA5-4055-9C4E-05E3A96D857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4685373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30230BF-A108-4EDC-AC8C-DB36E1042BB5}"/>
              </a:ext>
            </a:extLst>
          </p:cNvPr>
          <p:cNvSpPr>
            <a:spLocks noGrp="1"/>
          </p:cNvSpPr>
          <p:nvPr>
            <p:ph type="title"/>
          </p:nvPr>
        </p:nvSpPr>
        <p:spPr>
          <a:xfrm>
            <a:off x="839788" y="365125"/>
            <a:ext cx="10515600" cy="1325563"/>
          </a:xfrm>
        </p:spPr>
        <p:txBody>
          <a:bodyPr/>
          <a:lstStyle/>
          <a:p>
            <a:r>
              <a:rPr lang="pl-PL"/>
              <a:t>Kliknij, aby edytować styl</a:t>
            </a:r>
          </a:p>
        </p:txBody>
      </p:sp>
      <p:sp>
        <p:nvSpPr>
          <p:cNvPr id="3" name="Symbol zastępczy tekstu 2">
            <a:extLst>
              <a:ext uri="{FF2B5EF4-FFF2-40B4-BE49-F238E27FC236}">
                <a16:creationId xmlns:a16="http://schemas.microsoft.com/office/drawing/2014/main" id="{070F32FC-565E-4EBE-BC36-3D4D3CA86F4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a:extLst>
              <a:ext uri="{FF2B5EF4-FFF2-40B4-BE49-F238E27FC236}">
                <a16:creationId xmlns:a16="http://schemas.microsoft.com/office/drawing/2014/main" id="{ACA45642-0538-4400-A68F-C890899A13AC}"/>
              </a:ext>
            </a:extLst>
          </p:cNvPr>
          <p:cNvSpPr>
            <a:spLocks noGrp="1"/>
          </p:cNvSpPr>
          <p:nvPr>
            <p:ph sz="half" idx="2"/>
          </p:nvPr>
        </p:nvSpPr>
        <p:spPr>
          <a:xfrm>
            <a:off x="839788" y="2505075"/>
            <a:ext cx="5157787"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a:extLst>
              <a:ext uri="{FF2B5EF4-FFF2-40B4-BE49-F238E27FC236}">
                <a16:creationId xmlns:a16="http://schemas.microsoft.com/office/drawing/2014/main" id="{BE57C1A5-9CB7-4A29-BC8A-ECCB220F483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a:extLst>
              <a:ext uri="{FF2B5EF4-FFF2-40B4-BE49-F238E27FC236}">
                <a16:creationId xmlns:a16="http://schemas.microsoft.com/office/drawing/2014/main" id="{4DF49A45-3D1A-48F1-B4B7-81F3F3A16F3B}"/>
              </a:ext>
            </a:extLst>
          </p:cNvPr>
          <p:cNvSpPr>
            <a:spLocks noGrp="1"/>
          </p:cNvSpPr>
          <p:nvPr>
            <p:ph sz="quarter" idx="4"/>
          </p:nvPr>
        </p:nvSpPr>
        <p:spPr>
          <a:xfrm>
            <a:off x="6172200" y="2505075"/>
            <a:ext cx="5183188"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a:extLst>
              <a:ext uri="{FF2B5EF4-FFF2-40B4-BE49-F238E27FC236}">
                <a16:creationId xmlns:a16="http://schemas.microsoft.com/office/drawing/2014/main" id="{43FF47A6-690F-4A9F-922D-7C52118F8490}"/>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8" name="Symbol zastępczy stopki 7">
            <a:extLst>
              <a:ext uri="{FF2B5EF4-FFF2-40B4-BE49-F238E27FC236}">
                <a16:creationId xmlns:a16="http://schemas.microsoft.com/office/drawing/2014/main" id="{6E9BD540-884B-4DB6-B81F-8B3588F7C08D}"/>
              </a:ext>
            </a:extLst>
          </p:cNvPr>
          <p:cNvSpPr>
            <a:spLocks noGrp="1"/>
          </p:cNvSpPr>
          <p:nvPr>
            <p:ph type="ftr" sz="quarter" idx="11"/>
          </p:nvPr>
        </p:nvSpPr>
        <p:spPr/>
        <p:txBody>
          <a:bodyPr/>
          <a:lstStyle/>
          <a:p>
            <a:endParaRPr lang="pl-PL"/>
          </a:p>
        </p:txBody>
      </p:sp>
      <p:sp>
        <p:nvSpPr>
          <p:cNvPr id="9" name="Symbol zastępczy numeru slajdu 8">
            <a:extLst>
              <a:ext uri="{FF2B5EF4-FFF2-40B4-BE49-F238E27FC236}">
                <a16:creationId xmlns:a16="http://schemas.microsoft.com/office/drawing/2014/main" id="{08098A4D-5920-412B-8FC3-D401775F3670}"/>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3743631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F6BB5C5-33FE-4E90-9618-45A104BEED69}"/>
              </a:ext>
            </a:extLst>
          </p:cNvPr>
          <p:cNvSpPr>
            <a:spLocks noGrp="1"/>
          </p:cNvSpPr>
          <p:nvPr>
            <p:ph type="title"/>
          </p:nvPr>
        </p:nvSpPr>
        <p:spPr/>
        <p:txBody>
          <a:bodyPr/>
          <a:lstStyle/>
          <a:p>
            <a:r>
              <a:rPr lang="pl-PL"/>
              <a:t>Kliknij, aby edytować styl</a:t>
            </a:r>
          </a:p>
        </p:txBody>
      </p:sp>
      <p:sp>
        <p:nvSpPr>
          <p:cNvPr id="3" name="Symbol zastępczy daty 2">
            <a:extLst>
              <a:ext uri="{FF2B5EF4-FFF2-40B4-BE49-F238E27FC236}">
                <a16:creationId xmlns:a16="http://schemas.microsoft.com/office/drawing/2014/main" id="{C6B37200-BE32-4968-BB88-10117B519200}"/>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4" name="Symbol zastępczy stopki 3">
            <a:extLst>
              <a:ext uri="{FF2B5EF4-FFF2-40B4-BE49-F238E27FC236}">
                <a16:creationId xmlns:a16="http://schemas.microsoft.com/office/drawing/2014/main" id="{88AB8BFF-4198-4131-9F63-734DE5920207}"/>
              </a:ext>
            </a:extLst>
          </p:cNvPr>
          <p:cNvSpPr>
            <a:spLocks noGrp="1"/>
          </p:cNvSpPr>
          <p:nvPr>
            <p:ph type="ftr" sz="quarter" idx="11"/>
          </p:nvPr>
        </p:nvSpPr>
        <p:spPr/>
        <p:txBody>
          <a:bodyPr/>
          <a:lstStyle/>
          <a:p>
            <a:endParaRPr lang="pl-PL"/>
          </a:p>
        </p:txBody>
      </p:sp>
      <p:sp>
        <p:nvSpPr>
          <p:cNvPr id="5" name="Symbol zastępczy numeru slajdu 4">
            <a:extLst>
              <a:ext uri="{FF2B5EF4-FFF2-40B4-BE49-F238E27FC236}">
                <a16:creationId xmlns:a16="http://schemas.microsoft.com/office/drawing/2014/main" id="{A730972D-586F-481A-812B-1D135BD7201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660115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a:extLst>
              <a:ext uri="{FF2B5EF4-FFF2-40B4-BE49-F238E27FC236}">
                <a16:creationId xmlns:a16="http://schemas.microsoft.com/office/drawing/2014/main" id="{097309D5-4D94-42BF-A392-1B0C426B4A46}"/>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3" name="Symbol zastępczy stopki 2">
            <a:extLst>
              <a:ext uri="{FF2B5EF4-FFF2-40B4-BE49-F238E27FC236}">
                <a16:creationId xmlns:a16="http://schemas.microsoft.com/office/drawing/2014/main" id="{BB8F6513-F2BD-4223-9A89-18958AC7B15E}"/>
              </a:ext>
            </a:extLst>
          </p:cNvPr>
          <p:cNvSpPr>
            <a:spLocks noGrp="1"/>
          </p:cNvSpPr>
          <p:nvPr>
            <p:ph type="ftr" sz="quarter" idx="11"/>
          </p:nvPr>
        </p:nvSpPr>
        <p:spPr/>
        <p:txBody>
          <a:bodyPr/>
          <a:lstStyle/>
          <a:p>
            <a:endParaRPr lang="pl-PL"/>
          </a:p>
        </p:txBody>
      </p:sp>
      <p:sp>
        <p:nvSpPr>
          <p:cNvPr id="4" name="Symbol zastępczy numeru slajdu 3">
            <a:extLst>
              <a:ext uri="{FF2B5EF4-FFF2-40B4-BE49-F238E27FC236}">
                <a16:creationId xmlns:a16="http://schemas.microsoft.com/office/drawing/2014/main" id="{00A74D69-0FEC-433D-82C5-4E523114B9A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941420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AA5867A-5B4E-4C78-B00F-F58A8DB76010}"/>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zawartości 2">
            <a:extLst>
              <a:ext uri="{FF2B5EF4-FFF2-40B4-BE49-F238E27FC236}">
                <a16:creationId xmlns:a16="http://schemas.microsoft.com/office/drawing/2014/main" id="{E2C7E01D-BD3D-473B-A095-204E20E0246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a:extLst>
              <a:ext uri="{FF2B5EF4-FFF2-40B4-BE49-F238E27FC236}">
                <a16:creationId xmlns:a16="http://schemas.microsoft.com/office/drawing/2014/main" id="{97CF3AED-69E8-4E6F-8D87-BF19C05CCE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638610F5-117F-46F2-ABF4-11B7B7797A89}"/>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6" name="Symbol zastępczy stopki 5">
            <a:extLst>
              <a:ext uri="{FF2B5EF4-FFF2-40B4-BE49-F238E27FC236}">
                <a16:creationId xmlns:a16="http://schemas.microsoft.com/office/drawing/2014/main" id="{FE894C93-FB30-4551-83DA-3B9EFC51CB77}"/>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581DBB05-ECB2-4EBE-9484-F81EE907D743}"/>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1962494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8308B22-79C3-4E34-BE99-9A1962946A05}"/>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obrazu 2">
            <a:extLst>
              <a:ext uri="{FF2B5EF4-FFF2-40B4-BE49-F238E27FC236}">
                <a16:creationId xmlns:a16="http://schemas.microsoft.com/office/drawing/2014/main" id="{2EB4F772-BF22-4F5C-A7A0-50BE340C675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a:extLst>
              <a:ext uri="{FF2B5EF4-FFF2-40B4-BE49-F238E27FC236}">
                <a16:creationId xmlns:a16="http://schemas.microsoft.com/office/drawing/2014/main" id="{A3EF6472-25B8-423A-A9DF-2628787DF5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AE3A5A38-83E1-4449-AF6B-F03F44A1419E}"/>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6" name="Symbol zastępczy stopki 5">
            <a:extLst>
              <a:ext uri="{FF2B5EF4-FFF2-40B4-BE49-F238E27FC236}">
                <a16:creationId xmlns:a16="http://schemas.microsoft.com/office/drawing/2014/main" id="{34DEF8AC-167B-435C-80C6-0B81C4B778D8}"/>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0E0BD990-BE4F-4CFB-892B-A066BC1DEE01}"/>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6912798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Symbol zastępczy tytułu 1">
            <a:extLst>
              <a:ext uri="{FF2B5EF4-FFF2-40B4-BE49-F238E27FC236}">
                <a16:creationId xmlns:a16="http://schemas.microsoft.com/office/drawing/2014/main" id="{EEC5F034-E282-4D10-A3AC-90320D01940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l-PL"/>
              <a:t>Kliknij, aby edytować styl</a:t>
            </a:r>
          </a:p>
        </p:txBody>
      </p:sp>
      <p:sp>
        <p:nvSpPr>
          <p:cNvPr id="3" name="Symbol zastępczy tekstu 2">
            <a:extLst>
              <a:ext uri="{FF2B5EF4-FFF2-40B4-BE49-F238E27FC236}">
                <a16:creationId xmlns:a16="http://schemas.microsoft.com/office/drawing/2014/main" id="{424F2DBC-3188-47EE-92F3-4372C1E6298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C9F4436A-2F08-4112-8FF6-182C07FA7D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6FFD27-F130-4AA0-AC6C-2D38F5DAC637}" type="datetimeFigureOut">
              <a:rPr lang="pl-PL" smtClean="0"/>
              <a:t>16.03.2024</a:t>
            </a:fld>
            <a:endParaRPr lang="pl-PL"/>
          </a:p>
        </p:txBody>
      </p:sp>
      <p:sp>
        <p:nvSpPr>
          <p:cNvPr id="5" name="Symbol zastępczy stopki 4">
            <a:extLst>
              <a:ext uri="{FF2B5EF4-FFF2-40B4-BE49-F238E27FC236}">
                <a16:creationId xmlns:a16="http://schemas.microsoft.com/office/drawing/2014/main" id="{ED09538A-6922-4657-A6A2-5BF665AB948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a:extLst>
              <a:ext uri="{FF2B5EF4-FFF2-40B4-BE49-F238E27FC236}">
                <a16:creationId xmlns:a16="http://schemas.microsoft.com/office/drawing/2014/main" id="{363F68B1-1615-4D59-A7A0-B702B4D040D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4B549-3532-476D-8B32-F9865DF0B978}" type="slidenum">
              <a:rPr lang="pl-PL" smtClean="0"/>
              <a:t>‹#›</a:t>
            </a:fld>
            <a:endParaRPr lang="pl-PL"/>
          </a:p>
        </p:txBody>
      </p:sp>
    </p:spTree>
    <p:extLst>
      <p:ext uri="{BB962C8B-B14F-4D97-AF65-F5344CB8AC3E}">
        <p14:creationId xmlns:p14="http://schemas.microsoft.com/office/powerpoint/2010/main" val="37287274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hyperlink" Target="https://ourworldindata.org/grapher/current-covid-patients-hospital" TargetMode="Externa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hyperlink" Target="https://www.youtube.com/watch?v=OEU22e20tWw" TargetMode="External"/><Relationship Id="rId3" Type="http://schemas.openxmlformats.org/officeDocument/2006/relationships/hyperlink" Target="https://www.scribbr.com/statistics/simple-linear-regression/" TargetMode="External"/><Relationship Id="rId7" Type="http://schemas.openxmlformats.org/officeDocument/2006/relationships/hyperlink" Target="https://www.youtube.com/watch?v=QptI-vDle8Y"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hyperlink" Target="https://www.youtube.com/watch?v=ZkjP5RJLQF4" TargetMode="External"/><Relationship Id="rId5" Type="http://schemas.openxmlformats.org/officeDocument/2006/relationships/hyperlink" Target="https://machinelearningcompass.com/machine_learning_models/ridge_regression" TargetMode="External"/><Relationship Id="rId4" Type="http://schemas.openxmlformats.org/officeDocument/2006/relationships/hyperlink" Target="https://www.statology.org/polynomial-regression"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chart" Target="../charts/char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C6EDE3B-79DB-4CF3-9354-991865F1826E}"/>
              </a:ext>
            </a:extLst>
          </p:cNvPr>
          <p:cNvSpPr>
            <a:spLocks noGrp="1"/>
          </p:cNvSpPr>
          <p:nvPr>
            <p:ph type="ctrTitle"/>
          </p:nvPr>
        </p:nvSpPr>
        <p:spPr>
          <a:xfrm>
            <a:off x="1444977" y="1664229"/>
            <a:ext cx="9144000" cy="3065815"/>
          </a:xfrm>
        </p:spPr>
        <p:txBody>
          <a:bodyPr>
            <a:normAutofit fontScale="90000"/>
          </a:bodyPr>
          <a:lstStyle/>
          <a:p>
            <a:r>
              <a:rPr b="1"/>
              <a:t>O3 - Currículos de ensino à distância no Machine Learning</a:t>
            </a:r>
            <a:br>
              <a:rPr b="1"/>
            </a:br>
            <a:r>
              <a:rPr b="1"/>
              <a:t/>
            </a:r>
            <a:br>
              <a:rPr b="1"/>
            </a:br>
            <a:r>
              <a:t>5- Regressão e respetivas aplicações</a:t>
            </a:r>
          </a:p>
        </p:txBody>
      </p:sp>
    </p:spTree>
    <p:extLst>
      <p:ext uri="{BB962C8B-B14F-4D97-AF65-F5344CB8AC3E}">
        <p14:creationId xmlns:p14="http://schemas.microsoft.com/office/powerpoint/2010/main" val="7507150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5"/>
            <a:ext cx="10515600" cy="701675"/>
          </a:xfrm>
        </p:spPr>
        <p:txBody>
          <a:bodyPr/>
          <a:lstStyle/>
          <a:p>
            <a:pPr algn="ctr">
              <a:defRPr b="1"/>
            </a:pPr>
            <a:r>
              <a:t>Regressão polinomial</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5943600" y="1516514"/>
            <a:ext cx="6248400" cy="4486275"/>
          </a:xfrm>
        </p:spPr>
        <p:txBody>
          <a:bodyPr>
            <a:noAutofit/>
          </a:bodyPr>
          <a:lstStyle/>
          <a:p>
            <a:pPr marL="0" indent="0" algn="ctr">
              <a:buNone/>
              <a:defRPr sz="2400" b="1">
                <a:latin typeface="+mj-lt"/>
              </a:defRPr>
            </a:pPr>
            <a:r>
              <a:t>Passo 4: Utilizando as fórmulas no Passo 2, podemos calcular os coeficientes:</a:t>
            </a:r>
          </a:p>
          <a:p>
            <a:pPr marL="0" indent="0" algn="ctr">
              <a:buNone/>
            </a:pPr>
            <a:endParaRPr sz="2400" b="1">
              <a:latin typeface="+mj-lt"/>
            </a:endParaRPr>
          </a:p>
          <a:p>
            <a:pPr marL="0" indent="0" algn="ctr">
              <a:buNone/>
              <a:defRPr sz="2400">
                <a:latin typeface="+mj-lt"/>
              </a:defRPr>
            </a:pPr>
            <a:r>
              <a:t>β1 = (570 - 1520) / (555 - 15²) = 0.6 </a:t>
            </a:r>
            <a:endParaRPr sz="2400">
              <a:latin typeface="+mj-lt"/>
            </a:endParaRPr>
          </a:p>
          <a:p>
            <a:pPr marL="0" indent="0" algn="ctr">
              <a:buNone/>
              <a:defRPr sz="2400">
                <a:latin typeface="+mj-lt"/>
              </a:defRPr>
            </a:pPr>
            <a:r>
              <a:t>β0 = (20 - 0.615) / 5 = 1.2</a:t>
            </a:r>
          </a:p>
          <a:p>
            <a:pPr marL="0" indent="0" algn="ctr">
              <a:buNone/>
            </a:pPr>
            <a:endParaRPr sz="2400" b="1">
              <a:latin typeface="+mj-lt"/>
            </a:endParaRPr>
          </a:p>
          <a:p>
            <a:pPr marL="0" indent="0" algn="ctr">
              <a:buNone/>
              <a:defRPr sz="2400" b="1">
                <a:latin typeface="+mj-lt"/>
              </a:defRPr>
            </a:pPr>
            <a:r>
              <a:t>Portanto, a equação de regressão polinomial para os seus dados é:</a:t>
            </a:r>
          </a:p>
          <a:p>
            <a:pPr marL="0" indent="0" algn="ctr">
              <a:buNone/>
            </a:pPr>
            <a:endParaRPr sz="2400" b="1">
              <a:latin typeface="+mj-lt"/>
            </a:endParaRPr>
          </a:p>
          <a:p>
            <a:pPr marL="0" indent="0" algn="ctr">
              <a:buNone/>
              <a:defRPr sz="2400" b="1">
                <a:latin typeface="+mj-lt"/>
              </a:defRPr>
            </a:pPr>
            <a:r>
              <a:t>Y = 1.2 + 0.6X + ε</a:t>
            </a:r>
            <a:endParaRPr sz="2400" b="1">
              <a:latin typeface="+mj-lt"/>
            </a:endParaRPr>
          </a:p>
          <a:p>
            <a:pPr marL="0" indent="0" algn="ctr">
              <a:buNone/>
            </a:pPr>
            <a:endParaRPr sz="2400" b="1">
              <a:latin typeface="+mj-lt"/>
            </a:endParaRPr>
          </a:p>
        </p:txBody>
      </p:sp>
      <p:sp>
        <p:nvSpPr>
          <p:cNvPr id="15" name="Symbol zastępczy zawartości 2">
            <a:extLst>
              <a:ext uri="{FF2B5EF4-FFF2-40B4-BE49-F238E27FC236}">
                <a16:creationId xmlns:a16="http://schemas.microsoft.com/office/drawing/2014/main" id="{9727AF9A-F3F7-464E-860B-D6C35A8834E3}"/>
              </a:ext>
            </a:extLst>
          </p:cNvPr>
          <p:cNvSpPr txBox="1">
            <a:spLocks/>
          </p:cNvSpPr>
          <p:nvPr/>
        </p:nvSpPr>
        <p:spPr>
          <a:xfrm>
            <a:off x="-76200" y="1603601"/>
            <a:ext cx="5595257" cy="4486275"/>
          </a:xfrm>
          <a:prstGeom prst="rect">
            <a:avLst/>
          </a:prstGeom>
        </p:spPr>
        <p:txBody>
          <a:bodyPr vert="horz" lIns="91440" tIns="45720" rIns="91440" bIns="4572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defRPr sz="2400" b="1">
                <a:latin typeface="+mj-lt"/>
              </a:defRPr>
            </a:pPr>
            <a:r>
              <a:t>Passo 3: Para os nossos dados:</a:t>
            </a:r>
          </a:p>
          <a:p>
            <a:pPr marL="0" indent="0" algn="ctr">
              <a:buNone/>
            </a:pPr>
            <a:endParaRPr sz="2400" b="1">
              <a:latin typeface="+mj-lt"/>
            </a:endParaRPr>
          </a:p>
          <a:p>
            <a:pPr marL="0" indent="0" algn="ctr">
              <a:buNone/>
              <a:defRPr sz="2400">
                <a:latin typeface="+mj-lt"/>
              </a:defRPr>
            </a:pPr>
            <a:r>
              <a:t>X = [1, 2, 3, 4, 5] </a:t>
            </a:r>
            <a:endParaRPr sz="2400">
              <a:latin typeface="+mj-lt"/>
            </a:endParaRPr>
          </a:p>
          <a:p>
            <a:pPr marL="0" indent="0" algn="ctr">
              <a:buNone/>
              <a:defRPr sz="2400">
                <a:latin typeface="+mj-lt"/>
              </a:defRPr>
            </a:pPr>
            <a:r>
              <a:t>Y = [2, 4, 5, 4, 5]</a:t>
            </a:r>
          </a:p>
          <a:p>
            <a:pPr marL="0" indent="0" algn="ctr">
              <a:buNone/>
            </a:pPr>
            <a:endParaRPr sz="2400" b="1">
              <a:latin typeface="+mj-lt"/>
            </a:endParaRPr>
          </a:p>
          <a:p>
            <a:pPr marL="0" indent="0" algn="ctr">
              <a:buNone/>
              <a:defRPr sz="2400">
                <a:latin typeface="+mj-lt"/>
              </a:defRPr>
            </a:pPr>
            <a:r>
              <a:t>n = 5 </a:t>
            </a:r>
            <a:endParaRPr sz="2400">
              <a:latin typeface="+mj-lt"/>
            </a:endParaRPr>
          </a:p>
          <a:p>
            <a:pPr marL="0" indent="0" algn="ctr">
              <a:buNone/>
              <a:defRPr sz="2400">
                <a:latin typeface="+mj-lt"/>
              </a:defRPr>
            </a:pPr>
            <a:r>
              <a:t>ΣXi = 1+2+3+4+5 = 15 </a:t>
            </a:r>
            <a:endParaRPr sz="2400">
              <a:latin typeface="+mj-lt"/>
            </a:endParaRPr>
          </a:p>
          <a:p>
            <a:pPr marL="0" indent="0" algn="ctr">
              <a:buNone/>
              <a:defRPr sz="2400">
                <a:latin typeface="+mj-lt"/>
              </a:defRPr>
            </a:pPr>
            <a:r>
              <a:t>ΣYi = 2+4+5+4+5 = 20 </a:t>
            </a:r>
            <a:endParaRPr sz="2400">
              <a:latin typeface="+mj-lt"/>
            </a:endParaRPr>
          </a:p>
          <a:p>
            <a:pPr marL="0" indent="0" algn="ctr">
              <a:buNone/>
              <a:defRPr sz="2400">
                <a:latin typeface="+mj-lt"/>
              </a:defRPr>
            </a:pPr>
            <a:r>
              <a:t>ΣXi2 = 1+4+9+16+25 =55 </a:t>
            </a:r>
            <a:endParaRPr sz="2400">
              <a:latin typeface="+mj-lt"/>
            </a:endParaRPr>
          </a:p>
          <a:p>
            <a:pPr marL="0" indent="0" algn="ctr">
              <a:buNone/>
              <a:defRPr sz="2400">
                <a:latin typeface="+mj-lt"/>
              </a:defRPr>
            </a:pPr>
            <a:r>
              <a:t>ΣXiYi =2+8+15+16+25=70</a:t>
            </a:r>
          </a:p>
          <a:p>
            <a:pPr marL="0" indent="0" algn="ctr">
              <a:buNone/>
            </a:pPr>
            <a:endParaRPr sz="2400" b="1">
              <a:latin typeface="+mj-lt"/>
            </a:endParaRPr>
          </a:p>
          <a:p>
            <a:pPr marL="0" indent="0" algn="ctr">
              <a:buNone/>
            </a:pPr>
            <a:endParaRPr sz="2400">
              <a:latin typeface="+mj-lt"/>
            </a:endParaRPr>
          </a:p>
        </p:txBody>
      </p:sp>
    </p:spTree>
    <p:extLst>
      <p:ext uri="{BB962C8B-B14F-4D97-AF65-F5344CB8AC3E}">
        <p14:creationId xmlns:p14="http://schemas.microsoft.com/office/powerpoint/2010/main" val="32542476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5"/>
            <a:ext cx="10515600" cy="788601"/>
          </a:xfrm>
        </p:spPr>
        <p:txBody>
          <a:bodyPr/>
          <a:lstStyle/>
          <a:p>
            <a:pPr algn="ctr">
              <a:defRPr b="1"/>
            </a:pPr>
            <a:r>
              <a:t>Ajustamento excessivo</a:t>
            </a:r>
          </a:p>
        </p:txBody>
      </p:sp>
      <p:sp>
        <p:nvSpPr>
          <p:cNvPr id="15" name="Symbol zastępczy zawartości 2">
            <a:extLst>
              <a:ext uri="{FF2B5EF4-FFF2-40B4-BE49-F238E27FC236}">
                <a16:creationId xmlns:a16="http://schemas.microsoft.com/office/drawing/2014/main" id="{9727AF9A-F3F7-464E-860B-D6C35A8834E3}"/>
              </a:ext>
            </a:extLst>
          </p:cNvPr>
          <p:cNvSpPr txBox="1">
            <a:spLocks/>
          </p:cNvSpPr>
          <p:nvPr/>
        </p:nvSpPr>
        <p:spPr>
          <a:xfrm>
            <a:off x="-76200" y="1603601"/>
            <a:ext cx="5595257" cy="4486275"/>
          </a:xfrm>
          <a:prstGeom prst="rect">
            <a:avLst/>
          </a:prstGeom>
        </p:spPr>
        <p:txBody>
          <a:bodyPr vert="horz" lIns="91440" tIns="45720" rIns="91440" bIns="4572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endParaRPr sz="2400">
              <a:latin typeface="+mj-lt"/>
            </a:endParaRPr>
          </a:p>
        </p:txBody>
      </p:sp>
      <p:sp>
        <p:nvSpPr>
          <p:cNvPr id="9" name="Rectangular Callout 8"/>
          <p:cNvSpPr/>
          <p:nvPr/>
        </p:nvSpPr>
        <p:spPr>
          <a:xfrm>
            <a:off x="0" y="2509576"/>
            <a:ext cx="3434348" cy="1716461"/>
          </a:xfrm>
          <a:prstGeom prst="wedgeRectCallout">
            <a:avLst>
              <a:gd name="adj1" fmla="val 77270"/>
              <a:gd name="adj2" fmla="val -48397"/>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400">
                <a:solidFill>
                  <a:schemeClr val="tx1"/>
                </a:solidFill>
                <a:latin typeface="+mj-lt"/>
              </a:defRPr>
            </a:pPr>
            <a:r>
              <a:t>E se os dados forem ruidosos, o que significa que há uma variação aleatória? </a:t>
            </a:r>
          </a:p>
        </p:txBody>
      </p:sp>
      <p:sp>
        <p:nvSpPr>
          <p:cNvPr id="19" name="Rectangular Callout 18"/>
          <p:cNvSpPr/>
          <p:nvPr/>
        </p:nvSpPr>
        <p:spPr>
          <a:xfrm>
            <a:off x="9427028" y="1447801"/>
            <a:ext cx="2569029" cy="2698335"/>
          </a:xfrm>
          <a:prstGeom prst="wedgeRectCallout">
            <a:avLst>
              <a:gd name="adj1" fmla="val -107970"/>
              <a:gd name="adj2" fmla="val 59856"/>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400">
                <a:solidFill>
                  <a:schemeClr val="tx1"/>
                </a:solidFill>
                <a:latin typeface="+mj-lt"/>
              </a:defRPr>
            </a:pPr>
            <a:r>
              <a:t>O modelo simples de regressão linear pode acabar por ajustar o ruído em vez da verdadeira relação entre os dados!</a:t>
            </a:r>
            <a:endParaRPr sz="2400">
              <a:solidFill>
                <a:schemeClr val="tx1"/>
              </a:solidFill>
              <a:latin typeface="+mj-lt"/>
            </a:endParaRPr>
          </a:p>
        </p:txBody>
      </p:sp>
      <p:graphicFrame>
        <p:nvGraphicFramePr>
          <p:cNvPr id="8" name="Chart 7"/>
          <p:cNvGraphicFramePr>
            <a:graphicFrameLocks/>
          </p:cNvGraphicFramePr>
          <p:nvPr>
            <p:extLst>
              <p:ext uri="{D42A27DB-BD31-4B8C-83A1-F6EECF244321}">
                <p14:modId xmlns:p14="http://schemas.microsoft.com/office/powerpoint/2010/main" val="2472614873"/>
              </p:ext>
            </p:extLst>
          </p:nvPr>
        </p:nvGraphicFramePr>
        <p:xfrm>
          <a:off x="1785257" y="1245013"/>
          <a:ext cx="7424057" cy="4245588"/>
        </p:xfrm>
        <a:graphic>
          <a:graphicData uri="http://schemas.openxmlformats.org/drawingml/2006/chart">
            <c:chart xmlns:c="http://schemas.openxmlformats.org/drawingml/2006/chart" xmlns:r="http://schemas.openxmlformats.org/officeDocument/2006/relationships" r:id="rId3"/>
          </a:graphicData>
        </a:graphic>
      </p:graphicFrame>
      <p:sp>
        <p:nvSpPr>
          <p:cNvPr id="3" name="TextBox 2"/>
          <p:cNvSpPr txBox="1"/>
          <p:nvPr/>
        </p:nvSpPr>
        <p:spPr>
          <a:xfrm>
            <a:off x="500742" y="6008214"/>
            <a:ext cx="7445829" cy="646331"/>
          </a:xfrm>
          <a:prstGeom prst="rect">
            <a:avLst/>
          </a:prstGeom>
          <a:noFill/>
        </p:spPr>
        <p:txBody>
          <a:bodyPr wrap="square">
            <a:spAutoFit/>
          </a:bodyPr>
          <a:lstStyle/>
          <a:p>
            <a:pPr>
              <a:defRPr>
                <a:latin typeface="+mj-lt"/>
              </a:defRPr>
            </a:pPr>
            <a:r>
              <a:t>Dados oficiais colados pelo Nosso Mundo nos Dados - </a:t>
            </a:r>
            <a:r>
              <a:rPr>
                <a:hlinkClick r:id="rId4"/>
              </a:rPr>
              <a:t>https://ourworldindata.org/grapher/current-covid-patients-hospital</a:t>
            </a:r>
            <a:r>
              <a:t> </a:t>
            </a:r>
            <a:endParaRPr>
              <a:latin typeface="+mj-lt"/>
            </a:endParaRPr>
          </a:p>
        </p:txBody>
      </p:sp>
    </p:spTree>
    <p:extLst>
      <p:ext uri="{BB962C8B-B14F-4D97-AF65-F5344CB8AC3E}">
        <p14:creationId xmlns:p14="http://schemas.microsoft.com/office/powerpoint/2010/main" val="19316881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5"/>
            <a:ext cx="10515600" cy="788761"/>
          </a:xfrm>
        </p:spPr>
        <p:txBody>
          <a:bodyPr/>
          <a:lstStyle/>
          <a:p>
            <a:pPr algn="ctr">
              <a:defRPr b="1"/>
            </a:pPr>
            <a:r>
              <a:t>Regressão do cume</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4931229" y="1516514"/>
            <a:ext cx="7260771" cy="4486275"/>
          </a:xfrm>
        </p:spPr>
        <p:txBody>
          <a:bodyPr>
            <a:noAutofit/>
          </a:bodyPr>
          <a:lstStyle/>
          <a:p>
            <a:pPr marL="0" indent="0" algn="ctr">
              <a:buNone/>
              <a:defRPr sz="2400" b="1">
                <a:latin typeface="+mj-lt"/>
              </a:defRPr>
            </a:pPr>
            <a:r>
              <a:t>Passo 2: Calcular o desvio de cada valor de X e Y dos respetivos meios</a:t>
            </a:r>
          </a:p>
          <a:p>
            <a:pPr marL="0" indent="0">
              <a:buNone/>
            </a:pPr>
            <a:endParaRPr sz="2400">
              <a:latin typeface="+mj-lt"/>
            </a:endParaRPr>
          </a:p>
          <a:p>
            <a:pPr marL="0" indent="0" algn="ctr">
              <a:buNone/>
              <a:defRPr sz="2400">
                <a:latin typeface="+mj-lt"/>
              </a:defRPr>
            </a:pPr>
            <a:r>
              <a:t>deviation of X = [1-3, 2-3, 3-3, 4-3, 5-3] = [-2, -1, 0, 1, 2]</a:t>
            </a:r>
          </a:p>
          <a:p>
            <a:pPr marL="0" indent="0" algn="ctr">
              <a:buNone/>
              <a:defRPr sz="2400">
                <a:latin typeface="+mj-lt"/>
              </a:defRPr>
            </a:pPr>
            <a:r>
              <a:t>deviation of Y = [2-4, 4-4, 5-4, 4-4, 5-4] = [-2, 0, 1, 0, 1]</a:t>
            </a:r>
          </a:p>
          <a:p>
            <a:pPr marL="0" indent="0">
              <a:buNone/>
            </a:pPr>
            <a:endParaRPr sz="2400">
              <a:latin typeface="+mj-lt"/>
            </a:endParaRPr>
          </a:p>
          <a:p>
            <a:pPr marL="0" indent="0" algn="ctr">
              <a:buNone/>
              <a:defRPr sz="2400" b="1">
                <a:latin typeface="+mj-lt"/>
              </a:defRPr>
            </a:pPr>
            <a:r>
              <a:t>Passo 3: Calcular a soma dos produtos dos desvios de X e Y</a:t>
            </a:r>
            <a:endParaRPr sz="2400" b="1">
              <a:latin typeface="+mj-lt"/>
            </a:endParaRPr>
          </a:p>
          <a:p>
            <a:pPr marL="0" indent="0">
              <a:buNone/>
            </a:pPr>
            <a:endParaRPr sz="2400">
              <a:latin typeface="+mj-lt"/>
            </a:endParaRPr>
          </a:p>
          <a:p>
            <a:pPr marL="0" indent="0" algn="ctr">
              <a:buNone/>
              <a:defRPr sz="2400">
                <a:latin typeface="+mj-lt"/>
              </a:defRPr>
            </a:pPr>
            <a:r>
              <a:t>sum of products of deviations = (-2 * -2) + (-1 * 0) +</a:t>
            </a:r>
            <a:endParaRPr sz="2400">
              <a:latin typeface="+mj-lt"/>
            </a:endParaRPr>
          </a:p>
          <a:p>
            <a:pPr marL="0" indent="0" algn="ctr">
              <a:buNone/>
              <a:defRPr sz="2400">
                <a:latin typeface="+mj-lt"/>
              </a:defRPr>
            </a:pPr>
            <a:r>
              <a:t>+ (0 * 1) + (1 * 0) + (2 * 1) = 6</a:t>
            </a:r>
          </a:p>
        </p:txBody>
      </p:sp>
      <p:sp>
        <p:nvSpPr>
          <p:cNvPr id="15" name="Symbol zastępczy zawartości 2">
            <a:extLst>
              <a:ext uri="{FF2B5EF4-FFF2-40B4-BE49-F238E27FC236}">
                <a16:creationId xmlns:a16="http://schemas.microsoft.com/office/drawing/2014/main" id="{9727AF9A-F3F7-464E-860B-D6C35A8834E3}"/>
              </a:ext>
            </a:extLst>
          </p:cNvPr>
          <p:cNvSpPr txBox="1">
            <a:spLocks/>
          </p:cNvSpPr>
          <p:nvPr/>
        </p:nvSpPr>
        <p:spPr>
          <a:xfrm>
            <a:off x="152401" y="1603601"/>
            <a:ext cx="4506685" cy="4486275"/>
          </a:xfrm>
          <a:prstGeom prst="rect">
            <a:avLst/>
          </a:prstGeom>
        </p:spPr>
        <p:txBody>
          <a:bodyPr vert="horz" lIns="91440" tIns="45720" rIns="91440" bIns="4572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defRPr sz="2400" b="1">
                <a:latin typeface="+mj-lt"/>
              </a:defRPr>
            </a:pPr>
            <a:r>
              <a:t>Suponha que temos os seguintes dados:</a:t>
            </a:r>
          </a:p>
          <a:p>
            <a:pPr marL="0" indent="0" algn="ctr">
              <a:buFont typeface="Arial" panose="020B0604020202020204" pitchFamily="34" charset="0"/>
              <a:buNone/>
              <a:defRPr sz="2400">
                <a:latin typeface="+mj-lt"/>
              </a:defRPr>
            </a:pPr>
            <a:r>
              <a:t>X = [1, 2, 3, 4, 5]</a:t>
            </a:r>
          </a:p>
          <a:p>
            <a:pPr marL="0" indent="0" algn="ctr">
              <a:buFont typeface="Arial" panose="020B0604020202020204" pitchFamily="34" charset="0"/>
              <a:buNone/>
              <a:defRPr sz="2400">
                <a:latin typeface="+mj-lt"/>
              </a:defRPr>
            </a:pPr>
            <a:r>
              <a:t>Y = [2, 4, 5, 4, 5]</a:t>
            </a:r>
          </a:p>
          <a:p>
            <a:pPr marL="0" indent="0">
              <a:buFont typeface="Arial" panose="020B0604020202020204" pitchFamily="34" charset="0"/>
              <a:buNone/>
            </a:pPr>
            <a:endParaRPr sz="2400">
              <a:latin typeface="+mj-lt"/>
            </a:endParaRPr>
          </a:p>
          <a:p>
            <a:pPr marL="0" indent="0" algn="ctr">
              <a:buFont typeface="Arial" panose="020B0604020202020204" pitchFamily="34" charset="0"/>
              <a:buNone/>
              <a:defRPr sz="2400" b="1">
                <a:latin typeface="+mj-lt"/>
              </a:defRPr>
            </a:pPr>
            <a:r>
              <a:t>Passo 1: Calcular a média de X e Y</a:t>
            </a:r>
          </a:p>
          <a:p>
            <a:pPr marL="0" indent="0">
              <a:buFont typeface="Arial" panose="020B0604020202020204" pitchFamily="34" charset="0"/>
              <a:buNone/>
              <a:defRPr sz="2400">
                <a:latin typeface="+mj-lt"/>
              </a:defRPr>
            </a:pPr>
            <a:r>
              <a:t>média(X) = (1 + 2 + 3 + 4 + 5) / 5 = 3</a:t>
            </a:r>
          </a:p>
          <a:p>
            <a:pPr marL="0" indent="0">
              <a:buFont typeface="Arial" panose="020B0604020202020204" pitchFamily="34" charset="0"/>
              <a:buNone/>
              <a:defRPr sz="2400">
                <a:latin typeface="+mj-lt"/>
              </a:defRPr>
            </a:pPr>
            <a:r>
              <a:t>média(Y) = (2 + 4 + 5 + 4 + 5) / 5 = 4</a:t>
            </a:r>
          </a:p>
          <a:p>
            <a:pPr marL="0" indent="0">
              <a:buFont typeface="Arial" panose="020B0604020202020204" pitchFamily="34" charset="0"/>
              <a:buNone/>
            </a:pPr>
            <a:endParaRPr sz="2400">
              <a:latin typeface="+mj-lt"/>
            </a:endParaRPr>
          </a:p>
        </p:txBody>
      </p:sp>
    </p:spTree>
    <p:extLst>
      <p:ext uri="{BB962C8B-B14F-4D97-AF65-F5344CB8AC3E}">
        <p14:creationId xmlns:p14="http://schemas.microsoft.com/office/powerpoint/2010/main" val="38346409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6"/>
            <a:ext cx="10515600" cy="799646"/>
          </a:xfrm>
        </p:spPr>
        <p:txBody>
          <a:bodyPr/>
          <a:lstStyle/>
          <a:p>
            <a:pPr algn="ctr">
              <a:defRPr b="1"/>
            </a:pPr>
            <a:r>
              <a:t>Regressão do cume</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5497285" y="1429428"/>
            <a:ext cx="6564087" cy="4486275"/>
          </a:xfrm>
        </p:spPr>
        <p:txBody>
          <a:bodyPr>
            <a:noAutofit/>
          </a:bodyPr>
          <a:lstStyle/>
          <a:p>
            <a:pPr marL="0" indent="0" algn="ctr">
              <a:buNone/>
              <a:defRPr sz="2400" b="1">
                <a:latin typeface="+mj-lt"/>
              </a:defRPr>
            </a:pPr>
            <a:r>
              <a:t>Passo 6: Calcular os coeficientes de regressão Ridge</a:t>
            </a:r>
            <a:endParaRPr sz="2400" b="1">
              <a:latin typeface="+mj-lt"/>
            </a:endParaRPr>
          </a:p>
          <a:p>
            <a:pPr marL="0" indent="0" algn="ctr">
              <a:buNone/>
              <a:defRPr sz="2400">
                <a:latin typeface="+mj-lt"/>
              </a:defRPr>
            </a:pPr>
            <a:r>
              <a:t>b1 = (soma dos produtos dos desvios </a:t>
            </a:r>
            <a:r>
              <a:rPr b="1">
                <a:solidFill>
                  <a:srgbClr val="FF0000"/>
                </a:solidFill>
              </a:rPr>
              <a:t>+λ</a:t>
            </a:r>
            <a:r>
              <a:t>) /</a:t>
            </a:r>
            <a:endParaRPr sz="2400">
              <a:latin typeface="+mj-lt"/>
            </a:endParaRPr>
          </a:p>
          <a:p>
            <a:pPr marL="0" indent="0" algn="ctr">
              <a:buNone/>
              <a:defRPr sz="2400">
                <a:latin typeface="+mj-lt"/>
              </a:defRPr>
            </a:pPr>
            <a:r>
              <a:t> (soma de quadrados de desvios de X</a:t>
            </a:r>
            <a:r>
              <a:rPr b="1">
                <a:solidFill>
                  <a:srgbClr val="FF0000"/>
                </a:solidFill>
              </a:rPr>
              <a:t>+ λ</a:t>
            </a:r>
            <a:r>
              <a:t>)</a:t>
            </a:r>
          </a:p>
          <a:p>
            <a:pPr marL="0" indent="0" algn="ctr">
              <a:buNone/>
              <a:defRPr sz="2400">
                <a:latin typeface="+mj-lt"/>
              </a:defRPr>
            </a:pPr>
            <a:r>
              <a:t>b0 = média(Y) - b1 * média(X)</a:t>
            </a:r>
            <a:endParaRPr sz="2400" b="1">
              <a:latin typeface="+mj-lt"/>
            </a:endParaRPr>
          </a:p>
          <a:p>
            <a:pPr marL="0" indent="0" algn="ctr">
              <a:buNone/>
              <a:defRPr sz="2400" b="1">
                <a:latin typeface="+mj-lt"/>
              </a:defRPr>
            </a:pPr>
            <a:r>
              <a:t>Passo 7: Escrever a equação da linha de regressão Ridge</a:t>
            </a:r>
            <a:endParaRPr sz="2400" b="1">
              <a:latin typeface="+mj-lt"/>
            </a:endParaRPr>
          </a:p>
          <a:p>
            <a:pPr marL="0" indent="0" algn="ctr">
              <a:buNone/>
              <a:defRPr sz="2400">
                <a:latin typeface="+mj-lt"/>
              </a:defRPr>
            </a:pPr>
            <a:r>
              <a:t>Y = b0 + b1 * X</a:t>
            </a:r>
          </a:p>
          <a:p>
            <a:pPr marL="0" indent="0" algn="ctr">
              <a:buNone/>
              <a:defRPr sz="2400">
                <a:latin typeface="+mj-lt"/>
              </a:defRPr>
            </a:pPr>
            <a:r>
              <a:t>= 1.9286 + 0.5095 * X</a:t>
            </a:r>
            <a:endParaRPr sz="2400" b="1">
              <a:latin typeface="+mj-lt"/>
            </a:endParaRPr>
          </a:p>
          <a:p>
            <a:pPr marL="0" indent="0" algn="ctr">
              <a:buNone/>
              <a:defRPr sz="2400" b="1">
                <a:latin typeface="+mj-lt"/>
              </a:defRPr>
            </a:pPr>
            <a:r>
              <a:t>Assim, a equação da linha de regressão Ridge para estes dados é </a:t>
            </a:r>
            <a:endParaRPr sz="2400" b="1">
              <a:latin typeface="+mj-lt"/>
            </a:endParaRPr>
          </a:p>
          <a:p>
            <a:pPr marL="0" indent="0" algn="ctr">
              <a:buNone/>
              <a:defRPr sz="2400" b="1">
                <a:latin typeface="+mj-lt"/>
              </a:defRPr>
            </a:pPr>
            <a:r>
              <a:t>Y = 1.9286 + 0.5095 * X</a:t>
            </a:r>
          </a:p>
        </p:txBody>
      </p:sp>
      <p:sp>
        <p:nvSpPr>
          <p:cNvPr id="15" name="Symbol zastępczy zawartości 2">
            <a:extLst>
              <a:ext uri="{FF2B5EF4-FFF2-40B4-BE49-F238E27FC236}">
                <a16:creationId xmlns:a16="http://schemas.microsoft.com/office/drawing/2014/main" id="{9727AF9A-F3F7-464E-860B-D6C35A8834E3}"/>
              </a:ext>
            </a:extLst>
          </p:cNvPr>
          <p:cNvSpPr txBox="1">
            <a:spLocks/>
          </p:cNvSpPr>
          <p:nvPr/>
        </p:nvSpPr>
        <p:spPr>
          <a:xfrm>
            <a:off x="130628" y="1603601"/>
            <a:ext cx="5366657" cy="4486275"/>
          </a:xfrm>
          <a:prstGeom prst="rect">
            <a:avLst/>
          </a:prstGeom>
        </p:spPr>
        <p:txBody>
          <a:bodyPr vert="horz" lIns="91440" tIns="45720" rIns="91440" bIns="4572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defRPr sz="2400" b="1">
                <a:latin typeface="+mj-lt"/>
              </a:defRPr>
            </a:pPr>
            <a:r>
              <a:t>Passo 4: Calcular a soma dos quadrados dos desvios de X</a:t>
            </a:r>
          </a:p>
          <a:p>
            <a:pPr marL="0" indent="0" algn="ctr">
              <a:buNone/>
            </a:pPr>
            <a:endParaRPr sz="2400" b="1">
              <a:latin typeface="+mj-lt"/>
            </a:endParaRPr>
          </a:p>
          <a:p>
            <a:pPr marL="0" indent="0" algn="ctr">
              <a:buNone/>
              <a:defRPr sz="2400">
                <a:latin typeface="+mj-lt"/>
              </a:defRPr>
            </a:pPr>
            <a:r>
              <a:t>soma de quadrados de desvios de </a:t>
            </a:r>
            <a:endParaRPr sz="2400">
              <a:latin typeface="+mj-lt"/>
            </a:endParaRPr>
          </a:p>
          <a:p>
            <a:pPr marL="0" indent="0" algn="ctr">
              <a:buNone/>
              <a:defRPr sz="2400">
                <a:latin typeface="+mj-lt"/>
              </a:defRPr>
            </a:pPr>
            <a:r>
              <a:t>X = (-2)^2 + (-1)^2 + 0^2 + 1^2 + 2^2 = 10</a:t>
            </a:r>
          </a:p>
          <a:p>
            <a:pPr marL="0" indent="0" algn="ctr">
              <a:buNone/>
            </a:pPr>
            <a:endParaRPr sz="2400" b="1">
              <a:latin typeface="+mj-lt"/>
            </a:endParaRPr>
          </a:p>
          <a:p>
            <a:pPr marL="0" indent="0" algn="ctr">
              <a:buNone/>
              <a:defRPr sz="2400" b="1">
                <a:solidFill>
                  <a:srgbClr val="FF0000"/>
                </a:solidFill>
                <a:latin typeface="+mj-lt"/>
              </a:defRPr>
            </a:pPr>
            <a:r>
              <a:t>Passo 5: Escolher um valor para o parâmetro de regressão Ridge (lambda)</a:t>
            </a:r>
            <a:endParaRPr sz="2400" b="1">
              <a:solidFill>
                <a:srgbClr val="FF0000"/>
              </a:solidFill>
              <a:latin typeface="+mj-lt"/>
            </a:endParaRPr>
          </a:p>
          <a:p>
            <a:pPr marL="0" indent="0" algn="ctr">
              <a:buNone/>
              <a:defRPr b="1">
                <a:latin typeface="+mj-lt"/>
              </a:defRPr>
            </a:pPr>
            <a:r>
              <a:rPr sz="4400">
                <a:solidFill>
                  <a:srgbClr val="FF0000"/>
                </a:solidFill>
              </a:rPr>
              <a:t>λ</a:t>
            </a:r>
            <a:r>
              <a:rPr sz="2400"/>
              <a:t> </a:t>
            </a:r>
            <a:r>
              <a:rPr sz="3600">
                <a:solidFill>
                  <a:srgbClr val="FF0000"/>
                </a:solidFill>
              </a:rPr>
              <a:t>= 0.5</a:t>
            </a:r>
          </a:p>
        </p:txBody>
      </p:sp>
    </p:spTree>
    <p:extLst>
      <p:ext uri="{BB962C8B-B14F-4D97-AF65-F5344CB8AC3E}">
        <p14:creationId xmlns:p14="http://schemas.microsoft.com/office/powerpoint/2010/main" val="35207608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defRPr b="1"/>
            </a:pPr>
            <a:r>
              <a:t>Estudar e rever os seguintes recursos online</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904875" y="1628774"/>
            <a:ext cx="11025868" cy="5057775"/>
          </a:xfrm>
        </p:spPr>
        <p:txBody>
          <a:bodyPr>
            <a:normAutofit fontScale="77500" lnSpcReduction="20000"/>
          </a:bodyPr>
          <a:lstStyle/>
          <a:p>
            <a:pPr marL="0" indent="0" algn="just">
              <a:buNone/>
              <a:defRPr b="1">
                <a:latin typeface="+mj-lt"/>
              </a:defRPr>
            </a:pPr>
            <a:r>
              <a:t>Ler esta introdução para Regressão Linear</a:t>
            </a:r>
            <a:endParaRPr b="1">
              <a:latin typeface="+mj-lt"/>
            </a:endParaRPr>
          </a:p>
          <a:p>
            <a:pPr algn="just">
              <a:defRPr>
                <a:latin typeface="+mj-lt"/>
                <a:hlinkClick r:id="rId3"/>
              </a:defRPr>
            </a:pPr>
            <a:r>
              <a:t>https://www.scribbr.com/statistics/simple-linear-regression/</a:t>
            </a:r>
            <a:endParaRPr>
              <a:latin typeface="+mj-lt"/>
            </a:endParaRPr>
          </a:p>
          <a:p>
            <a:pPr marL="0" indent="0" algn="just">
              <a:buNone/>
              <a:defRPr b="1">
                <a:latin typeface="+mj-lt"/>
              </a:defRPr>
            </a:pPr>
            <a:r>
              <a:t>Ler esta introdução na regressão polinomial</a:t>
            </a:r>
            <a:endParaRPr b="1">
              <a:latin typeface="+mj-lt"/>
            </a:endParaRPr>
          </a:p>
          <a:p>
            <a:pPr algn="just">
              <a:defRPr>
                <a:latin typeface="+mj-lt"/>
                <a:hlinkClick r:id="rId4"/>
              </a:defRPr>
            </a:pPr>
            <a:r>
              <a:t>https://www.statology.org/polynomial-regression</a:t>
            </a:r>
            <a:endParaRPr>
              <a:latin typeface="+mj-lt"/>
            </a:endParaRPr>
          </a:p>
          <a:p>
            <a:pPr marL="0" indent="0" algn="just">
              <a:buNone/>
              <a:defRPr b="1">
                <a:latin typeface="+mj-lt"/>
              </a:defRPr>
            </a:pPr>
            <a:r>
              <a:t>Leia esta introdução à regressão de Ridge</a:t>
            </a:r>
            <a:endParaRPr>
              <a:latin typeface="+mj-lt"/>
            </a:endParaRPr>
          </a:p>
          <a:p>
            <a:pPr algn="just">
              <a:defRPr>
                <a:latin typeface="+mj-lt"/>
              </a:defRPr>
            </a:pPr>
            <a:r>
              <a:rPr>
                <a:hlinkClick r:id="rId5"/>
              </a:rPr>
              <a:t>https://machinelearningcompass.com/machine_learning_models/ridge_regression</a:t>
            </a:r>
            <a:r>
              <a:t> </a:t>
            </a:r>
          </a:p>
          <a:p>
            <a:pPr marL="0" indent="0" algn="just">
              <a:buNone/>
            </a:pPr>
            <a:endParaRPr b="1">
              <a:latin typeface="+mj-lt"/>
            </a:endParaRPr>
          </a:p>
          <a:p>
            <a:pPr marL="0" indent="0" algn="just">
              <a:buNone/>
              <a:defRPr b="1">
                <a:latin typeface="+mj-lt"/>
              </a:defRPr>
            </a:pPr>
            <a:r>
              <a:t>Veja estes vídeos: </a:t>
            </a:r>
          </a:p>
          <a:p>
            <a:pPr algn="just">
              <a:defRPr>
                <a:latin typeface="+mj-lt"/>
                <a:hlinkClick r:id="rId6"/>
              </a:defRPr>
            </a:pPr>
            <a:r>
              <a:t>https://www.youtube.com/watch?v=ZkjP5RJLQF4</a:t>
            </a:r>
            <a:endParaRPr>
              <a:latin typeface="+mj-lt"/>
            </a:endParaRPr>
          </a:p>
          <a:p>
            <a:pPr algn="just">
              <a:defRPr>
                <a:latin typeface="+mj-lt"/>
                <a:hlinkClick r:id="rId7"/>
              </a:defRPr>
            </a:pPr>
            <a:r>
              <a:t>https://www.youtube.com/watch?v=QptI-vDle8Y</a:t>
            </a:r>
            <a:endParaRPr>
              <a:latin typeface="+mj-lt"/>
            </a:endParaRPr>
          </a:p>
          <a:p>
            <a:pPr algn="just">
              <a:defRPr>
                <a:latin typeface="+mj-lt"/>
              </a:defRPr>
            </a:pPr>
            <a:r>
              <a:rPr>
                <a:hlinkClick r:id="rId8"/>
              </a:rPr>
              <a:t>https://www.youtube.com/watch?v=OEU22e20tWw</a:t>
            </a:r>
            <a:r>
              <a:t> </a:t>
            </a:r>
          </a:p>
          <a:p>
            <a:pPr marL="0" indent="0" algn="just">
              <a:buNone/>
            </a:pPr>
            <a:endParaRPr b="1">
              <a:latin typeface="+mj-lt"/>
            </a:endParaRPr>
          </a:p>
          <a:p>
            <a:pPr marL="0" indent="0" algn="just">
              <a:buNone/>
              <a:defRPr b="1">
                <a:latin typeface="+mj-lt"/>
              </a:defRPr>
            </a:pPr>
            <a:r>
              <a:t>Aceda ao Oracle Member Hub e termine o quinto tópico:</a:t>
            </a:r>
          </a:p>
          <a:p>
            <a:pPr algn="just">
              <a:defRPr>
                <a:latin typeface="+mj-lt"/>
              </a:defRPr>
            </a:pPr>
            <a:r>
              <a:t>academy.oracle.com</a:t>
            </a:r>
            <a:endParaRPr>
              <a:latin typeface="+mj-lt"/>
            </a:endParaRPr>
          </a:p>
          <a:p>
            <a:pPr algn="just"/>
            <a:endParaRPr>
              <a:latin typeface="+mj-lt"/>
            </a:endParaRPr>
          </a:p>
        </p:txBody>
      </p:sp>
    </p:spTree>
    <p:extLst>
      <p:ext uri="{BB962C8B-B14F-4D97-AF65-F5344CB8AC3E}">
        <p14:creationId xmlns:p14="http://schemas.microsoft.com/office/powerpoint/2010/main" val="38018201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Regressão e respetivas aplicações</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p:txBody>
          <a:bodyPr/>
          <a:lstStyle/>
          <a:p>
            <a:pPr lvl="0">
              <a:defRPr sz="3600">
                <a:latin typeface="+mj-lt"/>
              </a:defRPr>
            </a:pPr>
            <a:r>
              <a:t>Este curso foi desenvolvido como resultado do projeto Erasmus+ CodeIn (</a:t>
            </a:r>
            <a:r>
              <a:rPr i="1"/>
              <a:t>Cloud cOmputing para Educação Digital INnovation</a:t>
            </a:r>
            <a:r>
              <a:t>)</a:t>
            </a:r>
          </a:p>
          <a:p>
            <a:pPr lvl="0">
              <a:defRPr sz="3600">
                <a:latin typeface="+mj-lt"/>
              </a:defRPr>
            </a:pPr>
            <a:r>
              <a:t>Contém um total de dez tópicos didáticos</a:t>
            </a:r>
            <a:endParaRPr sz="3600">
              <a:latin typeface="+mj-lt"/>
            </a:endParaRPr>
          </a:p>
          <a:p>
            <a:pPr lvl="0">
              <a:defRPr sz="3600">
                <a:latin typeface="+mj-lt"/>
              </a:defRPr>
            </a:pPr>
            <a:r>
              <a:t>Tudo o que precisa de aprender é acesso à Internet </a:t>
            </a:r>
          </a:p>
          <a:p>
            <a:pPr lvl="0">
              <a:defRPr sz="3600">
                <a:latin typeface="+mj-lt"/>
              </a:defRPr>
            </a:pPr>
            <a:r>
              <a:t>Espera-se que gaste um total de 150 horas para adquirir os resultados de aprendizagem pretendidos. </a:t>
            </a:r>
          </a:p>
          <a:p>
            <a:pPr lvl="0"/>
            <a:endParaRPr sz="3600">
              <a:latin typeface="+mj-lt"/>
            </a:endParaRPr>
          </a:p>
          <a:p>
            <a:pPr lvl="0"/>
            <a:endParaRPr>
              <a:latin typeface="+mj-lt"/>
            </a:endParaRPr>
          </a:p>
        </p:txBody>
      </p:sp>
    </p:spTree>
    <p:extLst>
      <p:ext uri="{BB962C8B-B14F-4D97-AF65-F5344CB8AC3E}">
        <p14:creationId xmlns:p14="http://schemas.microsoft.com/office/powerpoint/2010/main" val="2858749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217170" y="0"/>
            <a:ext cx="11528515" cy="1325563"/>
          </a:xfrm>
        </p:spPr>
        <p:txBody>
          <a:bodyPr/>
          <a:lstStyle/>
          <a:p>
            <a:pPr algn="ctr">
              <a:defRPr b="1"/>
            </a:pPr>
            <a:r>
              <a:t>Análise de Regressão na Aprendizagem Automática</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97971" y="1096328"/>
            <a:ext cx="12094029" cy="4486275"/>
          </a:xfrm>
        </p:spPr>
        <p:txBody>
          <a:bodyPr vert="horz" lIns="91440" tIns="45720" rIns="91440" bIns="45720" anchor="t">
            <a:noAutofit/>
          </a:bodyPr>
          <a:lstStyle/>
          <a:p>
            <a:pPr>
              <a:defRPr sz="3600">
                <a:latin typeface="+mj-lt"/>
              </a:defRPr>
            </a:pPr>
            <a:r>
              <a:t>Utilizado para </a:t>
            </a:r>
            <a:r>
              <a:rPr>
                <a:solidFill>
                  <a:srgbClr val="000000"/>
                </a:solidFill>
              </a:rPr>
              <a:t>preditar</a:t>
            </a:r>
            <a:r>
              <a:t> os valores das variáveis, como um número</a:t>
            </a:r>
          </a:p>
          <a:p>
            <a:pPr>
              <a:defRPr sz="3600">
                <a:latin typeface="+mj-lt"/>
              </a:defRPr>
            </a:pPr>
            <a:r>
              <a:t>Regressão linear: a melhor linha adequada é desenhada através de um conjunto de pontos de dados para fazer previsões</a:t>
            </a:r>
          </a:p>
          <a:p>
            <a:pPr>
              <a:defRPr sz="3600">
                <a:latin typeface="+mj-lt"/>
              </a:defRPr>
            </a:pPr>
            <a:r>
              <a:t>Exemplo: Prever preços de casas com base no tamanho utilizando regressão</a:t>
            </a:r>
          </a:p>
          <a:p>
            <a:pPr>
              <a:defRPr sz="3600">
                <a:latin typeface="+mj-lt"/>
              </a:defRPr>
            </a:pPr>
            <a:r>
              <a:t>O modelo é formado com um conjunto de formação para minimizar a diferença entre os valores previstos e reais</a:t>
            </a:r>
          </a:p>
          <a:p>
            <a:pPr>
              <a:defRPr sz="3600">
                <a:latin typeface="+mj-lt"/>
              </a:defRPr>
            </a:pPr>
            <a:r>
              <a:t>Amplamente utilizado para aplicações do mundo real, desde os preços da casa até às tendências do mercado de ações.</a:t>
            </a:r>
            <a:endParaRPr>
              <a:latin typeface="+mj-lt"/>
            </a:endParaRPr>
          </a:p>
        </p:txBody>
      </p:sp>
    </p:spTree>
    <p:extLst>
      <p:ext uri="{BB962C8B-B14F-4D97-AF65-F5344CB8AC3E}">
        <p14:creationId xmlns:p14="http://schemas.microsoft.com/office/powerpoint/2010/main" val="20214075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Algoritmos de Regressão Simples para Começar</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97971" y="1690688"/>
            <a:ext cx="12094029" cy="4486275"/>
          </a:xfrm>
        </p:spPr>
        <p:txBody>
          <a:bodyPr>
            <a:noAutofit/>
          </a:bodyPr>
          <a:lstStyle/>
          <a:p>
            <a:pPr marL="0" indent="0">
              <a:buNone/>
              <a:defRPr sz="3600">
                <a:latin typeface="+mj-lt"/>
              </a:defRPr>
            </a:pPr>
            <a:r>
              <a:t>Comece com algoritmos simples e amplamente utilizados para análise de regressão:</a:t>
            </a:r>
            <a:endParaRPr sz="3600">
              <a:latin typeface="+mj-lt"/>
            </a:endParaRPr>
          </a:p>
          <a:p>
            <a:pPr>
              <a:defRPr sz="3600">
                <a:latin typeface="+mj-lt"/>
              </a:defRPr>
            </a:pPr>
            <a:r>
              <a:rPr b="1"/>
              <a:t>Regressão linear</a:t>
            </a:r>
            <a:r>
              <a:t>: encaixa em linha reta, simples de implementar</a:t>
            </a:r>
            <a:endParaRPr sz="3600">
              <a:latin typeface="+mj-lt"/>
            </a:endParaRPr>
          </a:p>
          <a:p>
            <a:pPr>
              <a:defRPr sz="3600">
                <a:latin typeface="+mj-lt"/>
              </a:defRPr>
            </a:pPr>
            <a:r>
              <a:rPr b="1"/>
              <a:t>Regressão polinomial</a:t>
            </a:r>
            <a:r>
              <a:t>: adequa-se à função polinomial, que pode ser propensa a uma sobretensão</a:t>
            </a:r>
            <a:endParaRPr>
              <a:latin typeface="+mj-lt"/>
            </a:endParaRPr>
          </a:p>
          <a:p>
            <a:pPr>
              <a:defRPr sz="3600">
                <a:latin typeface="+mj-lt"/>
              </a:defRPr>
            </a:pPr>
            <a:r>
              <a:rPr b="1"/>
              <a:t>Regressão do segmento superior</a:t>
            </a:r>
            <a:r>
              <a:t>: acrescenta o termo de penalização para impedir o ajuste excessivo</a:t>
            </a:r>
          </a:p>
        </p:txBody>
      </p:sp>
    </p:spTree>
    <p:extLst>
      <p:ext uri="{BB962C8B-B14F-4D97-AF65-F5344CB8AC3E}">
        <p14:creationId xmlns:p14="http://schemas.microsoft.com/office/powerpoint/2010/main" val="18285795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6"/>
            <a:ext cx="10515600" cy="812764"/>
          </a:xfrm>
        </p:spPr>
        <p:txBody>
          <a:bodyPr/>
          <a:lstStyle/>
          <a:p>
            <a:pPr algn="ctr">
              <a:defRPr b="1"/>
            </a:pPr>
            <a:r>
              <a:t>Reposição linear</a:t>
            </a:r>
          </a:p>
        </p:txBody>
      </p:sp>
      <p:sp>
        <p:nvSpPr>
          <p:cNvPr id="5" name="TextBox 4"/>
          <p:cNvSpPr txBox="1"/>
          <p:nvPr/>
        </p:nvSpPr>
        <p:spPr>
          <a:xfrm>
            <a:off x="163286" y="1381564"/>
            <a:ext cx="5181600" cy="4524315"/>
          </a:xfrm>
          <a:prstGeom prst="rect">
            <a:avLst/>
          </a:prstGeom>
          <a:noFill/>
        </p:spPr>
        <p:txBody>
          <a:bodyPr wrap="square">
            <a:spAutoFit/>
          </a:bodyPr>
          <a:lstStyle/>
          <a:p>
            <a:pPr marL="285750" indent="-285750" algn="just">
              <a:buFont typeface="Arial" panose="020B0604020202020204" pitchFamily="34" charset="0"/>
              <a:buChar char="•"/>
              <a:defRPr sz="3200">
                <a:latin typeface="+mj-lt"/>
              </a:defRPr>
            </a:pPr>
            <a:r>
              <a:t>Regressão Linear: prever o futuro. </a:t>
            </a:r>
            <a:endParaRPr sz="3200">
              <a:latin typeface="+mj-lt"/>
            </a:endParaRPr>
          </a:p>
          <a:p>
            <a:pPr marL="285750" indent="-285750" algn="just">
              <a:buFont typeface="Arial" panose="020B0604020202020204" pitchFamily="34" charset="0"/>
              <a:buChar char="•"/>
              <a:defRPr sz="3200">
                <a:latin typeface="+mj-lt"/>
              </a:defRPr>
            </a:pPr>
            <a:r>
              <a:t>Com apenas alguns pontos de dados, a regressão linear pode ajudá-lo a descobrir a relação entre duas variáveis e fazer previsões precisas. </a:t>
            </a:r>
            <a:endParaRPr sz="3200">
              <a:latin typeface="+mj-lt"/>
            </a:endParaRPr>
          </a:p>
          <a:p>
            <a:pPr marL="285750" indent="-285750" algn="just">
              <a:buFont typeface="Arial" panose="020B0604020202020204" pitchFamily="34" charset="0"/>
              <a:buChar char="•"/>
              <a:defRPr sz="3200">
                <a:latin typeface="+mj-lt"/>
              </a:defRPr>
            </a:pPr>
            <a:r>
              <a:t>Ver a potência da regressão linear em ação</a:t>
            </a:r>
          </a:p>
        </p:txBody>
      </p:sp>
      <p:sp>
        <p:nvSpPr>
          <p:cNvPr id="7" name="Striped Right Arrow 6"/>
          <p:cNvSpPr/>
          <p:nvPr/>
        </p:nvSpPr>
        <p:spPr>
          <a:xfrm>
            <a:off x="4314088" y="5293125"/>
            <a:ext cx="1575083" cy="816429"/>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aphicFrame>
        <p:nvGraphicFramePr>
          <p:cNvPr id="9" name="Content Placeholder 8"/>
          <p:cNvGraphicFramePr>
            <a:graphicFrameLocks noGrp="1"/>
          </p:cNvGraphicFramePr>
          <p:nvPr>
            <p:ph idx="1"/>
            <p:extLst>
              <p:ext uri="{D42A27DB-BD31-4B8C-83A1-F6EECF244321}">
                <p14:modId xmlns:p14="http://schemas.microsoft.com/office/powerpoint/2010/main" val="1757726796"/>
              </p:ext>
            </p:extLst>
          </p:nvPr>
        </p:nvGraphicFramePr>
        <p:xfrm>
          <a:off x="5889171" y="2166371"/>
          <a:ext cx="5736772" cy="3739508"/>
        </p:xfrm>
        <a:graphic>
          <a:graphicData uri="http://schemas.openxmlformats.org/drawingml/2006/chart">
            <c:chart xmlns:c="http://schemas.openxmlformats.org/drawingml/2006/chart" xmlns:r="http://schemas.openxmlformats.org/officeDocument/2006/relationships" r:id="rId3"/>
          </a:graphicData>
        </a:graphic>
      </p:graphicFrame>
      <p:sp>
        <p:nvSpPr>
          <p:cNvPr id="8" name="Rectangle 7"/>
          <p:cNvSpPr/>
          <p:nvPr/>
        </p:nvSpPr>
        <p:spPr>
          <a:xfrm>
            <a:off x="8199094" y="1639530"/>
            <a:ext cx="2685351" cy="646331"/>
          </a:xfrm>
          <a:prstGeom prst="rect">
            <a:avLst/>
          </a:prstGeom>
        </p:spPr>
        <p:txBody>
          <a:bodyPr wrap="none">
            <a:spAutoFit/>
          </a:bodyPr>
          <a:lstStyle/>
          <a:p>
            <a:pPr>
              <a:defRPr sz="3600">
                <a:solidFill>
                  <a:srgbClr val="111111"/>
                </a:solidFill>
                <a:latin typeface="+mj-lt"/>
              </a:defRPr>
            </a:pPr>
            <a:r>
              <a:t>Y = b0 + b1*X</a:t>
            </a:r>
            <a:endParaRPr sz="3600">
              <a:latin typeface="+mj-lt"/>
            </a:endParaRPr>
          </a:p>
        </p:txBody>
      </p:sp>
    </p:spTree>
    <p:extLst>
      <p:ext uri="{BB962C8B-B14F-4D97-AF65-F5344CB8AC3E}">
        <p14:creationId xmlns:p14="http://schemas.microsoft.com/office/powerpoint/2010/main" val="20839256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6"/>
            <a:ext cx="10515600" cy="723446"/>
          </a:xfrm>
        </p:spPr>
        <p:txBody>
          <a:bodyPr/>
          <a:lstStyle/>
          <a:p>
            <a:pPr algn="ctr">
              <a:defRPr b="1"/>
            </a:pPr>
            <a:r>
              <a:t>Regressão linear</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4931229" y="1516514"/>
            <a:ext cx="7260771" cy="4486275"/>
          </a:xfrm>
        </p:spPr>
        <p:txBody>
          <a:bodyPr>
            <a:noAutofit/>
          </a:bodyPr>
          <a:lstStyle/>
          <a:p>
            <a:pPr marL="0" indent="0" algn="ctr">
              <a:buNone/>
              <a:defRPr sz="2400" b="1">
                <a:latin typeface="+mj-lt"/>
              </a:defRPr>
            </a:pPr>
            <a:r>
              <a:t>Passo 2: Calcular o desvio de cada valor de X e Y dos respetivos meios</a:t>
            </a:r>
          </a:p>
          <a:p>
            <a:pPr marL="0" indent="0">
              <a:buNone/>
            </a:pPr>
            <a:endParaRPr sz="2400">
              <a:latin typeface="+mj-lt"/>
            </a:endParaRPr>
          </a:p>
          <a:p>
            <a:pPr marL="0" indent="0" algn="ctr">
              <a:buNone/>
              <a:defRPr sz="2400">
                <a:latin typeface="+mj-lt"/>
              </a:defRPr>
            </a:pPr>
            <a:r>
              <a:t>deviation of X = [1-3, 2-3, 3-3, 4-3, 5-3] = [-2, -1, 0, 1, 2]</a:t>
            </a:r>
          </a:p>
          <a:p>
            <a:pPr marL="0" indent="0" algn="ctr">
              <a:buNone/>
              <a:defRPr sz="2400">
                <a:latin typeface="+mj-lt"/>
              </a:defRPr>
            </a:pPr>
            <a:r>
              <a:t>deviation of Y = [2-4, 4-4, 5-4, 4-4, 5-4] = [-2, 0, 1, 0, 1]</a:t>
            </a:r>
          </a:p>
          <a:p>
            <a:pPr marL="0" indent="0">
              <a:buNone/>
            </a:pPr>
            <a:endParaRPr sz="2400">
              <a:latin typeface="+mj-lt"/>
            </a:endParaRPr>
          </a:p>
          <a:p>
            <a:pPr marL="0" indent="0" algn="ctr">
              <a:buNone/>
              <a:defRPr sz="2400" b="1">
                <a:latin typeface="+mj-lt"/>
              </a:defRPr>
            </a:pPr>
            <a:r>
              <a:t>Passo 3: Calcular a soma dos produtos dos desvios de X e Y</a:t>
            </a:r>
            <a:endParaRPr sz="2400" b="1">
              <a:latin typeface="+mj-lt"/>
            </a:endParaRPr>
          </a:p>
          <a:p>
            <a:pPr marL="0" indent="0">
              <a:buNone/>
            </a:pPr>
            <a:endParaRPr sz="2400">
              <a:latin typeface="+mj-lt"/>
            </a:endParaRPr>
          </a:p>
          <a:p>
            <a:pPr marL="0" indent="0" algn="ctr">
              <a:buNone/>
              <a:defRPr sz="2400">
                <a:latin typeface="+mj-lt"/>
              </a:defRPr>
            </a:pPr>
            <a:r>
              <a:t>sum of products of deviations = (-2 * -2) + (-1 * 0) +</a:t>
            </a:r>
            <a:endParaRPr sz="2400">
              <a:latin typeface="+mj-lt"/>
            </a:endParaRPr>
          </a:p>
          <a:p>
            <a:pPr marL="0" indent="0" algn="ctr">
              <a:buNone/>
              <a:defRPr sz="2400">
                <a:latin typeface="+mj-lt"/>
              </a:defRPr>
            </a:pPr>
            <a:r>
              <a:t>+ (0 * 1) + (1 * 0) + (2 * 1) = 6</a:t>
            </a:r>
          </a:p>
        </p:txBody>
      </p:sp>
      <p:sp>
        <p:nvSpPr>
          <p:cNvPr id="15" name="Symbol zastępczy zawartości 2">
            <a:extLst>
              <a:ext uri="{FF2B5EF4-FFF2-40B4-BE49-F238E27FC236}">
                <a16:creationId xmlns:a16="http://schemas.microsoft.com/office/drawing/2014/main" id="{9727AF9A-F3F7-464E-860B-D6C35A8834E3}"/>
              </a:ext>
            </a:extLst>
          </p:cNvPr>
          <p:cNvSpPr txBox="1">
            <a:spLocks/>
          </p:cNvSpPr>
          <p:nvPr/>
        </p:nvSpPr>
        <p:spPr>
          <a:xfrm>
            <a:off x="152401" y="1603601"/>
            <a:ext cx="4778828" cy="4486275"/>
          </a:xfrm>
          <a:prstGeom prst="rect">
            <a:avLst/>
          </a:prstGeom>
        </p:spPr>
        <p:txBody>
          <a:bodyPr vert="horz" lIns="91440" tIns="45720" rIns="91440" bIns="4572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defRPr sz="2400" b="1">
                <a:latin typeface="+mj-lt"/>
              </a:defRPr>
            </a:pPr>
            <a:r>
              <a:t>Suponha que temos os seguintes dados:</a:t>
            </a:r>
          </a:p>
          <a:p>
            <a:pPr marL="0" indent="0" algn="ctr">
              <a:buFont typeface="Arial" panose="020B0604020202020204" pitchFamily="34" charset="0"/>
              <a:buNone/>
              <a:defRPr sz="2400">
                <a:latin typeface="+mj-lt"/>
              </a:defRPr>
            </a:pPr>
            <a:r>
              <a:t>X = [1, 2, 3, 4, 5]</a:t>
            </a:r>
          </a:p>
          <a:p>
            <a:pPr marL="0" indent="0" algn="ctr">
              <a:buFont typeface="Arial" panose="020B0604020202020204" pitchFamily="34" charset="0"/>
              <a:buNone/>
              <a:defRPr sz="2400">
                <a:latin typeface="+mj-lt"/>
              </a:defRPr>
            </a:pPr>
            <a:r>
              <a:t>Y = [2, 4, 5, 4, 5]</a:t>
            </a:r>
          </a:p>
          <a:p>
            <a:pPr marL="0" indent="0">
              <a:buFont typeface="Arial" panose="020B0604020202020204" pitchFamily="34" charset="0"/>
              <a:buNone/>
            </a:pPr>
            <a:endParaRPr sz="2400">
              <a:latin typeface="+mj-lt"/>
            </a:endParaRPr>
          </a:p>
          <a:p>
            <a:pPr marL="0" indent="0" algn="ctr">
              <a:buFont typeface="Arial" panose="020B0604020202020204" pitchFamily="34" charset="0"/>
              <a:buNone/>
              <a:defRPr sz="2400" b="1">
                <a:latin typeface="+mj-lt"/>
              </a:defRPr>
            </a:pPr>
            <a:r>
              <a:t>Passo 1: Calcular a média de X e Y</a:t>
            </a:r>
          </a:p>
          <a:p>
            <a:pPr marL="0" indent="0">
              <a:buFont typeface="Arial" panose="020B0604020202020204" pitchFamily="34" charset="0"/>
              <a:buNone/>
              <a:defRPr sz="2400">
                <a:latin typeface="+mj-lt"/>
              </a:defRPr>
            </a:pPr>
            <a:r>
              <a:t>média(X) = (1 + 2 + 3 + 4 + 5) / 5 = 3</a:t>
            </a:r>
          </a:p>
          <a:p>
            <a:pPr marL="0" indent="0">
              <a:buFont typeface="Arial" panose="020B0604020202020204" pitchFamily="34" charset="0"/>
              <a:buNone/>
              <a:defRPr sz="2400">
                <a:latin typeface="+mj-lt"/>
              </a:defRPr>
            </a:pPr>
            <a:r>
              <a:t>média(Y) = (2 + 4 + 5 + 4 + 5) / 5 = 4</a:t>
            </a:r>
          </a:p>
          <a:p>
            <a:pPr marL="0" indent="0">
              <a:buFont typeface="Arial" panose="020B0604020202020204" pitchFamily="34" charset="0"/>
              <a:buNone/>
            </a:pPr>
            <a:endParaRPr sz="2400">
              <a:latin typeface="+mj-lt"/>
            </a:endParaRPr>
          </a:p>
        </p:txBody>
      </p:sp>
    </p:spTree>
    <p:extLst>
      <p:ext uri="{BB962C8B-B14F-4D97-AF65-F5344CB8AC3E}">
        <p14:creationId xmlns:p14="http://schemas.microsoft.com/office/powerpoint/2010/main" val="41932240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5"/>
            <a:ext cx="10515600" cy="701675"/>
          </a:xfrm>
        </p:spPr>
        <p:txBody>
          <a:bodyPr/>
          <a:lstStyle/>
          <a:p>
            <a:pPr algn="ctr">
              <a:defRPr b="1"/>
            </a:pPr>
            <a:r>
              <a:t>Regressão linear</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5519057" y="1516514"/>
            <a:ext cx="6672943" cy="4486275"/>
          </a:xfrm>
        </p:spPr>
        <p:txBody>
          <a:bodyPr>
            <a:noAutofit/>
          </a:bodyPr>
          <a:lstStyle/>
          <a:p>
            <a:pPr marL="0" indent="0" algn="ctr">
              <a:buNone/>
              <a:defRPr sz="2400" b="1">
                <a:latin typeface="+mj-lt"/>
              </a:defRPr>
            </a:pPr>
            <a:r>
              <a:t>Passo 6: Calcular a interceção da linha de regressão (b0)</a:t>
            </a:r>
          </a:p>
          <a:p>
            <a:pPr marL="0" indent="0" algn="ctr">
              <a:buNone/>
              <a:defRPr sz="2400">
                <a:latin typeface="+mj-lt"/>
              </a:defRPr>
            </a:pPr>
            <a:r>
              <a:t>b0 = média(Y) - b1 * média(X)</a:t>
            </a:r>
          </a:p>
          <a:p>
            <a:pPr marL="0" indent="0" algn="ctr">
              <a:buNone/>
              <a:defRPr sz="2400">
                <a:latin typeface="+mj-lt"/>
              </a:defRPr>
            </a:pPr>
            <a:r>
              <a:t>= 4 - 0.6 * 3 = 2.2</a:t>
            </a:r>
          </a:p>
          <a:p>
            <a:pPr marL="0" indent="0" algn="ctr">
              <a:buNone/>
            </a:pPr>
            <a:endParaRPr sz="2400" b="1">
              <a:latin typeface="+mj-lt"/>
            </a:endParaRPr>
          </a:p>
          <a:p>
            <a:pPr marL="0" indent="0" algn="ctr">
              <a:buNone/>
              <a:defRPr sz="2400" b="1">
                <a:latin typeface="+mj-lt"/>
              </a:defRPr>
            </a:pPr>
            <a:r>
              <a:t>Passo 7: Escrever a equação da linha de regressão</a:t>
            </a:r>
          </a:p>
          <a:p>
            <a:pPr marL="0" indent="0" algn="ctr">
              <a:buNone/>
              <a:defRPr sz="2400">
                <a:latin typeface="+mj-lt"/>
              </a:defRPr>
            </a:pPr>
            <a:r>
              <a:t>Y = b0 + b1 * X</a:t>
            </a:r>
          </a:p>
          <a:p>
            <a:pPr marL="0" indent="0" algn="ctr">
              <a:buNone/>
              <a:defRPr sz="2400">
                <a:latin typeface="+mj-lt"/>
              </a:defRPr>
            </a:pPr>
            <a:r>
              <a:t>= 2.2 + 0.6 * X</a:t>
            </a:r>
          </a:p>
          <a:p>
            <a:pPr marL="0" indent="0" algn="ctr">
              <a:buNone/>
            </a:pPr>
            <a:endParaRPr sz="2400" b="1">
              <a:latin typeface="+mj-lt"/>
            </a:endParaRPr>
          </a:p>
          <a:p>
            <a:pPr marL="0" indent="0" algn="ctr">
              <a:buNone/>
              <a:defRPr sz="2400" b="1">
                <a:latin typeface="+mj-lt"/>
              </a:defRPr>
            </a:pPr>
            <a:r>
              <a:t>Assim, a equação da linha de regressão para estes dados é </a:t>
            </a:r>
            <a:endParaRPr sz="2400" b="1">
              <a:latin typeface="+mj-lt"/>
            </a:endParaRPr>
          </a:p>
          <a:p>
            <a:pPr marL="0" indent="0" algn="ctr">
              <a:buNone/>
              <a:defRPr sz="2400" b="1">
                <a:latin typeface="+mj-lt"/>
              </a:defRPr>
            </a:pPr>
            <a:r>
              <a:t>Y = 2.2 + 0.6 * X.</a:t>
            </a:r>
            <a:endParaRPr sz="2400">
              <a:latin typeface="+mj-lt"/>
            </a:endParaRPr>
          </a:p>
        </p:txBody>
      </p:sp>
      <p:sp>
        <p:nvSpPr>
          <p:cNvPr id="15" name="Symbol zastępczy zawartości 2">
            <a:extLst>
              <a:ext uri="{FF2B5EF4-FFF2-40B4-BE49-F238E27FC236}">
                <a16:creationId xmlns:a16="http://schemas.microsoft.com/office/drawing/2014/main" id="{9727AF9A-F3F7-464E-860B-D6C35A8834E3}"/>
              </a:ext>
            </a:extLst>
          </p:cNvPr>
          <p:cNvSpPr txBox="1">
            <a:spLocks/>
          </p:cNvSpPr>
          <p:nvPr/>
        </p:nvSpPr>
        <p:spPr>
          <a:xfrm>
            <a:off x="-76200" y="1603601"/>
            <a:ext cx="5595257" cy="4486275"/>
          </a:xfrm>
          <a:prstGeom prst="rect">
            <a:avLst/>
          </a:prstGeom>
        </p:spPr>
        <p:txBody>
          <a:bodyPr vert="horz" lIns="91440" tIns="45720" rIns="91440" bIns="4572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defRPr sz="2400" b="1">
                <a:latin typeface="+mj-lt"/>
              </a:defRPr>
            </a:pPr>
            <a:r>
              <a:t>Passo 4: Calcular a soma dos quadrados dos desvios de X</a:t>
            </a:r>
          </a:p>
          <a:p>
            <a:pPr marL="0" indent="0" algn="ctr">
              <a:buNone/>
            </a:pPr>
            <a:endParaRPr sz="2400" b="1">
              <a:latin typeface="+mj-lt"/>
            </a:endParaRPr>
          </a:p>
          <a:p>
            <a:pPr marL="0" indent="0" algn="ctr">
              <a:buNone/>
              <a:defRPr sz="2400">
                <a:latin typeface="+mj-lt"/>
              </a:defRPr>
            </a:pPr>
            <a:r>
              <a:t>soma de quadrados de desvios de </a:t>
            </a:r>
            <a:endParaRPr sz="2400">
              <a:latin typeface="+mj-lt"/>
            </a:endParaRPr>
          </a:p>
          <a:p>
            <a:pPr marL="0" indent="0" algn="ctr">
              <a:buNone/>
              <a:defRPr sz="2400">
                <a:latin typeface="+mj-lt"/>
              </a:defRPr>
            </a:pPr>
            <a:r>
              <a:t>X = (-2)^2 + (-1)^2 + 0^2 + 1^2 + 2^2 = 10</a:t>
            </a:r>
          </a:p>
          <a:p>
            <a:pPr marL="0" indent="0" algn="ctr">
              <a:buNone/>
            </a:pPr>
            <a:endParaRPr sz="2400" b="1">
              <a:latin typeface="+mj-lt"/>
            </a:endParaRPr>
          </a:p>
          <a:p>
            <a:pPr marL="0" indent="0" algn="ctr">
              <a:buNone/>
              <a:defRPr sz="2400" b="1">
                <a:latin typeface="+mj-lt"/>
              </a:defRPr>
            </a:pPr>
            <a:r>
              <a:t>Passo 5: Calcular o declive da linha de regressão (b1)</a:t>
            </a:r>
          </a:p>
          <a:p>
            <a:pPr marL="0" indent="0" algn="ctr">
              <a:buNone/>
              <a:defRPr sz="2400">
                <a:latin typeface="+mj-lt"/>
              </a:defRPr>
            </a:pPr>
            <a:r>
              <a:t>b1 = soma dos produtos dos desvios/soma dos quadrados dos desvios de X</a:t>
            </a:r>
          </a:p>
          <a:p>
            <a:pPr marL="0" indent="0" algn="ctr">
              <a:buNone/>
              <a:defRPr sz="2400">
                <a:latin typeface="+mj-lt"/>
              </a:defRPr>
            </a:pPr>
            <a:r>
              <a:t>= 6 / 10 = 0.6</a:t>
            </a:r>
          </a:p>
        </p:txBody>
      </p:sp>
    </p:spTree>
    <p:extLst>
      <p:ext uri="{BB962C8B-B14F-4D97-AF65-F5344CB8AC3E}">
        <p14:creationId xmlns:p14="http://schemas.microsoft.com/office/powerpoint/2010/main" val="38806873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6"/>
            <a:ext cx="10515600" cy="821418"/>
          </a:xfrm>
        </p:spPr>
        <p:txBody>
          <a:bodyPr/>
          <a:lstStyle/>
          <a:p>
            <a:pPr algn="ctr">
              <a:defRPr b="1"/>
            </a:pPr>
            <a:r>
              <a:t>Regressão polinomial</a:t>
            </a:r>
          </a:p>
        </p:txBody>
      </p:sp>
      <mc:AlternateContent xmlns:mc="http://schemas.openxmlformats.org/markup-compatibility/2006" xmlns:a14="http://schemas.microsoft.com/office/drawing/2010/main">
        <mc:Choice Requires="a14">
          <p:sp>
            <p:nvSpPr>
              <p:cNvPr id="5" name="TextBox 4"/>
              <p:cNvSpPr txBox="1"/>
              <p:nvPr/>
            </p:nvSpPr>
            <p:spPr>
              <a:xfrm>
                <a:off x="163286" y="1381564"/>
                <a:ext cx="5181600" cy="3539430"/>
              </a:xfrm>
              <a:prstGeom prst="rect">
                <a:avLst/>
              </a:prstGeom>
              <a:noFill/>
            </p:spPr>
            <p:txBody>
              <a:bodyPr wrap="square">
                <a:spAutoFit/>
              </a:bodyPr>
              <a:lstStyle/>
              <a:p>
                <a:pPr marL="285750" indent="-285750" algn="just">
                  <a:buFont typeface="Arial" panose="020B0604020202020204" pitchFamily="34" charset="0"/>
                  <a:buChar char="•"/>
                  <a:defRPr sz="3200">
                    <a:latin typeface="+mj-lt"/>
                  </a:defRPr>
                </a:pPr>
                <a:r>
                  <a:t>A regressão polinomial é uma forma de regressão linear na qual a relação entre a variável independente x e a variável dependente y é modelada como um polinomial de </a:t>
                </a:r>
                <a14:m>
                  <m:oMath xmlns:m="http://schemas.openxmlformats.org/officeDocument/2006/math">
                    <m:sSup>
                      <m:sSupPr>
                        <m:ctrlPr>
                          <a:rPr lang="hr-HR" sz="3200" i="1">
                            <a:latin typeface="Cambria Math" panose="02040503050406030204" pitchFamily="18" charset="0"/>
                          </a:rPr>
                        </m:ctrlPr>
                      </m:sSupPr>
                      <m:e>
                        <m:r>
                          <a:rPr lang="hr-HR" sz="3200" i="1">
                            <a:latin typeface="Cambria Math" panose="02040503050406030204" pitchFamily="18" charset="0"/>
                          </a:rPr>
                          <m:t>𝑛</m:t>
                        </m:r>
                      </m:e>
                      <m:sup>
                        <m:r>
                          <a:rPr lang="hr-HR" sz="3200" i="1">
                            <a:latin typeface="Cambria Math" panose="02040503050406030204" pitchFamily="18" charset="0"/>
                          </a:rPr>
                          <m:t>𝑡h</m:t>
                        </m:r>
                      </m:sup>
                    </m:sSup>
                  </m:oMath>
                </a14:m>
                <a:r>
                  <a:t> graus.</a:t>
                </a:r>
              </a:p>
            </p:txBody>
          </p:sp>
        </mc:Choice>
        <mc:Fallback xmlns="">
          <p:sp>
            <p:nvSpPr>
              <p:cNvPr id="5" name="TextBox 4"/>
              <p:cNvSpPr txBox="1">
                <a:spLocks noAdjustHandles="1" noChangeArrowheads="1" noChangeAspect="1" noChangeShapeType="1" noEditPoints="1" noMove="1" noResize="1" noRot="1" noTextEdit="1"/>
              </p:cNvSpPr>
              <p:nvPr/>
            </p:nvSpPr>
            <p:spPr>
              <a:xfrm>
                <a:off x="163286" y="1381564"/>
                <a:ext cx="5181600" cy="3539430"/>
              </a:xfrm>
              <a:prstGeom prst="rect">
                <a:avLst/>
              </a:prstGeom>
              <a:blipFill>
                <a:blip r:embed="rId3"/>
                <a:stretch>
                  <a:fillRect b="-5517" l="-2706" r="-2941" t="-2241"/>
                </a:stretch>
              </a:blipFill>
            </p:spPr>
            <p:txBody>
              <a:bodyPr/>
              <a:lstStyle/>
              <a:p>
                <a:pPr>
                  <a:defRPr>
                    <a:noFill/>
                  </a:defRPr>
                </a:pPr>
                <a:r>
                  <a:t> </a:t>
                </a:r>
              </a:p>
            </p:txBody>
          </p:sp>
        </mc:Fallback>
      </mc:AlternateContent>
      <p:sp>
        <p:nvSpPr>
          <p:cNvPr id="7" name="Striped Right Arrow 6"/>
          <p:cNvSpPr/>
          <p:nvPr/>
        </p:nvSpPr>
        <p:spPr>
          <a:xfrm>
            <a:off x="5972487" y="1381564"/>
            <a:ext cx="1575083" cy="816429"/>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aphicFrame>
        <p:nvGraphicFramePr>
          <p:cNvPr id="10" name="Chart 9"/>
          <p:cNvGraphicFramePr>
            <a:graphicFrameLocks/>
          </p:cNvGraphicFramePr>
          <p:nvPr>
            <p:extLst>
              <p:ext uri="{D42A27DB-BD31-4B8C-83A1-F6EECF244321}">
                <p14:modId xmlns:p14="http://schemas.microsoft.com/office/powerpoint/2010/main" val="2695545247"/>
              </p:ext>
            </p:extLst>
          </p:nvPr>
        </p:nvGraphicFramePr>
        <p:xfrm>
          <a:off x="6324600" y="2218279"/>
          <a:ext cx="5539049" cy="3575589"/>
        </p:xfrm>
        <a:graphic>
          <a:graphicData uri="http://schemas.openxmlformats.org/drawingml/2006/chart">
            <c:chart xmlns:c="http://schemas.openxmlformats.org/drawingml/2006/chart" xmlns:r="http://schemas.openxmlformats.org/officeDocument/2006/relationships" r:id="rId4"/>
          </a:graphicData>
        </a:graphic>
      </p:graphicFrame>
      <p:sp>
        <p:nvSpPr>
          <p:cNvPr id="4" name="Rectangle 3"/>
          <p:cNvSpPr/>
          <p:nvPr/>
        </p:nvSpPr>
        <p:spPr>
          <a:xfrm>
            <a:off x="381880" y="5793868"/>
            <a:ext cx="6474849" cy="646331"/>
          </a:xfrm>
          <a:prstGeom prst="rect">
            <a:avLst/>
          </a:prstGeom>
        </p:spPr>
        <p:txBody>
          <a:bodyPr wrap="none">
            <a:spAutoFit/>
          </a:bodyPr>
          <a:lstStyle/>
          <a:p>
            <a:pPr>
              <a:defRPr sz="3600">
                <a:solidFill>
                  <a:srgbClr val="111111"/>
                </a:solidFill>
                <a:latin typeface="+mj-lt"/>
              </a:defRPr>
            </a:pPr>
            <a:r>
              <a:t>Y = β0 + β1X + β2X² + … + βhXʰ + ε</a:t>
            </a:r>
            <a:endParaRPr sz="3600">
              <a:latin typeface="+mj-lt"/>
            </a:endParaRPr>
          </a:p>
        </p:txBody>
      </p:sp>
    </p:spTree>
    <p:extLst>
      <p:ext uri="{BB962C8B-B14F-4D97-AF65-F5344CB8AC3E}">
        <p14:creationId xmlns:p14="http://schemas.microsoft.com/office/powerpoint/2010/main" val="2722856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5"/>
            <a:ext cx="10515600" cy="701675"/>
          </a:xfrm>
        </p:spPr>
        <p:txBody>
          <a:bodyPr/>
          <a:lstStyle/>
          <a:p>
            <a:pPr algn="ctr">
              <a:defRPr b="1"/>
            </a:pPr>
            <a:r>
              <a:t>Regressão polinomial</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5943600" y="1516514"/>
            <a:ext cx="6248400" cy="4486275"/>
          </a:xfrm>
        </p:spPr>
        <p:txBody>
          <a:bodyPr>
            <a:noAutofit/>
          </a:bodyPr>
          <a:lstStyle/>
          <a:p>
            <a:pPr marL="0" indent="0" algn="ctr">
              <a:buNone/>
              <a:defRPr sz="2400" b="1">
                <a:latin typeface="+mj-lt"/>
              </a:defRPr>
            </a:pPr>
            <a:r>
              <a:t>Passo 2: Para calcular os coeficientes da equação de regressão polinomial, é necessário utilizar as seguintes fórmulas:</a:t>
            </a:r>
            <a:endParaRPr sz="2400" b="1">
              <a:latin typeface="+mj-lt"/>
            </a:endParaRPr>
          </a:p>
          <a:p>
            <a:pPr marL="0" indent="0" algn="ctr">
              <a:buNone/>
            </a:pPr>
            <a:endParaRPr sz="2400" b="1">
              <a:latin typeface="+mj-lt"/>
            </a:endParaRPr>
          </a:p>
          <a:p>
            <a:pPr marL="0" indent="0" algn="ctr">
              <a:buNone/>
              <a:defRPr sz="2400">
                <a:latin typeface="+mj-lt"/>
              </a:defRPr>
            </a:pPr>
            <a:r>
              <a:t>β1 = (nΣ(XiYi) - ΣXiΣYi) / (nΣ(Xi2) - (ΣXi)2)</a:t>
            </a:r>
          </a:p>
          <a:p>
            <a:pPr marL="0" indent="0" algn="ctr">
              <a:buNone/>
              <a:defRPr sz="2400">
                <a:latin typeface="+mj-lt"/>
              </a:defRPr>
            </a:pPr>
            <a:r>
              <a:t>β0 = (ΣYi - β1ΣXi) / n</a:t>
            </a:r>
          </a:p>
          <a:p>
            <a:pPr marL="0" indent="0" algn="ctr">
              <a:buNone/>
              <a:defRPr sz="2400">
                <a:latin typeface="+mj-lt"/>
              </a:defRPr>
            </a:pPr>
            <a:r>
              <a:t>em que n é o número de pontos de dados, Xi e Yi são as variáveis independentes e dependentes, respetivamente 2.</a:t>
            </a:r>
          </a:p>
        </p:txBody>
      </p:sp>
      <p:sp>
        <p:nvSpPr>
          <p:cNvPr id="15" name="Symbol zastępczy zawartości 2">
            <a:extLst>
              <a:ext uri="{FF2B5EF4-FFF2-40B4-BE49-F238E27FC236}">
                <a16:creationId xmlns:a16="http://schemas.microsoft.com/office/drawing/2014/main" id="{9727AF9A-F3F7-464E-860B-D6C35A8834E3}"/>
              </a:ext>
            </a:extLst>
          </p:cNvPr>
          <p:cNvSpPr txBox="1">
            <a:spLocks/>
          </p:cNvSpPr>
          <p:nvPr/>
        </p:nvSpPr>
        <p:spPr>
          <a:xfrm>
            <a:off x="-76200" y="1603601"/>
            <a:ext cx="5595257" cy="4486275"/>
          </a:xfrm>
          <a:prstGeom prst="rect">
            <a:avLst/>
          </a:prstGeom>
        </p:spPr>
        <p:txBody>
          <a:bodyPr vert="horz" lIns="91440" tIns="45720" rIns="91440" bIns="4572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defRPr sz="2400" b="1">
                <a:latin typeface="+mj-lt"/>
              </a:defRPr>
            </a:pPr>
            <a:r>
              <a:t>Passo 1: Suponha que temos os mesmos dados que no exemplo de regressão linear anterior:</a:t>
            </a:r>
            <a:endParaRPr sz="2400" b="1">
              <a:latin typeface="+mj-lt"/>
            </a:endParaRPr>
          </a:p>
          <a:p>
            <a:pPr marL="0" indent="0" algn="ctr">
              <a:buNone/>
              <a:defRPr sz="2400">
                <a:latin typeface="+mj-lt"/>
              </a:defRPr>
            </a:pPr>
            <a:r>
              <a:t>X = [1, 2, 3, 4, 5]</a:t>
            </a:r>
          </a:p>
          <a:p>
            <a:pPr marL="0" indent="0" algn="ctr">
              <a:buNone/>
              <a:defRPr sz="2400">
                <a:latin typeface="+mj-lt"/>
              </a:defRPr>
            </a:pPr>
            <a:r>
              <a:t>Y = [2, 4, 5, 4, 5]</a:t>
            </a:r>
            <a:endParaRPr sz="2400">
              <a:latin typeface="+mj-lt"/>
            </a:endParaRPr>
          </a:p>
          <a:p>
            <a:pPr marL="0" indent="0" algn="ctr">
              <a:buNone/>
            </a:pPr>
            <a:endParaRPr sz="2400">
              <a:latin typeface="+mj-lt"/>
            </a:endParaRPr>
          </a:p>
          <a:p>
            <a:pPr marL="0" indent="0" algn="ctr">
              <a:buNone/>
              <a:defRPr sz="2400" b="1">
                <a:latin typeface="+mj-lt"/>
              </a:defRPr>
            </a:pPr>
            <a:r>
              <a:t>A fórmula geral de regressão polinomial é:</a:t>
            </a:r>
          </a:p>
          <a:p>
            <a:pPr marL="0" indent="0" algn="ctr">
              <a:buNone/>
              <a:defRPr sz="2400">
                <a:solidFill>
                  <a:srgbClr val="111111"/>
                </a:solidFill>
                <a:latin typeface="+mj-lt"/>
              </a:defRPr>
            </a:pPr>
            <a:r>
              <a:t>Y = β0 + β1X + β2X² + … + βhXʰ + ε</a:t>
            </a:r>
            <a:endParaRPr sz="2400">
              <a:latin typeface="+mj-lt"/>
            </a:endParaRPr>
          </a:p>
          <a:p>
            <a:pPr marL="0" indent="0" algn="ctr">
              <a:buNone/>
            </a:pPr>
            <a:endParaRPr sz="2400">
              <a:latin typeface="+mj-lt"/>
            </a:endParaRPr>
          </a:p>
        </p:txBody>
      </p:sp>
    </p:spTree>
    <p:extLst>
      <p:ext uri="{BB962C8B-B14F-4D97-AF65-F5344CB8AC3E}">
        <p14:creationId xmlns:p14="http://schemas.microsoft.com/office/powerpoint/2010/main" val="925149449"/>
      </p:ext>
    </p:extLst>
  </p:cSld>
  <p:clrMapOvr>
    <a:masterClrMapping/>
  </p:clrMapOvr>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sustava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3FAFC4393578E54EA6D196651228CF09" ma:contentTypeVersion="18" ma:contentTypeDescription="Create a new document." ma:contentTypeScope="" ma:versionID="f39009392cc1bef1f81aa84f6355a9cb">
  <xsd:schema xmlns:xsd="http://www.w3.org/2001/XMLSchema" xmlns:xs="http://www.w3.org/2001/XMLSchema" xmlns:p="http://schemas.microsoft.com/office/2006/metadata/properties" xmlns:ns2="9ddf7ba3-e48b-4174-a29c-2a175c523237" xmlns:ns3="b2bf4f87-cb72-4e57-ad38-3955b64ca675" targetNamespace="http://schemas.microsoft.com/office/2006/metadata/properties" ma:root="true" ma:fieldsID="65c7a4dbae23a40a47a00121fc7d6485" ns2:_="" ns3:_="">
    <xsd:import namespace="9ddf7ba3-e48b-4174-a29c-2a175c523237"/>
    <xsd:import namespace="b2bf4f87-cb72-4e57-ad38-3955b64ca67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2:MediaLengthInSeconds" minOccurs="0"/>
                <xsd:element ref="ns3:TaxCatchAll" minOccurs="0"/>
                <xsd:element ref="ns2:lcf76f155ced4ddcb4097134ff3c332f"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ddf7ba3-e48b-4174-a29c-2a175c52323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9c0af0c-00b2-4b9d-ac19-30cd42724e8d" ma:termSetId="09814cd3-568e-fe90-9814-8d621ff8fb84" ma:anchorId="fba54fb3-c3e1-fe81-a776-ca4b69148c4d" ma:open="true" ma:isKeyword="false">
      <xsd:complexType>
        <xsd:sequence>
          <xsd:element ref="pc:Terms" minOccurs="0" maxOccurs="1"/>
        </xsd:sequence>
      </xsd:complexType>
    </xsd:element>
    <xsd:element name="MediaServiceLocation" ma:index="21" nillable="true" ma:displayName="Location" ma:indexed="true" ma:internalName="MediaServiceLocation"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2bf4f87-cb72-4e57-ad38-3955b64ca675"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273846d-743d-4c83-89dc-8271a4c400d8}" ma:internalName="TaxCatchAll" ma:showField="CatchAllData" ma:web="b2bf4f87-cb72-4e57-ad38-3955b64ca67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b2bf4f87-cb72-4e57-ad38-3955b64ca675" xsi:nil="true"/>
    <lcf76f155ced4ddcb4097134ff3c332f xmlns="9ddf7ba3-e48b-4174-a29c-2a175c52323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648B904F-A7DC-4700-B550-EC2015A964C5}">
  <ds:schemaRefs>
    <ds:schemaRef ds:uri="http://schemas.microsoft.com/sharepoint/v3/contenttype/forms"/>
  </ds:schemaRefs>
</ds:datastoreItem>
</file>

<file path=customXml/itemProps2.xml><?xml version="1.0" encoding="utf-8"?>
<ds:datastoreItem xmlns:ds="http://schemas.openxmlformats.org/officeDocument/2006/customXml" ds:itemID="{E2E41675-72A2-47AA-AFEC-6A418488C03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ddf7ba3-e48b-4174-a29c-2a175c523237"/>
    <ds:schemaRef ds:uri="b2bf4f87-cb72-4e57-ad38-3955b64ca67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E3571E05-42F9-432B-A062-0970F6412D8E}">
  <ds:schemaRefs>
    <ds:schemaRef ds:uri="http://purl.org/dc/elements/1.1/"/>
    <ds:schemaRef ds:uri="9ddf7ba3-e48b-4174-a29c-2a175c523237"/>
    <ds:schemaRef ds:uri="http://purl.org/dc/dcmitype/"/>
    <ds:schemaRef ds:uri="http://schemas.microsoft.com/office/infopath/2007/PartnerControls"/>
    <ds:schemaRef ds:uri="http://www.w3.org/XML/1998/namespace"/>
    <ds:schemaRef ds:uri="http://schemas.microsoft.com/office/2006/metadata/properties"/>
    <ds:schemaRef ds:uri="http://schemas.microsoft.com/office/2006/documentManagement/types"/>
    <ds:schemaRef ds:uri="http://schemas.openxmlformats.org/package/2006/metadata/core-properties"/>
    <ds:schemaRef ds:uri="http://purl.org/dc/terms/"/>
    <ds:schemaRef ds:uri="b2bf4f87-cb72-4e57-ad38-3955b64ca675"/>
  </ds:schemaRefs>
</ds:datastoreItem>
</file>

<file path=docProps/app.xml><?xml version="1.0" encoding="utf-8"?>
<Properties xmlns="http://schemas.openxmlformats.org/officeDocument/2006/extended-properties" xmlns:vt="http://schemas.openxmlformats.org/officeDocument/2006/docPropsVTypes">
  <TotalTime>3991</TotalTime>
  <Words>4163</Words>
  <Application>Microsoft Office PowerPoint</Application>
  <PresentationFormat>Widescreen</PresentationFormat>
  <Paragraphs>244</Paragraphs>
  <Slides>14</Slides>
  <Notes>13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Calibri</vt:lpstr>
      <vt:lpstr>Calibri Light</vt:lpstr>
      <vt:lpstr>Cambria Math</vt:lpstr>
      <vt:lpstr>Motyw pakietu Office</vt:lpstr>
      <vt:lpstr>O3 - Currículos de ensino à distância no Machine Learning  5- Regressão e respetivas aplicações</vt:lpstr>
      <vt:lpstr>Regressão e respetivas aplicações</vt:lpstr>
      <vt:lpstr>Análise de Regressão na Aprendizagem Automática</vt:lpstr>
      <vt:lpstr>Algoritmos de Regressão Simples para Começar</vt:lpstr>
      <vt:lpstr>Reposição linear</vt:lpstr>
      <vt:lpstr>Regressão linear</vt:lpstr>
      <vt:lpstr>Regressão linear</vt:lpstr>
      <vt:lpstr>Regressão polinomial</vt:lpstr>
      <vt:lpstr>Regressão polinomial</vt:lpstr>
      <vt:lpstr>Regressão polinomial</vt:lpstr>
      <vt:lpstr>Ajustamento excessivo</vt:lpstr>
      <vt:lpstr>Regressão do cume</vt:lpstr>
      <vt:lpstr>Regressão do cume</vt:lpstr>
      <vt:lpstr>Estudar e rever os seguintes recursos online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the webinar.</dc:title>
  <dc:creator>Grzegorz Zwoliński I25</dc:creator>
  <cp:lastModifiedBy>frane</cp:lastModifiedBy>
  <cp:revision>304</cp:revision>
  <dcterms:created xsi:type="dcterms:W3CDTF">2021-12-08T08:56:03Z</dcterms:created>
  <dcterms:modified xsi:type="dcterms:W3CDTF">2024-03-16T18:41:20Z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0x0101003FAFC4393578E54EA6D196651228CF09</vt:lpwstr>
  </property>
  <property fmtid="{D5CDD505-2E9C-101B-9397-08002B2CF9AE}" pid="3" name="MediaServiceImageTags">
    <vt:lpwstr/>
  </property>
</Properties>
</file>