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80" r:id="rId8"/>
    <p:sldId id="281" r:id="rId9"/>
    <p:sldId id="282" r:id="rId10"/>
    <p:sldId id="283" r:id="rId11"/>
    <p:sldId id="284" r:id="rId12"/>
    <p:sldId id="286" r:id="rId13"/>
    <p:sldId id="285"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zapraszamy na kurs Machine Learning. Kurs powstał w wyniku projektu Erasmus+ CodeIn. Wszystko, czego potrzebujesz, to dostęp do Internetu i komputer.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Kurs zawiera w sumie dziesięć tematów i w tym temacie powiemy coś więcej o etyce w uczeniu maszynowym.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Podsumowując, optymalizacja modeli samouczenia się maszyn ma kluczowe znaczenie dla zwiększenia ich wydajności, poprawy uogólnienia oraz zapewnienia dokładnych i wiarygodnych prognoz dotyczących niewidocznych danych.</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Aby ukończyć tę jednostkę, zapoznaj się z poniższymi zasobami online. </a:t>
            </a:r>
          </a:p>
          <a:p>
            <a:endParaRPr sz="1200" kern="1200">
              <a:solidFill>
                <a:schemeClr val="tx1"/>
              </a:solidFill>
              <a:effectLst/>
              <a:latin typeface="+mn-lt"/>
              <a:ea typeface="+mn-ea"/>
              <a:cs typeface="+mn-cs"/>
            </a:endParaRPr>
          </a:p>
          <a:p>
            <a:pPr>
              <a:defRPr>
                <a:effectLst/>
              </a:defRPr>
            </a:pPr>
            <a:r>
              <a:t>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 uczeniu maszynowym stronniczość odnosi się do nieuczciwego faworyzowania niezamierzenie osadzonego w algorytmach uczenia maszynowego. Te stronnicze algorytmy nieświadomie utrwalają uprzedzenia społeczne i poszerzają luki w nierównościach. Jednak rozwiązanie problemu stronniczości ma zasadnicze znaczenie dla zapewnienia uczciwości i praktyk etycznych. Strategie takie jak uwzględnianie różnorodnych danych, regularna ocena, multidyscyplinarne zespoły i algorytmy rafinacji mogą pomóc w tym dążeniu. Rozpoznając i łagodząc uprzedzenia, torujemy drogę do bardziej sprawiedliwej przyszłości, w której każdy ma równe szanse na rozwój. Odkryjmy uprzedzenia i wykorzystajmy siłę bezstronnego uczenia maszynowego dla bardziej sprawiedliwego społeczeństwa.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 tym przykładzie zbiór danych zawiera atrybuty takie jak dochód, status zatrudnienia, historia kredytowa, rasa, płeć i decyzje o zatwierdzeniu pożyczki. Jednak zbiór danych wykazuje stronniczość, ponieważ zatwierdzenia pożyczek wydają się faworyzować osoby jednej rasy lub płci. Ten stronniczy zbiór danych może prowadzić do dyskryminujących wyników i utrwalać nieuczciwe traktowanie. Należy pamiętać, że podany przykład ma wyłącznie charakter poglądowy i należy zachować ostrożność podczas pracy z rzeczywistymi zbiorami danych w celu zapewnienia uczciwości i praktyk etycznych.</a:t>
            </a:r>
          </a:p>
          <a:p>
            <a:r>
              <a:t>Podczas korzystania z rzeczywistych zbiorów danych ważne jest przestrzeganie standardów etycznych i unikanie gromadzenia lub wykorzystywania wrażliwych atrybutów, takich jak rasa lub pochodzenie etniczne, płeć, wiek, status społeczno-ekonomiczny, niepełnosprawność, orientacja seksualna lub religia.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28492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Prywatność i ochrona danych to kluczowe czynniki w uczeniu maszynowym. Obejmują one poszanowanie praw osób fizycznych i ochronę ich danych osobowych. Należy podjąć środki w celu zabezpieczenia danych przed nieupoważnionym dostępem i naruszeniami. Przejrzystość i świadoma zgoda są niezbędne do budowania zaufania do systemów uczenia maszynowego. Anonimizacja danych może pomóc w ochronie prywatności, chociaż osiągnięcie pełnej anonimowości jest wyzwaniem. Solidne ramy prawne, takie jak ogólne rozporządzenie o ochronie danych (RODO), zawierają wytyczne dotyczące odpowiedzialnej obsługi danych. Osiągnięcie równowagi między korzystaniem z danych a prawami do prywatności ma kluczowe znaczenie dla etycznych praktyk uczenia maszynowego. Organizacje muszą wdrożyć solidne środki bezpieczeństwa, w tym szyfrowanie i kontrolę dostępu. Konieczne są regularne audyty w celu zapewnienia skuteczności praktyk w zakresie ochrony danych. Możemy wspierać godne zaufania i etyczne środowisko dla aplikacji uczenia maszynowego, nadając priorytet prywatności i ochronie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6334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 dynamicznym świecie samouczenia się maszyn, prywatności i ochrony danych odgrywają wiodącą rolę w wielu dziedzinach. Wyobraź sobie to: aplikacje opieki zdrowotnej wykorzystujące algorytmy samouczenia się maszyn do analizy danych pacjentów. Aby zapewnić poufność, wrażliwe informacje medyczne muszą być chronione za pomocą solidnych środków ochrony prywatności, chroniąc dane osobowe przed wścibskimi oczami. Teraz wyobraź sobie dziedzinę mediów społecznościowych, w której uczenie maszynowe wspomaga dostarczanie spersonalizowanych treści. Niezbędne jest zapewnienie rygorystycznej ochrony danych, ochrona informacji o użytkownikach przed wpadnięciem w niepowołane ręce i zapewnienie, że nasze wirtualne życie pozostanie prywatne i bezpieczne.</a:t>
            </a:r>
          </a:p>
          <a:p>
            <a:endParaRPr/>
          </a:p>
          <a:p>
            <a:r>
              <a:t>Wejdź do sektora finansowego, w którym samouczenie się maszyn działa jako czujny opiekun, wykrywając w czasie rzeczywistym oszukańcze transakcje. Prywatność i ochrona danych mają tutaj kluczowe znaczenie, ponieważ chronią nasze wrażliwe informacje finansowe przed cyberprzestępcami i zapobiegają nieautoryzowanemu dostępowi do naszych ciężko zarobionych zasobów. Skoncentruj się na wygodach inteligentnego domu dzięki połączonym urządzeniom, takim jak termostaty i kamery bezpieczeństwa, które są zasilane przez uczenie maszynowe. Bardzo ważne jest stosowanie solidnych środków ochrony danych, aby zapobiec nieautoryzowanemu dostępowi do sieci domowej i zapewnić bezpieczeństwo nagranych danych przed wścibskimi oczami.</a:t>
            </a:r>
          </a:p>
          <a:p>
            <a:endParaRPr/>
          </a:p>
          <a:p>
            <a:r>
              <a:t>Wreszcie, pozwól swojej wyobraźni wędrować do królestwa autonomicznych pojazdów, gdzie algorytmy uczenia maszynowego kierują ich ścieżką. Te najnowocześniejsze pojazdy wymagają bezpiecznej obsługi danych osobowych gromadzonych przez ich czujniki i zabezpieczeń przed nieautoryzowanym dostępem do ich systemów. Zapewniając ochronę prywatności i danych w tych różnych domenach, możemy stworzyć świat, w którym informacje dotyczące opieki zdrowotnej pozostają poufne, platformy mediów społecznościowych szanują naszą prywatność, transakcje finansowe są bezpieczne, inteligentne domy zachowują naszą prywatność, a autonomiczne pojazdy chronią nasze dane.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262293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Przejrzystość i wyjaśnianie to kluczowe czynniki w uczeniu maszynowym. Ponieważ złożone algorytmy podejmują decyzje, które mają wpływ na jednostki i społeczeństwo, ważne jest, aby zrozumieć, w jaki sposób te decyzje są podejmowane. </a:t>
            </a:r>
          </a:p>
          <a:p>
            <a:r>
              <a:t>Przejrzystość odnosi się do otwartości i jasności w zakresie gromadzenia danych, szkolenia modeli i podejmowania decyzji. Obejmuje wyjaśnienie wyników generowanych przez algorytmy samouczenia się systemu.</a:t>
            </a:r>
          </a:p>
          <a:p>
            <a:endParaRPr/>
          </a:p>
          <a:p>
            <a:r>
              <a:t>Z drugiej strony, wyjaśnianie koncentruje się na interpretacji modeli uczenia maszynowego. Ma na celu dostarczenie zrozumiałych i znaczących informacji na temat tego, dlaczego podjęto konkretną decyzję lub prognozę. Wyjaśnienie jest szczególnie ważne w krytycznych dziedzinach, takich jak opieka zdrowotna, finanse i systemy autonomiczne, w których przejrzystość ma kluczowe znaczenie dla odpowiedzialności, sprawiedliwości i zaufania.</a:t>
            </a:r>
          </a:p>
          <a:p>
            <a:endParaRPr/>
          </a:p>
          <a:p>
            <a:r>
              <a:t>Uzyskanie przejrzystości i wyjaśnień w uczeniu maszynowym może być trudne, zwłaszcza w przypadku złożonych algorytmów, takich jak sieci neuronowe uczenia głębokiego. Jednak opracowywane są różne techniki i podejścia w celu poprawy przejrzystości i wyjaśniania. Obejmuje to metody takie jak dokumentacja modelu, analiza ważności funkcji i generowanie możliwych do interpretacji wyjaśnień.</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762795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Rozważ opiekę zdrowotną, gdzie uczenie maszynowe pomaga diagnozować choroby na podstawie obrazów medycznych. Przejrzyste i zrozumiałe algorytmy zapewniają wgląd w decyzje diagnostyczne, zwiększając zaufanie lekarzy i technologii. </a:t>
            </a:r>
          </a:p>
          <a:p>
            <a:endParaRPr/>
          </a:p>
          <a:p>
            <a:r>
              <a:t>W branży finansowej samouczenie się maszyn określa wyniki kredytowe, a przejrzyste modele pomagają osobom zrozumieć czynniki wpływające na ich ocenę, promując uczciwość w udzielaniu pożyczek. </a:t>
            </a:r>
          </a:p>
          <a:p>
            <a:endParaRPr/>
          </a:p>
          <a:p>
            <a:r>
              <a:t>Pojazdy autonomiczne opierają się na przejrzystych i zrozumiałych algorytmach, umożliwiając użytkownikom i organom regulacyjnym zrozumienie procesów decyzyjnych, zapewniając bezpieczeństwo i odpowiedzialność. </a:t>
            </a:r>
          </a:p>
          <a:p>
            <a:endParaRPr/>
          </a:p>
          <a:p>
            <a:r>
              <a:t>Wykrywanie oszustw korzysta z przejrzystego i wyjaśnionego samouczenia się maszyn, umożliwiając analitykom zrozumienie wzorców oszustw i wskaźników skutecznego zarządzania ryzykiem. </a:t>
            </a:r>
          </a:p>
          <a:p>
            <a:endParaRPr/>
          </a:p>
          <a:p>
            <a:r>
              <a:t>Spersonalizowane systemy rekomendacji w handlu elektronicznym lub usługach przesyłania strumieniowego wymagają przejrzystości i wyjaśniania, umożliwiając użytkownikom zrozumienie i zaufanie do wyborów algorytmu.</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5961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 uczeniu maszynowym odpowiedzialność i odpowiedzialność znajdują się w centrum uwagi, kierując etycznym rozwojem i wdrażaniem algorytmów. Szybki rozwój algorytmów samouczenia się maszyn wymaga jasnego poczucia odpowiedzialności, zapewniając, że działania i decyzje podejmowane przez te algorytmy są identyfikowalne, zrozumiałe i podlegają kontroli. </a:t>
            </a:r>
          </a:p>
          <a:p>
            <a:endParaRPr/>
          </a:p>
          <a:p>
            <a:r>
              <a:t>Etyczne podejmowanie decyzji służy jako podstawa odpowiedzialności, uznając szersze implikacje uczenia maszynowego na prywatność, uczciwość i dobrobyt społeczny. Polega na rozważeniu potencjalnych uprzedzeń, dyskryminacji lub niezamierzonych konsekwencji wynikających z podejmowania decyzji algorytmicznych i aktywnej pracy nad ich złagodzeniem. Odpowiedzialne praktyki uczenia maszynowego obejmują projektowanie sprawiedliwych, bezstronnych algorytmów, które są zgodne ze standardami etycznymi.</a:t>
            </a:r>
          </a:p>
          <a:p>
            <a:endParaRPr/>
          </a:p>
          <a:p>
            <a:r>
              <a:t>Podczas gdy algorytmy samouczenia się maszyn mogą automatyzować różne zadania, zachowanie ludzkiego nadzoru ma kluczowe znaczenie. Zaangażowanie i odpowiedzialność człowieka pomagają zapewnić, że decyzje podejmowane przez algorytmy są zgodne z względami etycznymi i wartościami ludzkimi. Pomaga również zapobiegać nieuzasadnionemu poleganiu na zautomatyzowanych systemach, uznając, że ludzie mają zdolność osądzania, empatii i zrozumienia kontekstowego, których może brakować w czysto algorytmicznych podejściach.</a:t>
            </a:r>
          </a:p>
          <a:p>
            <a:endParaRPr/>
          </a:p>
          <a:p>
            <a:r>
              <a:t>Ciągła ocena jest niezbędna do zachowania odpowiedzialności w uczeniu maszynowym. Regularne oceny i monitorowanie w całym cyklu życia systemów uczenia maszynowego pomagają wykrywać i rozwiązywać wszelkie niezamierzone konsekwencje, uprzedzenia lub inne problemy etyczne, które mogą się pojawić. Pozwala na ciągłe uczenie się i doskonalenie, zapewniając, że systemy uczenia maszynowego pozostają odpowiedzialne, adaptacyjne i reagują na zmieniające się potrzeby i wartości społeczeństwa.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3329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Wejdź w dziedzinę samouczenia się maszyn, gdzie jego głęboki wpływ społeczny jest tak urzekający, jak jego potencjał w zakresie przenoszenia pracy. Wyobraź sobie przyszłość, w której opieka zdrowotna jest zrewolucjonizowana, transport jest zoptymalizowany i pojawiają się niezliczone możliwości. </a:t>
            </a:r>
          </a:p>
          <a:p>
            <a:endParaRPr/>
          </a:p>
          <a:p>
            <a:r>
              <a:t>Jednak poza tą transformacją musimy zmagać się z tym, że rzeczywistość konkretnych miejsc pracy staje się zautomatyzowana, co prowadzi do potencjalnego przesiedlenia pracowników. Musimy inwestować w inicjatywy przekwalifikowania, aby poruszać się po tym terenie, umożliwiając osobom dostosowanie się i rozwój w zmieniającym się krajobrazie pracy. </a:t>
            </a:r>
          </a:p>
          <a:p>
            <a:endParaRPr/>
          </a:p>
          <a:p>
            <a:r>
              <a:t>Jednocześnie musimy zadbać o to, by korzyści płynące z uczenia maszynowego były sprawiedliwie dzielone, zapobiegając pogłębianiu się nierówności gospodarczych. Przyjmując te wyzwania etyczne, możemy stworzyć ścieżkę ku przyszłości, w której wpływ społeczny jest zmaksymalizowany, a ludzka siła robocza jest odporna w obliczu postępu technologicznego.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410587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02.03.2024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02.03.2024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hyperlink" Target="https://www.techtarget.com/searchenterpriseai/definition/machine-learning-bias-algorithm-bias-or-AI-bi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_U2YobRC8OY" TargetMode="External"/><Relationship Id="rId5" Type="http://schemas.openxmlformats.org/officeDocument/2006/relationships/hyperlink" Target="https://oecd.ai/en/dashboards/ai-principles/P7" TargetMode="External"/><Relationship Id="rId4" Type="http://schemas.openxmlformats.org/officeDocument/2006/relationships/hyperlink" Target="https://www.ibm.com/blog/make-data-protection-a-2023-competitive-differentiato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12711" y="2431873"/>
            <a:ext cx="9144000" cy="3065815"/>
          </a:xfrm>
        </p:spPr>
        <p:txBody>
          <a:bodyPr>
            <a:normAutofit fontScale="90000"/>
          </a:bodyPr>
          <a:lstStyle/>
          <a:p>
            <a:r>
              <a:rPr b="1"/>
              <a:t>O3 - Programy nauczania zdalnego w uczeniu maszynowym</a:t>
            </a:r>
            <a:br>
              <a:rPr b="1"/>
            </a:br>
            <a:r>
              <a:rPr b="1"/>
              <a:t/>
            </a:r>
            <a:br>
              <a:rPr b="1"/>
            </a:br>
            <a:r>
              <a:t>10 - Etyka w uczeniu maszynowym</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Wpływ społeczny i przenoszenie pracy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461" y="1381321"/>
            <a:ext cx="8619872" cy="4929168"/>
          </a:xfrm>
        </p:spPr>
        <p:txBody>
          <a:bodyPr>
            <a:noAutofit/>
          </a:bodyPr>
          <a:lstStyle/>
          <a:p>
            <a:pPr algn="just">
              <a:defRPr sz="3600">
                <a:latin typeface="+mj-lt"/>
              </a:defRPr>
            </a:pPr>
            <a:r>
              <a:t>Uczenie maszynowe przekształca sektory i wzmacnia społeczeństwo.</a:t>
            </a:r>
          </a:p>
          <a:p>
            <a:pPr algn="just">
              <a:defRPr sz="3600">
                <a:latin typeface="+mj-lt"/>
              </a:defRPr>
            </a:pPr>
            <a:r>
              <a:t>Automatyzacja może prowadzić do utraty pracy w niektórych branżach.</a:t>
            </a:r>
          </a:p>
          <a:p>
            <a:pPr algn="just">
              <a:defRPr>
                <a:latin typeface="+mj-lt"/>
              </a:defRPr>
            </a:pPr>
            <a:r>
              <a:rPr sz="4000" b="1"/>
              <a:t>Zmiana kwalifikacji i adaptacja</a:t>
            </a:r>
            <a:r>
              <a:rPr sz="3600"/>
              <a:t>: Programy ułatwiają pracownikom przejście na nowe role.</a:t>
            </a:r>
          </a:p>
          <a:p>
            <a:pPr algn="just">
              <a:defRPr sz="3600">
                <a:latin typeface="+mj-lt"/>
              </a:defRPr>
            </a:pPr>
            <a:r>
              <a:t>Nierówność ekonomiczna: zapewnienie sprawiedliwego podziału korzyści ma kluczowe znaczenie.</a:t>
            </a:r>
            <a:endParaRPr sz="3600">
              <a:latin typeface="+mj-lt"/>
            </a:endParaRPr>
          </a:p>
        </p:txBody>
      </p:sp>
      <p:pic>
        <p:nvPicPr>
          <p:cNvPr id="5122" name="Picture 2" descr="Free Close-Up Shot of Scrabble Tiles on a White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978" y="3615923"/>
            <a:ext cx="2833511" cy="21251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ree Person Reaching Out to a Robo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4948" y="1381321"/>
            <a:ext cx="2660297" cy="177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4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Sprawdź ten artykuł o Bias in Machine Learning:</a:t>
            </a:r>
            <a:endParaRPr b="1">
              <a:latin typeface="+mj-lt"/>
            </a:endParaRPr>
          </a:p>
          <a:p>
            <a:pPr algn="just">
              <a:defRPr>
                <a:latin typeface="+mj-lt"/>
                <a:hlinkClick r:id="rId3"/>
              </a:defRPr>
            </a:pPr>
            <a:r>
              <a:t>https://www.techtarget.com/searchenterpriseai/definition/machine-learning-bias-algorithm-bias-or-AI-bias</a:t>
            </a:r>
            <a:endParaRPr>
              <a:latin typeface="+mj-lt"/>
            </a:endParaRPr>
          </a:p>
          <a:p>
            <a:pPr marL="0" indent="0" algn="just">
              <a:buNone/>
              <a:defRPr b="1">
                <a:latin typeface="+mj-lt"/>
              </a:defRPr>
            </a:pPr>
            <a:r>
              <a:t>Sprawdź ten artykuł o prywatności i ochronie danych:</a:t>
            </a:r>
            <a:endParaRPr b="1">
              <a:latin typeface="+mj-lt"/>
            </a:endParaRPr>
          </a:p>
          <a:p>
            <a:pPr algn="just">
              <a:defRPr>
                <a:latin typeface="+mj-lt"/>
                <a:hlinkClick r:id="rId4"/>
              </a:defRPr>
            </a:pPr>
            <a:r>
              <a:t>https://www.ibm.com/blog/make-data-protection-a-2023-competitive-differentiator/</a:t>
            </a:r>
            <a:endParaRPr>
              <a:latin typeface="+mj-lt"/>
            </a:endParaRPr>
          </a:p>
          <a:p>
            <a:pPr marL="0" indent="0" algn="just">
              <a:buNone/>
              <a:defRPr b="1">
                <a:latin typeface="+mj-lt"/>
              </a:defRPr>
            </a:pPr>
            <a:r>
              <a:t>Sprawdź tę zasadę przejrzystości i zrozumiałości OECD:</a:t>
            </a:r>
            <a:endParaRPr b="1">
              <a:latin typeface="+mj-lt"/>
            </a:endParaRPr>
          </a:p>
          <a:p>
            <a:pPr algn="just">
              <a:defRPr>
                <a:latin typeface="+mj-lt"/>
                <a:hlinkClick r:id="rId5"/>
              </a:defRPr>
            </a:pPr>
            <a:r>
              <a:t>https://oecd.ai/en/dashboards/ai-principles/P7</a:t>
            </a:r>
            <a:endParaRPr>
              <a:latin typeface="+mj-lt"/>
            </a:endParaRPr>
          </a:p>
          <a:p>
            <a:pPr marL="0" indent="0" algn="just">
              <a:buNone/>
              <a:defRPr b="1">
                <a:latin typeface="+mj-lt"/>
              </a:defRPr>
            </a:pPr>
            <a:r>
              <a:t>Obejrzyj ten film TEDx o wpływie AI na pracę:</a:t>
            </a:r>
            <a:endParaRPr b="1">
              <a:latin typeface="+mj-lt"/>
            </a:endParaRPr>
          </a:p>
          <a:p>
            <a:pPr algn="just">
              <a:defRPr>
                <a:latin typeface="+mj-lt"/>
                <a:hlinkClick r:id="rId6"/>
              </a:defRPr>
            </a:pPr>
            <a:r>
              <a:t>https://www.youtube.com/watch?v=_U2YobRC8OY</a:t>
            </a:r>
            <a:endParaRPr>
              <a:latin typeface="+mj-lt"/>
            </a:endParaRPr>
          </a:p>
          <a:p>
            <a:pPr marL="0" indent="0" algn="just">
              <a:buNone/>
              <a:defRPr b="1">
                <a:latin typeface="+mj-lt"/>
              </a:defRPr>
            </a:pPr>
            <a:r>
              <a:t>Uzyskaj dostęp do aplikacji Oracle Member Hub i dokończ dziesiąty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Etyka w uczeniu maszynowym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 kurs został opracowany w wyniku projektu Erasmus+ CodeIn (</a:t>
            </a:r>
            <a:r>
              <a:rPr i="1"/>
              <a:t>Cloud cOmputing for Digital Education INnovation</a:t>
            </a:r>
            <a:r>
              <a:t>)</a:t>
            </a:r>
          </a:p>
          <a:p>
            <a:pPr lvl="0">
              <a:defRPr sz="3600">
                <a:latin typeface="+mj-lt"/>
              </a:defRPr>
            </a:pPr>
            <a:r>
              <a:t>Zawiera w sumie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poświęcisz łącznie 150 godzin na uzyskanie zamierzonych efektów uczenia się.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rPr lang="hr-HR"/>
              <a:t>S</a:t>
            </a:r>
            <a:r>
              <a:rPr smtClean="0"/>
              <a:t>tronniczość </a:t>
            </a:r>
            <a:r>
              <a:t>w uczeniu maszynowym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461" y="821041"/>
            <a:ext cx="8784771" cy="4486275"/>
          </a:xfrm>
        </p:spPr>
        <p:txBody>
          <a:bodyPr>
            <a:noAutofit/>
          </a:bodyPr>
          <a:lstStyle/>
          <a:p>
            <a:pPr algn="just">
              <a:defRPr>
                <a:latin typeface="+mj-lt"/>
              </a:defRPr>
            </a:pPr>
            <a:r>
              <a:rPr sz="3600" b="1"/>
              <a:t>Bias</a:t>
            </a:r>
            <a:r>
              <a:rPr sz="3600"/>
              <a:t> w uczeniu maszynowym: </a:t>
            </a:r>
            <a:r>
              <a:rPr sz="4000" b="1"/>
              <a:t>nieuczciwy faworyzowanie w algorytmach</a:t>
            </a:r>
            <a:r>
              <a:rPr sz="3600"/>
              <a:t>.</a:t>
            </a:r>
          </a:p>
          <a:p>
            <a:pPr algn="just">
              <a:defRPr sz="3600">
                <a:latin typeface="+mj-lt"/>
              </a:defRPr>
            </a:pPr>
            <a:r>
              <a:t>Algorytmy stronnicze utrwalają uprzedzenia społeczne i nierówności.</a:t>
            </a:r>
          </a:p>
          <a:p>
            <a:pPr algn="just">
              <a:defRPr sz="3600">
                <a:latin typeface="+mj-lt"/>
              </a:defRPr>
            </a:pPr>
            <a:r>
              <a:t>Rozwiązanie problemu uprzedzeń zapewnia uczciwość i praktyki etyczne.</a:t>
            </a:r>
          </a:p>
          <a:p>
            <a:pPr algn="just">
              <a:defRPr sz="3600">
                <a:latin typeface="+mj-lt"/>
              </a:defRPr>
            </a:pPr>
            <a:r>
              <a:t>Strategie: zróżnicowane dane, regularna ocena, multidyscyplinarne zespoły, udoskonalanie algorytmów.</a:t>
            </a:r>
          </a:p>
          <a:p>
            <a:pPr algn="just">
              <a:defRPr sz="3600">
                <a:latin typeface="+mj-lt"/>
              </a:defRPr>
            </a:pPr>
            <a:r>
              <a:t>Uznanie i złagodzenie uprzedzeń ma kluczowe znaczenie dla uczciwości.</a:t>
            </a:r>
            <a:endParaRPr sz="3600">
              <a:latin typeface="+mj-lt"/>
            </a:endParaRPr>
          </a:p>
        </p:txBody>
      </p:sp>
      <p:pic>
        <p:nvPicPr>
          <p:cNvPr id="1026" name="Picture 2" descr="Free An Elderly Man Facing the Computer Monito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4088" y="1600200"/>
            <a:ext cx="2573112" cy="3859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stronniczość w uczeniu maszynowym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3287" y="2648632"/>
            <a:ext cx="5050970" cy="3088140"/>
          </a:xfrm>
        </p:spPr>
        <p:txBody>
          <a:bodyPr>
            <a:noAutofit/>
          </a:bodyPr>
          <a:lstStyle/>
          <a:p>
            <a:pPr algn="just">
              <a:defRPr sz="3600">
                <a:latin typeface="+mj-lt"/>
              </a:defRPr>
            </a:pPr>
            <a:r>
              <a:rPr sz="3200"/>
              <a:t>Algorytmy zatwierdzania pożyczek mogą wprowadzać stronniczość w ocenie zdolności kredytowej.</a:t>
            </a:r>
          </a:p>
          <a:p>
            <a:pPr algn="just">
              <a:defRPr sz="3600">
                <a:latin typeface="+mj-lt"/>
              </a:defRPr>
            </a:pPr>
            <a:r>
              <a:rPr sz="3200"/>
              <a:t>Algorytmy stronnicze mogą odmawiać pożyczek lub zapewniać mniej korzystne warunki w zależności od płci lub rasy.</a:t>
            </a:r>
            <a:endParaRPr sz="32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235436719"/>
              </p:ext>
            </p:extLst>
          </p:nvPr>
        </p:nvGraphicFramePr>
        <p:xfrm>
          <a:off x="5617030" y="1415141"/>
          <a:ext cx="6324601" cy="3699004"/>
        </p:xfrm>
        <a:graphic>
          <a:graphicData uri="http://schemas.openxmlformats.org/drawingml/2006/table">
            <a:tbl>
              <a:tblPr>
                <a:tableStyleId>{5C22544A-7EE6-4342-B048-85BDC9FD1C3A}</a:tableStyleId>
              </a:tblPr>
              <a:tblGrid>
                <a:gridCol w="1001484">
                  <a:extLst>
                    <a:ext uri="{9D8B030D-6E8A-4147-A177-3AD203B41FA5}">
                      <a16:colId xmlns:a16="http://schemas.microsoft.com/office/drawing/2014/main" val="3975688155"/>
                    </a:ext>
                  </a:extLst>
                </a:gridCol>
                <a:gridCol w="1238557">
                  <a:extLst>
                    <a:ext uri="{9D8B030D-6E8A-4147-A177-3AD203B41FA5}">
                      <a16:colId xmlns:a16="http://schemas.microsoft.com/office/drawing/2014/main" val="1335827016"/>
                    </a:ext>
                  </a:extLst>
                </a:gridCol>
                <a:gridCol w="1256788">
                  <a:extLst>
                    <a:ext uri="{9D8B030D-6E8A-4147-A177-3AD203B41FA5}">
                      <a16:colId xmlns:a16="http://schemas.microsoft.com/office/drawing/2014/main" val="3841676713"/>
                    </a:ext>
                  </a:extLst>
                </a:gridCol>
                <a:gridCol w="709715">
                  <a:extLst>
                    <a:ext uri="{9D8B030D-6E8A-4147-A177-3AD203B41FA5}">
                      <a16:colId xmlns:a16="http://schemas.microsoft.com/office/drawing/2014/main" val="2443144955"/>
                    </a:ext>
                  </a:extLst>
                </a:gridCol>
                <a:gridCol w="709715">
                  <a:extLst>
                    <a:ext uri="{9D8B030D-6E8A-4147-A177-3AD203B41FA5}">
                      <a16:colId xmlns:a16="http://schemas.microsoft.com/office/drawing/2014/main" val="3737891590"/>
                    </a:ext>
                  </a:extLst>
                </a:gridCol>
                <a:gridCol w="1408342">
                  <a:extLst>
                    <a:ext uri="{9D8B030D-6E8A-4147-A177-3AD203B41FA5}">
                      <a16:colId xmlns:a16="http://schemas.microsoft.com/office/drawing/2014/main" val="2186943754"/>
                    </a:ext>
                  </a:extLst>
                </a:gridCol>
              </a:tblGrid>
              <a:tr h="908179">
                <a:tc>
                  <a:txBody>
                    <a:bodyPr/>
                    <a:lstStyle/>
                    <a:p>
                      <a:pPr algn="ctr" fontAlgn="ctr">
                        <a:defRPr b="1">
                          <a:effectLst/>
                          <a:latin typeface="+mj-lt"/>
                        </a:defRPr>
                      </a:pPr>
                      <a:r>
                        <a:t>Dochód    </a:t>
                      </a:r>
                      <a:endParaRPr sz="1800" b="1" i="0" u="none" strike="noStrike">
                        <a:solidFill>
                          <a:srgbClr val="000000"/>
                        </a:solidFill>
                        <a:effectLst/>
                        <a:latin typeface="+mj-lt"/>
                      </a:endParaRPr>
                    </a:p>
                  </a:txBody>
                  <a:tcPr marL="9525" marR="9525" marT="9525" marB="0" anchor="ctr"/>
                </a:tc>
                <a:tc>
                  <a:txBody>
                    <a:bodyPr/>
                    <a:lstStyle/>
                    <a:p>
                      <a:pPr algn="ctr" fontAlgn="b">
                        <a:defRPr b="1">
                          <a:effectLst/>
                          <a:latin typeface="+mj-lt"/>
                        </a:defRPr>
                      </a:pPr>
                      <a:r>
                        <a:t>Status zatrudnienia</a:t>
                      </a:r>
                      <a:endParaRPr sz="1800" b="1" i="0" u="none" strike="noStrike">
                        <a:solidFill>
                          <a:srgbClr val="000000"/>
                        </a:solidFill>
                        <a:effectLst/>
                        <a:latin typeface="+mj-lt"/>
                      </a:endParaRPr>
                    </a:p>
                  </a:txBody>
                  <a:tcPr marL="9525" marR="9525" marT="9525" marB="0" anchor="b"/>
                </a:tc>
                <a:tc>
                  <a:txBody>
                    <a:bodyPr/>
                    <a:lstStyle/>
                    <a:p>
                      <a:pPr algn="ctr" fontAlgn="b">
                        <a:defRPr b="1">
                          <a:effectLst/>
                          <a:latin typeface="+mj-lt"/>
                        </a:defRPr>
                      </a:pPr>
                      <a:r>
                        <a:t>Historia kredytowa</a:t>
                      </a:r>
                      <a:endParaRPr sz="1800" b="1" i="0" u="none" strike="noStrike">
                        <a:solidFill>
                          <a:srgbClr val="000000"/>
                        </a:solidFill>
                        <a:effectLst/>
                        <a:latin typeface="+mj-lt"/>
                      </a:endParaRPr>
                    </a:p>
                  </a:txBody>
                  <a:tcPr marL="9525" marR="9525" marT="9525" marB="0" anchor="b"/>
                </a:tc>
                <a:tc>
                  <a:txBody>
                    <a:bodyPr/>
                    <a:lstStyle/>
                    <a:p>
                      <a:pPr algn="ctr" fontAlgn="b">
                        <a:defRPr b="1">
                          <a:solidFill>
                            <a:srgbClr val="FF0000"/>
                          </a:solidFill>
                          <a:effectLst/>
                          <a:latin typeface="+mj-lt"/>
                        </a:defRPr>
                      </a:pPr>
                      <a:r>
                        <a:t>Rasa     </a:t>
                      </a:r>
                      <a:endParaRPr sz="1800" b="1" i="0" u="none" strike="noStrike">
                        <a:solidFill>
                          <a:srgbClr val="FF0000"/>
                        </a:solidFill>
                        <a:effectLst/>
                        <a:latin typeface="+mj-lt"/>
                      </a:endParaRPr>
                    </a:p>
                  </a:txBody>
                  <a:tcPr marL="9525" marR="9525" marT="9525" marB="0" anchor="b"/>
                </a:tc>
                <a:tc>
                  <a:txBody>
                    <a:bodyPr/>
                    <a:lstStyle/>
                    <a:p>
                      <a:pPr algn="ctr" fontAlgn="b">
                        <a:defRPr b="1">
                          <a:solidFill>
                            <a:srgbClr val="FF0000"/>
                          </a:solidFill>
                          <a:effectLst/>
                          <a:latin typeface="+mj-lt"/>
                        </a:defRPr>
                      </a:pPr>
                      <a:r>
                        <a:t>Płeć</a:t>
                      </a:r>
                      <a:endParaRPr sz="1800" b="1" i="0" u="none" strike="noStrike">
                        <a:solidFill>
                          <a:srgbClr val="FF0000"/>
                        </a:solidFill>
                        <a:effectLst/>
                        <a:latin typeface="+mj-lt"/>
                      </a:endParaRPr>
                    </a:p>
                  </a:txBody>
                  <a:tcPr marL="9525" marR="9525" marT="9525" marB="0" anchor="b"/>
                </a:tc>
                <a:tc>
                  <a:txBody>
                    <a:bodyPr/>
                    <a:lstStyle/>
                    <a:p>
                      <a:pPr algn="ctr" fontAlgn="b">
                        <a:defRPr b="1">
                          <a:effectLst/>
                          <a:latin typeface="+mj-lt"/>
                        </a:defRPr>
                      </a:pPr>
                      <a:r>
                        <a:t> Pożyczka zatwierdzona </a:t>
                      </a:r>
                      <a:endParaRPr sz="1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11186705"/>
                  </a:ext>
                </a:extLst>
              </a:tr>
              <a:tr h="454090">
                <a:tc>
                  <a:txBody>
                    <a:bodyPr/>
                    <a:lstStyle/>
                    <a:p>
                      <a:pPr algn="ctr" fontAlgn="ctr">
                        <a:defRPr>
                          <a:effectLst/>
                          <a:latin typeface="+mj-lt"/>
                        </a:defRPr>
                      </a:pPr>
                      <a:r>
                        <a:t>35.000,00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Pełny etat</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Uczciwy</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Biały</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Kobieta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016813900"/>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Pełny etat</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Dobre</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Czarny</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Kobieta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255818894"/>
                  </a:ext>
                </a:extLst>
              </a:tr>
              <a:tr h="454090">
                <a:tc>
                  <a:txBody>
                    <a:bodyPr/>
                    <a:lstStyle/>
                    <a:p>
                      <a:pPr algn="ctr" fontAlgn="ctr">
                        <a:defRPr>
                          <a:effectLst/>
                          <a:latin typeface="+mj-lt"/>
                        </a:defRPr>
                      </a:pPr>
                      <a:r>
                        <a:t>30.000,00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Niepełny etat</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Dobre</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Biały</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Mężczyzna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Tak</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928121666"/>
                  </a:ext>
                </a:extLst>
              </a:tr>
              <a:tr h="454090">
                <a:tc>
                  <a:txBody>
                    <a:bodyPr/>
                    <a:lstStyle/>
                    <a:p>
                      <a:pPr algn="ctr" fontAlgn="ctr">
                        <a:defRPr>
                          <a:effectLst/>
                          <a:latin typeface="+mj-lt"/>
                        </a:defRPr>
                      </a:pPr>
                      <a:r>
                        <a:t>25.000,00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Niepełny etat</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Słabe</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Czarny</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Mężczyzna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Nie</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5840479"/>
                  </a:ext>
                </a:extLst>
              </a:tr>
              <a:tr h="454090">
                <a:tc>
                  <a:txBody>
                    <a:bodyPr/>
                    <a:lstStyle/>
                    <a:p>
                      <a:pPr algn="ctr" fontAlgn="ctr">
                        <a:defRPr>
                          <a:effectLst/>
                          <a:latin typeface="+mj-lt"/>
                        </a:defRPr>
                      </a:pPr>
                      <a:r>
                        <a:t>70.000,00</a:t>
                      </a:r>
                      <a:endParaRPr sz="1800" b="0" i="0" u="none" strike="noStrike">
                        <a:solidFill>
                          <a:srgbClr val="000000"/>
                        </a:solidFill>
                        <a:effectLst/>
                        <a:latin typeface="+mj-lt"/>
                      </a:endParaRPr>
                    </a:p>
                  </a:txBody>
                  <a:tcPr marL="9525" marR="9525" marT="9525" marB="0" anchor="ctr"/>
                </a:tc>
                <a:tc>
                  <a:txBody>
                    <a:bodyPr/>
                    <a:lstStyle/>
                    <a:p>
                      <a:pPr algn="ctr" fontAlgn="b">
                        <a:defRPr>
                          <a:effectLst/>
                          <a:latin typeface="+mj-lt"/>
                        </a:defRPr>
                      </a:pPr>
                      <a:r>
                        <a:t>Pełny etat</a:t>
                      </a:r>
                      <a:endParaRPr sz="1800" b="0" i="0" u="none" strike="noStrike">
                        <a:solidFill>
                          <a:srgbClr val="000000"/>
                        </a:solidFill>
                        <a:effectLst/>
                        <a:latin typeface="+mj-lt"/>
                      </a:endParaRPr>
                    </a:p>
                  </a:txBody>
                  <a:tcPr marL="9525" marR="9525" marT="9525" marB="0" anchor="b"/>
                </a:tc>
                <a:tc>
                  <a:txBody>
                    <a:bodyPr/>
                    <a:lstStyle/>
                    <a:p>
                      <a:pPr algn="ctr" fontAlgn="b">
                        <a:defRPr>
                          <a:effectLst/>
                          <a:latin typeface="+mj-lt"/>
                        </a:defRPr>
                      </a:pPr>
                      <a:r>
                        <a:t>Znakomity</a:t>
                      </a:r>
                      <a:endParaRPr sz="1800" b="0" i="0" u="none" strike="noStrike">
                        <a:solidFill>
                          <a:srgbClr val="000000"/>
                        </a:solidFill>
                        <a:effectLst/>
                        <a:latin typeface="+mj-lt"/>
                      </a:endParaRPr>
                    </a:p>
                  </a:txBody>
                  <a:tcPr marL="9525" marR="9525" marT="9525" marB="0" anchor="b"/>
                </a:tc>
                <a:tc>
                  <a:txBody>
                    <a:bodyPr/>
                    <a:lstStyle/>
                    <a:p>
                      <a:pPr algn="ctr" fontAlgn="b">
                        <a:defRPr>
                          <a:solidFill>
                            <a:srgbClr val="FF0000"/>
                          </a:solidFill>
                          <a:effectLst/>
                          <a:latin typeface="+mj-lt"/>
                        </a:defRPr>
                      </a:pPr>
                      <a:r>
                        <a:t>Biały</a:t>
                      </a:r>
                      <a:endParaRPr sz="1800" b="0" i="0" u="none" strike="noStrike">
                        <a:solidFill>
                          <a:srgbClr val="FF0000"/>
                        </a:solidFill>
                        <a:effectLst/>
                        <a:latin typeface="+mj-lt"/>
                      </a:endParaRPr>
                    </a:p>
                  </a:txBody>
                  <a:tcPr marL="9525" marR="9525" marT="9525" marB="0" anchor="b"/>
                </a:tc>
                <a:tc>
                  <a:txBody>
                    <a:bodyPr/>
                    <a:lstStyle/>
                    <a:p>
                      <a:pPr algn="ctr" fontAlgn="b">
                        <a:defRPr>
                          <a:solidFill>
                            <a:srgbClr val="FF0000"/>
                          </a:solidFill>
                          <a:effectLst/>
                          <a:latin typeface="+mj-lt"/>
                        </a:defRPr>
                      </a:pPr>
                      <a:r>
                        <a:t>Mężczyzna</a:t>
                      </a:r>
                      <a:endParaRPr sz="1800" b="0" i="0" u="none" strike="noStrike">
                        <a:solidFill>
                          <a:srgbClr val="FF0000"/>
                        </a:solidFill>
                        <a:effectLst/>
                        <a:latin typeface="+mj-lt"/>
                      </a:endParaRPr>
                    </a:p>
                  </a:txBody>
                  <a:tcPr marL="9525" marR="9525" marT="9525" marB="0" anchor="b"/>
                </a:tc>
                <a:tc>
                  <a:txBody>
                    <a:bodyPr/>
                    <a:lstStyle/>
                    <a:p>
                      <a:pPr algn="ctr" fontAlgn="b">
                        <a:defRPr>
                          <a:effectLst/>
                          <a:latin typeface="+mj-lt"/>
                        </a:defRPr>
                      </a:pPr>
                      <a:r>
                        <a:t>Tak</a:t>
                      </a:r>
                      <a:endParaRP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33364947"/>
                  </a:ext>
                </a:extLst>
              </a:tr>
            </a:tbl>
          </a:graphicData>
        </a:graphic>
      </p:graphicFrame>
      <p:cxnSp>
        <p:nvCxnSpPr>
          <p:cNvPr id="6" name="Straight Connector 5"/>
          <p:cNvCxnSpPr/>
          <p:nvPr/>
        </p:nvCxnSpPr>
        <p:spPr>
          <a:xfrm>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Cloud Callout 12"/>
          <p:cNvSpPr/>
          <p:nvPr/>
        </p:nvSpPr>
        <p:spPr>
          <a:xfrm>
            <a:off x="849085" y="1175657"/>
            <a:ext cx="4049486" cy="1338943"/>
          </a:xfrm>
          <a:prstGeom prst="cloudCallout">
            <a:avLst>
              <a:gd name="adj1" fmla="val 56318"/>
              <a:gd name="adj2" fmla="val 698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a:t>
            </a:r>
            <a:r>
              <a:rPr sz="4400">
                <a:latin typeface="+mj-lt"/>
              </a:rPr>
              <a:t>Przykład</a:t>
            </a:r>
            <a:endParaRPr sz="3200">
              <a:latin typeface="+mj-lt"/>
            </a:endParaRPr>
          </a:p>
        </p:txBody>
      </p:sp>
      <p:sp>
        <p:nvSpPr>
          <p:cNvPr id="14" name="Rectangular Callout 13"/>
          <p:cNvSpPr/>
          <p:nvPr/>
        </p:nvSpPr>
        <p:spPr>
          <a:xfrm>
            <a:off x="5976257" y="5033990"/>
            <a:ext cx="5388428" cy="1382485"/>
          </a:xfrm>
          <a:prstGeom prst="wedgeRectCallout">
            <a:avLst>
              <a:gd name="adj1" fmla="val 21755"/>
              <a:gd name="adj2" fmla="val -603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Aby rozwiązać i złagodzić tendencyjność, zaleca się rozważenie usunięcia wrażliwego atrybutu "Race" i "Gender" ze zbioru danych</a:t>
            </a:r>
          </a:p>
        </p:txBody>
      </p:sp>
    </p:spTree>
    <p:extLst>
      <p:ext uri="{BB962C8B-B14F-4D97-AF65-F5344CB8AC3E}">
        <p14:creationId xmlns:p14="http://schemas.microsoft.com/office/powerpoint/2010/main" val="300648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Prywatność i ochrona danych</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defRPr sz="3600">
                <a:latin typeface="+mj-lt"/>
              </a:defRPr>
            </a:pPr>
            <a:r>
              <a:t>Prywatność i ochrona danych są niezbędne w uczeniu maszynowym.</a:t>
            </a:r>
          </a:p>
          <a:p>
            <a:pPr algn="just">
              <a:defRPr sz="3600">
                <a:latin typeface="+mj-lt"/>
              </a:defRPr>
            </a:pPr>
            <a:r>
              <a:t>Zabezpiecz dane przed wyciekami danych i nieautoryzowanym dostępem.</a:t>
            </a:r>
          </a:p>
          <a:p>
            <a:pPr algn="just">
              <a:defRPr sz="3600">
                <a:latin typeface="+mj-lt"/>
              </a:defRPr>
            </a:pPr>
            <a:r>
              <a:t>Przejrzystość i zgoda budują zaufanie do uczenia maszynowego.</a:t>
            </a:r>
          </a:p>
          <a:p>
            <a:pPr algn="just">
              <a:defRPr sz="3600">
                <a:latin typeface="+mj-lt"/>
              </a:defRPr>
            </a:pPr>
            <a:r>
              <a:t>Anonimizacja danych w celu ochrony prywatności.</a:t>
            </a:r>
          </a:p>
          <a:p>
            <a:pPr algn="just">
              <a:defRPr sz="3600">
                <a:latin typeface="+mj-lt"/>
              </a:defRPr>
            </a:pPr>
            <a:r>
              <a:t>Ramy prawne (np. RODO) kierują odpowiedzialną obsługą danych.</a:t>
            </a:r>
            <a:endParaRPr sz="3600">
              <a:latin typeface="+mj-lt"/>
            </a:endParaRPr>
          </a:p>
        </p:txBody>
      </p:sp>
      <p:pic>
        <p:nvPicPr>
          <p:cNvPr id="4" name="Picture 2" descr="Free Modern equipment for video surveillance on wall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0199" y="1091974"/>
            <a:ext cx="2819400" cy="1877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From above of crop anonymous male lawyer in formal clothes typing on laptop while sitting at wooden table with stack of documents and gavel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6639" y="3195637"/>
            <a:ext cx="1926519" cy="288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317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Prywatność i ochrona danych</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918477"/>
            <a:ext cx="9150450" cy="4486275"/>
          </a:xfrm>
        </p:spPr>
        <p:txBody>
          <a:bodyPr>
            <a:noAutofit/>
          </a:bodyPr>
          <a:lstStyle/>
          <a:p>
            <a:pPr algn="just">
              <a:defRPr>
                <a:latin typeface="+mj-lt"/>
              </a:defRPr>
            </a:pPr>
            <a:r>
              <a:rPr sz="3600" b="1"/>
              <a:t>Opieka zdrowotna</a:t>
            </a:r>
            <a:r>
              <a:rPr sz="3200"/>
              <a:t>: Chroni wrażliwe dane medyczne poprzez środki ochrony prywatności.</a:t>
            </a:r>
          </a:p>
          <a:p>
            <a:pPr algn="just">
              <a:defRPr>
                <a:latin typeface="+mj-lt"/>
              </a:defRPr>
            </a:pPr>
            <a:r>
              <a:rPr sz="3600" b="1"/>
              <a:t>Media społecznościowe</a:t>
            </a:r>
            <a:r>
              <a:rPr sz="3200"/>
              <a:t>: Ochrona danych użytkowników podczas dostarczania spersonalizowanych treści.</a:t>
            </a:r>
          </a:p>
          <a:p>
            <a:pPr algn="just">
              <a:defRPr>
                <a:latin typeface="+mj-lt"/>
              </a:defRPr>
            </a:pPr>
            <a:r>
              <a:rPr sz="3600" b="1"/>
              <a:t>Finanse</a:t>
            </a:r>
            <a:r>
              <a:rPr sz="3200"/>
              <a:t>: Wykrywanie oszustw przy jednoczesnym zachowaniu wrażliwych danych finansowych.</a:t>
            </a:r>
          </a:p>
          <a:p>
            <a:pPr algn="just">
              <a:defRPr>
                <a:latin typeface="+mj-lt"/>
              </a:defRPr>
            </a:pPr>
            <a:r>
              <a:rPr sz="3600" b="1"/>
              <a:t>Inteligentne domy</a:t>
            </a:r>
            <a:r>
              <a:rPr sz="3200"/>
              <a:t>: zabezpieczają podłączone urządzenia, chroniąc dane osobowe.</a:t>
            </a:r>
          </a:p>
          <a:p>
            <a:pPr algn="just">
              <a:defRPr>
                <a:latin typeface="+mj-lt"/>
              </a:defRPr>
            </a:pPr>
            <a:r>
              <a:rPr sz="3600" b="1"/>
              <a:t>Pojazdy autonomiczne</a:t>
            </a:r>
            <a:r>
              <a:rPr sz="3200"/>
              <a:t>: Zapewnia prywatność w obsłudze danych osobowych z czujników pojazdów.</a:t>
            </a:r>
            <a:endParaRPr sz="3200">
              <a:latin typeface="+mj-lt"/>
            </a:endParaRPr>
          </a:p>
        </p:txBody>
      </p:sp>
      <p:pic>
        <p:nvPicPr>
          <p:cNvPr id="2050" name="Picture 2" descr="Free Person Getting His Blood Check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8089" y="1040734"/>
            <a:ext cx="2141007" cy="14259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lose-Up Shot of App Icon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1792" y="2698043"/>
            <a:ext cx="2346184" cy="15578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ee Round Silver and Gold Coins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4888" y="4502344"/>
            <a:ext cx="2344208" cy="175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50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Przejrzystość i możliwość wyjaśniania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9161739" cy="4486275"/>
          </a:xfrm>
        </p:spPr>
        <p:txBody>
          <a:bodyPr>
            <a:noAutofit/>
          </a:bodyPr>
          <a:lstStyle/>
          <a:p>
            <a:pPr algn="just">
              <a:defRPr>
                <a:latin typeface="+mj-lt"/>
              </a:defRPr>
            </a:pPr>
            <a:r>
              <a:rPr sz="4000" b="1"/>
              <a:t>Przejrzystość</a:t>
            </a:r>
            <a:r>
              <a:rPr sz="3600"/>
              <a:t>: otwartość i jasność w zakresie gromadzenia danych, szkolenia modeli i podejmowania decyzji.</a:t>
            </a:r>
          </a:p>
          <a:p>
            <a:pPr algn="just">
              <a:defRPr>
                <a:latin typeface="+mj-lt"/>
              </a:defRPr>
            </a:pPr>
            <a:r>
              <a:rPr sz="4000" b="1"/>
              <a:t>Wyjaśnienie</a:t>
            </a:r>
            <a:r>
              <a:rPr sz="3600"/>
              <a:t>: Zapewnienie zrozumiałych informacji na temat tego, dlaczego podejmowane są decyzje lub prognozy.</a:t>
            </a:r>
          </a:p>
          <a:p>
            <a:pPr algn="just">
              <a:defRPr>
                <a:latin typeface="+mj-lt"/>
              </a:defRPr>
            </a:pPr>
            <a:r>
              <a:rPr sz="4000" b="1"/>
              <a:t>Wyzwania</a:t>
            </a:r>
            <a:r>
              <a:rPr sz="3600"/>
              <a:t>: Zapewnienie przejrzystości i możliwości wyjaśniania w złożonych algorytmach, takich jak uczenie głębokie.</a:t>
            </a:r>
          </a:p>
        </p:txBody>
      </p:sp>
      <p:pic>
        <p:nvPicPr>
          <p:cNvPr id="4098" name="Picture 2" descr="Free The Word Why Made with Cubes with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754" y="1806223"/>
            <a:ext cx="2148383" cy="3222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084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Przejrzystość i możliwość wyjaśniania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51595" y="918477"/>
            <a:ext cx="9579428" cy="4486275"/>
          </a:xfrm>
        </p:spPr>
        <p:txBody>
          <a:bodyPr>
            <a:noAutofit/>
          </a:bodyPr>
          <a:lstStyle/>
          <a:p>
            <a:pPr algn="just">
              <a:defRPr>
                <a:latin typeface="+mj-lt"/>
              </a:defRPr>
            </a:pPr>
            <a:r>
              <a:rPr sz="4000" b="1"/>
              <a:t>Opieka zdrowotna</a:t>
            </a:r>
            <a:r>
              <a:rPr sz="3600"/>
              <a:t>: jasny wgląd w decyzje diagnostyczne, budowanie zaufania.</a:t>
            </a:r>
          </a:p>
          <a:p>
            <a:pPr algn="just">
              <a:defRPr>
                <a:latin typeface="+mj-lt"/>
              </a:defRPr>
            </a:pPr>
            <a:r>
              <a:rPr sz="4000" b="1"/>
              <a:t>Finanse</a:t>
            </a:r>
            <a:r>
              <a:rPr sz="3600"/>
              <a:t>: Uczciwa ocena kredytowa z wykorzystaniem zrozumiałych czynników.</a:t>
            </a:r>
          </a:p>
          <a:p>
            <a:pPr algn="just">
              <a:defRPr>
                <a:latin typeface="+mj-lt"/>
              </a:defRPr>
            </a:pPr>
            <a:r>
              <a:rPr sz="4000" b="1"/>
              <a:t>Pojazdy autonomiczne</a:t>
            </a:r>
            <a:r>
              <a:rPr sz="3600"/>
              <a:t>: bezpieczeństwo i odpowiedzialność dzięki zrozumiałym decyzjom.</a:t>
            </a:r>
          </a:p>
          <a:p>
            <a:pPr algn="just">
              <a:defRPr>
                <a:latin typeface="+mj-lt"/>
              </a:defRPr>
            </a:pPr>
            <a:r>
              <a:rPr sz="4000" b="1"/>
              <a:t>Wykrywanie oszustw</a:t>
            </a:r>
            <a:r>
              <a:rPr sz="3600"/>
              <a:t>: skuteczne zarządzanie ryzykiem poprzez zrozumiałe wzorce.</a:t>
            </a:r>
          </a:p>
          <a:p>
            <a:pPr algn="just">
              <a:defRPr>
                <a:latin typeface="+mj-lt"/>
              </a:defRPr>
            </a:pPr>
            <a:r>
              <a:rPr sz="4000" b="1"/>
              <a:t>Spersonalizowane rekomendacje</a:t>
            </a:r>
            <a:r>
              <a:rPr sz="3600"/>
              <a:t>: wiarygodne spostrzeżenia, zapewniające lepsze dostosowanie.</a:t>
            </a:r>
          </a:p>
        </p:txBody>
      </p:sp>
      <p:pic>
        <p:nvPicPr>
          <p:cNvPr id="3074" name="Picture 2" descr="Free Selective Focus Photography of Person Using Iphone X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2967" y="4729271"/>
            <a:ext cx="2028471" cy="1350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A Person with Handcuffs Holding a Sign that Says Fraud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978" y="3401642"/>
            <a:ext cx="1718508" cy="11445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ree Black Car on Road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84301" y="918477"/>
            <a:ext cx="1507050" cy="2260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21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defRPr b="1"/>
            </a:pPr>
            <a:r>
              <a:t>Odpowiedzialność i odpowiedzialność</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61" y="1065232"/>
            <a:ext cx="9681028" cy="4929168"/>
          </a:xfrm>
        </p:spPr>
        <p:txBody>
          <a:bodyPr>
            <a:noAutofit/>
          </a:bodyPr>
          <a:lstStyle/>
          <a:p>
            <a:pPr algn="just">
              <a:defRPr sz="3600">
                <a:latin typeface="+mj-lt"/>
              </a:defRPr>
            </a:pPr>
            <a:r>
              <a:rPr b="1"/>
              <a:t>Odpowiedzialność</a:t>
            </a:r>
            <a:r>
              <a:t>: śledzone i możliwe do przeanalizowania działania i decyzje podejmowane w ramach uczenia maszynowego.</a:t>
            </a:r>
          </a:p>
          <a:p>
            <a:pPr algn="just">
              <a:defRPr sz="3600">
                <a:latin typeface="+mj-lt"/>
              </a:defRPr>
            </a:pPr>
            <a:r>
              <a:rPr b="1"/>
              <a:t>Etyczne</a:t>
            </a:r>
            <a:r>
              <a:t> podejmowanie decyzji: rozważanie szerszych implikacji i łagodzenie tendencji.</a:t>
            </a:r>
          </a:p>
          <a:p>
            <a:pPr algn="just">
              <a:defRPr sz="3600">
                <a:latin typeface="+mj-lt"/>
              </a:defRPr>
            </a:pPr>
            <a:r>
              <a:rPr b="1"/>
              <a:t>Odpowiedzialne</a:t>
            </a:r>
            <a:r>
              <a:t> praktyki: Projektowanie sprawiedliwych i obiektywnych algorytmów zgodnych ze standardami etycznymi.</a:t>
            </a:r>
          </a:p>
          <a:p>
            <a:pPr algn="just">
              <a:defRPr sz="3600">
                <a:latin typeface="+mj-lt"/>
              </a:defRPr>
            </a:pPr>
            <a:r>
              <a:rPr b="1"/>
              <a:t>Nadzór nad człowiekiem</a:t>
            </a:r>
            <a:r>
              <a:t>: Utrzymywanie zaangażowania ludzi w celu podtrzymania względów etycznych.</a:t>
            </a:r>
          </a:p>
          <a:p>
            <a:pPr algn="just">
              <a:defRPr sz="3600">
                <a:latin typeface="+mj-lt"/>
              </a:defRPr>
            </a:pPr>
            <a:r>
              <a:rPr b="1"/>
              <a:t>Ciągła ocena</a:t>
            </a:r>
            <a:r>
              <a:t>: bieżąca ocena i monitorowanie w celu poprawy i adaptacji.</a:t>
            </a:r>
          </a:p>
        </p:txBody>
      </p:sp>
      <p:pic>
        <p:nvPicPr>
          <p:cNvPr id="6146" name="Picture 2" descr="Free Sphere shaped miniature of Earth with googly ey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553" y="1977241"/>
            <a:ext cx="20701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804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3C61A860-AAA1-455C-B8E1-760A1A681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9795</TotalTime>
  <Words>2106</Words>
  <Application>Microsoft Office PowerPoint</Application>
  <PresentationFormat>Widescreen</PresentationFormat>
  <Paragraphs>151</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Programy nauczania zdalnego w uczeniu maszynowym  10 - Etyka w uczeniu maszynowym</vt:lpstr>
      <vt:lpstr>Etyka w uczeniu maszynowym</vt:lpstr>
      <vt:lpstr>Stronniczość w uczeniu maszynowym</vt:lpstr>
      <vt:lpstr>stronniczość w uczeniu maszynowym</vt:lpstr>
      <vt:lpstr>Prywatność i ochrona danych</vt:lpstr>
      <vt:lpstr>Prywatność i ochrona danych</vt:lpstr>
      <vt:lpstr>Przejrzystość i możliwość wyjaśniania</vt:lpstr>
      <vt:lpstr>Przejrzystość i możliwość wyjaśniania</vt:lpstr>
      <vt:lpstr>Odpowiedzialność i odpowiedzialność</vt:lpstr>
      <vt:lpstr>Wpływ społeczny i przenoszenie pracy</vt:lpstr>
      <vt:lpstr>Badanie i przegląd następujących zasobów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635</cp:revision>
  <dcterms:created xsi:type="dcterms:W3CDTF">2021-12-08T08:56:03Z</dcterms:created>
  <dcterms:modified xsi:type="dcterms:W3CDTF">2024-03-02T19:26:58Z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