
<file path=[Content_Types].xml><?xml version="1.0" encoding="utf-8"?>
<Types xmlns="http://schemas.openxmlformats.org/package/2006/content-types">
  <Default ContentType="image/jpeg" Extension="jpeg"/>
  <Default ContentType="image/jpeg" Extension="jp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89" r:id="rId22"/>
    <p:sldId id="256" r:id="rId5"/>
    <p:sldId id="257" r:id="rId6"/>
    <p:sldId id="288" r:id="rId7"/>
    <p:sldId id="258" r:id="rId8"/>
    <p:sldId id="282" r:id="rId9"/>
    <p:sldId id="281" r:id="rId10"/>
    <p:sldId id="278" r:id="rId11"/>
    <p:sldId id="283" r:id="rId12"/>
    <p:sldId id="284" r:id="rId13"/>
    <p:sldId id="285" r:id="rId14"/>
    <p:sldId id="287" r:id="rId15"/>
    <p:sldId id="277" r:id="rId16"/>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slides/slide12.xml" Type="http://schemas.openxmlformats.org/officeDocument/2006/relationships/slide"/><Relationship Id="rId17" Target="notesMasters/notesMaster1.xml" Type="http://schemas.openxmlformats.org/officeDocument/2006/relationships/notesMaster"/><Relationship Id="rId18" Target="presProps.xml" Type="http://schemas.openxmlformats.org/officeDocument/2006/relationships/presProps"/><Relationship Id="rId19" Target="viewProps.xml" Type="http://schemas.openxmlformats.org/officeDocument/2006/relationships/viewProps"/><Relationship Id="rId2" Target="../customXml/item2.xml" Type="http://schemas.openxmlformats.org/officeDocument/2006/relationships/customXml"/><Relationship Id="rId20" Target="theme/theme1.xml" Type="http://schemas.openxmlformats.org/officeDocument/2006/relationships/theme"/><Relationship Id="rId21" Target="tableStyles.xml" Type="http://schemas.openxmlformats.org/officeDocument/2006/relationships/tableStyles"/><Relationship Id="rId22" Target="slides/slide13.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benvenuti al corso di Machine Learning. Questo corso è stato sviluppato a seguito del progetto Erasmus+ CodeIn. Tutto quello che devi imparare è l'accesso a Internet e un computer.</a:t>
            </a:r>
          </a:p>
          <a:p>
            <a:pPr>
              <a:lnSpc>
                <a:spcPct val="107000"/>
              </a:lnSpc>
              <a:spcAft>
                <a:spcPts val="800"/>
              </a:spcAft>
              <a:defRPr>
                <a:effectLst/>
              </a:defRPr>
            </a:pPr>
            <a:r>
              <a:t>Il corso contiene un totale di dieci argomenti e in questo argomento diremo qualcosa di più sull'introduzione al Machine Learning</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t>Prendiamo un esempio concreto di come il modello CRISP-DM possa consentire a una banca di semplificare l'elaborazione dei prestiti utilizzando il machine learning. Analizzando i dati storici sui prestiti, gli algoritmi di machine learning possono identificare modelli e fare previsioni, consentendo alla banca di elaborare le applicazioni in modo più efficiente. Seguendo il framework CRISP-DM, la banca può affrontare sistematicamente l'attività, dalla comprensione del problema aziendale alla selezione e preparazione dei dati, alla creazione e alla valutazione di modelli e infine alla distribuzione di una soluzione. Con CRISP-DM come luce guida, la banca può sfruttare la potenza del machine learning per migliorare l'elaborazione dei prestiti, risparmiare tempo e migliorare la soddisfazione del cliente.</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313808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 rivedere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Nel contesto dell'intelligenza artificiale (AI), il machine learning è come insegnare ai computer a imparare e fare previsioni senza essere programmati esplicitamente. Si tratta di creare algoritmi intelligenti per analizzare i dati, identificare i modelli e migliorare nel tempo. È come permettere ai computer di imparare dall'esperienza, proprio come fanno gli esseri umani. Il machine learning sta trasformando vari campi e consente ai sistemi AI di fare cose incredibili come riconoscere le immagini, diagnosticare le malattie e fare previsioni accurate.</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065647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 dati vengono generati ogni secondo nel nostro mondo basato sui dati, dove i dispositivi elettronici modellano le nostre vite. Tuttavia, a cosa servono i dati se non possiamo estrarre insight significativi? </a:t>
            </a:r>
          </a:p>
          <a:p>
            <a:pPr>
              <a:defRPr>
                <a:effectLst/>
              </a:defRPr>
            </a:pPr>
            <a:r>
              <a:t>Grazie ai rapidi progressi tecnologici, ora possiamo raccogliere i dati in modo più accurato e frequente che mai. Questo diluvio di dati ha un potenziale immenso, ma richiede algoritmi intelligenti per sbloccare i suoi segreti. Ancora una volta, il machine learning viene in soccorso, consentendoci di elaborare e analizzare questo vasto mare di informazioni.</a:t>
            </a:r>
          </a:p>
          <a:p>
            <a:pPr>
              <a:defRPr>
                <a:effectLst/>
              </a:defRPr>
            </a:pPr>
            <a:r>
              <a:t>Con il machine learning, possiamo scoprire modelli nascosti, rilevare le tendenze e dare un senso alle complesse relazioni all'interno dei dati. Ci consente di trasformare i dati grezzi in insight utili, migliorando il processo decisionale e l'innovazione in innumerevoli domini.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34780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 combinazione di big data e machine learning sta rivoluzionando i settori su tutta la linea. Dai consigli personalizzati e dalla pubblicità mirata alle diagnosi mediche e alla previsione delle tendenze del mercato, il machine learning sta cambiando il gioco. Ci fornisce gli strumenti per affrontare problemi complessi e sfruttare appieno il potenziale dei nostri stili di vita basati sull'elettronica.</a:t>
            </a:r>
          </a:p>
          <a:p>
            <a:endParaRPr sz="1200" b="0" i="0" kern="1200">
              <a:solidFill>
                <a:schemeClr val="tx1"/>
              </a:solidFill>
              <a:effectLst/>
              <a:latin typeface="+mn-lt"/>
              <a:ea typeface="+mn-ea"/>
              <a:cs typeface="+mn-cs"/>
            </a:endParaRPr>
          </a:p>
          <a:p>
            <a:pPr>
              <a:defRPr>
                <a:effectLst/>
              </a:defRPr>
            </a:pPr>
            <a:r>
              <a:t>Il machine learning regna sovrano in un mondo in cui i dati sono il re, aiutandoci a navigare nel vasto mare di informazioni e a scoprire conoscenze nascoste. È la chiave per trasformare i dati grezzi in insight preziosi, aprendo la strada a decisioni più intelligenti e a un futuro più luminoso.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2960708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 dati sono la pietra angolare dei moderni sistemi informativi. Comprende valori qualitativi o quantitativi appartenenti a un insieme di elementi, come definito dall'Istituto statistico internazionale (ISI). Secondo l'International Standards Organization (ISO), i dati rappresentano fatti, concetti o istruzioni in modo formalizzato adatto per la comunicazione, l'interpretazione o l'elaborazione da parte di esseri umani o macchine.</a:t>
            </a:r>
          </a:p>
          <a:p>
            <a:pPr>
              <a:defRPr>
                <a:effectLst/>
              </a:defRPr>
            </a:pPr>
            <a:r>
              <a:t>Nel mondo odierno basato sui dati, le organizzazioni di tutti i settori riconoscono l'immenso valore dei dati. Alimenta gli insight, promuove il processo decisionale e promuove l'innovazione. Inoltre, con i progressi tecnologici, come i big data e l'intelligenza artificiale, i dati sono diventati preziosi per scoprire tendenze e modelli.</a:t>
            </a:r>
          </a:p>
          <a:p>
            <a:pPr>
              <a:defRPr>
                <a:effectLst/>
              </a:defRPr>
            </a:pPr>
            <a:r>
              <a:t>Tuttavia, il vero potenziale dei dati risiede nella gestione, nell'analisi e nell'interpretazione efficaci. Mantenere la qualità, l'accuratezza e la sicurezza dei dati è fondamentale. Pratiche di gestione dei dati affidabili garantiscono integrità e conformità alle normative, massimizzando il potere trasformativo dei dati.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3009024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 dati sono la materia prima, i mattoni della conoscenza. Rappresenta la raccolta di figure, fatti e osservazioni nella loro forma più pura. Tuttavia, come pezzi di puzzle sparsi, i dati da soli possono sembrare disgiunti e privi di significato.</a:t>
            </a:r>
          </a:p>
          <a:p>
            <a:pPr>
              <a:defRPr>
                <a:effectLst/>
              </a:defRPr>
            </a:pPr>
            <a:r>
              <a:t>Tuttavia, quando i dati vengono trasformati in informazioni, acquisiscono contesto e scopo. L'informazione è il risultato di un'attenta organizzazione, analisi e presentazione dei dati in un modo che conferisce significato. È il risultato dell'estrazione di insight e del disegno di connessioni tra i datapoint, illuminando il quadro generale.</a:t>
            </a:r>
          </a:p>
          <a:p>
            <a:pPr>
              <a:defRPr>
                <a:effectLst/>
              </a:defRPr>
            </a:pPr>
            <a:r>
              <a:t>I singoli pezzi del puzzle sono come i dati, sparsi e privi di coerenza. Tuttavia, se adeguatamente disposti e interconnessi, formano una bella immagine completa. Allo stesso modo, le informazioni prendono i dati sparsi e li intrecciano, rivelando modelli, tendenze e relazioni che potrebbero altrimenti rimanere nascosti.</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997522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t>Il machine learning sblocca la risoluzione dei problemi e la comprensione sfruttando l'input dei dati, la potenza computazionale e gli algoritmi. In primo luogo, viene identificato un problema che vale la pena affrontare, seguito dalla raccolta di dati pertinenti. La potenza computazionale consente agli algoritmi di analizzare i dati, identificare i modelli e fare previsioni. L'obiettivo finale è interpretare correttamente i risultati, fornendo preziose informazioni per un processo decisionale informato. Il Machine Learning si basa sulla sinergia tra dati, calcolo e algoritmi, consentendo a individui e organizzazioni di navigare nel mondo moderno in modo efficiente.</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894684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defRPr>
                <a:effectLst/>
              </a:defRPr>
            </a:pPr>
            <a:r>
              <a:t>Il modello CRISP-DM (Cross-Industry Standard Process for Data Mining) è una scelta popolare nel campo della data science e del machine learning. Comprende sei fasi essenziali che guidano il processo di data mining. Dalla comprensione degli obiettivi aziendali alla preparazione, alla modellazione, alla valutazione e all'implementazione dei dati, ogni fase svolge un ruolo fondamentale nell'estrazione di insight preziosi. Di conseguenza, CRISP-DM fornisce un framework strutturato per le organizzazioni per sfruttare in modo efficace la potenza del machine learning e prendere decisioni informate basate sui dati.</a:t>
            </a:r>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1370499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r>
              <a:t>Nel machine learning, il percorso inizia con le domande giuste nella fase di comprensione aziendale. Dopo di che, si tratta di scoprire i problemi chiave che hanno bisogno di risolvere e identificare le domande ardenti in attesa di risposta. Poi arriva l'emozionante compito di immergersi nella fase di comprensione dei dati, dove ci imbarchiamo in una ricerca per scoprire le origini dei dati come gli esploratori che scoprono tesori nascosti. Infine, con questa conoscenza, ci avventuriamo nella fase di preparazione dei dati, curando meticolosamente e modellando i dati per alimentare il motore di apprendimento automatico.</a:t>
            </a:r>
          </a:p>
          <a:p>
            <a:pPr lvl="0" algn="just"/>
            <a:endParaRPr sz="1200" kern="1200">
              <a:solidFill>
                <a:schemeClr val="tx1"/>
              </a:solidFill>
              <a:latin typeface="+mn-lt"/>
              <a:ea typeface="+mn-ea"/>
              <a:cs typeface="+mn-cs"/>
            </a:endParaRPr>
          </a:p>
          <a:p>
            <a:pPr lvl="0" algn="just"/>
            <a:r>
              <a:t>Mentre entriamo nella fase di modellazione, il palcoscenico è impostato per la vera magia. In primo luogo, selezioniamo attentamente gli algoritmi di machine learning, ognuno con i propri superpoteri, pronti a svelare i modelli e liberare il potenziale bloccato all'interno dei dati. Tuttavia, il viaggio non finisce qui: dobbiamo valutare i risultati, esaminando la sfera di cristallo del machine learning per valutare l'efficacia e la precisione dei nostri modelli.</a:t>
            </a:r>
          </a:p>
          <a:p>
            <a:pPr lvl="0" algn="just"/>
            <a:endParaRPr sz="1200" kern="1200">
              <a:solidFill>
                <a:schemeClr val="tx1"/>
              </a:solidFill>
              <a:latin typeface="+mn-lt"/>
              <a:ea typeface="+mn-ea"/>
              <a:cs typeface="+mn-cs"/>
            </a:endParaRPr>
          </a:p>
          <a:p>
            <a:pPr lvl="0" algn="just"/>
            <a:r>
              <a:t>Inoltre, il nostro duro lavoro e l'ingegno culminano nella fase di implementazione. Poi, come lanciare una grande nave nel vasto oceano, spingiamo fuori la soluzione, offrendo i suoi poteri trasformativi al mondo. Si tratta di un momento emozionante in cui gli insight basati sui dati diventano soluzioni utilizzabili, consentendo alle aziende di avere un impatto reale.</a:t>
            </a:r>
          </a:p>
          <a:p>
            <a:pPr lvl="0" algn="just"/>
            <a:endParaRPr sz="1200" kern="120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1550273809"/>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 Id="rId3" Target="../media/image12.jpeg" Type="http://schemas.openxmlformats.org/officeDocument/2006/relationships/image"/><Relationship Id="rId4" Target="../media/image13.jpe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1.xml" Type="http://schemas.openxmlformats.org/officeDocument/2006/relationships/notesSlide"/><Relationship Id="rId3" Target="http://www.cs.cmu.edu/~tom/files/MachineLearningTomMitchell.pdf" TargetMode="External" Type="http://schemas.openxmlformats.org/officeDocument/2006/relationships/hyperlink"/><Relationship Id="rId4" Target="https://www.youtube.com/watch?v=sIjSY05JE9Q" TargetMode="External" Type="http://schemas.openxmlformats.org/officeDocument/2006/relationships/hyperlink"/></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jpeg" Type="http://schemas.openxmlformats.org/officeDocument/2006/relationships/image"/><Relationship Id="rId4" Target="../media/image3.jpe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4.jpe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5.jpeg" Type="http://schemas.openxmlformats.org/officeDocument/2006/relationships/image"/><Relationship Id="rId4" Target="../media/image6.jpe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https://www.isi-web.org/" TargetMode="External" Type="http://schemas.openxmlformats.org/officeDocument/2006/relationships/hyperlink"/><Relationship Id="rId4" Target="https://www.iso.org/home.html" TargetMode="External" Type="http://schemas.openxmlformats.org/officeDocument/2006/relationships/hyperlink"/><Relationship Id="rId5" Target="../media/image7.jpeg" Type="http://schemas.openxmlformats.org/officeDocument/2006/relationships/image"/><Relationship Id="rId6" Target="../media/image8.jpe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9.jpe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 Id="rId3" Target="../media/image10.jpeg" Type="http://schemas.openxmlformats.org/officeDocument/2006/relationships/image"/><Relationship Id="rId4" Target="../media/image11.jpe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di apprendimento a distanza nel Machine Learning</a:t>
            </a:r>
            <a:br>
              <a:rPr b="1"/>
            </a:br>
            <a:br>
              <a:rPr b="1"/>
            </a:br>
            <a:r>
              <a:t>2- Introduzione al Machine Learning</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85800" y="172085"/>
            <a:ext cx="10515600" cy="782955"/>
          </a:xfrm>
        </p:spPr>
        <p:txBody>
          <a:bodyPr/>
          <a:lstStyle/>
          <a:p>
            <a:pPr algn="ctr">
              <a:defRPr b="1"/>
            </a:pPr>
            <a:r>
              <a:t>Flusso di lavoro CRISP-DM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341120"/>
            <a:ext cx="8107680" cy="5330613"/>
          </a:xfrm>
        </p:spPr>
        <p:txBody>
          <a:bodyPr>
            <a:normAutofit lnSpcReduction="10000"/>
          </a:bodyPr>
          <a:lstStyle/>
          <a:p>
            <a:pPr algn="just" lvl="0">
              <a:defRPr sz="3600">
                <a:latin typeface="+mj-lt"/>
              </a:defRPr>
            </a:pPr>
            <a:r>
              <a:rPr b="1"/>
              <a:t>Comprensione aziendale </a:t>
            </a:r>
            <a:r>
              <a:t>- A quali domande deve essere data risposta?</a:t>
            </a:r>
            <a:endParaRPr sz="3600">
              <a:latin typeface="+mj-lt"/>
            </a:endParaRPr>
          </a:p>
          <a:p>
            <a:pPr algn="just" lvl="0">
              <a:defRPr sz="3600">
                <a:latin typeface="+mj-lt"/>
              </a:defRPr>
            </a:pPr>
            <a:r>
              <a:rPr b="1"/>
              <a:t>Comprensione dei dati</a:t>
            </a:r>
            <a:r>
              <a:t>: da dove provengono i dati?</a:t>
            </a:r>
            <a:endParaRPr sz="3600">
              <a:latin typeface="+mj-lt"/>
            </a:endParaRPr>
          </a:p>
          <a:p>
            <a:pPr algn="just" lvl="0">
              <a:defRPr sz="3600">
                <a:latin typeface="+mj-lt"/>
              </a:defRPr>
            </a:pPr>
            <a:r>
              <a:rPr b="1"/>
              <a:t>Preparazione dei dati</a:t>
            </a:r>
            <a:r>
              <a:t>: quali dati sono necessari?</a:t>
            </a:r>
          </a:p>
          <a:p>
            <a:pPr algn="just" lvl="0">
              <a:defRPr sz="3600">
                <a:latin typeface="+mj-lt"/>
              </a:defRPr>
            </a:pPr>
            <a:r>
              <a:rPr b="1"/>
              <a:t>Modellazione</a:t>
            </a:r>
            <a:r>
              <a:t> - Quale machine learning verrà utilizzato?</a:t>
            </a:r>
            <a:endParaRPr sz="3600">
              <a:latin typeface="+mj-lt"/>
            </a:endParaRPr>
          </a:p>
          <a:p>
            <a:pPr algn="just" lvl="0">
              <a:defRPr sz="3600">
                <a:latin typeface="+mj-lt"/>
              </a:defRPr>
            </a:pPr>
            <a:r>
              <a:rPr b="1"/>
              <a:t>Valutazione</a:t>
            </a:r>
            <a:r>
              <a:t>: valuta i risultati del machine learning.</a:t>
            </a:r>
            <a:endParaRPr sz="3600">
              <a:latin typeface="+mj-lt"/>
            </a:endParaRPr>
          </a:p>
          <a:p>
            <a:pPr algn="just" lvl="0">
              <a:defRPr sz="3600">
                <a:latin typeface="+mj-lt"/>
              </a:defRPr>
            </a:pPr>
            <a:r>
              <a:rPr b="1"/>
              <a:t>Distribuzione</a:t>
            </a:r>
            <a:r>
              <a:t>: esegue il push della soluzione.</a:t>
            </a:r>
          </a:p>
        </p:txBody>
      </p:sp>
      <p:pic>
        <p:nvPicPr>
          <p:cNvPr descr="Free Top View Photo Of People Near Wooden Table Stock Photo" id="4098"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69679" y="1565554"/>
            <a:ext cx="2864219" cy="1913298"/>
          </a:xfrm>
          <a:prstGeom prst="rect">
            <a:avLst/>
          </a:prstGeom>
          <a:noFill/>
          <a:extLst>
            <a:ext uri="{909E8E84-426E-40DD-AFC4-6F175D3DCCD1}">
              <a14:hiddenFill xmlns:a14="http://schemas.microsoft.com/office/drawing/2010/main">
                <a:solidFill>
                  <a:srgbClr val="FFFFFF"/>
                </a:solidFill>
              </a14:hiddenFill>
            </a:ext>
          </a:extLst>
        </p:spPr>
      </p:pic>
      <p:pic>
        <p:nvPicPr>
          <p:cNvPr descr="Free Time Lapse Photography of Taking-off Rocket Stock Photo" id="4100"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869679" y="4089366"/>
            <a:ext cx="2906175" cy="1935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269741"/>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Caso d'uso reale - Richiesta di prestito</a:t>
            </a:r>
          </a:p>
        </p:txBody>
      </p:sp>
      <p:sp>
        <p:nvSpPr>
          <p:cNvPr id="4" name="Flowchart: Process 3"/>
          <p:cNvSpPr/>
          <p:nvPr/>
        </p:nvSpPr>
        <p:spPr>
          <a:xfrm>
            <a:off x="1370036" y="1690689"/>
            <a:ext cx="3607360"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Dovremmo approvare questa richiesta di prestito?</a:t>
            </a:r>
          </a:p>
        </p:txBody>
      </p:sp>
      <p:sp>
        <p:nvSpPr>
          <p:cNvPr id="5" name="Flowchart: Process 4"/>
          <p:cNvSpPr/>
          <p:nvPr/>
        </p:nvSpPr>
        <p:spPr>
          <a:xfrm>
            <a:off x="314960" y="3016252"/>
            <a:ext cx="5218919" cy="119664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Utilizzare i record cronologici delle applicazioni precedenti e dei relativi risultati</a:t>
            </a:r>
          </a:p>
        </p:txBody>
      </p:sp>
      <p:sp>
        <p:nvSpPr>
          <p:cNvPr id="6" name="Flowchart: Process 5"/>
          <p:cNvSpPr/>
          <p:nvPr/>
        </p:nvSpPr>
        <p:spPr>
          <a:xfrm>
            <a:off x="453711" y="4720286"/>
            <a:ext cx="5181013" cy="182874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
          <a:p>
            <a:pPr algn="ctr" lvl="1">
              <a:defRPr sz="2800"/>
            </a:pPr>
            <a:r>
              <a:t>Criteri obbligatori:</a:t>
            </a:r>
            <a:endParaRPr sz="2800"/>
          </a:p>
          <a:p>
            <a:pPr algn="ctr" lvl="1"/>
            <a:r>
              <a:t>Stipendio corrente</a:t>
            </a:r>
          </a:p>
          <a:p>
            <a:pPr algn="ctr" lvl="1"/>
            <a:r>
              <a:t>Durata del contratto</a:t>
            </a:r>
          </a:p>
          <a:p>
            <a:pPr algn="ctr" lvl="1"/>
            <a:r>
              <a:t>Altri prestiti in essere</a:t>
            </a:r>
          </a:p>
          <a:p>
            <a:pPr algn="ctr" lvl="1"/>
            <a:r>
              <a:t>Cronologia credito </a:t>
            </a:r>
          </a:p>
          <a:p>
            <a:pPr lvl="1"/>
          </a:p>
          <a:p>
            <a:pPr lvl="1"/>
          </a:p>
        </p:txBody>
      </p:sp>
      <p:sp>
        <p:nvSpPr>
          <p:cNvPr id="7" name="Flowchart: Process 6"/>
          <p:cNvSpPr/>
          <p:nvPr/>
        </p:nvSpPr>
        <p:spPr>
          <a:xfrm>
            <a:off x="6032472" y="1690688"/>
            <a:ext cx="5853164" cy="8418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Gli approcci al Machine Learning che vogliamo adottare per questo scenario</a:t>
            </a:r>
          </a:p>
        </p:txBody>
      </p:sp>
      <p:sp>
        <p:nvSpPr>
          <p:cNvPr id="8" name="Flowchart: Process 7"/>
          <p:cNvSpPr/>
          <p:nvPr/>
        </p:nvSpPr>
        <p:spPr>
          <a:xfrm>
            <a:off x="6761982" y="3151975"/>
            <a:ext cx="4505681" cy="139507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Valuta il funzionamento dell'algoritmo ML, utilizzando i dati di apprendimento e di test.</a:t>
            </a:r>
          </a:p>
        </p:txBody>
      </p:sp>
      <p:sp>
        <p:nvSpPr>
          <p:cNvPr id="9" name="Flowchart: Process 8"/>
          <p:cNvSpPr/>
          <p:nvPr/>
        </p:nvSpPr>
        <p:spPr>
          <a:xfrm>
            <a:off x="7011766" y="5109288"/>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
            <a:pPr algn="ctr">
              <a:defRPr sz="2800"/>
            </a:pPr>
            <a:r>
              <a:t>Distribuzione</a:t>
            </a:r>
          </a:p>
        </p:txBody>
      </p:sp>
      <p:sp>
        <p:nvSpPr>
          <p:cNvPr id="10" name="Down Arrow 9"/>
          <p:cNvSpPr/>
          <p:nvPr/>
        </p:nvSpPr>
        <p:spPr>
          <a:xfrm>
            <a:off x="2666274" y="2584992"/>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1" name="Down Arrow 10"/>
          <p:cNvSpPr/>
          <p:nvPr/>
        </p:nvSpPr>
        <p:spPr>
          <a:xfrm>
            <a:off x="2666273" y="4250959"/>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2" name="Down Arrow 11"/>
          <p:cNvSpPr/>
          <p:nvPr/>
        </p:nvSpPr>
        <p:spPr>
          <a:xfrm>
            <a:off x="8483851" y="2601570"/>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3" name="Down Arrow 12"/>
          <p:cNvSpPr/>
          <p:nvPr/>
        </p:nvSpPr>
        <p:spPr>
          <a:xfrm>
            <a:off x="8483851" y="4616093"/>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4" name="Up Arrow 13"/>
          <p:cNvSpPr/>
          <p:nvPr/>
        </p:nvSpPr>
        <p:spPr>
          <a:xfrm rot="1824255">
            <a:off x="5911095" y="2451878"/>
            <a:ext cx="532563" cy="243648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Tree>
    <p:extLst>
      <p:ext uri="{BB962C8B-B14F-4D97-AF65-F5344CB8AC3E}">
        <p14:creationId xmlns:p14="http://schemas.microsoft.com/office/powerpoint/2010/main" val="2777298061"/>
      </p:ext>
    </p:extLst>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 e rivedi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algn="just" indent="0" lvl="0" marL="0">
              <a:buNone/>
              <a:defRPr b="1">
                <a:latin typeface="+mj-lt"/>
              </a:defRPr>
            </a:pPr>
            <a:r>
              <a:t>Trova e leggi la definizione più citata di machine learning nel libro di Tom Mitchell "Machine Learning"</a:t>
            </a:r>
          </a:p>
          <a:p>
            <a:pPr algn="just">
              <a:defRPr>
                <a:latin typeface="+mj-lt"/>
                <a:hlinkClick r:id="rId3"/>
              </a:defRPr>
            </a:pPr>
            <a:r>
              <a:t>http://www.cs.cmu.edu/~tom/files/MachineLearningTomMitchell.pdf</a:t>
            </a:r>
            <a:endParaRPr>
              <a:latin typeface="+mj-lt"/>
            </a:endParaRPr>
          </a:p>
          <a:p>
            <a:pPr algn="just" indent="0" marL="0">
              <a:buNone/>
              <a:defRPr b="1">
                <a:latin typeface="+mj-lt"/>
              </a:defRPr>
            </a:pPr>
            <a:r>
              <a:t>Consulta questa spiegazione delle differenze tra dati e informazioni:</a:t>
            </a:r>
            <a:endParaRPr b="1">
              <a:latin typeface="+mj-lt"/>
            </a:endParaRPr>
          </a:p>
          <a:p>
            <a:pPr algn="just">
              <a:defRPr>
                <a:latin typeface="+mj-lt"/>
                <a:hlinkClick r:id="rId4"/>
              </a:defRPr>
            </a:pPr>
            <a:r>
              <a:t>https://www.youtube.com/watch?v=sIjSY05JE9Q</a:t>
            </a:r>
            <a:endParaRPr>
              <a:latin typeface="+mj-lt"/>
            </a:endParaRPr>
          </a:p>
          <a:p>
            <a:pPr algn="just" indent="0" marL="0">
              <a:buNone/>
              <a:defRPr b="1">
                <a:latin typeface="+mj-lt"/>
              </a:defRPr>
            </a:pPr>
            <a:r>
              <a:t>Rivedi i servizi gratuiti di Azure:</a:t>
            </a:r>
          </a:p>
          <a:p>
            <a:pPr algn="just">
              <a:defRPr>
                <a:latin typeface="+mj-lt"/>
              </a:defRPr>
            </a:pPr>
            <a:r>
              <a:t>azure.microsoft.com/en-us/pricing/free-services </a:t>
            </a:r>
          </a:p>
          <a:p>
            <a:pPr algn="just" indent="0" marL="0">
              <a:buNone/>
              <a:defRPr b="1">
                <a:latin typeface="+mj-lt"/>
              </a:defRPr>
            </a:pPr>
            <a:r>
              <a:t>Accedere all'hub membri Oracle e terminare il primo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3.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Avvertenza</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I contenuti delle traduzioni fornite sono stati generati con l'ausilio di processi di traduzione automatica di Oracle. Non c'è stato intervento umano di revisione o convalida dei testi. Qualora si renda necessario riutilizzare o distribuire detti contenuti a terzi, suggeriamo di sottoporli a revisione preventiva, sia per quanto riguarda la loro accuratezza che la formattazione.</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Classificazione e organizzazione dei dati per il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didattici</a:t>
            </a:r>
            <a:endParaRPr sz="3600">
              <a:latin typeface="+mj-lt"/>
            </a:endParaRPr>
          </a:p>
          <a:p>
            <a:pPr lvl="0">
              <a:defRPr sz="3600">
                <a:latin typeface="+mj-lt"/>
              </a:defRPr>
            </a:pPr>
            <a:r>
              <a:t>Tutto ciò che devi imparare è l'accesso a Internet </a:t>
            </a:r>
          </a:p>
          <a:p>
            <a:pPr lvl="0">
              <a:defRPr sz="3600">
                <a:latin typeface="+mj-lt"/>
              </a:defRPr>
            </a:pPr>
            <a:r>
              <a:t>Ci si aspetta di spendere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7560" y="0"/>
            <a:ext cx="10515600" cy="1325563"/>
          </a:xfrm>
        </p:spPr>
        <p:txBody>
          <a:bodyPr/>
          <a:lstStyle/>
          <a:p>
            <a:pPr algn="ctr">
              <a:defRPr b="1"/>
            </a:pPr>
            <a:r>
              <a:t>Che cos'è il Machine Learning?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32080" y="1076960"/>
            <a:ext cx="8482965" cy="5361093"/>
          </a:xfrm>
        </p:spPr>
        <p:txBody>
          <a:bodyPr>
            <a:noAutofit/>
          </a:bodyPr>
          <a:lstStyle/>
          <a:p>
            <a:pPr algn="just" lvl="0">
              <a:defRPr>
                <a:latin typeface="+mj-lt"/>
              </a:defRPr>
            </a:pPr>
            <a:r>
              <a:rPr sz="3600"/>
              <a:t>Immagina di insegnare ai computer a </a:t>
            </a:r>
            <a:r>
              <a:rPr b="1" sz="4000"/>
              <a:t>imparare dall'esperienza</a:t>
            </a:r>
            <a:r>
              <a:rPr sz="3600"/>
              <a:t>, proprio come fanno gli esseri umani.</a:t>
            </a:r>
            <a:endParaRPr sz="3600">
              <a:latin typeface="+mj-lt"/>
            </a:endParaRPr>
          </a:p>
          <a:p>
            <a:pPr algn="just" lvl="0">
              <a:defRPr>
                <a:latin typeface="+mj-lt"/>
              </a:defRPr>
            </a:pPr>
            <a:r>
              <a:rPr sz="3600"/>
              <a:t>Il machine learning implica la creazione di </a:t>
            </a:r>
            <a:r>
              <a:rPr b="1" sz="4000"/>
              <a:t>algoritmi</a:t>
            </a:r>
            <a:r>
              <a:rPr sz="3600"/>
              <a:t> che analizzano grandi quantità di dati.</a:t>
            </a:r>
          </a:p>
          <a:p>
            <a:pPr algn="just" lvl="0">
              <a:defRPr>
                <a:latin typeface="+mj-lt"/>
              </a:defRPr>
            </a:pPr>
            <a:r>
              <a:rPr sz="3600"/>
              <a:t>Questi algoritmi intelligenti possono </a:t>
            </a:r>
            <a:r>
              <a:rPr b="1" sz="4000"/>
              <a:t>identificare i pattern</a:t>
            </a:r>
            <a:r>
              <a:rPr sz="3600"/>
              <a:t> e le tendenze nascoste all'interno dei dati.</a:t>
            </a:r>
          </a:p>
          <a:p>
            <a:pPr algn="just" lvl="0">
              <a:defRPr>
                <a:latin typeface="+mj-lt"/>
              </a:defRPr>
            </a:pPr>
            <a:r>
              <a:rPr sz="3600"/>
              <a:t>In questo modo, sbloccano insight preziosi e fanno </a:t>
            </a:r>
            <a:r>
              <a:rPr b="1" sz="4000"/>
              <a:t>previsioni</a:t>
            </a:r>
            <a:r>
              <a:rPr sz="3600"/>
              <a:t> con precisione.</a:t>
            </a:r>
            <a:endParaRPr sz="3600">
              <a:latin typeface="+mj-lt"/>
            </a:endParaRPr>
          </a:p>
        </p:txBody>
      </p:sp>
      <p:pic>
        <p:nvPicPr>
          <p:cNvPr descr="Free White Paper in Gray Typewriter Stock Photo"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28280" y="1584960"/>
            <a:ext cx="2930040" cy="1951407"/>
          </a:xfrm>
          <a:prstGeom prst="rect">
            <a:avLst/>
          </a:prstGeom>
          <a:noFill/>
          <a:extLst>
            <a:ext uri="{909E8E84-426E-40DD-AFC4-6F175D3DCCD1}">
              <a14:hiddenFill xmlns:a14="http://schemas.microsoft.com/office/drawing/2010/main">
                <a:solidFill>
                  <a:srgbClr val="FFFFFF"/>
                </a:solidFill>
              </a14:hiddenFill>
            </a:ext>
          </a:extLst>
        </p:spPr>
      </p:pic>
      <p:pic>
        <p:nvPicPr>
          <p:cNvPr descr="Free Person Pointing Paper Line Graph Stock Photo" id="1028"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028280" y="4133063"/>
            <a:ext cx="2877578" cy="1904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367251"/>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02565"/>
            <a:ext cx="10515600" cy="1325563"/>
          </a:xfrm>
        </p:spPr>
        <p:txBody>
          <a:bodyPr/>
          <a:lstStyle/>
          <a:p>
            <a:pPr algn="ctr">
              <a:defRPr b="1"/>
            </a:pPr>
            <a:r>
              <a:t>Perché il Machine Learning ora?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690688"/>
            <a:ext cx="9377680" cy="4981045"/>
          </a:xfrm>
        </p:spPr>
        <p:txBody>
          <a:bodyPr>
            <a:normAutofit/>
          </a:bodyPr>
          <a:lstStyle/>
          <a:p>
            <a:pPr algn="just" lvl="0">
              <a:defRPr sz="3600">
                <a:latin typeface="+mj-lt"/>
              </a:defRPr>
            </a:pPr>
            <a:r>
              <a:t>Ci aiuta a trasformare la grande quantità di dati raccolti dai nostri stili di vita basati sull'elettronica in informazioni preziose. </a:t>
            </a:r>
            <a:endParaRPr sz="3600">
              <a:latin typeface="+mj-lt"/>
            </a:endParaRPr>
          </a:p>
          <a:p>
            <a:pPr algn="just" lvl="0">
              <a:defRPr sz="3600">
                <a:latin typeface="+mj-lt"/>
              </a:defRPr>
            </a:pPr>
            <a:r>
              <a:t>Il rapido progresso tecnologico ha reso possibile la raccolta dei dati in modo più accurato e frequente.</a:t>
            </a:r>
            <a:endParaRPr sz="3600">
              <a:latin typeface="+mj-lt"/>
            </a:endParaRPr>
          </a:p>
          <a:p>
            <a:pPr algn="just" lvl="0">
              <a:defRPr sz="3600">
                <a:latin typeface="+mj-lt"/>
              </a:defRPr>
            </a:pPr>
            <a:r>
              <a:t>Con il Machine Learning, possiamo elaborare e analizzare questi big data, portando a insight e a un migliore processo decisionale.</a:t>
            </a:r>
            <a:endParaRPr>
              <a:latin typeface="+mj-lt"/>
            </a:endParaRPr>
          </a:p>
        </p:txBody>
      </p:sp>
      <p:pic>
        <p:nvPicPr>
          <p:cNvPr descr="Free iphone Stock Photo" id="2050"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01249" y="2336800"/>
            <a:ext cx="2004906" cy="3007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9552763"/>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996315"/>
          </a:xfrm>
        </p:spPr>
        <p:txBody>
          <a:bodyPr/>
          <a:lstStyle/>
          <a:p>
            <a:pPr algn="ctr">
              <a:defRPr b="1"/>
            </a:pPr>
            <a:r>
              <a:t>Perché il Machine Learning ora?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361440"/>
            <a:ext cx="7995920" cy="5310293"/>
          </a:xfrm>
        </p:spPr>
        <p:txBody>
          <a:bodyPr>
            <a:normAutofit/>
          </a:bodyPr>
          <a:lstStyle/>
          <a:p>
            <a:pPr algn="just">
              <a:defRPr sz="3600">
                <a:latin typeface="+mj-lt"/>
              </a:defRPr>
            </a:pPr>
            <a:r>
              <a:t>I Big Data e il machine learning stanno trasformando i settori su tutta la linea.</a:t>
            </a:r>
          </a:p>
          <a:p>
            <a:pPr algn="just">
              <a:defRPr sz="3600">
                <a:latin typeface="+mj-lt"/>
              </a:defRPr>
            </a:pPr>
            <a:r>
              <a:t>Le raccomandazioni personalizzate, la pubblicità mirata, le diagnosi mediche e le previsioni delle tendenze del mercato sono solo un assaggio delle possibilità.</a:t>
            </a:r>
          </a:p>
          <a:p>
            <a:pPr algn="just">
              <a:defRPr sz="3600">
                <a:latin typeface="+mj-lt"/>
              </a:defRPr>
            </a:pPr>
            <a:r>
              <a:t>Il Machine Learning ci fornisce gli strumenti per affrontare problemi complessi e sfruttare appieno il potenziale dei nostri stili di vita basati sull'elettronica.</a:t>
            </a:r>
            <a:endParaRPr>
              <a:latin typeface="+mj-lt"/>
            </a:endParaRPr>
          </a:p>
        </p:txBody>
      </p:sp>
      <p:pic>
        <p:nvPicPr>
          <p:cNvPr descr="Free Close-Up Photo of Accounting Documents Stock Photo" id="3074"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88946" y="1757680"/>
            <a:ext cx="3066305" cy="2042160"/>
          </a:xfrm>
          <a:prstGeom prst="rect">
            <a:avLst/>
          </a:prstGeom>
          <a:noFill/>
          <a:extLst>
            <a:ext uri="{909E8E84-426E-40DD-AFC4-6F175D3DCCD1}">
              <a14:hiddenFill xmlns:a14="http://schemas.microsoft.com/office/drawing/2010/main">
                <a:solidFill>
                  <a:srgbClr val="FFFFFF"/>
                </a:solidFill>
              </a14:hiddenFill>
            </a:ext>
          </a:extLst>
        </p:spPr>
      </p:pic>
      <p:pic>
        <p:nvPicPr>
          <p:cNvPr descr="Free stock photo of analysis, anatomy, assessment Stock Photo" id="3076"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888946" y="4016585"/>
            <a:ext cx="3066305" cy="2042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031893"/>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1067435"/>
          </a:xfrm>
        </p:spPr>
        <p:txBody>
          <a:bodyPr/>
          <a:lstStyle/>
          <a:p>
            <a:pPr algn="ctr">
              <a:defRPr b="1"/>
            </a:pPr>
            <a:r>
              <a:t>Dati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94640" y="1524000"/>
            <a:ext cx="8818880" cy="5147733"/>
          </a:xfrm>
        </p:spPr>
        <p:txBody>
          <a:bodyPr>
            <a:normAutofit lnSpcReduction="10000"/>
          </a:bodyPr>
          <a:lstStyle/>
          <a:p>
            <a:pPr algn="just" lvl="0">
              <a:defRPr sz="3600">
                <a:latin typeface="+mj-lt"/>
              </a:defRPr>
            </a:pPr>
            <a:r>
              <a:rPr>
                <a:hlinkClick r:id="rId3"/>
              </a:rPr>
              <a:t>International Statistical Institute -ISI</a:t>
            </a:r>
            <a:r>
              <a:t>:</a:t>
            </a:r>
            <a:endParaRPr sz="3600">
              <a:latin typeface="+mj-lt"/>
            </a:endParaRPr>
          </a:p>
          <a:p>
            <a:pPr algn="just" lvl="1">
              <a:defRPr i="1" sz="3600">
                <a:latin typeface="+mj-lt"/>
              </a:defRPr>
            </a:pPr>
            <a:r>
              <a:t>I dati sono valori di variabili qualitative o quantitative, appartenenti a un insieme di elementi. </a:t>
            </a:r>
          </a:p>
          <a:p>
            <a:pPr algn="just">
              <a:defRPr sz="3600">
                <a:latin typeface="+mj-lt"/>
              </a:defRPr>
            </a:pPr>
            <a:r>
              <a:rPr>
                <a:hlinkClick r:id="rId4"/>
              </a:rPr>
              <a:t>International Standards Organization - ISO</a:t>
            </a:r>
            <a:r>
              <a:t>:</a:t>
            </a:r>
            <a:endParaRPr i="1" sz="3600">
              <a:latin typeface="+mj-lt"/>
            </a:endParaRPr>
          </a:p>
          <a:p>
            <a:pPr algn="just" lvl="1">
              <a:defRPr i="1" sz="3600">
                <a:latin typeface="+mj-lt"/>
              </a:defRPr>
            </a:pPr>
            <a:r>
              <a:t>"I dati sono rappresentazioni di fatti, concetti o istruzioni in modo formalizzato e adatto alla comunicazione, all'interpretazione o al trattamento con mezzi umani o automatizzati."</a:t>
            </a:r>
            <a:endParaRPr sz="3600">
              <a:latin typeface="+mj-lt"/>
            </a:endParaRPr>
          </a:p>
          <a:p>
            <a:pPr lvl="0"/>
            <a:endParaRPr sz="3600">
              <a:latin typeface="+mj-lt"/>
            </a:endParaRPr>
          </a:p>
          <a:p>
            <a:pPr lvl="0"/>
            <a:endParaRPr>
              <a:latin typeface="+mj-lt"/>
            </a:endParaRPr>
          </a:p>
        </p:txBody>
      </p:sp>
      <p:pic>
        <p:nvPicPr>
          <p:cNvPr descr="Free Multi Colored Folders Piled Up Stock Photo" id="1026" name="Picture 2"/>
          <p:cNvPicPr>
            <a:picLocks noChangeArrowheads="1"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639097" y="1800711"/>
            <a:ext cx="2360498" cy="1572092"/>
          </a:xfrm>
          <a:prstGeom prst="rect">
            <a:avLst/>
          </a:prstGeom>
          <a:noFill/>
          <a:extLst>
            <a:ext uri="{909E8E84-426E-40DD-AFC4-6F175D3DCCD1}">
              <a14:hiddenFill xmlns:a14="http://schemas.microsoft.com/office/drawing/2010/main">
                <a:solidFill>
                  <a:srgbClr val="FFFFFF"/>
                </a:solidFill>
              </a14:hiddenFill>
            </a:ext>
          </a:extLst>
        </p:spPr>
      </p:pic>
      <p:pic>
        <p:nvPicPr>
          <p:cNvPr descr="Free Close-up Photo of Gray Laptop  Stock Photo" id="1028" name="Picture 4"/>
          <p:cNvPicPr>
            <a:picLocks noChangeArrowheads="1"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639096" y="3917286"/>
            <a:ext cx="2446999" cy="1619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79523"/>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Dati e informazioni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06400" y="1690688"/>
            <a:ext cx="6725920" cy="4981045"/>
          </a:xfrm>
        </p:spPr>
        <p:txBody>
          <a:bodyPr>
            <a:normAutofit/>
          </a:bodyPr>
          <a:lstStyle/>
          <a:p>
            <a:pPr lvl="0">
              <a:defRPr>
                <a:latin typeface="+mj-lt"/>
              </a:defRPr>
            </a:pPr>
            <a:r>
              <a:rPr b="1" sz="3600"/>
              <a:t>Dati</a:t>
            </a:r>
            <a:r>
              <a:rPr sz="3600"/>
              <a:t> è il prodotto </a:t>
            </a:r>
            <a:r>
              <a:rPr b="1" sz="4000"/>
              <a:t>raw</a:t>
            </a:r>
            <a:r>
              <a:rPr sz="3600"/>
              <a:t>.</a:t>
            </a:r>
          </a:p>
          <a:p>
            <a:pPr lvl="1">
              <a:defRPr sz="3600">
                <a:latin typeface="+mj-lt"/>
              </a:defRPr>
            </a:pPr>
            <a:r>
              <a:t>È la raccolta delle figure o dei fatti.</a:t>
            </a:r>
          </a:p>
          <a:p>
            <a:pPr indent="0" lvl="0" marL="0">
              <a:buNone/>
            </a:pPr>
            <a:endParaRPr sz="3600">
              <a:latin typeface="+mj-lt"/>
            </a:endParaRPr>
          </a:p>
          <a:p>
            <a:pPr lvl="0">
              <a:defRPr>
                <a:latin typeface="+mj-lt"/>
              </a:defRPr>
            </a:pPr>
            <a:r>
              <a:rPr b="1" sz="3600"/>
              <a:t>Informazioni</a:t>
            </a:r>
            <a:r>
              <a:rPr sz="3600"/>
              <a:t> sono i dati contenuti nel </a:t>
            </a:r>
            <a:r>
              <a:rPr b="1" sz="4000"/>
              <a:t>contesto</a:t>
            </a:r>
            <a:r>
              <a:rPr sz="3600"/>
              <a:t>.</a:t>
            </a:r>
          </a:p>
          <a:p>
            <a:pPr lvl="1">
              <a:defRPr sz="3600">
                <a:latin typeface="+mj-lt"/>
              </a:defRPr>
            </a:pPr>
            <a:r>
              <a:t>Utilizzato o presentato in modo tale da renderlo significativo.</a:t>
            </a:r>
            <a:endParaRPr sz="3600">
              <a:latin typeface="+mj-lt"/>
            </a:endParaRPr>
          </a:p>
        </p:txBody>
      </p:sp>
      <p:pic>
        <p:nvPicPr>
          <p:cNvPr descr="Free Close-Up Shot of Two People Playing Jigsaw Puzzle on a Wooden Surface Stock Photo" id="2050"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19245" y="2062480"/>
            <a:ext cx="4397470" cy="2937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704164"/>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Flusso di lavoro di apprendimento automatico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690688"/>
            <a:ext cx="8514080" cy="4981045"/>
          </a:xfrm>
        </p:spPr>
        <p:txBody>
          <a:bodyPr>
            <a:normAutofit/>
          </a:bodyPr>
          <a:lstStyle/>
          <a:p>
            <a:pPr algn="just" lvl="0">
              <a:defRPr>
                <a:latin typeface="+mj-lt"/>
              </a:defRPr>
            </a:pPr>
            <a:r>
              <a:rPr sz="3600"/>
              <a:t>È necessario </a:t>
            </a:r>
            <a:r>
              <a:rPr b="1" sz="4000"/>
              <a:t>risolvere un problema</a:t>
            </a:r>
            <a:r>
              <a:rPr sz="3600"/>
              <a:t> o comprendere meglio.</a:t>
            </a:r>
            <a:endParaRPr sz="3600">
              <a:latin typeface="+mj-lt"/>
            </a:endParaRPr>
          </a:p>
          <a:p>
            <a:pPr algn="just" lvl="0">
              <a:defRPr sz="3600">
                <a:latin typeface="+mj-lt"/>
              </a:defRPr>
            </a:pPr>
            <a:r>
              <a:t>Il machine learning richiede l'input dei dati, la potenza computazionale e gli algoritmi come punto di partenza per risolvere o comprendere il problema.</a:t>
            </a:r>
            <a:endParaRPr sz="3600">
              <a:latin typeface="+mj-lt"/>
            </a:endParaRPr>
          </a:p>
          <a:p>
            <a:pPr algn="just" lvl="0">
              <a:defRPr>
                <a:latin typeface="+mj-lt"/>
              </a:defRPr>
            </a:pPr>
            <a:r>
              <a:rPr sz="3600"/>
              <a:t>L'obiettivo del Machine Learning è l'</a:t>
            </a:r>
            <a:r>
              <a:rPr b="1" sz="4000"/>
              <a:t>interpretazione corretta</a:t>
            </a:r>
            <a:r>
              <a:rPr sz="3600"/>
              <a:t> dei risultati.</a:t>
            </a:r>
            <a:endParaRPr sz="3600">
              <a:latin typeface="+mj-lt"/>
            </a:endParaRPr>
          </a:p>
        </p:txBody>
      </p:sp>
      <p:pic>
        <p:nvPicPr>
          <p:cNvPr descr="Free Yellow, Orange, and Green 3x3 Rubik's Cube Stock Photo" id="3074"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470706" y="2072640"/>
            <a:ext cx="2263140" cy="1643040"/>
          </a:xfrm>
          <a:prstGeom prst="rect">
            <a:avLst/>
          </a:prstGeom>
          <a:noFill/>
          <a:extLst>
            <a:ext uri="{909E8E84-426E-40DD-AFC4-6F175D3DCCD1}">
              <a14:hiddenFill xmlns:a14="http://schemas.microsoft.com/office/drawing/2010/main">
                <a:solidFill>
                  <a:srgbClr val="FFFFFF"/>
                </a:solidFill>
              </a14:hiddenFill>
            </a:ext>
          </a:extLst>
        </p:spPr>
      </p:pic>
      <p:pic>
        <p:nvPicPr>
          <p:cNvPr descr="https://images.pexels.com/photos/355952/pexels-photo-355952.jpeg?auto=compress&amp;cs=tinysrgb&amp;h=566.525&amp;fit=crop&amp;w=633.175&amp;dpr=1" id="3076"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470706" y="4024525"/>
            <a:ext cx="2263140" cy="2027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3612045"/>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Flusso di lavoro CRISP-DM</a:t>
            </a:r>
          </a:p>
        </p:txBody>
      </p:sp>
      <p:sp>
        <p:nvSpPr>
          <p:cNvPr id="4" name="Flowchart: Process 3"/>
          <p:cNvSpPr/>
          <p:nvPr/>
        </p:nvSpPr>
        <p:spPr>
          <a:xfrm>
            <a:off x="1583396" y="1922582"/>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
            <a:pPr algn="ctr">
              <a:defRPr sz="2800"/>
            </a:pPr>
            <a:r>
              <a:t>Comprensione aziendale </a:t>
            </a:r>
          </a:p>
        </p:txBody>
      </p:sp>
      <p:sp>
        <p:nvSpPr>
          <p:cNvPr id="5" name="Flowchart: Process 4"/>
          <p:cNvSpPr/>
          <p:nvPr/>
        </p:nvSpPr>
        <p:spPr>
          <a:xfrm>
            <a:off x="1583396"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pPr>
            <a:r>
              <a:t>Comprendere i dati </a:t>
            </a:r>
          </a:p>
        </p:txBody>
      </p:sp>
      <p:sp>
        <p:nvSpPr>
          <p:cNvPr id="6" name="Flowchart: Process 5"/>
          <p:cNvSpPr/>
          <p:nvPr/>
        </p:nvSpPr>
        <p:spPr>
          <a:xfrm>
            <a:off x="1583396"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sz="2800"/>
              <a:t>Preparazione </a:t>
            </a:r>
            <a:r>
              <a:rPr sz="2800"/>
              <a:t>dati</a:t>
            </a:r>
          </a:p>
        </p:txBody>
      </p:sp>
      <p:sp>
        <p:nvSpPr>
          <p:cNvPr id="7" name="Flowchart: Process 6"/>
          <p:cNvSpPr/>
          <p:nvPr/>
        </p:nvSpPr>
        <p:spPr>
          <a:xfrm>
            <a:off x="7061422" y="1870121"/>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
            <a:pPr algn="ctr">
              <a:defRPr sz="2800"/>
            </a:pPr>
            <a:r>
              <a:t>Modello</a:t>
            </a:r>
          </a:p>
        </p:txBody>
      </p:sp>
      <p:sp>
        <p:nvSpPr>
          <p:cNvPr id="8" name="Flowchart: Process 7"/>
          <p:cNvSpPr/>
          <p:nvPr/>
        </p:nvSpPr>
        <p:spPr>
          <a:xfrm>
            <a:off x="7061423"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
            <a:pPr algn="ctr">
              <a:defRPr sz="2800"/>
            </a:pPr>
            <a:r>
              <a:t>Valutazione</a:t>
            </a:r>
          </a:p>
        </p:txBody>
      </p:sp>
      <p:sp>
        <p:nvSpPr>
          <p:cNvPr id="9" name="Flowchart: Process 8"/>
          <p:cNvSpPr/>
          <p:nvPr/>
        </p:nvSpPr>
        <p:spPr>
          <a:xfrm>
            <a:off x="7061423"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
            <a:pPr algn="ctr">
              <a:defRPr sz="2800"/>
            </a:pPr>
            <a:r>
              <a:t>Distribuzione</a:t>
            </a:r>
          </a:p>
        </p:txBody>
      </p:sp>
      <p:sp>
        <p:nvSpPr>
          <p:cNvPr id="10" name="Down Arrow 9"/>
          <p:cNvSpPr/>
          <p:nvPr/>
        </p:nvSpPr>
        <p:spPr>
          <a:xfrm>
            <a:off x="2879634" y="2816885"/>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1" name="Down Arrow 10"/>
          <p:cNvSpPr/>
          <p:nvPr/>
        </p:nvSpPr>
        <p:spPr>
          <a:xfrm>
            <a:off x="2879633" y="4161658"/>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2" name="Down Arrow 11"/>
          <p:cNvSpPr/>
          <p:nvPr/>
        </p:nvSpPr>
        <p:spPr>
          <a:xfrm>
            <a:off x="8697211" y="2833463"/>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3" name="Down Arrow 12"/>
          <p:cNvSpPr/>
          <p:nvPr/>
        </p:nvSpPr>
        <p:spPr>
          <a:xfrm>
            <a:off x="8692186" y="4193956"/>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4" name="Up Arrow 13"/>
          <p:cNvSpPr/>
          <p:nvPr/>
        </p:nvSpPr>
        <p:spPr>
          <a:xfrm rot="2359055">
            <a:off x="6008314" y="2465285"/>
            <a:ext cx="532563" cy="28484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Tree>
    <p:extLst>
      <p:ext uri="{BB962C8B-B14F-4D97-AF65-F5344CB8AC3E}">
        <p14:creationId xmlns:p14="http://schemas.microsoft.com/office/powerpoint/2010/main" val="38295733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5B00B016-3329-43CE-9C7F-FFD7779B94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2218</TotalTime>
  <Words>1845</Words>
  <Application>Microsoft Office PowerPoint</Application>
  <PresentationFormat>Widescreen</PresentationFormat>
  <Paragraphs>110</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Motyw pakietu Office</vt:lpstr>
      <vt:lpstr>O3 - Distance learning curricula in Machine Learning  2- Introduction to Machine Learning</vt:lpstr>
      <vt:lpstr>Classifying and organizing data for Machine Learning</vt:lpstr>
      <vt:lpstr>What is Machine Learning ? </vt:lpstr>
      <vt:lpstr>Why Machine Learning now? </vt:lpstr>
      <vt:lpstr>Why Machine Learning now? </vt:lpstr>
      <vt:lpstr>Data</vt:lpstr>
      <vt:lpstr>Data vs Information</vt:lpstr>
      <vt:lpstr>Machine Learning workflow</vt:lpstr>
      <vt:lpstr>CRISP-DM workflow</vt:lpstr>
      <vt:lpstr>CRISP-DM workflow</vt:lpstr>
      <vt:lpstr>Real use case - Loan Application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2021-12-08T08:56:03Z</dcterms:created>
  <dc:creator>Grzegorz Zwoliński I25</dc:creator>
  <cp:lastModifiedBy>frane</cp:lastModifiedBy>
  <dcterms:modified xsi:type="dcterms:W3CDTF">2024-02-21T17:42:23Z</dcterms:modified>
  <cp:revision>127</cp:revision>
  <dc:title>Title of the webinar.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