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56" r:id="rId5"/>
    <p:sldId id="257" r:id="rId6"/>
    <p:sldId id="278" r:id="rId7"/>
    <p:sldId id="279" r:id="rId8"/>
    <p:sldId id="280" r:id="rId9"/>
    <p:sldId id="281" r:id="rId10"/>
    <p:sldId id="282" r:id="rId11"/>
    <p:sldId id="283" r:id="rId12"/>
    <p:sldId id="286" r:id="rId13"/>
    <p:sldId id="287" r:id="rId14"/>
    <p:sldId id="284" r:id="rId15"/>
    <p:sldId id="290" r:id="rId16"/>
    <p:sldId id="293" r:id="rId17"/>
    <p:sldId id="285" r:id="rId18"/>
    <p:sldId id="294" r:id="rId19"/>
    <p:sldId id="277" r:id="rId20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e" initials="f" lastIdx="1" clrIdx="0">
    <p:extLst>
      <p:ext uri="{19B8F6BF-5375-455C-9EA6-DF929625EA0E}">
        <p15:presenceInfo xmlns:p15="http://schemas.microsoft.com/office/powerpoint/2012/main" userId="d131dc0004dc0f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704B1F-DEB9-323E-B567-DCA14F360B8A}" v="2" dt="2023-07-12T06:58:12.1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6450" autoAdjust="0"/>
  </p:normalViewPr>
  <p:slideViewPr>
    <p:cSldViewPr snapToGrid="0">
      <p:cViewPr varScale="1">
        <p:scale>
          <a:sx n="84" d="100"/>
          <a:sy n="84" d="100"/>
        </p:scale>
        <p:origin x="154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VANA KARDUM GOLEŠ" userId="S::ivanakg@vus.hr::ea8c4a9e-a789-4ae1-a51f-92c8f5786e31" providerId="AD" clId="Web-{02704B1F-DEB9-323E-B567-DCA14F360B8A}"/>
    <pc:docChg chg="">
      <pc:chgData name="IVANA KARDUM GOLEŠ" userId="S::ivanakg@vus.hr::ea8c4a9e-a789-4ae1-a51f-92c8f5786e31" providerId="AD" clId="Web-{02704B1F-DEB9-323E-B567-DCA14F360B8A}" dt="2023-07-12T06:58:12.119" v="1"/>
      <pc:docMkLst>
        <pc:docMk/>
      </pc:docMkLst>
      <pc:sldChg chg="delCm">
        <pc:chgData name="IVANA KARDUM GOLEŠ" userId="S::ivanakg@vus.hr::ea8c4a9e-a789-4ae1-a51f-92c8f5786e31" providerId="AD" clId="Web-{02704B1F-DEB9-323E-B567-DCA14F360B8A}" dt="2023-07-12T06:58:02.134" v="0"/>
        <pc:sldMkLst>
          <pc:docMk/>
          <pc:sldMk cId="1349354338" sldId="282"/>
        </pc:sldMkLst>
      </pc:sldChg>
      <pc:sldChg chg="delCm">
        <pc:chgData name="IVANA KARDUM GOLEŠ" userId="S::ivanakg@vus.hr::ea8c4a9e-a789-4ae1-a51f-92c8f5786e31" providerId="AD" clId="Web-{02704B1F-DEB9-323E-B567-DCA14F360B8A}" dt="2023-07-12T06:58:12.119" v="1"/>
        <pc:sldMkLst>
          <pc:docMk/>
          <pc:sldMk cId="2101662179" sldId="283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02766829814854"/>
          <c:y val="5.7697540384771491E-2"/>
          <c:w val="0.8399975838639282"/>
          <c:h val="0.82107443786021594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probabilty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Sheet1!$C$2:$C$62</c:f>
              <c:numCache>
                <c:formatCode>General</c:formatCode>
                <c:ptCount val="61"/>
                <c:pt idx="0">
                  <c:v>2000</c:v>
                </c:pt>
                <c:pt idx="1">
                  <c:v>2100</c:v>
                </c:pt>
                <c:pt idx="2">
                  <c:v>2200</c:v>
                </c:pt>
                <c:pt idx="3">
                  <c:v>2300</c:v>
                </c:pt>
                <c:pt idx="4">
                  <c:v>2400</c:v>
                </c:pt>
                <c:pt idx="5">
                  <c:v>2500</c:v>
                </c:pt>
                <c:pt idx="6">
                  <c:v>2600</c:v>
                </c:pt>
                <c:pt idx="7">
                  <c:v>2700</c:v>
                </c:pt>
                <c:pt idx="8">
                  <c:v>2800</c:v>
                </c:pt>
                <c:pt idx="9">
                  <c:v>2900</c:v>
                </c:pt>
                <c:pt idx="10">
                  <c:v>3000</c:v>
                </c:pt>
                <c:pt idx="11">
                  <c:v>3100</c:v>
                </c:pt>
                <c:pt idx="12">
                  <c:v>3200</c:v>
                </c:pt>
                <c:pt idx="13">
                  <c:v>3300</c:v>
                </c:pt>
                <c:pt idx="14">
                  <c:v>3400</c:v>
                </c:pt>
                <c:pt idx="15">
                  <c:v>3500</c:v>
                </c:pt>
                <c:pt idx="16">
                  <c:v>3600</c:v>
                </c:pt>
                <c:pt idx="17">
                  <c:v>3700</c:v>
                </c:pt>
                <c:pt idx="18">
                  <c:v>3800</c:v>
                </c:pt>
                <c:pt idx="19">
                  <c:v>3900</c:v>
                </c:pt>
                <c:pt idx="20">
                  <c:v>4000</c:v>
                </c:pt>
                <c:pt idx="21">
                  <c:v>4100</c:v>
                </c:pt>
                <c:pt idx="22">
                  <c:v>4200</c:v>
                </c:pt>
                <c:pt idx="23">
                  <c:v>4300</c:v>
                </c:pt>
                <c:pt idx="24">
                  <c:v>4400</c:v>
                </c:pt>
                <c:pt idx="25">
                  <c:v>4500</c:v>
                </c:pt>
                <c:pt idx="26">
                  <c:v>4600</c:v>
                </c:pt>
                <c:pt idx="27">
                  <c:v>4700</c:v>
                </c:pt>
                <c:pt idx="28">
                  <c:v>4800</c:v>
                </c:pt>
                <c:pt idx="29">
                  <c:v>4900</c:v>
                </c:pt>
                <c:pt idx="30">
                  <c:v>5000</c:v>
                </c:pt>
                <c:pt idx="31">
                  <c:v>5100</c:v>
                </c:pt>
                <c:pt idx="32">
                  <c:v>5200</c:v>
                </c:pt>
                <c:pt idx="33">
                  <c:v>5300</c:v>
                </c:pt>
                <c:pt idx="34">
                  <c:v>5400</c:v>
                </c:pt>
                <c:pt idx="35">
                  <c:v>5500</c:v>
                </c:pt>
                <c:pt idx="36">
                  <c:v>5600</c:v>
                </c:pt>
                <c:pt idx="37">
                  <c:v>5700</c:v>
                </c:pt>
                <c:pt idx="38">
                  <c:v>5800</c:v>
                </c:pt>
                <c:pt idx="39">
                  <c:v>5900</c:v>
                </c:pt>
                <c:pt idx="40">
                  <c:v>6000</c:v>
                </c:pt>
                <c:pt idx="41">
                  <c:v>6100</c:v>
                </c:pt>
                <c:pt idx="42">
                  <c:v>6200</c:v>
                </c:pt>
                <c:pt idx="43">
                  <c:v>6300</c:v>
                </c:pt>
                <c:pt idx="44">
                  <c:v>6400</c:v>
                </c:pt>
                <c:pt idx="45">
                  <c:v>6500</c:v>
                </c:pt>
                <c:pt idx="46">
                  <c:v>6600</c:v>
                </c:pt>
                <c:pt idx="47">
                  <c:v>6700</c:v>
                </c:pt>
                <c:pt idx="48">
                  <c:v>6800</c:v>
                </c:pt>
                <c:pt idx="49">
                  <c:v>6900</c:v>
                </c:pt>
                <c:pt idx="50">
                  <c:v>7000</c:v>
                </c:pt>
                <c:pt idx="51">
                  <c:v>7100</c:v>
                </c:pt>
                <c:pt idx="52">
                  <c:v>7200</c:v>
                </c:pt>
                <c:pt idx="53">
                  <c:v>7300</c:v>
                </c:pt>
                <c:pt idx="54">
                  <c:v>7400</c:v>
                </c:pt>
                <c:pt idx="55">
                  <c:v>7500</c:v>
                </c:pt>
                <c:pt idx="56">
                  <c:v>7600</c:v>
                </c:pt>
                <c:pt idx="57">
                  <c:v>7700</c:v>
                </c:pt>
                <c:pt idx="58">
                  <c:v>7800</c:v>
                </c:pt>
                <c:pt idx="59">
                  <c:v>7900</c:v>
                </c:pt>
                <c:pt idx="60">
                  <c:v>8000</c:v>
                </c:pt>
              </c:numCache>
            </c:numRef>
          </c:cat>
          <c:val>
            <c:numRef>
              <c:f>Sheet1!$B$2:$B$62</c:f>
              <c:numCache>
                <c:formatCode>General</c:formatCode>
                <c:ptCount val="61"/>
                <c:pt idx="0">
                  <c:v>4.7425873177566781E-2</c:v>
                </c:pt>
                <c:pt idx="1">
                  <c:v>5.2153563078417738E-2</c:v>
                </c:pt>
                <c:pt idx="2">
                  <c:v>5.7324175898868755E-2</c:v>
                </c:pt>
                <c:pt idx="3">
                  <c:v>6.2973356056996513E-2</c:v>
                </c:pt>
                <c:pt idx="4">
                  <c:v>6.9138420343346815E-2</c:v>
                </c:pt>
                <c:pt idx="5">
                  <c:v>7.5858180021243546E-2</c:v>
                </c:pt>
                <c:pt idx="6">
                  <c:v>8.317269649392238E-2</c:v>
                </c:pt>
                <c:pt idx="7">
                  <c:v>9.112296101485616E-2</c:v>
                </c:pt>
                <c:pt idx="8">
                  <c:v>9.9750489119685176E-2</c:v>
                </c:pt>
                <c:pt idx="9">
                  <c:v>0.10909682119561293</c:v>
                </c:pt>
                <c:pt idx="10">
                  <c:v>0.11920292202211755</c:v>
                </c:pt>
                <c:pt idx="11">
                  <c:v>0.13010847436299786</c:v>
                </c:pt>
                <c:pt idx="12">
                  <c:v>0.14185106490048782</c:v>
                </c:pt>
                <c:pt idx="13">
                  <c:v>0.15446526508353475</c:v>
                </c:pt>
                <c:pt idx="14">
                  <c:v>0.16798161486607552</c:v>
                </c:pt>
                <c:pt idx="15">
                  <c:v>0.18242552380635635</c:v>
                </c:pt>
                <c:pt idx="16">
                  <c:v>0.19781611144141825</c:v>
                </c:pt>
                <c:pt idx="17">
                  <c:v>0.21416501695744142</c:v>
                </c:pt>
                <c:pt idx="18">
                  <c:v>0.23147521650098238</c:v>
                </c:pt>
                <c:pt idx="19">
                  <c:v>0.24973989440488234</c:v>
                </c:pt>
                <c:pt idx="20">
                  <c:v>0.2689414213699951</c:v>
                </c:pt>
                <c:pt idx="21">
                  <c:v>0.28905049737499594</c:v>
                </c:pt>
                <c:pt idx="22">
                  <c:v>0.31002551887238755</c:v>
                </c:pt>
                <c:pt idx="23">
                  <c:v>0.33181222783183384</c:v>
                </c:pt>
                <c:pt idx="24">
                  <c:v>0.35434369377420466</c:v>
                </c:pt>
                <c:pt idx="25">
                  <c:v>0.37754066879814541</c:v>
                </c:pt>
                <c:pt idx="26">
                  <c:v>0.40131233988754816</c:v>
                </c:pt>
                <c:pt idx="27">
                  <c:v>0.42555748318834108</c:v>
                </c:pt>
                <c:pt idx="28">
                  <c:v>0.45016600268752205</c:v>
                </c:pt>
                <c:pt idx="29">
                  <c:v>0.4750208125210601</c:v>
                </c:pt>
                <c:pt idx="30">
                  <c:v>0.5</c:v>
                </c:pt>
                <c:pt idx="31">
                  <c:v>0.52497918747894012</c:v>
                </c:pt>
                <c:pt idx="32">
                  <c:v>0.54983399731247795</c:v>
                </c:pt>
                <c:pt idx="33">
                  <c:v>0.57444251681165892</c:v>
                </c:pt>
                <c:pt idx="34">
                  <c:v>0.59868766011245211</c:v>
                </c:pt>
                <c:pt idx="35">
                  <c:v>0.62245933120185459</c:v>
                </c:pt>
                <c:pt idx="36">
                  <c:v>0.64565630622579562</c:v>
                </c:pt>
                <c:pt idx="37">
                  <c:v>0.66818777216816616</c:v>
                </c:pt>
                <c:pt idx="38">
                  <c:v>0.6899744811276125</c:v>
                </c:pt>
                <c:pt idx="39">
                  <c:v>0.710949502625004</c:v>
                </c:pt>
                <c:pt idx="40">
                  <c:v>0.7310585786300049</c:v>
                </c:pt>
                <c:pt idx="41">
                  <c:v>0.75026010559511769</c:v>
                </c:pt>
                <c:pt idx="42">
                  <c:v>0.76852478349901776</c:v>
                </c:pt>
                <c:pt idx="43">
                  <c:v>0.78583498304255861</c:v>
                </c:pt>
                <c:pt idx="44">
                  <c:v>0.8021838885585818</c:v>
                </c:pt>
                <c:pt idx="45">
                  <c:v>0.81757447619364365</c:v>
                </c:pt>
                <c:pt idx="46">
                  <c:v>0.83201838513392457</c:v>
                </c:pt>
                <c:pt idx="47">
                  <c:v>0.84553473491646525</c:v>
                </c:pt>
                <c:pt idx="48">
                  <c:v>0.85814893509951229</c:v>
                </c:pt>
                <c:pt idx="49">
                  <c:v>0.86989152563700212</c:v>
                </c:pt>
                <c:pt idx="50">
                  <c:v>0.88079707797788231</c:v>
                </c:pt>
                <c:pt idx="51">
                  <c:v>0.89090317880438707</c:v>
                </c:pt>
                <c:pt idx="52">
                  <c:v>0.9002495108803148</c:v>
                </c:pt>
                <c:pt idx="53">
                  <c:v>0.90887703898514383</c:v>
                </c:pt>
                <c:pt idx="54">
                  <c:v>0.91682730350607766</c:v>
                </c:pt>
                <c:pt idx="55">
                  <c:v>0.92414181997875655</c:v>
                </c:pt>
                <c:pt idx="56">
                  <c:v>0.93086157965665328</c:v>
                </c:pt>
                <c:pt idx="57">
                  <c:v>0.9370266439430035</c:v>
                </c:pt>
                <c:pt idx="58">
                  <c:v>0.94267582410113127</c:v>
                </c:pt>
                <c:pt idx="59">
                  <c:v>0.94784643692158232</c:v>
                </c:pt>
                <c:pt idx="60">
                  <c:v>0.95257412682243336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A8B-47BD-951A-EF080855B0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3506095"/>
        <c:axId val="953501103"/>
      </c:lineChart>
      <c:catAx>
        <c:axId val="9535060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953501103"/>
        <c:crosses val="autoZero"/>
        <c:auto val="1"/>
        <c:lblAlgn val="ctr"/>
        <c:lblOffset val="100"/>
        <c:noMultiLvlLbl val="0"/>
      </c:catAx>
      <c:valAx>
        <c:axId val="953501103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95350609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/>
      <a:endParaRPr lang="sr-Latn-R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2.3.2024.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Boa tarde e bem-vindo ao curso de Aprendizagem Automática. Este curso foi desenvolvido na sequência do projeto Erasmus+ CodeIn. Tudo o que precisa de aprender é o acesso à Internet e um computador.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O curso contém um total de dez tópicos e neste tópico iremos dizer algo mais sobre a Classificação e respetivas aplicações.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Naive Bayes é uma forma de categorizar as coisas (como pessoas, documentos, etc.) com base nas suas características. Baseia-se numa fórmula matemática simples e faz pressupostos sobre como as características estão relacionadas com a categoria.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t>Para utilizar Naive Bayes, precisa de saber quais os grupos que pretende criar e quais as qualidades de cada item. Em seguida, o algoritmo analisa um conjunto de itens que já estão etiquetados e utiliza essas informações para descobrir como categorizar novos itens.</a:t>
            </a:r>
          </a:p>
          <a:p>
            <a:endParaRPr/>
          </a:p>
          <a:p>
            <a:r>
              <a:t>Em suma, Naive Bayes toma as coisas que sabe, aprende a agrupá-las e usa esse conhecimento para categorizar coisas novas que ainda não conhece.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11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0312388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Eis os passos para implementar o algoritmo Naive Bayes: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Definir as classes: O primeiro passo é definir as classes para as quais pretende classificar os dados. Por exemplo, se estiver a tentar classificar frutas, as classes podem ser "Apple", "Banana", "Orange", etc.</a:t>
            </a:r>
          </a:p>
          <a:p>
            <a:pPr>
              <a:defRPr>
                <a:effectLst/>
              </a:defRPr>
            </a:pPr>
            <a:r>
              <a:t>Defina as funcionalidades: Em seguida, terá de definir as funcionalidades que irá utilizar para efetuar as suas previsões. Por exemplo, no nosso exemplo de classificação de fruta, as características podem ser a cor, o tamanho e a forma do fruto.</a:t>
            </a:r>
          </a:p>
          <a:p>
            <a:pPr>
              <a:defRPr>
                <a:effectLst/>
              </a:defRPr>
            </a:pPr>
            <a:r>
              <a:t>Conte o número de ocorrências de cada funcionalidade em cada classe: Para cada classe, conta o número de ocorrências de cada funcionalidade. Por exemplo, contar o número de maçãs vermelhas, bananas amarelas, etc.</a:t>
            </a:r>
          </a:p>
          <a:p>
            <a:pPr>
              <a:defRPr>
                <a:effectLst/>
              </a:defRPr>
            </a:pPr>
            <a:r>
              <a:t>Calcular as probabilidades anteriores: As probabilidades anteriores são calculadas com base no número de instâncias de cada classe no conjunto de dados de formação. Por exemplo, a probabilidade anterior de "Apple" é o número de maçãs no conjunto de dados dividido pelo número total de frutos no conjunto de dados.</a:t>
            </a:r>
          </a:p>
          <a:p>
            <a:pPr>
              <a:defRPr>
                <a:effectLst/>
              </a:defRPr>
            </a:pPr>
            <a:r>
              <a:t>Calcular as probabilidades: As probabilidades são calculadas com base no número de ocorrências de cada funcionalidade em cada classe. Por exemplo, a probabilidade de "Vermelho" dada a "Apple" é o número de maçãs vermelhas dividido pelo número total de maçãs no conjunto de dados.</a:t>
            </a:r>
          </a:p>
          <a:p>
            <a:pPr>
              <a:defRPr>
                <a:effectLst/>
              </a:defRPr>
            </a:pPr>
            <a:r>
              <a:t>Calcule os posteriores: Os posteriores são calculados multiplicando as probabilidades anteriores e as probabilidades. Por exemplo, a posteriori do "Apple" dado "Vermelho" é o produto da probabilidade anterior de "Apple" e da probabilidade de "Vermelho" dado "Apple".</a:t>
            </a:r>
          </a:p>
          <a:p>
            <a:pPr>
              <a:defRPr>
                <a:effectLst/>
              </a:defRPr>
            </a:pPr>
            <a:r>
              <a:t>Escolha o máximo posterior: O último passo é escolher a classe com o máximo posterior como a classe prevista para um novo item. Por outras palavras, a classe com a maior probabilidade de ser a classe correta é escolhida como a previsão.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1081853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Vamos colocá-lo todos juntos. Você tem uma cesta com 20 pedaços de frutas, 10 das quais são maçãs e 10 das quais são laranjas. As maçãs são divididas em duas cores: vermelho (6 maçãs) e verde (4 maçãs). As maçãs também vêm em duas texturas: lisa (8 maçãs) e áspera (2 maçãs). As laranjas vêm em duas texturas: lisa (2 laranjas) e áspera (8 laranjas), e também vêm em duas cores: vermelha (2 laranjas) e laranja (8 laranjas).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 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Agora, temos uma nova peça de fruta e queremos determinar se é uma maçã ou uma laranja. A fruta é vermelha e tem uma textura suave.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 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Eis os passos para calcular as probabilidades, probabilidades e posteriores anteriores para este cenário: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 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As probabilidades anteriores são as probabilidades iniciais do fruto, sendo uma maçã ou uma laranja, antes de considerar quaisquer novas informações.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 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A probabilidade anterior de ser uma maçã é de 0,5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A probabilidade anterior de ser laranja é de 0,5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 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As probabilidades são as probabilidades de o fruto ter uma cor vermelha e uma textura lisa, dado que se trata de uma maçã ou de uma laranja.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 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A probabilidade de ser uma maçã e ter uma cor vermelha é de 0,6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A probabilidade de ser uma maçã e ter uma textura suave é de 0,8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A probabilidade de ser laranja e de ter uma cor vermelha é de 0,2.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A probabilidade de ser laranja e ter uma textura suave é de 0,2.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 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As probabilidades a posteriori são calculadas dividindo as probabilidades conjuntas pelo denominador. Ao fazê-lo, temos a probabilidade de que a fruta seja uma maçã ou uma laranja, dada a nova informação de que tem uma cor vermelha e uma textura suave.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A primeira parte da expressão (0,5 x 0,6 x 0,8), representa a probabilidade conjunta do fruto ser uma maçã, com uma cor vermelha e uma textura suave. A segunda parte da expressão (0,5 x 0,2 x 0,2) representa a probabilidade comum de que o fruto seja uma cor laranja, vermelha e tenha uma textura suave. Ao adicionar as duas probabilidades conjuntas, obtemos o denominador das probabilidades posteriores, representando a probabilidade total de o fruto ter uma cor vermelha e uma textura suave.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 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Depois de considerar a nova informação, os posteriores são as probabilidades finais do fruto, sendo uma maçã ou uma laranja.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A probabilidade posterior de ser uma maçã vermelha e lisa é de 0,952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A probabilidade posterior de ser uma laranja vermelha e lisa é de 0,048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 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Por conseguinte, o novo fruto é provavelmente uma maçã com uma probabilidade de 0,952 ou 95,2%.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5427311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Segue-se um exemplo de uma árvore de decisão para os dados de sobrevivência dos passageiros do Titanic, concebida para um principiante. É bastante fácil interpretar dados de uma árvore de decisões. Este é um dos seus pontos fortes.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É importante ter em mente que esta árvore de decisão ainda é uma representação simplificada das interações complexas entre vários fatores que contribuíram para a sobrevivência dos passageiros no Titanic. 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Além disso, esta árvore de decisão apenas considera três variáveis (idade, sexo e classe de passageiros) e não tem em conta outros fatores, como o preço do bilhete, e a localização no navio, que também poderiam ter tido impacto na sobrevivência dos passageiros.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0381683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Em suma, uma árvore de decisões é uma forma simples e intuitiva de fazer previsões, quebrando um problema em perguntas menores e menores, até que seja alcançada uma resposta final. O objetivo da criação de uma árvore de decisões é criar um modelo que divide com precisão os dados com base nas funcionalidades e efetua previsões exatas. </a:t>
            </a:r>
          </a:p>
          <a:p>
            <a:endParaRPr/>
          </a:p>
          <a:p>
            <a:r>
              <a:t>Nos materiais da Oracle Academy que fazem parte deste curso, pode encontrar e utilizar exemplos mais detalhados da utilização do algoritmo ID3.</a:t>
            </a:r>
          </a:p>
          <a:p>
            <a:endParaRPr/>
          </a:p>
          <a:p>
            <a:r>
              <a:t>O algoritmo ID3 começa por um único nó que representa todo o conjunto de dados e divide recursivamente o conjunto de dados em subconjuntos com base nos valores do atributo selecionado, até que todas as instâncias num subconjunto pertençam à mesma classe ou até que seja cumprido um critério de paragem. Em cada nó, o algoritmo seleciona o atributo com o maior ganho de informações e cria uma agência para cada valor possível do atributo. O algoritmo continua até ter criado uma árvore de decisões que classifica totalmente os dados da formação.</a:t>
            </a:r>
          </a:p>
          <a:p>
            <a:endParaRPr/>
          </a:p>
          <a:p>
            <a:r>
              <a:t>Embora o algoritmo ID3 seja um algoritmo de construção de árvores de decisões popular e amplamente utilizado, tem algumas limitações, como a sua tendência para se adaptar a dados ruidosos e a sua incapacidade para lidar com atributos de valor contínuo. Várias variações e extensões do algoritmo ID3, como C4.5 e CART, foram desenvolvidas para abordar estas limitações e melhorar a precisão e robustez das árvores de decisão.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8551878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Para concluir esta unidade, estude e reveja os seguintes recursos online. Obrigado pela atenção!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A classificação é um tipo de aprendizagem supervisionada em que o objetivo é prever a etiqueta da classe ou a categoria de um ponto de dados com base num conjunto de funcionalidades ou variáveis independentes. Neste tipo de aprendizagem, os dados são etiquetados, o que significa que é atribuída a cada ponto de dados uma etiqueta de classe definida.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t>A classificação é utilizada em muitas aplicações do mundo real, tais como análise de sentimentos, filtragem de spam, classificação de imagens e diagnóstico médico, entre outros. O sucesso da classificação depende da qualidade dos dados de treino e da escolha do algoritmo utilizado.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56581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Existem muitos algoritmos de classificação diferentes para escolher, desde modelos lineares simples a métodos complexos de montagem. Para os principiantes, é muitas vezes melhor começar com algoritmos simples e amplamente utilizados, como Regressão Logística, Árvores de Decisão, Vizinhos mais próximos (k-NN) e Naive Bayes. Estes algoritmos são relativamente fáceis de compreender e implementar, tornando-os ideais para começar a utilizar problemas de classificação. Eles foram amplamente testados e usados em vários domínios, e mostraram bom desempenho para muitos problemas. 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85619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A Regressão Logística é um método estatístico utilizado para problemas de classificação binária, em que o objetivo é prever um resultado binário (por exemplo, sim/não, verdadeiro/falso). Ajuda a determinar a relação entre um conjunto de variáveis independentes e uma variável dependente binária.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As variáveis independentes são utilizadas para prever uma probabilidade da variável dependente ser 0 ou 1. Esta probabilidade é depois transformada num resultado binário utilizando um valor limite, normalmente definido em 0,5. Se a probabilidade for superior a 0,5, o resultado é previsto como 1 (sim, verdadeiro) e, se for inferior a 0,5, o resultado é previsto como 0 (não, falso).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O modelo de regressão logística é formado num conjunto de dados com etiqueta para aprender a relação entre as variáveis independentes e a variável dependente. Durante a fase de formação, o modelo aprende os coeficientes para cada variável independente, que são utilizados para calcular a probabilidade de a variável dependente ser 1 ou 0.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Em resumo, a regressão logística é um método simples mas poderoso para problemas de classificação binária e é amplamente utilizado em muitas aplicações do mundo real, como a previsão de abandono do cliente, incumprimento do empréstimo e diagnóstico de doenças.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047991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Vamos dizer que temos um conjunto de dados de 100 clientes, e queremos prever se eles vão comprar um determinado produto com base no seu salário. </a:t>
            </a:r>
          </a:p>
          <a:p>
            <a:endParaRPr/>
          </a:p>
          <a:p>
            <a:r>
              <a:t>Podemos usar o salário como variável independente para prever se um cliente vai ou não comprar o produto. </a:t>
            </a:r>
          </a:p>
          <a:p>
            <a:endParaRPr/>
          </a:p>
          <a:p>
            <a:r>
              <a:t>O modelo de regressão logística aprenderá o coeficiente do salário, que será utilizado para calcular a probabilidade de um cliente comprar o produto.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34558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Neste exemplo, o eixo x representa o salário dos clientes e o eixo y representa a probabilidade de um cliente comprar o produto. A curva mostra como a probabilidade de um cliente comprar o produto muda à medida que o salário aumenta.</a:t>
            </a:r>
          </a:p>
          <a:p>
            <a:pPr>
              <a:defRPr>
                <a:effectLst/>
              </a:defRPr>
            </a:pPr>
            <a:r>
              <a:t>A baixos salários, a probabilidade de um cliente comprar o produto é baixa, mas à medida que o salário aumenta, a probabilidade também aumenta. Em determinado momento, os níveis de probabilidade de desconto e aproxima-se de 1 à medida que o salário continua a aumentar. A curva segue um padrão em forma de S, que é típico para curvas de regressão logística.</a:t>
            </a:r>
          </a:p>
          <a:p>
            <a:pPr>
              <a:defRPr>
                <a:effectLst/>
              </a:defRPr>
            </a:pPr>
            <a:r>
              <a:t>Esta curva de regressão logística foi criada com base nos coeficientes aprendidos pelo modelo de regressão logística. Os coeficientes reais e a forma da curva podem ser diferentes no conjunto de dados real, mas o padrão geral da curva permanecerá o mesmo, mostrando a relação entre a variável independente (salário) e a variável dependente (produto comprado).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801299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ffectLst/>
              </a:defRPr>
            </a:pPr>
            <a:r>
              <a:t>Segue-se uma perspetiva geral de alto nível dos passos envolvidos no processo de aprendizagem da regressão logística.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O processo de aprendizagem na regressão logística envolve encontrar os melhores parâmetros (pesos) que podem ser utilizados para efetuar previsões exatas. O algoritmo começa com uma conclusão inicial destes parâmetros e, em seguida, ajusta-os iterativamente com base nos dados de formação.</a:t>
            </a: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8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8658309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K-Nearest Vizbors (KNN) é um algoritmo simples de aprendizagem automática que é utilizado para problemas de classificação e regressão. No KNN, é atribuída uma classe ou um valor a um novo ponto de dados com base nos seus vizinhos mais próximos "k" no conjunto de dados de formação.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t>KNN é um algoritmo simples e eficaz que pode ser usado para uma variedade de problemas, mas tem algumas limitações. Por exemplo, pode ser dispendioso quando o conjunto de dados de formação for grande e pode ser sensível à escolha de "k". Apesar destas limitações, a KNN é um bom algoritmo para começar por muitos problemas, especialmente para pequenos conjuntos de dados ou quando precisa de uma solução rápida.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9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4836593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Imagine que está num quarto cheio de triângulos e quadrados, e acabou de conhecer uma nova forma. Não tem a certeza se é um triângulo ou um quadrado.</a:t>
            </a:r>
          </a:p>
          <a:p>
            <a:endParaRPr sz="1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t>KNN é um algoritmo de aprendizagem automática que ajuda a encontrar as formas mais próximas nos seus dados. Primeiro, tem de escolher o número de vizinhos mais próximos "k". Neste exemplo, para o círculo de linhas tracejado, o valor de k é 3 e, para o círculo de linha sólida, o valor de k é 5.</a:t>
            </a:r>
            <a:endParaRPr sz="1200" kern="1200" baseline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t>Em seguida, iremos medir a distância entre a nova forma e todas as outras formas no conjunto de dados. Se o número de vizinhos mais próximos for definido como 3, representado pelo círculo de linha tracejado, a nova forma será classificada como um quadrado azul. Isto porque dentro do círculo interior existem 2 quadrados azuis e apenas 1 triângulo vermelho. No entanto, se o número de vizinhos mais próximos for definido como 5, representado pelo círculo de linha tracejado, a nova forma será classificada como um triângulo vermelho. Isto porque dentro do círculo exterior há 3 triângulos vermelhos e 2 quadrados azuis.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10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246953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dnuggets.com/2016/09/decision-trees-disastrous-overview.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bm.com/topics/logistic-regression" TargetMode="External"/><Relationship Id="rId7" Type="http://schemas.openxmlformats.org/officeDocument/2006/relationships/hyperlink" Target="https://towardsdatascience.com/decision-trees-for-classification-id3-algorithm-explained-89df76e72df1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owardsdatascience.com/naive-bayes-classifier-81d512f50a7c" TargetMode="External"/><Relationship Id="rId5" Type="http://schemas.openxmlformats.org/officeDocument/2006/relationships/hyperlink" Target="https://www.ibm.com/topics/knn" TargetMode="External"/><Relationship Id="rId4" Type="http://schemas.openxmlformats.org/officeDocument/2006/relationships/hyperlink" Target="https://towardsdatascience.com/introduction-to-logistic-regression-66248243c14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977" y="1664229"/>
            <a:ext cx="9144000" cy="3065815"/>
          </a:xfrm>
        </p:spPr>
        <p:txBody>
          <a:bodyPr>
            <a:normAutofit fontScale="90000"/>
          </a:bodyPr>
          <a:lstStyle/>
          <a:p>
            <a:r>
              <a:rPr b="1"/>
              <a:t>O3 - Currículos de ensino à distância no Machine Learning</a:t>
            </a:r>
            <a:br>
              <a:rPr b="1"/>
            </a:br>
            <a:r>
              <a:rPr b="1"/>
              <a:t/>
            </a:r>
            <a:br>
              <a:rPr b="1"/>
            </a:br>
            <a:r>
              <a:t>4- Classificação e respetivas aplicações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k-Vizinhos mais próximos (k-NN)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057" y="1447800"/>
            <a:ext cx="7489372" cy="3385457"/>
          </a:xfrm>
        </p:spPr>
        <p:txBody>
          <a:bodyPr>
            <a:noAutofit/>
          </a:bodyPr>
          <a:lstStyle/>
          <a:p>
            <a:pPr>
              <a:defRPr sz="3600">
                <a:latin typeface="+mj-lt"/>
              </a:defRPr>
            </a:pPr>
            <a:r>
              <a:t>Eis como funciona o k-NN:</a:t>
            </a:r>
          </a:p>
          <a:p>
            <a:pPr lvl="1">
              <a:defRPr sz="3200">
                <a:latin typeface="+mj-lt"/>
              </a:defRPr>
            </a:pPr>
            <a:r>
              <a:t>Escolha o número de vizinhos mais próximos "k"</a:t>
            </a:r>
          </a:p>
          <a:p>
            <a:pPr lvl="1">
              <a:defRPr sz="3200">
                <a:latin typeface="+mj-lt"/>
              </a:defRPr>
            </a:pPr>
            <a:r>
              <a:t>Calcule a distância entre o novo ponto de dados e todos os pontos de dados no conjunto de dados de formação.</a:t>
            </a:r>
          </a:p>
          <a:p>
            <a:pPr lvl="1">
              <a:defRPr sz="3200">
                <a:latin typeface="+mj-lt"/>
              </a:defRPr>
            </a:pPr>
            <a:r>
              <a:t>Selecione os pontos de dados "k" mais próximos do novo ponto de dados.</a:t>
            </a:r>
          </a:p>
          <a:p>
            <a:pPr lvl="1">
              <a:defRPr sz="3200">
                <a:latin typeface="+mj-lt"/>
              </a:defRPr>
            </a:pPr>
            <a:r>
              <a:t>O novo ponto de dados é atribuído à classe mais comum entre os vizinhos mais próximos "k". </a:t>
            </a:r>
            <a:endParaRPr>
              <a:latin typeface="+mj-lt"/>
            </a:endParaRPr>
          </a:p>
        </p:txBody>
      </p:sp>
      <p:sp>
        <p:nvSpPr>
          <p:cNvPr id="4" name="Oval 3"/>
          <p:cNvSpPr/>
          <p:nvPr/>
        </p:nvSpPr>
        <p:spPr>
          <a:xfrm>
            <a:off x="7859486" y="1447800"/>
            <a:ext cx="3831771" cy="375557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Oval 4"/>
          <p:cNvSpPr/>
          <p:nvPr/>
        </p:nvSpPr>
        <p:spPr>
          <a:xfrm>
            <a:off x="8836477" y="2441120"/>
            <a:ext cx="1877788" cy="1768930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9122228" y="3066029"/>
            <a:ext cx="195943" cy="1959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9579428" y="3653858"/>
            <a:ext cx="195943" cy="1959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Isosceles Triangle 7"/>
          <p:cNvSpPr/>
          <p:nvPr/>
        </p:nvSpPr>
        <p:spPr>
          <a:xfrm>
            <a:off x="9775371" y="2773363"/>
            <a:ext cx="217715" cy="187551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9938656" y="3325585"/>
            <a:ext cx="35922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 b="1">
                <a:solidFill>
                  <a:srgbClr val="00B050"/>
                </a:solidFill>
              </a:defRPr>
            </a:pPr>
            <a:r>
              <a:t>?</a:t>
            </a:r>
            <a:endParaRPr b="1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541330" y="3140919"/>
            <a:ext cx="13280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>
                <a:solidFill>
                  <a:srgbClr val="00B050"/>
                </a:solidFill>
              </a:defRPr>
            </a:pPr>
            <a:r>
              <a:t>Nova forma</a:t>
            </a:r>
            <a:endParaRPr>
              <a:solidFill>
                <a:srgbClr val="00B050"/>
              </a:solidFill>
            </a:endParaRPr>
          </a:p>
        </p:txBody>
      </p:sp>
      <p:sp>
        <p:nvSpPr>
          <p:cNvPr id="11" name="Isosceles Triangle 10"/>
          <p:cNvSpPr/>
          <p:nvPr/>
        </p:nvSpPr>
        <p:spPr>
          <a:xfrm>
            <a:off x="9993086" y="1903669"/>
            <a:ext cx="217715" cy="187551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" name="Isosceles Triangle 11"/>
          <p:cNvSpPr/>
          <p:nvPr/>
        </p:nvSpPr>
        <p:spPr>
          <a:xfrm>
            <a:off x="10985045" y="2773363"/>
            <a:ext cx="217715" cy="187551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41927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22237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Naive Bayes - específico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173480"/>
            <a:ext cx="10297886" cy="5040086"/>
          </a:xfrm>
        </p:spPr>
        <p:txBody>
          <a:bodyPr>
            <a:noAutofit/>
          </a:bodyPr>
          <a:lstStyle/>
          <a:p>
            <a:pPr>
              <a:defRPr sz="3600">
                <a:latin typeface="+mj-lt"/>
              </a:defRPr>
            </a:pPr>
            <a:r>
              <a:t>Funciona da seguinte forma:</a:t>
            </a:r>
          </a:p>
          <a:p>
            <a:pPr marL="971550" lvl="1" indent="-514350">
              <a:buFont typeface="+mj-lt"/>
              <a:buAutoNum type="arabicPeriod"/>
              <a:defRPr sz="3200">
                <a:latin typeface="+mj-lt"/>
              </a:defRPr>
            </a:pPr>
            <a:r>
              <a:rPr b="1"/>
              <a:t>Obtenha alguns dados</a:t>
            </a:r>
            <a:r>
              <a:t>: Necessita de ter uma coleção de coisas, cada uma com o seu próprio conjunto de características, e precisa de saber a categoria a que cada coisa pertence.</a:t>
            </a:r>
          </a:p>
          <a:p>
            <a:pPr marL="971550" lvl="1" indent="-514350">
              <a:buFont typeface="+mj-lt"/>
              <a:buAutoNum type="arabicPeriod"/>
              <a:defRPr sz="3200">
                <a:latin typeface="+mj-lt"/>
              </a:defRPr>
            </a:pPr>
            <a:r>
              <a:rPr b="1"/>
              <a:t>Formar o modelo: </a:t>
            </a:r>
            <a:r>
              <a:t>Com a utilização dos dados, o algoritmo calcula a relação entre cada característica e a categoria.</a:t>
            </a:r>
          </a:p>
          <a:p>
            <a:pPr marL="971550" lvl="1" indent="-514350">
              <a:buFont typeface="+mj-lt"/>
              <a:buAutoNum type="arabicPeriod"/>
              <a:defRPr sz="3200">
                <a:latin typeface="+mj-lt"/>
              </a:defRPr>
            </a:pPr>
            <a:r>
              <a:rPr b="1"/>
              <a:t>Utilizar o modelo</a:t>
            </a:r>
            <a:r>
              <a:t>: Quando lhe é dada uma nova coisa com o seu próprio conjunto de características, o algoritmo utiliza o que aprendeu no passo 2 para descobrir a categoria a que pertence.</a:t>
            </a:r>
            <a:endParaRPr sz="32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5920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Naive Bayes - específico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447800"/>
            <a:ext cx="10297886" cy="5040086"/>
          </a:xfrm>
        </p:spPr>
        <p:txBody>
          <a:bodyPr>
            <a:noAutofit/>
          </a:bodyPr>
          <a:lstStyle/>
          <a:p>
            <a:pPr>
              <a:defRPr sz="3600">
                <a:latin typeface="+mj-lt"/>
              </a:defRPr>
            </a:pPr>
            <a:r>
              <a:t>Funciona da seguinte forma:</a:t>
            </a:r>
            <a:endParaRPr sz="3600">
              <a:latin typeface="+mj-lt"/>
            </a:endParaRPr>
          </a:p>
          <a:p>
            <a:pPr marL="1200150" lvl="1" indent="-742950">
              <a:buFont typeface="+mj-lt"/>
              <a:buAutoNum type="arabicPeriod"/>
              <a:defRPr sz="3600">
                <a:latin typeface="+mj-lt"/>
              </a:defRPr>
            </a:pPr>
            <a:r>
              <a:t>Definir as classes</a:t>
            </a:r>
            <a:endParaRPr sz="3600">
              <a:latin typeface="+mj-lt"/>
            </a:endParaRPr>
          </a:p>
          <a:p>
            <a:pPr marL="1200150" lvl="1" indent="-742950">
              <a:buFont typeface="+mj-lt"/>
              <a:buAutoNum type="arabicPeriod"/>
              <a:defRPr sz="3600">
                <a:latin typeface="+mj-lt"/>
              </a:defRPr>
            </a:pPr>
            <a:r>
              <a:t>Definir as funcionalidades</a:t>
            </a:r>
            <a:endParaRPr sz="3600">
              <a:latin typeface="+mj-lt"/>
            </a:endParaRPr>
          </a:p>
          <a:p>
            <a:pPr marL="1200150" lvl="1" indent="-742950">
              <a:buFont typeface="+mj-lt"/>
              <a:buAutoNum type="arabicPeriod"/>
              <a:defRPr sz="3600">
                <a:latin typeface="+mj-lt"/>
              </a:defRPr>
            </a:pPr>
            <a:r>
              <a:t>Contar o número de ocorrências de cada funcionalidade em cada classe</a:t>
            </a:r>
            <a:endParaRPr sz="3600">
              <a:latin typeface="+mj-lt"/>
            </a:endParaRPr>
          </a:p>
          <a:p>
            <a:pPr marL="1200150" lvl="1" indent="-742950">
              <a:buFont typeface="+mj-lt"/>
              <a:buAutoNum type="arabicPeriod"/>
              <a:defRPr sz="3600">
                <a:latin typeface="+mj-lt"/>
              </a:defRPr>
            </a:pPr>
            <a:r>
              <a:t>Calcular as probabilidades anteriores</a:t>
            </a:r>
          </a:p>
          <a:p>
            <a:pPr marL="1200150" lvl="1" indent="-742950">
              <a:buFont typeface="+mj-lt"/>
              <a:buAutoNum type="arabicPeriod"/>
              <a:defRPr sz="3600">
                <a:latin typeface="+mj-lt"/>
              </a:defRPr>
            </a:pPr>
            <a:r>
              <a:t>Calcular as probabilidades</a:t>
            </a:r>
            <a:endParaRPr sz="3600">
              <a:latin typeface="+mj-lt"/>
            </a:endParaRPr>
          </a:p>
          <a:p>
            <a:pPr marL="1200150" lvl="1" indent="-742950">
              <a:buFont typeface="+mj-lt"/>
              <a:buAutoNum type="arabicPeriod"/>
              <a:defRPr sz="3600">
                <a:latin typeface="+mj-lt"/>
              </a:defRPr>
            </a:pPr>
            <a:r>
              <a:t>Calcular os posteriores</a:t>
            </a:r>
            <a:endParaRPr sz="3600">
              <a:latin typeface="+mj-lt"/>
            </a:endParaRPr>
          </a:p>
          <a:p>
            <a:pPr marL="1200150" lvl="1" indent="-742950">
              <a:buFont typeface="+mj-lt"/>
              <a:buAutoNum type="arabicPeriod"/>
              <a:defRPr sz="3600">
                <a:latin typeface="+mj-lt"/>
              </a:defRPr>
            </a:pPr>
            <a:r>
              <a:t>Escolher o máximo posterior</a:t>
            </a:r>
          </a:p>
          <a:p>
            <a:pPr marL="971550" lvl="1" indent="-514350">
              <a:buFont typeface="+mj-lt"/>
              <a:buAutoNum type="arabicPeriod"/>
            </a:pPr>
            <a:endParaRPr sz="3200" b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18770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82" y="212725"/>
            <a:ext cx="10515600" cy="940401"/>
          </a:xfrm>
        </p:spPr>
        <p:txBody>
          <a:bodyPr/>
          <a:lstStyle/>
          <a:p>
            <a:pPr algn="ctr">
              <a:defRPr b="1"/>
            </a:pPr>
            <a:r>
              <a:t>Naive Bayes - específico</a:t>
            </a:r>
          </a:p>
        </p:txBody>
      </p:sp>
      <p:sp>
        <p:nvSpPr>
          <p:cNvPr id="6" name="Rectangle 5"/>
          <p:cNvSpPr/>
          <p:nvPr/>
        </p:nvSpPr>
        <p:spPr>
          <a:xfrm>
            <a:off x="318655" y="1305526"/>
            <a:ext cx="11873345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2000" b="1"/>
            </a:pPr>
            <a:r>
              <a:t>Calcular as probabilidades anteriores:</a:t>
            </a:r>
          </a:p>
          <a:p>
            <a:pPr>
              <a:defRPr sz="2000">
                <a:latin typeface="+mj-lt"/>
              </a:defRPr>
            </a:pPr>
            <a:r>
              <a:t>P(apple) = 10/20 = 1/2</a:t>
            </a:r>
          </a:p>
          <a:p>
            <a:pPr>
              <a:defRPr sz="2000">
                <a:latin typeface="+mj-lt"/>
              </a:defRPr>
            </a:pPr>
            <a:r>
              <a:t>P(laranja) = 10/20 = 1/2</a:t>
            </a:r>
          </a:p>
          <a:p>
            <a:endParaRPr sz="2000"/>
          </a:p>
          <a:p>
            <a:pPr>
              <a:defRPr sz="2000" b="1"/>
            </a:pPr>
            <a:r>
              <a:t>Calcular as probabilidades:</a:t>
            </a:r>
          </a:p>
          <a:p>
            <a:pPr>
              <a:defRPr sz="2000">
                <a:latin typeface="+mj-lt"/>
              </a:defRPr>
            </a:pPr>
            <a:r>
              <a:t>P(color=red|apple) = 6/10 = 3/5</a:t>
            </a:r>
          </a:p>
          <a:p>
            <a:pPr>
              <a:defRPr sz="2000">
                <a:latin typeface="+mj-lt"/>
              </a:defRPr>
            </a:pPr>
            <a:r>
              <a:t>P(color=red|orange) = 2/10 = 1/5</a:t>
            </a:r>
          </a:p>
          <a:p>
            <a:pPr>
              <a:defRPr sz="2000">
                <a:latin typeface="+mj-lt"/>
              </a:defRPr>
            </a:pPr>
            <a:r>
              <a:t>P(texture=smooth|apple) = 8/10 = 4/5</a:t>
            </a:r>
          </a:p>
          <a:p>
            <a:pPr>
              <a:defRPr sz="2000">
                <a:latin typeface="+mj-lt"/>
              </a:defRPr>
            </a:pPr>
            <a:r>
              <a:t>P(texture=smooth|orange) = 2/10 = 1/5</a:t>
            </a:r>
          </a:p>
          <a:p>
            <a:endParaRPr sz="2000" b="1"/>
          </a:p>
          <a:p>
            <a:pPr>
              <a:defRPr sz="2000" b="1"/>
            </a:pPr>
            <a:r>
              <a:t>Calcular as probabilidades conjuntas:</a:t>
            </a:r>
          </a:p>
          <a:p>
            <a:pPr>
              <a:defRPr sz="2000">
                <a:latin typeface="+mj-lt"/>
              </a:defRPr>
            </a:pPr>
            <a:r>
              <a:t>P(color=red, texture=smooth)= (1/2 x 3/5 x 4/5) </a:t>
            </a:r>
            <a:r>
              <a:rPr b="1"/>
              <a:t>+</a:t>
            </a:r>
            <a:r>
              <a:t> (1/2 x 1/5 x 1/5) = 0,84</a:t>
            </a:r>
          </a:p>
          <a:p>
            <a:endParaRPr sz="2000" b="1"/>
          </a:p>
          <a:p>
            <a:pPr>
              <a:defRPr sz="2000" b="1"/>
            </a:pPr>
            <a:r>
              <a:t>Calcular os posteriores:</a:t>
            </a:r>
          </a:p>
          <a:p>
            <a:pPr>
              <a:defRPr>
                <a:latin typeface="+mj-lt"/>
              </a:defRPr>
            </a:pPr>
            <a:r>
              <a:rPr sz="2000"/>
              <a:t>P(apple|color=vermelho, textura=suave) =  (1/2 x 3/5 x 4/5) / P(color=vermelho, textura=suave) = </a:t>
            </a:r>
            <a:r>
              <a:rPr sz="2800" b="1"/>
              <a:t>0,952</a:t>
            </a:r>
          </a:p>
          <a:p>
            <a:pPr>
              <a:defRPr sz="2000">
                <a:latin typeface="+mj-lt"/>
              </a:defRPr>
            </a:pPr>
            <a:r>
              <a:t>P(orange|color=red, texture=smooth) = (1/5) x (1/5) x (1/2) / P(color=red, texture=smooth) = 0,048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5905" y="1597602"/>
            <a:ext cx="3467100" cy="2457450"/>
          </a:xfrm>
          <a:prstGeom prst="rect">
            <a:avLst/>
          </a:prstGeom>
        </p:spPr>
      </p:pic>
      <p:sp>
        <p:nvSpPr>
          <p:cNvPr id="13" name="Cloud Callout 12"/>
          <p:cNvSpPr/>
          <p:nvPr/>
        </p:nvSpPr>
        <p:spPr>
          <a:xfrm>
            <a:off x="8198427" y="1191226"/>
            <a:ext cx="3293918" cy="2310510"/>
          </a:xfrm>
          <a:prstGeom prst="cloudCallout">
            <a:avLst>
              <a:gd name="adj1" fmla="val -118641"/>
              <a:gd name="adj2" fmla="val 371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10 maçãs (6 vermelhas, 4 verdes; 8 lisas, 2 ásperas)</a:t>
            </a:r>
          </a:p>
          <a:p>
            <a:pPr algn="ctr"/>
            <a:r>
              <a:t>10 laranjas (2 vermelhas, 8 laranja; 2 lisas, 8 ásperas)</a:t>
            </a:r>
          </a:p>
        </p:txBody>
      </p:sp>
      <p:sp>
        <p:nvSpPr>
          <p:cNvPr id="3" name="Rectangular Callout 2"/>
          <p:cNvSpPr/>
          <p:nvPr/>
        </p:nvSpPr>
        <p:spPr>
          <a:xfrm>
            <a:off x="3396342" y="5138057"/>
            <a:ext cx="2253343" cy="402771"/>
          </a:xfrm>
          <a:prstGeom prst="wedgeRectCallout">
            <a:avLst>
              <a:gd name="adj1" fmla="val -16485"/>
              <a:gd name="adj2" fmla="val -67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P(mai, vermelho, suave)</a:t>
            </a:r>
          </a:p>
        </p:txBody>
      </p:sp>
      <p:sp>
        <p:nvSpPr>
          <p:cNvPr id="7" name="Rectangular Callout 6"/>
          <p:cNvSpPr/>
          <p:nvPr/>
        </p:nvSpPr>
        <p:spPr>
          <a:xfrm>
            <a:off x="6030684" y="5138056"/>
            <a:ext cx="2775859" cy="402771"/>
          </a:xfrm>
          <a:prstGeom prst="wedgeRectCallout">
            <a:avLst>
              <a:gd name="adj1" fmla="val -26948"/>
              <a:gd name="adj2" fmla="val -834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P(laranja, vermelho, suave)</a:t>
            </a:r>
          </a:p>
        </p:txBody>
      </p:sp>
      <p:sp>
        <p:nvSpPr>
          <p:cNvPr id="4" name="Cross 3"/>
          <p:cNvSpPr/>
          <p:nvPr/>
        </p:nvSpPr>
        <p:spPr>
          <a:xfrm>
            <a:off x="9405257" y="3581400"/>
            <a:ext cx="457200" cy="473652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Rounded Rectangular Callout 4"/>
          <p:cNvSpPr/>
          <p:nvPr/>
        </p:nvSpPr>
        <p:spPr>
          <a:xfrm>
            <a:off x="8893629" y="4207451"/>
            <a:ext cx="1589313" cy="1333375"/>
          </a:xfrm>
          <a:prstGeom prst="wedgeRoundRectCallout">
            <a:avLst>
              <a:gd name="adj1" fmla="val -18480"/>
              <a:gd name="adj2" fmla="val 4740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Novo pedaço de fruta vermelho e suave?</a:t>
            </a:r>
          </a:p>
        </p:txBody>
      </p:sp>
      <p:sp>
        <p:nvSpPr>
          <p:cNvPr id="8" name="Oval Callout 7"/>
          <p:cNvSpPr/>
          <p:nvPr/>
        </p:nvSpPr>
        <p:spPr>
          <a:xfrm>
            <a:off x="10602686" y="3799113"/>
            <a:ext cx="1426028" cy="1567543"/>
          </a:xfrm>
          <a:prstGeom prst="wedgeEllipseCallout">
            <a:avLst>
              <a:gd name="adj1" fmla="val -100659"/>
              <a:gd name="adj2" fmla="val 720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95,2% é uma maçã!</a:t>
            </a:r>
          </a:p>
        </p:txBody>
      </p:sp>
    </p:spTree>
    <p:extLst>
      <p:ext uri="{BB962C8B-B14F-4D97-AF65-F5344CB8AC3E}">
        <p14:creationId xmlns:p14="http://schemas.microsoft.com/office/powerpoint/2010/main" val="1236516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9112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Árvores de decisões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447800"/>
            <a:ext cx="10297886" cy="5040086"/>
          </a:xfrm>
        </p:spPr>
        <p:txBody>
          <a:bodyPr>
            <a:noAutofit/>
          </a:bodyPr>
          <a:lstStyle/>
          <a:p>
            <a:pPr>
              <a:defRPr>
                <a:latin typeface="+mj-lt"/>
              </a:defRPr>
            </a:pPr>
            <a:r>
              <a:t>Exemplo: Dados de sobrevivência dos passageiros do Titanic</a:t>
            </a:r>
            <a:endParaRPr>
              <a:latin typeface="+mj-lt"/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4354286" y="2166257"/>
            <a:ext cx="2035628" cy="80554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O passageiro era uma criança (menos de 18 anos)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1567543" y="3026228"/>
            <a:ext cx="2198914" cy="80554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sz="1600"/>
              <a:t>A criança viajou com um pai ou tutor?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6760026" y="3091115"/>
            <a:ext cx="1894114" cy="80554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O passageiro era um homem?</a:t>
            </a:r>
          </a:p>
        </p:txBody>
      </p:sp>
      <p:sp>
        <p:nvSpPr>
          <p:cNvPr id="7" name="Flowchart: Process 6"/>
          <p:cNvSpPr/>
          <p:nvPr/>
        </p:nvSpPr>
        <p:spPr>
          <a:xfrm>
            <a:off x="5089074" y="4228317"/>
            <a:ext cx="2013852" cy="80554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O passageiro viajou em primeira classe?</a:t>
            </a:r>
          </a:p>
        </p:txBody>
      </p:sp>
      <p:sp>
        <p:nvSpPr>
          <p:cNvPr id="8" name="Flowchart: Connector 7"/>
          <p:cNvSpPr/>
          <p:nvPr/>
        </p:nvSpPr>
        <p:spPr>
          <a:xfrm>
            <a:off x="408215" y="4192700"/>
            <a:ext cx="2193471" cy="1453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maior probabilidade de sobrevivência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906486" y="2665298"/>
            <a:ext cx="1295400" cy="306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417127" y="2569028"/>
            <a:ext cx="685799" cy="5129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Connector 16"/>
          <p:cNvSpPr/>
          <p:nvPr/>
        </p:nvSpPr>
        <p:spPr>
          <a:xfrm>
            <a:off x="2819399" y="4192701"/>
            <a:ext cx="2073721" cy="12828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menor probabilidade de sobrevivência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1181101" y="3678520"/>
            <a:ext cx="440871" cy="506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7" idx="0"/>
          </p:cNvCxnSpPr>
          <p:nvPr/>
        </p:nvCxnSpPr>
        <p:spPr>
          <a:xfrm>
            <a:off x="3194958" y="3858985"/>
            <a:ext cx="661302" cy="333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091542" y="2569028"/>
            <a:ext cx="702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SIM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97436" y="2424129"/>
            <a:ext cx="702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NÃO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81747" y="3746946"/>
            <a:ext cx="702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SIM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48045" y="3858985"/>
            <a:ext cx="702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NÃO</a:t>
            </a:r>
          </a:p>
        </p:txBody>
      </p:sp>
      <p:sp>
        <p:nvSpPr>
          <p:cNvPr id="26" name="Flowchart: Process 25"/>
          <p:cNvSpPr/>
          <p:nvPr/>
        </p:nvSpPr>
        <p:spPr>
          <a:xfrm>
            <a:off x="8654140" y="4173790"/>
            <a:ext cx="2013852" cy="80554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O passageiro viajou em terceira classe?</a:t>
            </a:r>
          </a:p>
        </p:txBody>
      </p:sp>
      <p:sp>
        <p:nvSpPr>
          <p:cNvPr id="28" name="Flowchart: Connector 27"/>
          <p:cNvSpPr/>
          <p:nvPr/>
        </p:nvSpPr>
        <p:spPr>
          <a:xfrm>
            <a:off x="3963762" y="5399449"/>
            <a:ext cx="1620610" cy="142009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100% de probabilidade de sobrevivência</a:t>
            </a:r>
          </a:p>
        </p:txBody>
      </p:sp>
      <p:sp>
        <p:nvSpPr>
          <p:cNvPr id="29" name="Flowchart: Connector 28"/>
          <p:cNvSpPr/>
          <p:nvPr/>
        </p:nvSpPr>
        <p:spPr>
          <a:xfrm>
            <a:off x="6049057" y="5399449"/>
            <a:ext cx="2108426" cy="135985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menor probabilidade de sobrevivência</a:t>
            </a:r>
          </a:p>
        </p:txBody>
      </p:sp>
      <p:cxnSp>
        <p:nvCxnSpPr>
          <p:cNvPr id="30" name="Straight Arrow Connector 29"/>
          <p:cNvCxnSpPr>
            <a:endCxn id="7" idx="0"/>
          </p:cNvCxnSpPr>
          <p:nvPr/>
        </p:nvCxnSpPr>
        <p:spPr>
          <a:xfrm flipH="1">
            <a:off x="6096000" y="3525269"/>
            <a:ext cx="647700" cy="703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236029" y="5092947"/>
            <a:ext cx="654503" cy="382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702879" y="5061991"/>
            <a:ext cx="315685" cy="333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946198" y="5061532"/>
            <a:ext cx="702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SIM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98825" y="5036869"/>
            <a:ext cx="702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NÃO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8596991" y="3640206"/>
            <a:ext cx="685799" cy="5129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lowchart: Connector 37"/>
          <p:cNvSpPr/>
          <p:nvPr/>
        </p:nvSpPr>
        <p:spPr>
          <a:xfrm>
            <a:off x="8312338" y="5406201"/>
            <a:ext cx="2112778" cy="12828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maior probabilidade de sobrevivência</a:t>
            </a:r>
          </a:p>
        </p:txBody>
      </p:sp>
      <p:sp>
        <p:nvSpPr>
          <p:cNvPr id="39" name="Flowchart: Connector 38"/>
          <p:cNvSpPr/>
          <p:nvPr/>
        </p:nvSpPr>
        <p:spPr>
          <a:xfrm>
            <a:off x="10211473" y="5061532"/>
            <a:ext cx="1980527" cy="12828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sz="1600"/>
              <a:t>probabilidade média de sobrevivência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932715" y="3690586"/>
            <a:ext cx="702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SIM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926284" y="3579022"/>
            <a:ext cx="702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NÃO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8912677" y="5016954"/>
            <a:ext cx="654503" cy="382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10744197" y="4631088"/>
            <a:ext cx="549732" cy="3482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8754152" y="4994267"/>
            <a:ext cx="702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SIM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0863945" y="4435878"/>
            <a:ext cx="702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NÃO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399563" y="1962105"/>
            <a:ext cx="47189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400"/>
            </a:pPr>
            <a:r>
              <a:t>Dados obtidos de:</a:t>
            </a:r>
          </a:p>
          <a:p>
            <a:pPr>
              <a:defRPr sz="1400"/>
            </a:pPr>
            <a:r>
              <a:rPr>
                <a:hlinkClick r:id="rId3"/>
              </a:rPr>
              <a:t>https://www.kdnuggets.com/2016/09/decision-trees-disastrous-overview.html</a:t>
            </a:r>
            <a:r>
              <a:t> </a:t>
            </a:r>
            <a:endParaRPr sz="1400"/>
          </a:p>
        </p:txBody>
      </p:sp>
    </p:spTree>
    <p:extLst>
      <p:ext uri="{BB962C8B-B14F-4D97-AF65-F5344CB8AC3E}">
        <p14:creationId xmlns:p14="http://schemas.microsoft.com/office/powerpoint/2010/main" val="33521634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0"/>
            <a:ext cx="10515600" cy="1208313"/>
          </a:xfrm>
        </p:spPr>
        <p:txBody>
          <a:bodyPr/>
          <a:lstStyle/>
          <a:p>
            <a:pPr algn="ctr">
              <a:defRPr b="1"/>
            </a:pPr>
            <a:r>
              <a:t>Árvores de decisões - ID3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170" y="1034143"/>
            <a:ext cx="11715749" cy="5453743"/>
          </a:xfrm>
        </p:spPr>
        <p:txBody>
          <a:bodyPr>
            <a:noAutofit/>
          </a:bodyPr>
          <a:lstStyle/>
          <a:p>
            <a:pPr marL="971550" lvl="1" indent="-514350">
              <a:buFont typeface="+mj-lt"/>
              <a:buAutoNum type="arabicPeriod"/>
              <a:defRPr sz="2800">
                <a:latin typeface="+mj-lt"/>
              </a:defRPr>
            </a:pPr>
            <a:r>
              <a:t>Comece com um conjunto de dados de atributos e etiquetas de classes.</a:t>
            </a:r>
          </a:p>
          <a:p>
            <a:pPr marL="971550" lvl="1" indent="-514350">
              <a:buFont typeface="+mj-lt"/>
              <a:buAutoNum type="arabicPeriod"/>
              <a:defRPr sz="2800">
                <a:latin typeface="+mj-lt"/>
              </a:defRPr>
            </a:pPr>
            <a:r>
              <a:t>Calcular a entropia do conjunto de dados para medir a quantidade de incerteza.</a:t>
            </a:r>
          </a:p>
          <a:p>
            <a:pPr marL="971550" lvl="1" indent="-514350">
              <a:buFont typeface="+mj-lt"/>
              <a:buAutoNum type="arabicPeriod"/>
              <a:defRPr sz="2800">
                <a:latin typeface="+mj-lt"/>
              </a:defRPr>
            </a:pPr>
            <a:r>
              <a:t>Para cada atributo, calcular o ganho de informação comparando a entropia do conjunto de dados original com a entropia dos subconjuntos criados dividindo o conjunto de dados com base nesse atributo.</a:t>
            </a:r>
          </a:p>
          <a:p>
            <a:pPr marL="971550" lvl="1" indent="-514350">
              <a:buFont typeface="+mj-lt"/>
              <a:buAutoNum type="arabicPeriod"/>
              <a:defRPr sz="2800">
                <a:latin typeface="+mj-lt"/>
              </a:defRPr>
            </a:pPr>
            <a:r>
              <a:t>Selecione o atributo com o maior ganho de informações e divida o conjunto de dados em subconjuntos com base nos valores desse atributo.</a:t>
            </a:r>
          </a:p>
          <a:p>
            <a:pPr marL="971550" lvl="1" indent="-514350">
              <a:buFont typeface="+mj-lt"/>
              <a:buAutoNum type="arabicPeriod"/>
              <a:defRPr sz="2800">
                <a:latin typeface="+mj-lt"/>
              </a:defRPr>
            </a:pPr>
            <a:r>
              <a:t>Repita os passos 2-4 para cada subconjunto até que todas as instâncias de um subconjunto pertençam à mesma classe ou seja cumprido um critério de paragem.</a:t>
            </a:r>
          </a:p>
          <a:p>
            <a:pPr marL="971550" lvl="1" indent="-514350">
              <a:buFont typeface="+mj-lt"/>
              <a:buAutoNum type="arabicPeriod"/>
              <a:defRPr sz="2800">
                <a:latin typeface="+mj-lt"/>
              </a:defRPr>
            </a:pPr>
            <a:r>
              <a:t>Assim que a árvore de decisões for totalmente cultivada, utilize-a para classificar novas instâncias.</a:t>
            </a:r>
          </a:p>
        </p:txBody>
      </p:sp>
    </p:spTree>
    <p:extLst>
      <p:ext uri="{BB962C8B-B14F-4D97-AF65-F5344CB8AC3E}">
        <p14:creationId xmlns:p14="http://schemas.microsoft.com/office/powerpoint/2010/main" val="31474437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Estudar e rever os seguintes recursos online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628774"/>
            <a:ext cx="11025868" cy="505777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  <a:defRPr b="1">
                <a:latin typeface="+mj-lt"/>
              </a:defRPr>
            </a:pPr>
            <a:r>
              <a:t>Ler esta introdução para Regressão Logística</a:t>
            </a:r>
            <a:endParaRPr b="1">
              <a:latin typeface="+mj-lt"/>
            </a:endParaRPr>
          </a:p>
          <a:p>
            <a:pPr algn="just">
              <a:defRPr>
                <a:latin typeface="+mj-lt"/>
              </a:defRPr>
            </a:pPr>
            <a:r>
              <a:rPr>
                <a:hlinkClick r:id="rId3"/>
              </a:rPr>
              <a:t>https://www.ibm.com/topics/logistic-regression</a:t>
            </a:r>
            <a:r>
              <a:t> </a:t>
            </a:r>
          </a:p>
          <a:p>
            <a:pPr algn="just">
              <a:defRPr>
                <a:latin typeface="+mj-lt"/>
              </a:defRPr>
            </a:pPr>
            <a:r>
              <a:rPr>
                <a:hlinkClick r:id="rId4"/>
              </a:rPr>
              <a:t>https://towardsdatascience.com/introduction-to-logistic-regression-66248243c148</a:t>
            </a:r>
            <a:r>
              <a:t> </a:t>
            </a:r>
          </a:p>
          <a:p>
            <a:pPr marL="0" indent="0" algn="just">
              <a:buNone/>
              <a:defRPr b="1">
                <a:latin typeface="+mj-lt"/>
              </a:defRPr>
            </a:pPr>
            <a:r>
              <a:t>Leia esta introdução ao Algoritmo de Vizinhos Principais de K</a:t>
            </a:r>
            <a:endParaRPr b="1">
              <a:latin typeface="+mj-lt"/>
            </a:endParaRPr>
          </a:p>
          <a:p>
            <a:pPr marL="0" indent="0" algn="just">
              <a:buNone/>
              <a:defRPr>
                <a:latin typeface="+mj-lt"/>
                <a:hlinkClick r:id="rId5"/>
              </a:defRPr>
            </a:pPr>
            <a:r>
              <a:t>https://www.ibm.com/topics/knn</a:t>
            </a:r>
            <a:endParaRPr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Leia esta explicação de Naive Bayes Classifier</a:t>
            </a:r>
            <a:endParaRPr b="1">
              <a:latin typeface="+mj-lt"/>
            </a:endParaRPr>
          </a:p>
          <a:p>
            <a:pPr algn="just">
              <a:defRPr>
                <a:latin typeface="+mj-lt"/>
              </a:defRPr>
            </a:pPr>
            <a:r>
              <a:rPr>
                <a:hlinkClick r:id="rId6"/>
              </a:rPr>
              <a:t>https://towardsdatascience.com/naive-bayes-classifier-81d512f50a7c</a:t>
            </a:r>
            <a:r>
              <a:t> </a:t>
            </a:r>
          </a:p>
          <a:p>
            <a:pPr marL="0" indent="0" algn="just">
              <a:buNone/>
              <a:defRPr b="1">
                <a:latin typeface="+mj-lt"/>
              </a:defRPr>
            </a:pPr>
            <a:r>
              <a:t>Leia esta explicação de ID3</a:t>
            </a:r>
            <a:endParaRPr b="1">
              <a:latin typeface="+mj-lt"/>
            </a:endParaRPr>
          </a:p>
          <a:p>
            <a:pPr algn="just">
              <a:defRPr>
                <a:latin typeface="+mj-lt"/>
              </a:defRPr>
            </a:pPr>
            <a:r>
              <a:rPr>
                <a:hlinkClick r:id="rId7"/>
              </a:rPr>
              <a:t>https://towardsdatascience.com/decision-trees-for-classification-id3-algorithm-explained-89df76e72df1</a:t>
            </a:r>
            <a:r>
              <a:t> </a:t>
            </a:r>
            <a:endParaRPr>
              <a:latin typeface="+mj-lt"/>
            </a:endParaRPr>
          </a:p>
          <a:p>
            <a:pPr marL="0" indent="0" algn="just">
              <a:buNone/>
            </a:pP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Aceda ao Oracle Member Hub e termine o quarto tópico:</a:t>
            </a:r>
          </a:p>
          <a:p>
            <a:pPr algn="just">
              <a:defRPr>
                <a:latin typeface="+mj-lt"/>
              </a:defRPr>
            </a:pPr>
            <a:r>
              <a:t>academy.oracle.com</a:t>
            </a:r>
            <a:endParaRPr>
              <a:latin typeface="+mj-lt"/>
            </a:endParaRPr>
          </a:p>
          <a:p>
            <a:pPr algn="just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Classificação e respetivas aplicações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Este curso foi desenvolvido como resultado do projeto Erasmus+ CodeIn (</a:t>
            </a:r>
            <a:r>
              <a:rPr i="1"/>
              <a:t>Cloud cOmputing para Educação Digital INnovation</a:t>
            </a:r>
            <a:r>
              <a:t>)</a:t>
            </a:r>
          </a:p>
          <a:p>
            <a:pPr lvl="0">
              <a:defRPr sz="3600">
                <a:latin typeface="+mj-lt"/>
              </a:defRPr>
            </a:pPr>
            <a:r>
              <a:t>Contém um total de dez tópicos didáticos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Tudo o que precisa de aprender é acesso à Internet </a:t>
            </a:r>
          </a:p>
          <a:p>
            <a:pPr lvl="0">
              <a:defRPr sz="3600">
                <a:latin typeface="+mj-lt"/>
              </a:defRPr>
            </a:pPr>
            <a:r>
              <a:t>Espera-se que gaste um total de 150 horas para adquirir os resultados de aprendizagem pretendidos. </a:t>
            </a: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7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185" y="0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Classificação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271" y="1142048"/>
            <a:ext cx="12094029" cy="4486275"/>
          </a:xfrm>
        </p:spPr>
        <p:txBody>
          <a:bodyPr>
            <a:noAutofit/>
          </a:bodyPr>
          <a:lstStyle/>
          <a:p>
            <a:pPr>
              <a:defRPr sz="3600">
                <a:latin typeface="+mj-lt"/>
              </a:defRPr>
            </a:pPr>
            <a:r>
              <a:t>Desbloqueie o poder da previsão com a Classificação!</a:t>
            </a:r>
          </a:p>
          <a:p>
            <a:pPr>
              <a:defRPr sz="3600">
                <a:latin typeface="+mj-lt"/>
              </a:defRPr>
            </a:pPr>
            <a:r>
              <a:rPr b="1"/>
              <a:t>Etiqueta à direita</a:t>
            </a:r>
            <a:r>
              <a:t>: A chave para a Classificação com êxito.</a:t>
            </a:r>
          </a:p>
          <a:p>
            <a:pPr>
              <a:defRPr sz="3600">
                <a:latin typeface="+mj-lt"/>
              </a:defRPr>
            </a:pPr>
            <a:r>
              <a:t>Do reconhecimento de imagem ao diagnóstico médico, a classificação faz tudo.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rPr b="1"/>
              <a:t>Escolher sabiamente</a:t>
            </a:r>
            <a:r>
              <a:t>: A seleção de algoritmos é crítica na Classificação.</a:t>
            </a:r>
          </a:p>
          <a:p>
            <a:pPr>
              <a:defRPr sz="3600">
                <a:latin typeface="+mj-lt"/>
              </a:defRPr>
            </a:pPr>
            <a:r>
              <a:rPr b="1"/>
              <a:t>Dados bons, resultados exatos</a:t>
            </a:r>
            <a:r>
              <a:t>: A importância da formação de dados na Classificação.</a:t>
            </a:r>
          </a:p>
          <a:p>
            <a:pPr>
              <a:defRPr sz="3600">
                <a:latin typeface="+mj-lt"/>
              </a:defRPr>
            </a:pPr>
            <a:r>
              <a:t>Aponte-se: Classificar dados para encontrar a respetiva etiqueta ou categoria.</a:t>
            </a:r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1407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Algoritmos de classificação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690688"/>
            <a:ext cx="10297886" cy="4486275"/>
          </a:xfrm>
        </p:spPr>
        <p:txBody>
          <a:bodyPr>
            <a:noAutofit/>
          </a:bodyPr>
          <a:lstStyle/>
          <a:p>
            <a:pPr>
              <a:defRPr sz="3600">
                <a:latin typeface="+mj-lt"/>
              </a:defRPr>
            </a:pPr>
            <a:r>
              <a:t>Muitas vezes é melhor começar com algoritmos simples e amplamente utilizados:</a:t>
            </a:r>
          </a:p>
          <a:p>
            <a:pPr lvl="1">
              <a:defRPr sz="3600">
                <a:latin typeface="+mj-lt"/>
              </a:defRPr>
            </a:pPr>
            <a:r>
              <a:t>Regressão Logística </a:t>
            </a:r>
            <a:endParaRPr sz="3600">
              <a:latin typeface="+mj-lt"/>
            </a:endParaRPr>
          </a:p>
          <a:p>
            <a:pPr lvl="1">
              <a:defRPr sz="3600">
                <a:latin typeface="+mj-lt"/>
              </a:defRPr>
            </a:pPr>
            <a:r>
              <a:t>k-Vizinhos mais próximos (k-NN)</a:t>
            </a:r>
            <a:endParaRPr sz="3600">
              <a:latin typeface="+mj-lt"/>
            </a:endParaRPr>
          </a:p>
          <a:p>
            <a:pPr lvl="1">
              <a:defRPr sz="3600">
                <a:latin typeface="+mj-lt"/>
              </a:defRPr>
            </a:pPr>
            <a:r>
              <a:t>Naive Bayes - específico</a:t>
            </a:r>
            <a:endParaRPr sz="3600">
              <a:latin typeface="+mj-lt"/>
            </a:endParaRPr>
          </a:p>
          <a:p>
            <a:pPr lvl="1">
              <a:defRPr sz="3600">
                <a:latin typeface="+mj-lt"/>
              </a:defRPr>
            </a:pPr>
            <a:r>
              <a:t>Árvores de decisões</a:t>
            </a:r>
          </a:p>
          <a:p>
            <a:pPr lvl="1"/>
            <a:endParaRPr sz="28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2367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Regressão Logística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256" y="1690688"/>
            <a:ext cx="11702143" cy="4486275"/>
          </a:xfrm>
        </p:spPr>
        <p:txBody>
          <a:bodyPr>
            <a:noAutofit/>
          </a:bodyPr>
          <a:lstStyle/>
          <a:p>
            <a:pPr marL="0" indent="0">
              <a:buNone/>
              <a:defRPr sz="3600">
                <a:latin typeface="+mj-lt"/>
              </a:defRPr>
            </a:pPr>
            <a:r>
              <a:t>A fórmula geral de regressão logística é a seguinte: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74171" y="2285999"/>
                <a:ext cx="12268200" cy="1308692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spAutoFit/>
              </a:bodyPr>
              <a:lstStyle/>
              <a:p>
                <a:pPr>
                  <a:defRPr sz="4400"/>
                </a:pPr>
                <a14:m>
                  <m:oMath xmlns:m="http://schemas.openxmlformats.org/officeDocument/2006/math">
                    <m:r>
                      <a:rPr lang="en-US" sz="440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440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440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4400" i="1" smtClean="0">
                        <a:latin typeface="Cambria Math" panose="02040503050406030204" pitchFamily="18" charset="0"/>
                      </a:rPr>
                      <m:t>=1|</m:t>
                    </m:r>
                    <m:r>
                      <a:rPr lang="en-US" sz="440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440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t> </a:t>
                </a:r>
                <a14:m>
                  <m:oMath xmlns:m="http://schemas.openxmlformats.org/officeDocument/2006/math">
                    <m:r>
                      <a:rPr lang="hr-HR" sz="60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sz="6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sz="6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r-HR" sz="6000" b="0" i="1" smtClean="0">
                            <a:latin typeface="Cambria Math" panose="02040503050406030204" pitchFamily="18" charset="0"/>
                          </a:rPr>
                          <m:t>1+ </m:t>
                        </m:r>
                        <m:sSup>
                          <m:sSupPr>
                            <m:ctrlPr>
                              <a:rPr lang="hr-HR" sz="6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r-HR" sz="6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− (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hr-HR" sz="6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 + 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1 + 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2 + ... + </m:t>
                            </m:r>
                            <m:r>
                              <a:rPr lang="hr-HR" sz="6000" i="1">
                                <a:latin typeface="Cambria Math" panose="02040503050406030204" pitchFamily="18" charset="0"/>
                              </a:rPr>
                              <m:t>𝑏𝑛𝑥𝑛</m:t>
                            </m:r>
                            <m:r>
                              <a:rPr lang="hr-HR" sz="60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den>
                    </m:f>
                  </m:oMath>
                </a14:m>
                <a:r>
                  <a:t>  </a:t>
                </a:r>
                <a:endParaRPr sz="4400"/>
              </a:p>
            </p:txBody>
          </p:sp>
        </mc:Choice>
        <mc:Fallback xmlns="">
          <p:sp>
            <p:nvSpPr>
              <p:cNvPr id="4" name="TextBox 3"/>
              <p:cNvSpPr txBox="1">
                <a:spLocks noAdjustHandles="1" noChangeArrowheads="1" noChangeAspect="1" noChangeShapeType="1" noEditPoints="1" noMove="1" noResize="1" noRot="1" noTextEdit="1"/>
              </p:cNvSpPr>
              <p:nvPr/>
            </p:nvSpPr>
            <p:spPr>
              <a:xfrm>
                <a:off x="174171" y="2285999"/>
                <a:ext cx="12268200" cy="130869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pPr>
                  <a:defRPr>
                    <a:noFill/>
                  </a:defRPr>
                </a:pPr>
                <a:r>
                  <a:t> </a:t>
                </a:r>
              </a:p>
            </p:txBody>
          </p:sp>
        </mc:Fallback>
      </mc:AlternateContent>
      <p:sp>
        <p:nvSpPr>
          <p:cNvPr id="5" name="Rectangular Callout 4"/>
          <p:cNvSpPr/>
          <p:nvPr/>
        </p:nvSpPr>
        <p:spPr>
          <a:xfrm>
            <a:off x="261256" y="3435647"/>
            <a:ext cx="3037115" cy="2649468"/>
          </a:xfrm>
          <a:prstGeom prst="wedgeRectCallout">
            <a:avLst>
              <a:gd name="adj1" fmla="val -44534"/>
              <a:gd name="adj2" fmla="val -558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latin typeface="+mj-lt"/>
              </a:defRPr>
            </a:pPr>
            <a:r>
              <a:t>probabilidade de a variável dependente y ser igual a 1, dadas as variáveis independentes x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3624943" y="4053252"/>
            <a:ext cx="2569028" cy="2404697"/>
          </a:xfrm>
          <a:prstGeom prst="wedgeRectCallout">
            <a:avLst>
              <a:gd name="adj1" fmla="val 28206"/>
              <a:gd name="adj2" fmla="val -830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>
                <a:latin typeface="+mj-lt"/>
              </a:defRPr>
            </a:pPr>
            <a:r>
              <a:rPr b="1"/>
              <a:t>b0 - Intercetar termo </a:t>
            </a:r>
            <a:r>
              <a:t>- estimado durante a formação do modelo de regressão logística utilizando uma abordagem de estimativa da probabilidade máxima</a:t>
            </a:r>
            <a:endParaRPr>
              <a:latin typeface="+mj-lt"/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6281056" y="4062166"/>
            <a:ext cx="2569028" cy="1716176"/>
          </a:xfrm>
          <a:prstGeom prst="wedgeRectCallout">
            <a:avLst>
              <a:gd name="adj1" fmla="val -24336"/>
              <a:gd name="adj2" fmla="val -837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b="1"/>
              <a:t>b1, b2, b3 ... bn </a:t>
            </a:r>
            <a:r>
              <a:t>coeficientes para as variáveis independentes</a:t>
            </a:r>
            <a:endParaRPr>
              <a:latin typeface="+mj-lt"/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9263741" y="4062166"/>
            <a:ext cx="2569028" cy="1716176"/>
          </a:xfrm>
          <a:prstGeom prst="wedgeRectCallout">
            <a:avLst>
              <a:gd name="adj1" fmla="val -58658"/>
              <a:gd name="adj2" fmla="val -849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b="1"/>
              <a:t>x1, x2, ..., xn </a:t>
            </a:r>
            <a:r>
              <a:t>variáveis independentes</a:t>
            </a:r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2096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Regressão Logística 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3203701"/>
              </p:ext>
            </p:extLst>
          </p:nvPr>
        </p:nvGraphicFramePr>
        <p:xfrm>
          <a:off x="838200" y="2750684"/>
          <a:ext cx="8784771" cy="4053840"/>
        </p:xfrm>
        <a:graphic>
          <a:graphicData uri="http://schemas.openxmlformats.org/drawingml/2006/table">
            <a:tbl>
              <a:tblPr/>
              <a:tblGrid>
                <a:gridCol w="2928257">
                  <a:extLst>
                    <a:ext uri="{9D8B030D-6E8A-4147-A177-3AD203B41FA5}">
                      <a16:colId xmlns:a16="http://schemas.microsoft.com/office/drawing/2014/main" val="400412673"/>
                    </a:ext>
                  </a:extLst>
                </a:gridCol>
                <a:gridCol w="2928257">
                  <a:extLst>
                    <a:ext uri="{9D8B030D-6E8A-4147-A177-3AD203B41FA5}">
                      <a16:colId xmlns:a16="http://schemas.microsoft.com/office/drawing/2014/main" val="848416561"/>
                    </a:ext>
                  </a:extLst>
                </a:gridCol>
                <a:gridCol w="2928257">
                  <a:extLst>
                    <a:ext uri="{9D8B030D-6E8A-4147-A177-3AD203B41FA5}">
                      <a16:colId xmlns:a16="http://schemas.microsoft.com/office/drawing/2014/main" val="3679081221"/>
                    </a:ext>
                  </a:extLst>
                </a:gridCol>
              </a:tblGrid>
              <a:tr h="621568">
                <a:tc>
                  <a:txBody>
                    <a:bodyPr/>
                    <a:lstStyle/>
                    <a:p>
                      <a:pPr fontAlgn="b">
                        <a:defRPr sz="2800" b="1">
                          <a:effectLst/>
                        </a:defRPr>
                      </a:pPr>
                      <a:r>
                        <a:t>Cliente</a:t>
                      </a:r>
                    </a:p>
                  </a:txBody>
                  <a:tcPr anchor="b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">
                        <a:defRPr sz="2800" b="1">
                          <a:effectLst/>
                        </a:defRPr>
                      </a:pPr>
                      <a:r>
                        <a:t>Salário</a:t>
                      </a:r>
                      <a:endParaRPr sz="2800" b="1">
                        <a:effectLst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">
                        <a:defRPr sz="2800" b="1">
                          <a:effectLst/>
                        </a:defRPr>
                      </a:pPr>
                      <a:r>
                        <a:t>Produto Comprado</a:t>
                      </a:r>
                    </a:p>
                  </a:txBody>
                  <a:tcPr anchor="b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488808"/>
                  </a:ext>
                </a:extLst>
              </a:tr>
              <a:tr h="340860"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4.000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Não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840714"/>
                  </a:ext>
                </a:extLst>
              </a:tr>
              <a:tr h="340860"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5.000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Sim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2692731"/>
                  </a:ext>
                </a:extLst>
              </a:tr>
              <a:tr h="340860"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3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6.000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Sim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3023021"/>
                  </a:ext>
                </a:extLst>
              </a:tr>
              <a:tr h="340860"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4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7.000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Sim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8570906"/>
                  </a:ext>
                </a:extLst>
              </a:tr>
              <a:tr h="340860"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.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sz="280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sz="280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402281"/>
                  </a:ext>
                </a:extLst>
              </a:tr>
              <a:tr h="340860"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100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8.000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defRPr sz="2800">
                          <a:effectLst/>
                        </a:defRPr>
                      </a:pPr>
                      <a:r>
                        <a:t>Não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9D9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364066"/>
                  </a:ext>
                </a:extLst>
              </a:tr>
            </a:tbl>
          </a:graphicData>
        </a:graphic>
      </p:graphicFrame>
      <p:sp>
        <p:nvSpPr>
          <p:cNvPr id="8" name="Oval Callout 7"/>
          <p:cNvSpPr/>
          <p:nvPr/>
        </p:nvSpPr>
        <p:spPr>
          <a:xfrm>
            <a:off x="7641772" y="1690688"/>
            <a:ext cx="1774371" cy="849086"/>
          </a:xfrm>
          <a:prstGeom prst="wedgeEllipseCallout">
            <a:avLst>
              <a:gd name="adj1" fmla="val -22360"/>
              <a:gd name="adj2" fmla="val 727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Variável dependente</a:t>
            </a:r>
          </a:p>
        </p:txBody>
      </p:sp>
      <p:sp>
        <p:nvSpPr>
          <p:cNvPr id="9" name="Oval Callout 8"/>
          <p:cNvSpPr/>
          <p:nvPr/>
        </p:nvSpPr>
        <p:spPr>
          <a:xfrm>
            <a:off x="4239985" y="1690688"/>
            <a:ext cx="1981200" cy="849086"/>
          </a:xfrm>
          <a:prstGeom prst="wedgeEllipseCallout">
            <a:avLst>
              <a:gd name="adj1" fmla="val -9723"/>
              <a:gd name="adj2" fmla="val 932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Variável independente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7F7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017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Regressão Logística 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7F7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6901543" cy="5334000"/>
          </a:xfrm>
        </p:spPr>
        <p:txBody>
          <a:bodyPr>
            <a:normAutofit fontScale="92500" lnSpcReduction="20000"/>
          </a:bodyPr>
          <a:lstStyle/>
          <a:p>
            <a:pPr>
              <a:defRPr>
                <a:latin typeface="+mj-lt"/>
              </a:defRPr>
            </a:pPr>
            <a:r>
              <a:rPr sz="3200"/>
              <a:t>Suponha que o modelo </a:t>
            </a:r>
            <a:r>
              <a:rPr sz="4000" b="1"/>
              <a:t>apagou</a:t>
            </a:r>
            <a:r>
              <a:rPr sz="3200"/>
              <a:t> os seguintes coeficientes:</a:t>
            </a:r>
            <a:endParaRPr sz="3200">
              <a:latin typeface="+mj-lt"/>
            </a:endParaRPr>
          </a:p>
          <a:p>
            <a:endParaRPr sz="3200">
              <a:latin typeface="+mj-lt"/>
            </a:endParaRPr>
          </a:p>
          <a:p>
            <a:pPr marL="457200" lvl="1" indent="0">
              <a:buNone/>
              <a:defRPr sz="2800" b="1"/>
            </a:pPr>
            <a:r>
              <a:t>salary_coefficient = 0,001 </a:t>
            </a:r>
            <a:endParaRPr sz="2800" b="1"/>
          </a:p>
          <a:p>
            <a:pPr marL="457200" lvl="1" indent="0">
              <a:buNone/>
              <a:defRPr sz="2800" b="1"/>
            </a:pPr>
            <a:r>
              <a:t>intercetar = -5</a:t>
            </a:r>
            <a:endParaRPr sz="2800" b="1"/>
          </a:p>
          <a:p>
            <a:pPr marL="457200" lvl="1" indent="0">
              <a:buNone/>
            </a:pPr>
            <a:endParaRPr sz="2800" b="1"/>
          </a:p>
          <a:p>
            <a:pPr marL="457200" lvl="1" indent="0">
              <a:buNone/>
            </a:pPr>
            <a:endParaRPr sz="2800" b="1"/>
          </a:p>
          <a:p>
            <a:pPr marL="457200" lvl="1" indent="0">
              <a:buNone/>
            </a:pPr>
            <a:endParaRPr sz="2800" b="1"/>
          </a:p>
          <a:p>
            <a:pPr>
              <a:defRPr>
                <a:latin typeface="+mj-lt"/>
              </a:defRPr>
            </a:pPr>
            <a:r>
              <a:t>Para o cliente 1, o salário é 4.000, por isso a probabilidade de comprar o produto é:</a:t>
            </a:r>
          </a:p>
          <a:p>
            <a:pPr marL="0" indent="0">
              <a:buNone/>
              <a:defRPr sz="2600">
                <a:latin typeface="+mj-lt"/>
              </a:defRPr>
            </a:pPr>
            <a:r>
              <a:t>probability = 1 / (1 + e^-(-5 + 0.001 * 4.000)) = 0.2689</a:t>
            </a:r>
          </a:p>
          <a:p>
            <a:pPr marL="0" indent="0">
              <a:buNone/>
              <a:defRPr>
                <a:latin typeface="+mj-lt"/>
              </a:defRPr>
            </a:pPr>
            <a:r>
              <a:t>Uma vez que a probabilidade calculada é inferior a </a:t>
            </a:r>
            <a:r>
              <a:rPr b="1">
                <a:solidFill>
                  <a:srgbClr val="FF0000"/>
                </a:solidFill>
              </a:rPr>
              <a:t>0,5</a:t>
            </a:r>
            <a:r>
              <a:t>, prevemos que o cliente 1 não irá comprar o produto !</a:t>
            </a:r>
          </a:p>
          <a:p>
            <a:pPr marL="0" indent="0">
              <a:buNone/>
            </a:pPr>
            <a:endParaRPr/>
          </a:p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15685" y="3517890"/>
                <a:ext cx="5780315" cy="665182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spAutoFit/>
              </a:bodyPr>
              <a:lstStyle/>
              <a:p>
                <a:pPr>
                  <a:defRPr sz="2400"/>
                </a:pPr>
                <a14:m>
                  <m:oMath xmlns:m="http://schemas.openxmlformats.org/officeDocument/2006/math"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𝑏𝑜𝑢𝑔h𝑡</m:t>
                    </m:r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hr-HR" sz="36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r-HR" sz="3600" b="0" i="1" smtClean="0">
                            <a:latin typeface="Cambria Math" panose="02040503050406030204" pitchFamily="18" charset="0"/>
                          </a:rPr>
                          <m:t>1+ </m:t>
                        </m:r>
                        <m:sSup>
                          <m:sSupPr>
                            <m:ctrlPr>
                              <a:rPr lang="hr-HR" sz="3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r-HR" sz="3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hr-HR" sz="3600" i="1">
                                <a:latin typeface="Cambria Math" panose="02040503050406030204" pitchFamily="18" charset="0"/>
                              </a:rPr>
                              <m:t>− (</m:t>
                            </m:r>
                            <m:r>
                              <a:rPr lang="hr-HR" sz="3600" b="0" i="1" smtClean="0">
                                <a:latin typeface="Cambria Math" panose="02040503050406030204" pitchFamily="18" charset="0"/>
                              </a:rPr>
                              <m:t>−5</m:t>
                            </m:r>
                            <m:r>
                              <a:rPr lang="hr-HR" sz="3600" i="1">
                                <a:latin typeface="Cambria Math" panose="02040503050406030204" pitchFamily="18" charset="0"/>
                              </a:rPr>
                              <m:t> +</m:t>
                            </m:r>
                            <m:r>
                              <a:rPr lang="hr-HR" sz="3600" b="0" i="1" smtClean="0">
                                <a:latin typeface="Cambria Math" panose="02040503050406030204" pitchFamily="18" charset="0"/>
                              </a:rPr>
                              <m:t>0.001 ∗ </m:t>
                            </m:r>
                            <m:r>
                              <a:rPr lang="hr-HR" sz="3600" b="0" i="1" smtClean="0">
                                <a:latin typeface="Cambria Math" panose="02040503050406030204" pitchFamily="18" charset="0"/>
                              </a:rPr>
                              <m:t>𝑠𝑎𝑙𝑎𝑟𝑦</m:t>
                            </m:r>
                            <m:r>
                              <a:rPr lang="hr-HR" sz="36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den>
                    </m:f>
                  </m:oMath>
                </a14:m>
                <a:r>
                  <a:t>  </a:t>
                </a:r>
                <a:endParaRPr sz="2400"/>
              </a:p>
            </p:txBody>
          </p:sp>
        </mc:Choice>
        <mc:Fallback xmlns="">
          <p:sp>
            <p:nvSpPr>
              <p:cNvPr id="11" name="TextBox 10"/>
              <p:cNvSpPr txBox="1">
                <a:spLocks noAdjustHandles="1" noChangeArrowheads="1" noChangeAspect="1" noChangeShapeType="1" noEditPoints="1" noMove="1" noResize="1" noRot="1" noTextEdit="1"/>
              </p:cNvSpPr>
              <p:nvPr/>
            </p:nvSpPr>
            <p:spPr>
              <a:xfrm>
                <a:off x="315685" y="3517890"/>
                <a:ext cx="5780315" cy="6651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pPr>
                  <a:defRPr>
                    <a:noFill/>
                  </a:defRPr>
                </a:pPr>
                <a:r>
                  <a:t> </a:t>
                </a:r>
              </a:p>
            </p:txBody>
          </p:sp>
        </mc:Fallback>
      </mc:AlternateContent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0781544"/>
              </p:ext>
            </p:extLst>
          </p:nvPr>
        </p:nvGraphicFramePr>
        <p:xfrm>
          <a:off x="7265193" y="1557337"/>
          <a:ext cx="4519613" cy="461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Cloud Callout 5"/>
          <p:cNvSpPr/>
          <p:nvPr/>
        </p:nvSpPr>
        <p:spPr>
          <a:xfrm>
            <a:off x="7717971" y="3747643"/>
            <a:ext cx="1534885" cy="870857"/>
          </a:xfrm>
          <a:prstGeom prst="cloudCallout">
            <a:avLst>
              <a:gd name="adj1" fmla="val 1862"/>
              <a:gd name="adj2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não comprar</a:t>
            </a:r>
          </a:p>
        </p:txBody>
      </p:sp>
      <p:sp>
        <p:nvSpPr>
          <p:cNvPr id="15" name="Cloud Callout 14"/>
          <p:cNvSpPr/>
          <p:nvPr/>
        </p:nvSpPr>
        <p:spPr>
          <a:xfrm>
            <a:off x="10487196" y="2616653"/>
            <a:ext cx="1534885" cy="870857"/>
          </a:xfrm>
          <a:prstGeom prst="cloudCallout">
            <a:avLst>
              <a:gd name="adj1" fmla="val -44947"/>
              <a:gd name="adj2" fmla="val -212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irá comprar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7717971" y="3624943"/>
            <a:ext cx="4304110" cy="3333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9354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Regressão Logística 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7F7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5355771" cy="5334000"/>
          </a:xfrm>
        </p:spPr>
        <p:txBody>
          <a:bodyPr>
            <a:normAutofit lnSpcReduction="10000"/>
          </a:bodyPr>
          <a:lstStyle/>
          <a:p>
            <a:pPr>
              <a:defRPr>
                <a:latin typeface="+mj-lt"/>
              </a:defRPr>
            </a:pPr>
            <a:r>
              <a:rPr sz="4000" b="1"/>
              <a:t>Aprendizagem automática </a:t>
            </a:r>
            <a:r>
              <a:rPr sz="3600"/>
              <a:t>na regressão logística é um processo de encontrar os melhores parâmetros (pesos) que podem ser utilizados para efetuar previsões exatas, através do </a:t>
            </a:r>
            <a:r>
              <a:rPr sz="4000" b="1"/>
              <a:t>ajustamento repetitivo dos parâmetros com base nos dados de formação</a:t>
            </a:r>
            <a:r>
              <a:rPr sz="3600"/>
              <a:t>.</a:t>
            </a:r>
          </a:p>
          <a:p>
            <a:endParaRPr sz="3600"/>
          </a:p>
          <a:p>
            <a:pPr marL="0" indent="0">
              <a:buNone/>
            </a:pPr>
            <a:endParaRPr sz="3600"/>
          </a:p>
          <a:p>
            <a:endParaRPr sz="360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0828" y="1524000"/>
            <a:ext cx="6237515" cy="454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662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k-Vizinhos mais próximos (k-NN)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447800"/>
            <a:ext cx="10297886" cy="5040086"/>
          </a:xfrm>
        </p:spPr>
        <p:txBody>
          <a:bodyPr>
            <a:noAutofit/>
          </a:bodyPr>
          <a:lstStyle/>
          <a:p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Um algoritmo simples e eficaz 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Boa opção para começar para pequenos conjuntos de dados ou soluções rápidas</a:t>
            </a:r>
          </a:p>
          <a:p>
            <a:pPr>
              <a:defRPr sz="3600">
                <a:latin typeface="+mj-lt"/>
              </a:defRPr>
            </a:pPr>
            <a:r>
              <a:t>Utilizado para uma variedade de problemas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Limitações:</a:t>
            </a:r>
            <a:endParaRPr sz="3600">
              <a:latin typeface="+mj-lt"/>
            </a:endParaRPr>
          </a:p>
          <a:p>
            <a:pPr lvl="1">
              <a:defRPr sz="3600">
                <a:latin typeface="+mj-lt"/>
              </a:defRPr>
            </a:pPr>
            <a:r>
              <a:t>Pode ser dispendioso com conjuntos de dados de grandes dimensões</a:t>
            </a:r>
          </a:p>
          <a:p>
            <a:pPr lvl="1">
              <a:defRPr sz="3600">
                <a:latin typeface="+mj-lt"/>
              </a:defRPr>
            </a:pPr>
            <a:r>
              <a:t>Sensibilidade à escolha de "k"</a:t>
            </a:r>
          </a:p>
        </p:txBody>
      </p:sp>
    </p:spTree>
    <p:extLst>
      <p:ext uri="{BB962C8B-B14F-4D97-AF65-F5344CB8AC3E}">
        <p14:creationId xmlns:p14="http://schemas.microsoft.com/office/powerpoint/2010/main" val="167190909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customXml/itemProps2.xml><?xml version="1.0" encoding="utf-8"?>
<ds:datastoreItem xmlns:ds="http://schemas.openxmlformats.org/officeDocument/2006/customXml" ds:itemID="{18986C63-8097-4494-8499-4FE14C6D19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3439</TotalTime>
  <Words>3701</Words>
  <Application>Microsoft Office PowerPoint</Application>
  <PresentationFormat>Widescreen</PresentationFormat>
  <Paragraphs>259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Motyw pakietu Office</vt:lpstr>
      <vt:lpstr>O3 - Currículos de ensino à distância no Machine Learning  4- Classificação e respetivas aplicações</vt:lpstr>
      <vt:lpstr>Classificação e respetivas aplicações</vt:lpstr>
      <vt:lpstr>Classificação</vt:lpstr>
      <vt:lpstr>Algoritmos de classificação</vt:lpstr>
      <vt:lpstr>Regressão Logística </vt:lpstr>
      <vt:lpstr>Regressão Logística </vt:lpstr>
      <vt:lpstr>Regressão Logística </vt:lpstr>
      <vt:lpstr>Regressão Logística </vt:lpstr>
      <vt:lpstr>k-Vizinhos mais próximos (k-NN)</vt:lpstr>
      <vt:lpstr>k-Vizinhos mais próximos (k-NN)</vt:lpstr>
      <vt:lpstr>Naive Bayes - específico</vt:lpstr>
      <vt:lpstr>Naive Bayes - específico</vt:lpstr>
      <vt:lpstr>Naive Bayes - específico</vt:lpstr>
      <vt:lpstr>Árvores de decisões</vt:lpstr>
      <vt:lpstr>Árvores de decisões - ID3</vt:lpstr>
      <vt:lpstr>Estudar e rever os seguintes recursos online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228</cp:revision>
  <dcterms:created xsi:type="dcterms:W3CDTF">2021-12-08T08:56:03Z</dcterms:created>
  <dcterms:modified xsi:type="dcterms:W3CDTF">2024-03-02T19:34:03Z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  <property fmtid="{D5CDD505-2E9C-101B-9397-08002B2CF9AE}" pid="3" name="MediaServiceImageTags">
    <vt:lpwstr/>
  </property>
</Properties>
</file>