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1" r:id="rId19"/>
    <p:sldId id="290" r:id="rId20"/>
    <p:sldId id="277" r:id="rId2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Tečaj sadrži ukupno deset tema te ćemo u ovoj temi reći nešto više o optimizaciji modela strojnog učenja.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Odabir modela podrazumijeva odabir najpogodnijeg modela iz skupa kandidata za određeni zadatak ili problem. To uključuje evaluaciju performansi različitih modela, usporedbu njihovih rezultata i odabir onog koji najbolje odgovara podacima ili pruža najpreciznija predviđanja.</a:t>
            </a:r>
          </a:p>
          <a:p>
            <a:endParaRPr lang="hr-HR" smtClean="0"/>
          </a:p>
          <a:p>
            <a:r>
              <a:rPr lang="hr-HR" smtClean="0"/>
              <a:t>U koraku procjene testiramo različite modele kako bismo vidjeli kako se ponašaju na našim podacima, koristeći metrike poput točnosti ili pogreške.</a:t>
            </a:r>
          </a:p>
          <a:p>
            <a:endParaRPr lang="hr-HR" smtClean="0"/>
          </a:p>
          <a:p>
            <a:r>
              <a:rPr lang="hr-HR" smtClean="0"/>
              <a:t>Nakon što procijenimo modele, uspoređujemo njihove rezultate kako bismo utvrdili koji je bolji u predviđanju ili prilagodbi podacima, uzimajući u obzir faktore kao što su jednostavnost i razumljivost.</a:t>
            </a:r>
          </a:p>
          <a:p>
            <a:endParaRPr lang="hr-HR" smtClean="0"/>
          </a:p>
          <a:p>
            <a:r>
              <a:rPr lang="hr-HR" smtClean="0"/>
              <a:t>Nakon usporedbe modela, odabiremo najprikladniji za naše podatke, postižući ravnotežu između performansi i drugih kriterija relevantnih za naš specifični problem.</a:t>
            </a:r>
          </a:p>
          <a:p>
            <a:endParaRPr lang="hr-HR" smtClean="0"/>
          </a:p>
          <a:p>
            <a:r>
              <a:rPr lang="hr-HR" smtClean="0"/>
              <a:t>Prateći ove korake, možemo učinkovito procijeniti i usporediti različite modele, uzimajući u obzir njihove performanse i ostale bitne faktore, te na kraju odlučiti koji je najprikladniji za upotrebu.</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468300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Pogledajmo sljedeći primjer koji ilustrira algoritam za odabir modela. Imamo skup podataka s 30 uzoraka, dvije značajke (X1 i X2) i njihove odgovarajuće oznake klase.</a:t>
            </a:r>
          </a:p>
          <a:p>
            <a:r>
              <a:rPr lang="hr-HR" smtClean="0"/>
              <a:t>Ocijenili smo dva modela: Model A, koji je K-najbliži susjed (KNN) klasifikator s k=3, i Model B, koji je model logističke regresije.</a:t>
            </a:r>
          </a:p>
          <a:p>
            <a:endParaRPr lang="hr-HR" smtClean="0"/>
          </a:p>
          <a:p>
            <a:r>
              <a:rPr lang="hr-HR" smtClean="0"/>
              <a:t>Kada smo usporedili dva modela koristeći 80% podataka za obuku i 20% za validaciju, Model B je u početku bio bolji s točnošću od 66,66%. Model A imao je točnost od samo 16,66%.</a:t>
            </a:r>
          </a:p>
          <a:p>
            <a:endParaRPr lang="hr-HR" smtClean="0"/>
          </a:p>
          <a:p>
            <a:r>
              <a:rPr lang="hr-HR" smtClean="0"/>
              <a:t>Međutim, ovdje je uzbudljiv dio: ako malo prilagodimo Model A i upotrijebimo k=5 umjesto k=3, mogli bismo dobiti bolje rezultate. Mogli bismo postići točnost od 75% s ovim modificiranim modelom A.</a:t>
            </a:r>
          </a:p>
          <a:p>
            <a:r>
              <a:rPr lang="hr-HR" smtClean="0"/>
              <a:t>Dakle, iako je Model B u početku bio pobjednik, postoji mogućnost da model A, uz odgovarajuće prilagodbe, bude bolji.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203796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da pokušate naučiti nešto novo, kao što je npr. vožnja biciklom. Ako se previše fokusirate na vježbu i zapamtite točne pokrete za određenu stazu, možda ćete imati problema kada se susretnete s drugom rutom ili neočekivanim preprekama.</a:t>
            </a:r>
          </a:p>
          <a:p>
            <a:endParaRPr lang="hr-HR" smtClean="0"/>
          </a:p>
          <a:p>
            <a:r>
              <a:rPr lang="hr-HR" smtClean="0"/>
              <a:t>Nešto slično se događa</a:t>
            </a:r>
            <a:r>
              <a:rPr lang="hr-HR" baseline="0" smtClean="0"/>
              <a:t> </a:t>
            </a:r>
            <a:r>
              <a:rPr lang="hr-HR" smtClean="0"/>
              <a:t>u strojnom učenju kada model previše pridaje važnost podacima za obuku te izgubi sposobnost prilagodbe na nove, nepoznate podatke. To je kao da pamtite odgovore na određeni skup pitanja, ali ne razumijete konkretan</a:t>
            </a:r>
            <a:r>
              <a:rPr lang="hr-HR" baseline="0" smtClean="0"/>
              <a:t> problem na kojeg se ta pitanja odnose</a:t>
            </a:r>
            <a:r>
              <a:rPr lang="hr-HR" smtClean="0"/>
              <a:t>.</a:t>
            </a:r>
          </a:p>
          <a:p>
            <a:endParaRPr lang="hr-HR" smtClean="0"/>
          </a:p>
          <a:p>
            <a:r>
              <a:rPr lang="hr-HR" smtClean="0"/>
              <a:t>Regularizacija se koristi kako bi se modelu dala ravnoteža dodavanjem stanja. To je kao kada vam trener sugerira da se usredotočite na osnovne vještine biciklizma umjesto da pamtite jednu specifičnu stazu. Regularizacija pomaže modelu da pronađe pravu ravnotežu između prilagodbe podacima za obuku i primjene tih znanja na nove, nepoznate podatke.</a:t>
            </a:r>
          </a:p>
          <a:p>
            <a:endParaRPr lang="hr-HR" smtClean="0"/>
          </a:p>
          <a:p>
            <a:r>
              <a:rPr lang="hr-HR" smtClean="0"/>
              <a:t>To se postiže dodavanjem kazne u procesu učenja modela. Kazna odvraća model od prevelikog oslanjanja na bilo koju značajku ili donošenja prekomjerno složenih odluka. To je poput dodavanja ležećih policajaca ili prepreka tijekom učenja, što prisiljava model da pažljivije razmišlja i izbjegava zaglavljivanje u detaljima.</a:t>
            </a:r>
          </a:p>
          <a:p>
            <a:endParaRPr lang="hr-HR" smtClean="0"/>
          </a:p>
          <a:p>
            <a:r>
              <a:rPr lang="hr-HR" smtClean="0"/>
              <a:t>Model postaje prilagodljiviji, fleksibilniji i bolji u rješavanju novih situacija primjenom regularizacije. Uči prepoznati osnovne obrasce i principe umjesto memoriranja podataka za obuku.</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083582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U logističkoj regresiji koristimo snagu jednadžbe kako bismo pogledali u budućnost i procijenili vjerojatnost određenih događaja. Naš model, opremljen koeficijentima </a:t>
            </a:r>
            <a:r>
              <a:rPr lang="el-GR" smtClean="0"/>
              <a:t>β0 </a:t>
            </a:r>
            <a:r>
              <a:rPr lang="hr-HR" smtClean="0"/>
              <a:t>i </a:t>
            </a:r>
            <a:r>
              <a:rPr lang="el-GR" smtClean="0"/>
              <a:t>β1, </a:t>
            </a:r>
            <a:r>
              <a:rPr lang="hr-HR" smtClean="0"/>
              <a:t>pokazao je impresivnu 100%-tnu točnost na skupu podataka za učenje. Možemo reći da je to trijumf! No, ulazak u neistražene teritorije s budućim vrijednostima zahtijeva ipak određenu dozu skeptičnosti prema takvom rezultatu jer se vjerojatno radi o preopterećenju.</a:t>
            </a:r>
          </a:p>
          <a:p>
            <a:endParaRPr lang="hr-HR" smtClean="0"/>
          </a:p>
          <a:p>
            <a:r>
              <a:rPr lang="hr-HR" smtClean="0"/>
              <a:t>Da bismo se zaštitili od preopterećenja, možemo koristiti regularizaciju grebena. Ova pouzdana tehnika djeluje kao svojevrsni anđeo čuvar, upozoravajući nas na opasnosti preopterećenja i osiguravajući konzistentna i pouzdana predviđanja.</a:t>
            </a:r>
          </a:p>
          <a:p>
            <a:endParaRPr lang="hr-HR" smtClean="0"/>
          </a:p>
          <a:p>
            <a:r>
              <a:rPr lang="hr-HR" smtClean="0"/>
              <a:t>S olakšanjem provjeravamo naše modele koristeći te neuhvatljive buduće vrijednosti. Logistička regresija bez regularizacije pokazala je točnost od 70%, dok je njezina "poboljšani" varijanta pokazala bolju</a:t>
            </a:r>
            <a:r>
              <a:rPr lang="hr-HR" baseline="0" smtClean="0"/>
              <a:t> točnost</a:t>
            </a:r>
            <a:r>
              <a:rPr lang="hr-HR" smtClean="0"/>
              <a:t> 80% što</a:t>
            </a:r>
            <a:r>
              <a:rPr lang="hr-HR" baseline="0" smtClean="0"/>
              <a:t> je</a:t>
            </a:r>
            <a:r>
              <a:rPr lang="hr-HR" smtClean="0"/>
              <a:t> jasan dokaz učinkovitosti tehnike regularizacije u stabiliziranju naših modela u nepoznatim situacijama.</a:t>
            </a:r>
          </a:p>
          <a:p>
            <a:endParaRPr lang="hr-HR" smtClean="0"/>
          </a:p>
          <a:p>
            <a:r>
              <a:rPr lang="hr-HR" smtClean="0"/>
              <a:t>U područjima nepredvidljivosti, gdje točnost igra ključnu ulogu, naše iskustvo naglašava važnost suzdržavanja od preopterećenja i prihvaćanja koristi</a:t>
            </a:r>
            <a:r>
              <a:rPr lang="hr-HR" baseline="0" smtClean="0"/>
              <a:t> </a:t>
            </a:r>
            <a:r>
              <a:rPr lang="hr-HR" smtClean="0"/>
              <a:t>regularizacije u navigaciji kroz nepoznate buduće teritorije.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608005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Kao kuhar koji testira novi recept prije posluživanja gostima, u strojnom učenju provodimo sličan proces kako bismo ocijenili uspješnost modela s neviđenim podacima. Podatke dijelimo na skupove za obuku i testiranje, obučavamo model na skupu za obuku te procjenjujemo njegovu izvedbu na skupu za testiranje koristeći metrike poput točnosti.</a:t>
            </a:r>
          </a:p>
          <a:p>
            <a:endParaRPr lang="hr-HR" smtClean="0"/>
          </a:p>
          <a:p>
            <a:r>
              <a:rPr lang="hr-HR" smtClean="0"/>
              <a:t>Kako bi se model dobro generalizirao, koristimo unakrsnu provjeru. To podrazumijeva podjelu skupa podataka na podskupove i obučavanje modela na različitim kombinacijama tih podskupova. Ovo nam pomaže provjeriti može li model primijeniti ono što je naučio na nove, nepoznate podatke bez preopterećenja.</a:t>
            </a:r>
          </a:p>
          <a:p>
            <a:endParaRPr lang="hr-HR" smtClean="0"/>
          </a:p>
          <a:p>
            <a:r>
              <a:rPr lang="hr-HR" smtClean="0"/>
              <a:t>Procjena modela uključuje sagledavanje njegove ukupne učinkovitosti. Kombinirajući rezultate unakrsne provjere dobivamo višestruke rezultate izvedbe s različitm kombinacijama trening-test podskupova. Analizom tih rezultata možemo procijeniti kako će model funkcionirati u stvarnim situacijama. Ova evaluacija pomaže nam u odlučivanju da li je model prikladan za praktičnu primjenu.</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4107654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da ste agenti za nekretnine, i da je vaš je zadatak procijeniti cijene kuća u određenom gradu. Za to koristite skup podataka koji sadrži informacije o različitim značajkama poput broja spavaćih soba, kvadrature i lokacije kuća. Kako biste osigurali točnost vašeg modela u različitim scenarijima, koristite tehniku unakrsne provjere.</a:t>
            </a:r>
          </a:p>
          <a:p>
            <a:endParaRPr lang="hr-HR" smtClean="0"/>
          </a:p>
          <a:p>
            <a:r>
              <a:rPr lang="hr-HR" smtClean="0"/>
              <a:t>Unakrsna provjera podrazumijeva više iteracija, pri čemu se jedan dio (podskup) podataka koristi kao testni skup dok se preostali dijelovi koriste za obuku modela. Ovaj postupak omogućuje vam da dobijete uvid u performanse vašeg modela kroz različite kombinacije testnih i skupova za obuku. Primjećujete varijacije u točnosti, što ističe važnost evaluacije modela na različitim podskupovima podataka. Ovaj proces pomaže vam u procjeni sposobnosti vašeg modela da precizno odredi cijene kuća i donese informirane odluke kao agent za nekretnine.</a:t>
            </a:r>
            <a:r>
              <a:rPr smtClean="0"/>
              <a:t>.</a:t>
            </a:r>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656606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Zaključno, optimizacija modela strojnog učenja ključna je za poboljšanje njihovih rezultata, poboljšanje generalizacije i osiguravanje točnih i pouzdanih </a:t>
            </a:r>
            <a:r>
              <a:rPr/>
              <a:t>predviđanja </a:t>
            </a:r>
            <a:r>
              <a:rPr lang="hr-HR" smtClean="0"/>
              <a:t>za</a:t>
            </a:r>
            <a:r>
              <a:rPr smtClean="0"/>
              <a:t> </a:t>
            </a:r>
            <a:r>
              <a:rPr lang="hr-HR" smtClean="0"/>
              <a:t>buduće (nepoznate)</a:t>
            </a:r>
            <a:r>
              <a:rPr smtClean="0"/>
              <a:t> </a:t>
            </a:r>
            <a:r>
              <a:rPr lang="hr-HR" smtClean="0"/>
              <a:t>podatke</a:t>
            </a:r>
            <a:r>
              <a:rPr smtClean="0"/>
              <a:t>.</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Kako biste dovršili ovu jedinicu, proučite i pregledajte </a:t>
            </a:r>
            <a:r>
              <a:rPr/>
              <a:t>sljedeće </a:t>
            </a:r>
            <a:r>
              <a:rPr lang="hr-HR" smtClean="0"/>
              <a:t>online izvore</a:t>
            </a:r>
            <a:r>
              <a:rPr smtClean="0"/>
              <a:t>. </a:t>
            </a:r>
            <a:endParaRPr/>
          </a:p>
          <a:p>
            <a:endParaRPr sz="1200" kern="1200">
              <a:solidFill>
                <a:schemeClr val="tx1"/>
              </a:solidFill>
              <a:effectLst/>
              <a:latin typeface="+mn-lt"/>
              <a:ea typeface="+mn-ea"/>
              <a:cs typeface="+mn-cs"/>
            </a:endParaRPr>
          </a:p>
          <a:p>
            <a:pPr>
              <a:defRPr>
                <a:effectLst/>
              </a:defRPr>
            </a:pP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Optimizacija modela strojnog učenja slična je finom podešavanju složenog stroja. To podrazumijeva čišćenje neurednih podataka, odabir bitnih informacija te podešavanje postavki modela kako bi se ostvarila precizna predviđanja. </a:t>
            </a:r>
          </a:p>
          <a:p>
            <a:r>
              <a:rPr lang="hr-HR" smtClean="0"/>
              <a:t>Optimizacijom pružate vašem stroju moć da uči bolje, brže i inteligentnije. Vaš model možete učiniti</a:t>
            </a:r>
            <a:r>
              <a:rPr lang="hr-HR" baseline="0" smtClean="0"/>
              <a:t> </a:t>
            </a:r>
            <a:r>
              <a:rPr lang="hr-HR" smtClean="0"/>
              <a:t>pouzdanijim i prilagodljivijim kroz tehnike poput čišćenja podataka, selekcija značajki, podešavanja hiperparametara te testiranja s novim podacima. Dodatno, primijenite malo magije putem regularizacije kako biste spriječili</a:t>
            </a:r>
            <a:r>
              <a:rPr lang="hr-HR" baseline="0" smtClean="0"/>
              <a:t> </a:t>
            </a:r>
            <a:r>
              <a:rPr lang="hr-HR" sz="1200" b="0" i="0" kern="1200" smtClean="0">
                <a:solidFill>
                  <a:schemeClr val="tx1"/>
                </a:solidFill>
                <a:effectLst/>
                <a:latin typeface="+mn-lt"/>
                <a:ea typeface="+mn-ea"/>
                <a:cs typeface="+mn-cs"/>
              </a:rPr>
              <a:t>prenaglašenu prilagodbu modela starim podacima</a:t>
            </a:r>
            <a:r>
              <a:rPr lang="hr-HR" smtClean="0"/>
              <a:t>. Optimizacija ima za cilj ostvariti puni potencijal modela strojnog učenja, čineći ih izuzetno inteligentnima i preciznima.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Dobrodošli u svijet optimizacije modela strojnog učenja!</a:t>
            </a:r>
          </a:p>
          <a:p>
            <a:r>
              <a:rPr lang="hr-HR" smtClean="0"/>
              <a:t>Počinjemo čišćenjem i obradom podataka kako bismo osigurali kvalitetu i dosljednost.</a:t>
            </a:r>
          </a:p>
          <a:p>
            <a:r>
              <a:rPr lang="hr-HR" smtClean="0"/>
              <a:t>Zatim se fokusiramo na inženjering značajki, odabir relevantnih značajki i njihovo transformiranje radi dobivanja smislenih uvida.</a:t>
            </a:r>
          </a:p>
          <a:p>
            <a:r>
              <a:rPr lang="hr-HR" smtClean="0"/>
              <a:t>Nakon toga, fino podešavamo model kroz optimizaciju hiperparametara, tražeći najbolje vrijednosti parametara.</a:t>
            </a:r>
          </a:p>
          <a:p>
            <a:r>
              <a:rPr lang="hr-HR" smtClean="0"/>
              <a:t>Nakon odabira optimalnog modela, primjenjujemo tehnike regularizacije kako bismo spriječili preopterećenje.</a:t>
            </a:r>
          </a:p>
          <a:p>
            <a:r>
              <a:rPr lang="hr-HR" smtClean="0"/>
              <a:t>Na kraju, unakrsna provjera pomaže u procjeni performansi modela i generaliziranju njegovih sposobnosti. Pripremite se za optimizaciju vaših modela strojnog učenja i otključajte njihov puni potencijal.</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086513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Predobrada podataka je vrlo važan korak koji uključuje čišćenje i pripremu podataka za analizu. Baš kao što pospremamo neurednu sobu, tako obrađujemo nedostajuće vrijednosti, uklanjamo netipične i osiguravamo pravilan format podataka.</a:t>
            </a:r>
          </a:p>
          <a:p>
            <a:endParaRPr lang="hr-HR" smtClean="0"/>
          </a:p>
          <a:p>
            <a:r>
              <a:rPr lang="hr-HR" smtClean="0"/>
              <a:t>Na primjer, zamislite da analizirate povratne informacije kupaca. Možda primijetite nedostajuće vrijednosti u stupcu "Ocjena", što ometa potpunost analize. Predobradom podataka možete te praznine popuniti prosjekom ili vrijednostima temeljenim na drugim relevantnim informacijama, osiguravajući potpun skup podataka za daljnju obradu.</a:t>
            </a:r>
          </a:p>
          <a:p>
            <a:endParaRPr lang="hr-HR" smtClean="0"/>
          </a:p>
          <a:p>
            <a:r>
              <a:rPr lang="hr-HR" smtClean="0"/>
              <a:t>Također, možda ćete primijetiti ekstremne vrijednosti u stupcu "dob", kao što je netko tko tvrdi da ima -5 godina! Prethodna obrada omogućava identifikaciju i uklanjanje takvih netipičnih vrijednosti, osiguravajući da vaša analiza počiva na pouzdanim i smislenim podacima.</a:t>
            </a:r>
          </a:p>
          <a:p>
            <a:endParaRPr lang="hr-HR" smtClean="0"/>
          </a:p>
          <a:p>
            <a:r>
              <a:rPr lang="hr-HR" smtClean="0"/>
              <a:t>Predobrada podataka pruža snažnu osnovu za preciznu analizu i pomaže vašim modelima strojnog učenja da ostvare bolja predviđanja. To je kao priprema opreme prije nego što krenete na uzbudljivo putovanje istraživanja podataka.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98788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Inženjering značajki je kao otključavanje skrivenih supersila u vašim podacima! Uključuje transformaciju i odabir pravih značajki kako bi vaši modeli strojnog učenja bili pametniji. </a:t>
            </a:r>
          </a:p>
          <a:p>
            <a:endParaRPr lang="hr-HR" smtClean="0"/>
          </a:p>
          <a:p>
            <a:r>
              <a:rPr lang="hr-HR" smtClean="0"/>
              <a:t>Razmislite o tome kao izradu savršenog skupa alata za analizu.</a:t>
            </a:r>
          </a:p>
          <a:p>
            <a:endParaRPr lang="hr-HR" smtClean="0"/>
          </a:p>
          <a:p>
            <a:r>
              <a:rPr lang="hr-HR" smtClean="0"/>
              <a:t>Inženjerstvo značajki također uključuje kodiranje kategoričkih varijabli, skaliranje numeričkih značajki i stvaranje uvjeta interakcije ili polinomnih značajki. Na taj način svojim modelima pružate dodatne uvide i osnažujete ih kako bi otkrili skrivene uzorke u podacima.</a:t>
            </a:r>
          </a:p>
          <a:p>
            <a:endParaRPr lang="hr-HR" smtClean="0"/>
          </a:p>
          <a:p>
            <a:r>
              <a:rPr lang="hr-HR" smtClean="0"/>
              <a:t>Značajka inženjering je vještina koja kombinira znanje domene, kreativnost i duboko razumijevanje podataka. To je kao dodavanje jedinstvenih sastojaka vašem receptu, čineći vaše modele robusnijim i otključavajući njihov pravi potencijal.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10405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da imate skup podataka o voću i njihovim bojama. Trebate preoblikovati kategoričke podatke o bojama u numeričke prikaze kako bi ih algoritmi strojnog učenja lakše interpretirali. Taj postupak naziva se kodiranje kategoričkih varijabli. U našem primjeru, dodjeljujemo brojčane vrijednosti voćnim bojama: 1 za crvenu, 2 za žutu, 3 za narančastu i 4 za ljubičastu. Sada algoritmi mogu učinkovito analizirati podatke.</a:t>
            </a:r>
          </a:p>
          <a:p>
            <a:endParaRPr lang="hr-HR" smtClean="0"/>
          </a:p>
          <a:p>
            <a:r>
              <a:rPr lang="hr-HR" smtClean="0"/>
              <a:t>Ali čekajte, postoji još jedan važan korak! Skaliranje numeričkih značajki je još jedan bitan koncept. To je kao da dovodite različite značajke na istu razinu. U našem slučaju, numeričke značajke poput dobi i prihoda trebaju biti na sličnoj skali kako ne bi dominirale jedna nad drugom. Koristeći tehniku skaliranja min-maks, mijenjamo vrijednosti dobi i prihoda tako da budu unutar raspona od 0 do 1. Što je vrijednost manja, to je bliže 0, a što je vrijednost veća, to je bliže 1. Na taj način algoritmi mogu usporediti i analizirati značajke bez pristranosti prema njihovim izvornim rasponima.</a:t>
            </a:r>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4277003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a:p>
          <a:p>
            <a:r>
              <a:rPr lang="hr-HR" smtClean="0"/>
              <a:t>Zamislite da imate skup podataka s varijablama kao što su "težina" i "visina" i želite snimiti kombinirani učinak tih varijabli na indeks tjelesne mase osobe (BMI). Kreiranjem pojma interakcije, kao što je množenje težine (u kilogramima) s visinom kvadratnom (u metrima), možete izvesti novu značajku koja predstavlja interakciju između težine i visine. Kada je uključen u analizu, ovaj pojam interakcije omogućuje modelima strojnog učenja da bolje razumiju kako težina i visina zajednički doprinose predviđanju BMI-ja.</a:t>
            </a:r>
          </a:p>
          <a:p>
            <a:endParaRPr lang="hr-HR" smtClean="0"/>
          </a:p>
          <a:p>
            <a:r>
              <a:rPr lang="hr-HR" smtClean="0"/>
              <a:t>Uključivanjem ovih polinomnih značajki možemo analizirati i modelirati podatke s obzirom na potencijalne nelinearne učinke starosti na cijene vina. Stoga se u ovom primjeru polinomni regresijski pristup s kvadriranjem</a:t>
            </a:r>
            <a:r>
              <a:rPr lang="hr-HR" baseline="0" smtClean="0"/>
              <a:t> značajke starosti </a:t>
            </a:r>
            <a:r>
              <a:rPr lang="hr-HR" smtClean="0"/>
              <a:t>pokazao korisnim za hvatanje nelinearnog uzorka u podacima i poboljšanje prikladnosti modela u usporedbi s jednostavnim modelom linearne regresije.</a:t>
            </a:r>
            <a:endParaRPr lang="hr-H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46413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Hiperparametri su kao kontrolne postavke za algoritam strojnog učenja, koje moramo odabrati prije nego što započnemo s treniranjem modela. Oni kontroliraju način učenja i ponašanje algoritma, a postavljaju se ručno od strane ljudi, za razliku od parametara koji se automatski nauče iz podataka. Odabir pravih hiperparametara ključan je jer mogu značajno utjecati na performanse modela. Primjeri hiperparametara uključuju stopu učenja, broj slojeva u neuronskoj mreži ili broj susjeda u algoritmu najbližih susjeda. Ugađanje hiperparametara podrazumijeva pronalaženje optimalnih vrijednosti kako bi naš model radio što bolje.</a:t>
            </a:r>
          </a:p>
          <a:p>
            <a:endParaRPr lang="hr-HR" smtClean="0"/>
          </a:p>
          <a:p>
            <a:r>
              <a:rPr lang="hr-HR" smtClean="0"/>
              <a:t>Hiperparametarsko ugađanje je uzbudljivo putovanje na kojem eksperimentiramo s različitim postavkama za naš model strojnog učenja kako bismo ga unaprijedili i povećali točnost. Podatke dijelimo u skupove za obuku, provjeru valjanosti i testiranje, isprobavamo različite konfiguracije, biramo one s najboljim rezultatima te prilagođavamo model prema tome. Na kraju, puštamo optimizirani model u stvarni svijet kako bismo vidjeli njegov stvarni potencijal.</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76117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Proučimo prilagodbu hiperparametara istraživanjem jednostavnog problema KNN klasifikacije. Naš cilj je predvidjeti klase temeljene na značajkama X1 i X2. Da bismo to postigli, analiziramo stupce "Udaljenost do susjeda", koji računaju Euklidsku udaljenost između trening uzoraka (brojevi 1 do 8) i uzoraka validacije (brojevi 9 i 10).</a:t>
            </a:r>
          </a:p>
          <a:p>
            <a:endParaRPr lang="hr-HR" smtClean="0"/>
          </a:p>
          <a:p>
            <a:r>
              <a:rPr lang="hr-HR" smtClean="0"/>
              <a:t>Fokusirajmo se na uzorak 9. Kada postavimo k=3, biramo tri najbliža susjeda: uzorke 3, 4 i 7. S jednoglasnim glasanjem, oni klasificiraju uzorak kao "klasa 1", što savršeno odgovara našim predikcijama. Pripremite se za zanimljiv obrat! S k=5, proširujemo grupu na uzorke 3, 4, 6, 7 i 8. Unatoč proširenom broju susjeda, većina i dalje glasa za "Klasa 1", potvrđujući naše predikcije.</a:t>
            </a:r>
          </a:p>
          <a:p>
            <a:endParaRPr lang="hr-HR" smtClean="0"/>
          </a:p>
          <a:p>
            <a:r>
              <a:rPr lang="hr-HR" smtClean="0"/>
              <a:t>Sada obratimo pažnju na uzorak 10. S k=3, najbliži susjedi su uzorci 3, 4 i 7, čvrsto klasificirajući ga kao "klasa 1". Međutim, pripremite se za iznenađujući preokret događaja! Kada povećamo k na 5, uključujemo uzorke 1, 3, 4, 7 i 8 u grupu. U neočekivanom obratu, kolektivno odlučuju za "klasu 0". Stoga, naša predikcija se mijenja kako bi se podudarala s njihovom klasifikacijom.</a:t>
            </a:r>
          </a:p>
          <a:p>
            <a:endParaRPr lang="hr-HR" smtClean="0"/>
          </a:p>
          <a:p>
            <a:r>
              <a:rPr lang="hr-HR" smtClean="0"/>
              <a:t>Ukratko, za uzorak 9, i k=3 i k=5 daju pouzdana predviđanja "klase 1". Međutim, za uzorak 10, k=3 favorizira "klasu 1", dok k=5 daje drugačiji rezultat, navodeći na "klasu 0". Čini se da veći broj susjeda (k=5) pruža točnije predviđanje za uzorak 10, pružajući različite uvide iz proširene grupe susjeda.</a:t>
            </a:r>
          </a:p>
          <a:p>
            <a:r>
              <a:rPr lang="hr-HR" smtClean="0"/>
              <a:t>U ovom kratkom putovanju prilagodbe hiperparametara svjedočimo utjecaju različitih vrijednosti k na naše predikcije. Zar nije fascinantno kako lagana prilagodba može otkriti različite rezultate?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531115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3" Type="http://schemas.openxmlformats.org/officeDocument/2006/relationships/hyperlink" Target="https://developer.ibm.com/articles/data-preprocessing-in-detai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youtube.com/watch?v=fSytzGwwBVw" TargetMode="External"/><Relationship Id="rId5" Type="http://schemas.openxmlformats.org/officeDocument/2006/relationships/hyperlink" Target="https://www.youtube.com/watch?v=soilQNNvhLw" TargetMode="External"/><Relationship Id="rId4" Type="http://schemas.openxmlformats.org/officeDocument/2006/relationships/hyperlink" Target="https://www.ibm.com/garage/method/practices/reason/prepare-data-for-machine-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Nastavni planovi i programi učenja na daljinu u servisu Machine Learning</a:t>
            </a:r>
            <a:br>
              <a:rPr b="1"/>
            </a:br>
            <a:r>
              <a:rPr b="1"/>
              <a:t/>
            </a:r>
            <a:br>
              <a:rPr b="1"/>
            </a:br>
            <a:r>
              <a:t>9 - Optimizacija modela strojnog učenja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Tuning hiperparametra</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sz="3600">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052317465"/>
              </p:ext>
            </p:extLst>
          </p:nvPr>
        </p:nvGraphicFramePr>
        <p:xfrm>
          <a:off x="381001" y="1121230"/>
          <a:ext cx="7218135" cy="3697354"/>
        </p:xfrm>
        <a:graphic>
          <a:graphicData uri="http://schemas.openxmlformats.org/drawingml/2006/table">
            <a:tbl>
              <a:tblPr/>
              <a:tblGrid>
                <a:gridCol w="948695">
                  <a:extLst>
                    <a:ext uri="{9D8B030D-6E8A-4147-A177-3AD203B41FA5}">
                      <a16:colId xmlns:a16="http://schemas.microsoft.com/office/drawing/2014/main" val="2989505484"/>
                    </a:ext>
                  </a:extLst>
                </a:gridCol>
                <a:gridCol w="859195">
                  <a:extLst>
                    <a:ext uri="{9D8B030D-6E8A-4147-A177-3AD203B41FA5}">
                      <a16:colId xmlns:a16="http://schemas.microsoft.com/office/drawing/2014/main" val="2708240083"/>
                    </a:ext>
                  </a:extLst>
                </a:gridCol>
                <a:gridCol w="859195">
                  <a:extLst>
                    <a:ext uri="{9D8B030D-6E8A-4147-A177-3AD203B41FA5}">
                      <a16:colId xmlns:a16="http://schemas.microsoft.com/office/drawing/2014/main" val="4032320644"/>
                    </a:ext>
                  </a:extLst>
                </a:gridCol>
                <a:gridCol w="859195">
                  <a:extLst>
                    <a:ext uri="{9D8B030D-6E8A-4147-A177-3AD203B41FA5}">
                      <a16:colId xmlns:a16="http://schemas.microsoft.com/office/drawing/2014/main" val="1298068912"/>
                    </a:ext>
                  </a:extLst>
                </a:gridCol>
                <a:gridCol w="859195">
                  <a:extLst>
                    <a:ext uri="{9D8B030D-6E8A-4147-A177-3AD203B41FA5}">
                      <a16:colId xmlns:a16="http://schemas.microsoft.com/office/drawing/2014/main" val="3637076022"/>
                    </a:ext>
                  </a:extLst>
                </a:gridCol>
                <a:gridCol w="1396193">
                  <a:extLst>
                    <a:ext uri="{9D8B030D-6E8A-4147-A177-3AD203B41FA5}">
                      <a16:colId xmlns:a16="http://schemas.microsoft.com/office/drawing/2014/main" val="2615147901"/>
                    </a:ext>
                  </a:extLst>
                </a:gridCol>
                <a:gridCol w="1436467">
                  <a:extLst>
                    <a:ext uri="{9D8B030D-6E8A-4147-A177-3AD203B41FA5}">
                      <a16:colId xmlns:a16="http://schemas.microsoft.com/office/drawing/2014/main" val="3434068176"/>
                    </a:ext>
                  </a:extLst>
                </a:gridCol>
              </a:tblGrid>
              <a:tr h="791869">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Uzorak</a:t>
                      </a:r>
                      <a:endParaRPr sz="1600" b="1"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X1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X2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Klasa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Udaljenost od susjeda, uzorak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Udaljenost od susjeda, uzorak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078732"/>
                  </a:ext>
                </a:extLst>
              </a:tr>
              <a:tr h="316748">
                <a:tc rowSpan="8">
                  <a:txBody>
                    <a:bodyPr/>
                    <a:lstStyle/>
                    <a:p>
                      <a:pPr algn="ctr" fontAlgn="ctr">
                        <a:defRPr sz="1600" b="1">
                          <a:solidFill>
                            <a:srgbClr val="000000"/>
                          </a:solidFill>
                          <a:effectLst/>
                          <a:latin typeface="Calibri" panose="020F0502020204030204" pitchFamily="34" charset="0"/>
                        </a:defRPr>
                      </a:pPr>
                      <a:r>
                        <a:t>set za obuku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778498487"/>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466229"/>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43895745"/>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162456591"/>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29258"/>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sz="1600">
                          <a:solidFill>
                            <a:srgbClr val="000000"/>
                          </a:solidFill>
                          <a:effectLst/>
                          <a:latin typeface="Calibri" panose="020F0502020204030204" pitchFamily="34" charset="0"/>
                        </a:defRPr>
                      </a:pPr>
                      <a:r>
                        <a:t>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380075"/>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1,06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55517122"/>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sz="1600">
                          <a:solidFill>
                            <a:srgbClr val="000000"/>
                          </a:solidFill>
                          <a:effectLst/>
                          <a:latin typeface="Calibri" panose="020F0502020204030204" pitchFamily="34" charset="0"/>
                        </a:defRPr>
                      </a:pPr>
                      <a:r>
                        <a:t>1,56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798319814"/>
                  </a:ext>
                </a:extLst>
              </a:tr>
              <a:tr h="263956">
                <a:tc rowSpan="2">
                  <a:txBody>
                    <a:bodyPr/>
                    <a:lstStyle/>
                    <a:p>
                      <a:pPr algn="ctr" fontAlgn="b">
                        <a:defRPr sz="1600" b="1">
                          <a:solidFill>
                            <a:srgbClr val="000000"/>
                          </a:solidFill>
                          <a:effectLst/>
                          <a:latin typeface="Calibri" panose="020F0502020204030204" pitchFamily="34" charset="0"/>
                        </a:defRPr>
                      </a:pPr>
                      <a:r>
                        <a:t>skup za provjeru valjanosti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6296559"/>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3,20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7067873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18342397"/>
              </p:ext>
            </p:extLst>
          </p:nvPr>
        </p:nvGraphicFramePr>
        <p:xfrm>
          <a:off x="5372100" y="4605451"/>
          <a:ext cx="5295900" cy="1610293"/>
        </p:xfrm>
        <a:graphic>
          <a:graphicData uri="http://schemas.openxmlformats.org/drawingml/2006/table">
            <a:tbl>
              <a:tblPr/>
              <a:tblGrid>
                <a:gridCol w="1026017">
                  <a:extLst>
                    <a:ext uri="{9D8B030D-6E8A-4147-A177-3AD203B41FA5}">
                      <a16:colId xmlns:a16="http://schemas.microsoft.com/office/drawing/2014/main" val="1914576827"/>
                    </a:ext>
                  </a:extLst>
                </a:gridCol>
                <a:gridCol w="1026017">
                  <a:extLst>
                    <a:ext uri="{9D8B030D-6E8A-4147-A177-3AD203B41FA5}">
                      <a16:colId xmlns:a16="http://schemas.microsoft.com/office/drawing/2014/main" val="871075889"/>
                    </a:ext>
                  </a:extLst>
                </a:gridCol>
                <a:gridCol w="1060797">
                  <a:extLst>
                    <a:ext uri="{9D8B030D-6E8A-4147-A177-3AD203B41FA5}">
                      <a16:colId xmlns:a16="http://schemas.microsoft.com/office/drawing/2014/main" val="1276002572"/>
                    </a:ext>
                  </a:extLst>
                </a:gridCol>
                <a:gridCol w="956457">
                  <a:extLst>
                    <a:ext uri="{9D8B030D-6E8A-4147-A177-3AD203B41FA5}">
                      <a16:colId xmlns:a16="http://schemas.microsoft.com/office/drawing/2014/main" val="4113291515"/>
                    </a:ext>
                  </a:extLst>
                </a:gridCol>
                <a:gridCol w="1226612">
                  <a:extLst>
                    <a:ext uri="{9D8B030D-6E8A-4147-A177-3AD203B41FA5}">
                      <a16:colId xmlns:a16="http://schemas.microsoft.com/office/drawing/2014/main" val="418290458"/>
                    </a:ext>
                  </a:extLst>
                </a:gridCol>
              </a:tblGrid>
              <a:tr h="929015">
                <a:tc>
                  <a:txBody>
                    <a:bodyPr/>
                    <a:lstStyle/>
                    <a:p>
                      <a:pPr algn="ctr" fontAlgn="ctr">
                        <a:defRPr b="1">
                          <a:solidFill>
                            <a:srgbClr val="000000"/>
                          </a:solidFill>
                          <a:effectLst/>
                          <a:latin typeface="Calibri" panose="020F0502020204030204" pitchFamily="34" charset="0"/>
                        </a:defRPr>
                      </a:pPr>
                      <a:r>
                        <a:t>Uzorak</a:t>
                      </a:r>
                      <a:endParaRPr sz="1800" b="1"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defRPr b="1">
                          <a:solidFill>
                            <a:srgbClr val="000000"/>
                          </a:solidFill>
                          <a:effectLst/>
                          <a:latin typeface="Calibri" panose="020F0502020204030204" pitchFamily="34" charset="0"/>
                        </a:defRPr>
                      </a:pPr>
                      <a:r>
                        <a:t>Neariest uzorci za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b="1">
                          <a:solidFill>
                            <a:srgbClr val="000000"/>
                          </a:solidFill>
                          <a:effectLst/>
                          <a:latin typeface="Calibri" panose="020F0502020204030204" pitchFamily="34" charset="0"/>
                        </a:defRPr>
                      </a:pPr>
                      <a:r>
                        <a:t>Predviđanje za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b="1">
                          <a:solidFill>
                            <a:srgbClr val="000000"/>
                          </a:solidFill>
                          <a:effectLst/>
                          <a:latin typeface="Calibri" panose="020F0502020204030204" pitchFamily="34" charset="0"/>
                        </a:defRPr>
                      </a:pPr>
                      <a:r>
                        <a:t>Neariest uzorci za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b="1">
                          <a:solidFill>
                            <a:srgbClr val="000000"/>
                          </a:solidFill>
                          <a:effectLst/>
                          <a:latin typeface="Calibri" panose="020F0502020204030204" pitchFamily="34" charset="0"/>
                        </a:defRPr>
                      </a:pPr>
                      <a:r>
                        <a:t>Predviđanje za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652274897"/>
                  </a:ext>
                </a:extLst>
              </a:tr>
              <a:tr h="371606">
                <a:tc>
                  <a:txBody>
                    <a:bodyPr/>
                    <a:lstStyle/>
                    <a:p>
                      <a:pPr algn="ctr" fontAlgn="ctr">
                        <a:defRPr>
                          <a:solidFill>
                            <a:srgbClr val="000000"/>
                          </a:solidFill>
                          <a:effectLst/>
                          <a:latin typeface="Calibri" panose="020F0502020204030204" pitchFamily="34" charset="0"/>
                        </a:defRPr>
                      </a:pPr>
                      <a: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3,4,6,7,8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1504910"/>
                  </a:ext>
                </a:extLst>
              </a:tr>
              <a:tr h="309672">
                <a:tc>
                  <a:txBody>
                    <a:bodyPr/>
                    <a:lstStyle/>
                    <a:p>
                      <a:pPr algn="ctr" fontAlgn="ctr">
                        <a:defRPr>
                          <a:solidFill>
                            <a:srgbClr val="000000"/>
                          </a:solidFill>
                          <a:effectLst/>
                          <a:latin typeface="Calibri" panose="020F0502020204030204" pitchFamily="34" charset="0"/>
                        </a:defRPr>
                      </a:pPr>
                      <a: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1,3,4,7,8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a:solidFill>
                            <a:srgbClr val="000000"/>
                          </a:solidFill>
                          <a:effectLst/>
                          <a:latin typeface="Calibri" panose="020F0502020204030204" pitchFamily="34" charset="0"/>
                        </a:defRPr>
                      </a:pPr>
                      <a: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1810587"/>
                  </a:ext>
                </a:extLst>
              </a:tr>
            </a:tbl>
          </a:graphicData>
        </a:graphic>
      </p:graphicFrame>
      <p:sp>
        <p:nvSpPr>
          <p:cNvPr id="10" name="Rectangular Callout 9"/>
          <p:cNvSpPr/>
          <p:nvPr/>
        </p:nvSpPr>
        <p:spPr>
          <a:xfrm>
            <a:off x="7881258" y="1121229"/>
            <a:ext cx="3178628" cy="1447799"/>
          </a:xfrm>
          <a:prstGeom prst="wedgeRectCallout">
            <a:avLst>
              <a:gd name="adj1" fmla="val -71470"/>
              <a:gd name="adj2" fmla="val 4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Euklidska formula za udaljenost, </a:t>
            </a:r>
          </a:p>
          <a:p>
            <a:pPr algn="ctr"/>
            <a:r>
              <a:t>na primjer između uzorka 9 i uzorka 1 </a:t>
            </a:r>
            <a:br/>
            <a:r>
              <a:t>√(1,20 - 3,5)^2 + (1,30 - 2,0)^2)</a:t>
            </a:r>
          </a:p>
        </p:txBody>
      </p:sp>
      <p:sp>
        <p:nvSpPr>
          <p:cNvPr id="22" name="Rectangular Callout 21"/>
          <p:cNvSpPr/>
          <p:nvPr/>
        </p:nvSpPr>
        <p:spPr>
          <a:xfrm>
            <a:off x="8763000" y="2863340"/>
            <a:ext cx="3178628" cy="1447799"/>
          </a:xfrm>
          <a:prstGeom prst="wedgeRectCallout">
            <a:avLst>
              <a:gd name="adj1" fmla="val -68388"/>
              <a:gd name="adj2" fmla="val 59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Većinska klasa među susjedima, na primjer Uzorak 9 i k = 3, većinska klasa među susjedima 3,4,7 je klasa 1</a:t>
            </a:r>
          </a:p>
        </p:txBody>
      </p:sp>
      <p:sp>
        <p:nvSpPr>
          <p:cNvPr id="11" name="Cloud Callout 10"/>
          <p:cNvSpPr/>
          <p:nvPr/>
        </p:nvSpPr>
        <p:spPr>
          <a:xfrm>
            <a:off x="97971" y="4783028"/>
            <a:ext cx="4876799" cy="1687286"/>
          </a:xfrm>
          <a:prstGeom prst="cloudCallout">
            <a:avLst>
              <a:gd name="adj1" fmla="val 49725"/>
              <a:gd name="adj2" fmla="val -5298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Primjer - ugađanje hiperparametra za KNN klasifikaciju</a:t>
            </a:r>
          </a:p>
        </p:txBody>
      </p:sp>
    </p:spTree>
    <p:extLst>
      <p:ext uri="{BB962C8B-B14F-4D97-AF65-F5344CB8AC3E}">
        <p14:creationId xmlns:p14="http://schemas.microsoft.com/office/powerpoint/2010/main" val="3062340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463097"/>
            <a:ext cx="10515600" cy="794852"/>
          </a:xfrm>
        </p:spPr>
        <p:txBody>
          <a:bodyPr/>
          <a:lstStyle/>
          <a:p>
            <a:pPr algn="ctr">
              <a:defRPr b="1"/>
            </a:pPr>
            <a:r>
              <a:t>Odabir modela</a:t>
            </a:r>
          </a:p>
        </p:txBody>
      </p:sp>
      <p:sp>
        <p:nvSpPr>
          <p:cNvPr id="5" name="Rectangle 4"/>
          <p:cNvSpPr/>
          <p:nvPr/>
        </p:nvSpPr>
        <p:spPr>
          <a:xfrm>
            <a:off x="209552"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PROCJENA </a:t>
            </a:r>
          </a:p>
          <a:p>
            <a:pPr algn="ctr"/>
            <a:endParaRPr sz="3600" b="1">
              <a:latin typeface="+mj-lt"/>
            </a:endParaRPr>
          </a:p>
          <a:p>
            <a:pPr algn="ctr">
              <a:defRPr sz="2400">
                <a:latin typeface="+mj-lt"/>
              </a:defRPr>
            </a:pPr>
            <a:r>
              <a:t>Testirajte različite modele i pogledajte koliko dobro rade </a:t>
            </a:r>
            <a:r>
              <a:rPr/>
              <a:t>na </a:t>
            </a:r>
            <a:r>
              <a:rPr lang="hr-HR" smtClean="0"/>
              <a:t>vašim</a:t>
            </a:r>
            <a:r>
              <a:rPr smtClean="0"/>
              <a:t> </a:t>
            </a:r>
            <a:r>
              <a:t>podacima, koristeći metrike poput točnosti ili pogreške (matrica konfuzije, MSE, MAE, R-kvadrat ...)</a:t>
            </a:r>
            <a:endParaRPr sz="240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9"/>
          <p:cNvSpPr/>
          <p:nvPr/>
        </p:nvSpPr>
        <p:spPr>
          <a:xfrm>
            <a:off x="4446814"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USPOREDBA</a:t>
            </a:r>
          </a:p>
          <a:p>
            <a:pPr algn="ctr"/>
            <a:endParaRPr sz="3600" b="1">
              <a:latin typeface="+mj-lt"/>
            </a:endParaRPr>
          </a:p>
          <a:p>
            <a:pPr algn="ctr">
              <a:defRPr sz="2400">
                <a:latin typeface="+mj-lt"/>
              </a:defRPr>
            </a:pPr>
            <a:r>
              <a:t> Usporedite mjerne podatke za procjenu modela, uzimajući u obzir relevantne kriterije (točnost, preciznost, opoziv...) </a:t>
            </a:r>
            <a:endParaRPr sz="2400">
              <a:latin typeface="+mj-lt"/>
            </a:endParaRPr>
          </a:p>
        </p:txBody>
      </p:sp>
      <p:sp>
        <p:nvSpPr>
          <p:cNvPr id="11" name="Rectangle 10"/>
          <p:cNvSpPr/>
          <p:nvPr/>
        </p:nvSpPr>
        <p:spPr>
          <a:xfrm>
            <a:off x="8684076" y="1964868"/>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NAJBOLJE PRISTAJANJE </a:t>
            </a:r>
          </a:p>
          <a:p>
            <a:pPr algn="ctr"/>
            <a:endParaRPr sz="3600" b="1">
              <a:latin typeface="+mj-lt"/>
            </a:endParaRPr>
          </a:p>
          <a:p>
            <a:pPr algn="ctr">
              <a:defRPr sz="2400">
                <a:latin typeface="+mj-lt"/>
              </a:defRPr>
            </a:pPr>
            <a:r>
              <a:t>Na temelju procjene i usporedbe odaberite model koji najbolje odgovara vašim zahtjevima i pruža najtočnija predviđanja.</a:t>
            </a:r>
          </a:p>
        </p:txBody>
      </p:sp>
    </p:spTree>
    <p:extLst>
      <p:ext uri="{BB962C8B-B14F-4D97-AF65-F5344CB8AC3E}">
        <p14:creationId xmlns:p14="http://schemas.microsoft.com/office/powerpoint/2010/main" val="2419875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79401"/>
            <a:ext cx="10515600" cy="794852"/>
          </a:xfrm>
        </p:spPr>
        <p:txBody>
          <a:bodyPr/>
          <a:lstStyle/>
          <a:p>
            <a:pPr algn="ctr">
              <a:defRPr b="1"/>
            </a:pPr>
            <a:r>
              <a:t>Odabir modela</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sz="3600">
              <a:latin typeface="+mj-lt"/>
            </a:endParaRPr>
          </a:p>
        </p:txBody>
      </p:sp>
      <p:sp>
        <p:nvSpPr>
          <p:cNvPr id="13" name="Rectangle 12"/>
          <p:cNvSpPr/>
          <p:nvPr/>
        </p:nvSpPr>
        <p:spPr>
          <a:xfrm>
            <a:off x="5206096" y="3012619"/>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USPOREDBA </a:t>
            </a:r>
          </a:p>
          <a:p>
            <a:pPr algn="ctr">
              <a:defRPr sz="2400" b="1">
                <a:latin typeface="+mj-lt"/>
              </a:defRPr>
            </a:pPr>
            <a:r>
              <a:t>Model A: Točnost = 16,66% </a:t>
            </a:r>
            <a:endParaRPr sz="2400">
              <a:latin typeface="+mj-lt"/>
            </a:endParaRPr>
          </a:p>
          <a:p>
            <a:pPr algn="ctr">
              <a:defRPr sz="2400"/>
            </a:pPr>
            <a:r>
              <a:rPr b="1">
                <a:latin typeface="+mj-lt"/>
              </a:rPr>
              <a:t>Model B: </a:t>
            </a:r>
            <a:r>
              <a:t>Točnost = 66,66 %</a:t>
            </a:r>
            <a:endParaRPr sz="2400">
              <a:latin typeface="+mj-lt"/>
            </a:endParaRPr>
          </a:p>
        </p:txBody>
      </p:sp>
      <p:sp>
        <p:nvSpPr>
          <p:cNvPr id="14" name="Rectangle 13"/>
          <p:cNvSpPr/>
          <p:nvPr/>
        </p:nvSpPr>
        <p:spPr>
          <a:xfrm>
            <a:off x="5206096" y="4772028"/>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rPr smtClean="0"/>
              <a:t>NAJBOLJ</a:t>
            </a:r>
            <a:r>
              <a:rPr lang="hr-HR" smtClean="0"/>
              <a:t>E PRISTAJANJE</a:t>
            </a:r>
            <a:r>
              <a:rPr smtClean="0"/>
              <a:t>- </a:t>
            </a:r>
            <a:r>
              <a:t>Model B</a:t>
            </a:r>
          </a:p>
          <a:p>
            <a:pPr algn="ctr">
              <a:defRPr sz="2400">
                <a:latin typeface="+mj-lt"/>
              </a:defRPr>
            </a:pPr>
            <a:r>
              <a:t>Model B je u početku bolji od modela A. Međutim, ako pokušamo Model A s k=5, možemo postići bolje rezultate gdje točnost doseže 75% !</a:t>
            </a:r>
            <a:endParaRPr sz="2400">
              <a:latin typeface="+mj-lt"/>
            </a:endParaRPr>
          </a:p>
        </p:txBody>
      </p:sp>
      <p:sp>
        <p:nvSpPr>
          <p:cNvPr id="15" name="Rectangle 14"/>
          <p:cNvSpPr/>
          <p:nvPr/>
        </p:nvSpPr>
        <p:spPr>
          <a:xfrm>
            <a:off x="5206096" y="757233"/>
            <a:ext cx="6604904" cy="2177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PROCJENA </a:t>
            </a:r>
          </a:p>
          <a:p>
            <a:pPr algn="ctr">
              <a:defRPr sz="2400">
                <a:latin typeface="+mj-lt"/>
              </a:defRPr>
            </a:pPr>
            <a:r>
              <a:rPr b="1"/>
              <a:t>Model A:</a:t>
            </a:r>
            <a:r>
              <a:t> </a:t>
            </a:r>
            <a:r>
              <a:rPr b="1"/>
              <a:t>K-najbliži susjed (KNN) - klasifikator </a:t>
            </a:r>
            <a:endParaRPr sz="2400" b="1">
              <a:latin typeface="+mj-lt"/>
            </a:endParaRPr>
          </a:p>
          <a:p>
            <a:pPr algn="ctr">
              <a:defRPr sz="2400">
                <a:latin typeface="+mj-lt"/>
              </a:defRPr>
            </a:pPr>
            <a:r>
              <a:t>k=3</a:t>
            </a:r>
            <a:endParaRPr sz="2400">
              <a:latin typeface="+mj-lt"/>
            </a:endParaRPr>
          </a:p>
          <a:p>
            <a:pPr algn="ctr">
              <a:defRPr sz="2400" b="1">
                <a:latin typeface="+mj-lt"/>
              </a:defRPr>
            </a:pPr>
            <a:r>
              <a:t>Model B: Logistička regresija</a:t>
            </a:r>
            <a:endParaRPr sz="2400" b="1">
              <a:latin typeface="+mj-lt"/>
            </a:endParaRPr>
          </a:p>
          <a:p>
            <a:pPr algn="ctr">
              <a:defRPr>
                <a:latin typeface="+mj-lt"/>
              </a:defRPr>
            </a:pPr>
            <a:r>
              <a:t>p = 1 / (1 + exp(-(-1.7150779 + 0.2574228*X1 + 0.6058557*X2)))</a:t>
            </a:r>
          </a:p>
          <a:p>
            <a:pPr algn="ctr"/>
            <a:endParaRPr sz="2400">
              <a:latin typeface="+mj-lt"/>
            </a:endParaRPr>
          </a:p>
        </p:txBody>
      </p:sp>
      <p:sp>
        <p:nvSpPr>
          <p:cNvPr id="4" name="AutoShape 2" descr="p = 1/(e^(-0.257423 X1 - 0.605856 X2 + 1.71508) +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a:p>
        </p:txBody>
      </p:sp>
      <p:graphicFrame>
        <p:nvGraphicFramePr>
          <p:cNvPr id="16" name="Table 15"/>
          <p:cNvGraphicFramePr>
            <a:graphicFrameLocks noGrp="1"/>
          </p:cNvGraphicFramePr>
          <p:nvPr>
            <p:extLst>
              <p:ext uri="{D42A27DB-BD31-4B8C-83A1-F6EECF244321}">
                <p14:modId xmlns:p14="http://schemas.microsoft.com/office/powerpoint/2010/main" val="587523584"/>
              </p:ext>
            </p:extLst>
          </p:nvPr>
        </p:nvGraphicFramePr>
        <p:xfrm>
          <a:off x="1709056" y="691386"/>
          <a:ext cx="2409738" cy="5886838"/>
        </p:xfrm>
        <a:graphic>
          <a:graphicData uri="http://schemas.openxmlformats.org/drawingml/2006/table">
            <a:tbl>
              <a:tblPr/>
              <a:tblGrid>
                <a:gridCol w="695180">
                  <a:extLst>
                    <a:ext uri="{9D8B030D-6E8A-4147-A177-3AD203B41FA5}">
                      <a16:colId xmlns:a16="http://schemas.microsoft.com/office/drawing/2014/main" val="461866407"/>
                    </a:ext>
                  </a:extLst>
                </a:gridCol>
                <a:gridCol w="681812">
                  <a:extLst>
                    <a:ext uri="{9D8B030D-6E8A-4147-A177-3AD203B41FA5}">
                      <a16:colId xmlns:a16="http://schemas.microsoft.com/office/drawing/2014/main" val="748808849"/>
                    </a:ext>
                  </a:extLst>
                </a:gridCol>
                <a:gridCol w="391040">
                  <a:extLst>
                    <a:ext uri="{9D8B030D-6E8A-4147-A177-3AD203B41FA5}">
                      <a16:colId xmlns:a16="http://schemas.microsoft.com/office/drawing/2014/main" val="461025626"/>
                    </a:ext>
                  </a:extLst>
                </a:gridCol>
                <a:gridCol w="641706">
                  <a:extLst>
                    <a:ext uri="{9D8B030D-6E8A-4147-A177-3AD203B41FA5}">
                      <a16:colId xmlns:a16="http://schemas.microsoft.com/office/drawing/2014/main" val="4243279639"/>
                    </a:ext>
                  </a:extLst>
                </a:gridCol>
              </a:tblGrid>
              <a:tr h="183411">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Uzorak</a:t>
                      </a:r>
                      <a:endParaRPr sz="1200" b="1" i="0" u="none" strike="noStrike">
                        <a:solidFill>
                          <a:srgbClr val="000000"/>
                        </a:solidFill>
                        <a:effectLst/>
                        <a:latin typeface="Calibri Light" panose="020F0302020204030204" pitchFamily="34" charset="0"/>
                        <a:cs typeface="Calibri Light" panose="020F0302020204030204" pitchFamily="34" charset="0"/>
                      </a:endParaRP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X1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X2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Klasa</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735549"/>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5306073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46116328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56197352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70150961"/>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234173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6726534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6074573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41484231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12289147"/>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81890187"/>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62743060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725443716"/>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804186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0323408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954600071"/>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8174952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36470454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47756689"/>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451979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97698118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8398525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6806021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1256603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2993295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40416822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9494188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9533178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6322009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4082942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37735631"/>
                  </a:ext>
                </a:extLst>
              </a:tr>
            </a:tbl>
          </a:graphicData>
        </a:graphic>
      </p:graphicFrame>
      <p:sp>
        <p:nvSpPr>
          <p:cNvPr id="17" name="Rounded Rectangular Callout 16"/>
          <p:cNvSpPr/>
          <p:nvPr/>
        </p:nvSpPr>
        <p:spPr>
          <a:xfrm>
            <a:off x="155575" y="1643743"/>
            <a:ext cx="1270454" cy="1883228"/>
          </a:xfrm>
          <a:prstGeom prst="wedgeRoundRectCallout">
            <a:avLst>
              <a:gd name="adj1" fmla="val 72562"/>
              <a:gd name="adj2" fmla="val 6431"/>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Skup izobrazbe</a:t>
            </a:r>
          </a:p>
          <a:p>
            <a:pPr algn="ctr"/>
            <a:r>
              <a:t>(80% uzoraka)</a:t>
            </a:r>
          </a:p>
        </p:txBody>
      </p:sp>
      <p:sp>
        <p:nvSpPr>
          <p:cNvPr id="19" name="Rounded Rectangular Callout 18"/>
          <p:cNvSpPr/>
          <p:nvPr/>
        </p:nvSpPr>
        <p:spPr>
          <a:xfrm>
            <a:off x="155575" y="4738463"/>
            <a:ext cx="1270454" cy="1883228"/>
          </a:xfrm>
          <a:prstGeom prst="wedgeRoundRectCallout">
            <a:avLst>
              <a:gd name="adj1" fmla="val 72562"/>
              <a:gd name="adj2" fmla="val 6431"/>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Skup provjere valjanosti</a:t>
            </a:r>
          </a:p>
          <a:p>
            <a:pPr algn="ctr">
              <a:defRPr>
                <a:solidFill>
                  <a:schemeClr val="tx1"/>
                </a:solidFill>
              </a:defRPr>
            </a:pPr>
            <a:r>
              <a:t>(20% uzoraka)</a:t>
            </a:r>
            <a:endParaRPr>
              <a:solidFill>
                <a:schemeClr val="tx1"/>
              </a:solidFill>
            </a:endParaRPr>
          </a:p>
        </p:txBody>
      </p:sp>
    </p:spTree>
    <p:extLst>
      <p:ext uri="{BB962C8B-B14F-4D97-AF65-F5344CB8AC3E}">
        <p14:creationId xmlns:p14="http://schemas.microsoft.com/office/powerpoint/2010/main" val="3500300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rPr smtClean="0"/>
              <a:t>Regula</a:t>
            </a:r>
            <a:r>
              <a:rPr lang="hr-HR" smtClean="0"/>
              <a:t>riza</a:t>
            </a:r>
            <a:r>
              <a:rPr smtClean="0"/>
              <a:t>cija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1384" y="974920"/>
            <a:ext cx="9062359" cy="4903365"/>
          </a:xfrm>
        </p:spPr>
        <p:txBody>
          <a:bodyPr>
            <a:noAutofit/>
          </a:bodyPr>
          <a:lstStyle/>
          <a:p>
            <a:pPr algn="just">
              <a:defRPr sz="3600">
                <a:latin typeface="+mj-lt"/>
              </a:defRPr>
            </a:pPr>
            <a:r>
              <a:rPr lang="hr-HR" b="1" smtClean="0"/>
              <a:t>Uloga </a:t>
            </a:r>
            <a:r>
              <a:rPr lang="hr-HR" b="1"/>
              <a:t>nepravilnosti</a:t>
            </a:r>
            <a:r>
              <a:rPr lang="hr-HR"/>
              <a:t>: Pruža ravnotežu modelu tako da pronalazi optimalnu točku između prilagodbe podataka za obuku i sposobnosti generalizacije na nove, nepoznate podatke.</a:t>
            </a:r>
          </a:p>
          <a:p>
            <a:pPr algn="just">
              <a:defRPr sz="3600">
                <a:latin typeface="+mj-lt"/>
              </a:defRPr>
            </a:pPr>
            <a:r>
              <a:rPr lang="hr-HR" b="1" smtClean="0"/>
              <a:t>Kazna </a:t>
            </a:r>
            <a:r>
              <a:rPr lang="hr-HR" b="1"/>
              <a:t>za </a:t>
            </a:r>
            <a:r>
              <a:rPr lang="hr-HR" b="1" smtClean="0"/>
              <a:t>prekomjernu prilagodbu</a:t>
            </a:r>
            <a:r>
              <a:rPr lang="hr-HR" smtClean="0"/>
              <a:t>: </a:t>
            </a:r>
            <a:r>
              <a:rPr lang="hr-HR"/>
              <a:t>Sprječava prekomjerno prilagođavanje modela na skup podataka za </a:t>
            </a:r>
            <a:r>
              <a:rPr lang="hr-HR"/>
              <a:t>obuku </a:t>
            </a:r>
            <a:endParaRPr lang="hr-HR" smtClean="0"/>
          </a:p>
          <a:p>
            <a:pPr algn="just">
              <a:defRPr sz="3600">
                <a:latin typeface="+mj-lt"/>
              </a:defRPr>
            </a:pPr>
            <a:r>
              <a:rPr lang="hr-HR" b="1" smtClean="0"/>
              <a:t>Poboljšana </a:t>
            </a:r>
            <a:r>
              <a:rPr lang="hr-HR" b="1"/>
              <a:t>izvedba</a:t>
            </a:r>
            <a:r>
              <a:rPr lang="hr-HR"/>
              <a:t>: Regulirani modeli postaju fleksibilniji, fokusirajući se na suštinske obrasce podataka, što rezultira boljom izvedbom i većom pouzdanošću.</a:t>
            </a:r>
            <a:endParaRPr/>
          </a:p>
        </p:txBody>
      </p:sp>
      <p:pic>
        <p:nvPicPr>
          <p:cNvPr id="4" name="Picture 3" descr="Free Close-Up Photo of Accounting Documents Stock Photo"/>
          <p:cNvPicPr/>
          <p:nvPr/>
        </p:nvPicPr>
        <p:blipFill>
          <a:blip r:embed="rId3">
            <a:extLst>
              <a:ext uri="{28A0092B-C50C-407E-A947-70E740481C1C}">
                <a14:useLocalDpi xmlns:a14="http://schemas.microsoft.com/office/drawing/2010/main" val="0"/>
              </a:ext>
            </a:extLst>
          </a:blip>
          <a:srcRect/>
          <a:stretch>
            <a:fillRect/>
          </a:stretch>
        </p:blipFill>
        <p:spPr bwMode="auto">
          <a:xfrm>
            <a:off x="9514114" y="1447801"/>
            <a:ext cx="2449286" cy="4231109"/>
          </a:xfrm>
          <a:prstGeom prst="rect">
            <a:avLst/>
          </a:prstGeom>
          <a:noFill/>
          <a:ln>
            <a:noFill/>
          </a:ln>
        </p:spPr>
      </p:pic>
    </p:spTree>
    <p:extLst>
      <p:ext uri="{BB962C8B-B14F-4D97-AF65-F5344CB8AC3E}">
        <p14:creationId xmlns:p14="http://schemas.microsoft.com/office/powerpoint/2010/main" val="1271745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32852"/>
            <a:ext cx="10515600" cy="794852"/>
          </a:xfrm>
        </p:spPr>
        <p:txBody>
          <a:bodyPr/>
          <a:lstStyle/>
          <a:p>
            <a:pPr algn="ctr">
              <a:defRPr b="1"/>
            </a:pPr>
            <a:r>
              <a:rPr lang="hr-HR"/>
              <a:t>Regularizacija</a:t>
            </a:r>
            <a:endParaRPr/>
          </a:p>
        </p:txBody>
      </p:sp>
      <p:graphicFrame>
        <p:nvGraphicFramePr>
          <p:cNvPr id="5" name="Table 4"/>
          <p:cNvGraphicFramePr>
            <a:graphicFrameLocks noGrp="1"/>
          </p:cNvGraphicFramePr>
          <p:nvPr>
            <p:extLst>
              <p:ext uri="{D42A27DB-BD31-4B8C-83A1-F6EECF244321}">
                <p14:modId xmlns:p14="http://schemas.microsoft.com/office/powerpoint/2010/main" val="668413978"/>
              </p:ext>
            </p:extLst>
          </p:nvPr>
        </p:nvGraphicFramePr>
        <p:xfrm>
          <a:off x="1752599" y="800554"/>
          <a:ext cx="2086610" cy="5978288"/>
        </p:xfrm>
        <a:graphic>
          <a:graphicData uri="http://schemas.openxmlformats.org/drawingml/2006/table">
            <a:tbl>
              <a:tblPr/>
              <a:tblGrid>
                <a:gridCol w="668180">
                  <a:extLst>
                    <a:ext uri="{9D8B030D-6E8A-4147-A177-3AD203B41FA5}">
                      <a16:colId xmlns:a16="http://schemas.microsoft.com/office/drawing/2014/main" val="97604470"/>
                    </a:ext>
                  </a:extLst>
                </a:gridCol>
                <a:gridCol w="725192">
                  <a:extLst>
                    <a:ext uri="{9D8B030D-6E8A-4147-A177-3AD203B41FA5}">
                      <a16:colId xmlns:a16="http://schemas.microsoft.com/office/drawing/2014/main" val="2232844448"/>
                    </a:ext>
                  </a:extLst>
                </a:gridCol>
                <a:gridCol w="693238">
                  <a:extLst>
                    <a:ext uri="{9D8B030D-6E8A-4147-A177-3AD203B41FA5}">
                      <a16:colId xmlns:a16="http://schemas.microsoft.com/office/drawing/2014/main" val="3899822748"/>
                    </a:ext>
                  </a:extLst>
                </a:gridCol>
              </a:tblGrid>
              <a:tr h="167359">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Uzorak</a:t>
                      </a:r>
                      <a:endParaRPr sz="1400" b="1" i="0" u="none" strike="noStrike">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Radno vrijeme</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Prošlo</a:t>
                      </a:r>
                      <a:endParaRPr sz="1400" b="1" i="0" u="none" strike="noStrike">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684959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0014147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635443023"/>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6312349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228141899"/>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3647100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747376120"/>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1667367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01238634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7.2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9728871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075328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23577422"/>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7414722"/>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9586086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3534055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477968738"/>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9330856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57257278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523491260"/>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16102758"/>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51702803"/>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92167745"/>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512680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34712815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9869763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94423126"/>
                  </a:ext>
                </a:extLst>
              </a:tr>
            </a:tbl>
          </a:graphicData>
        </a:graphic>
      </p:graphicFrame>
      <p:sp>
        <p:nvSpPr>
          <p:cNvPr id="6" name="Rounded Rectangular Callout 5"/>
          <p:cNvSpPr/>
          <p:nvPr/>
        </p:nvSpPr>
        <p:spPr>
          <a:xfrm>
            <a:off x="155575" y="1643743"/>
            <a:ext cx="1270454" cy="1349828"/>
          </a:xfrm>
          <a:prstGeom prst="wedgeRoundRectCallout">
            <a:avLst>
              <a:gd name="adj1" fmla="val 75133"/>
              <a:gd name="adj2" fmla="val 24979"/>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rPr/>
              <a:t>Skup </a:t>
            </a:r>
            <a:r>
              <a:rPr lang="hr-HR" smtClean="0"/>
              <a:t>za učenje</a:t>
            </a:r>
            <a:endParaRPr/>
          </a:p>
        </p:txBody>
      </p:sp>
      <p:sp>
        <p:nvSpPr>
          <p:cNvPr id="7" name="Rounded Rectangular Callout 6"/>
          <p:cNvSpPr/>
          <p:nvPr/>
        </p:nvSpPr>
        <p:spPr>
          <a:xfrm>
            <a:off x="155575" y="3875314"/>
            <a:ext cx="1270454" cy="1349828"/>
          </a:xfrm>
          <a:prstGeom prst="wedgeRoundRectCallout">
            <a:avLst>
              <a:gd name="adj1" fmla="val 73419"/>
              <a:gd name="adj2" fmla="val 29818"/>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rPr/>
              <a:t>Skup </a:t>
            </a:r>
            <a:r>
              <a:rPr lang="hr-HR" smtClean="0"/>
              <a:t>za </a:t>
            </a:r>
            <a:r>
              <a:rPr smtClean="0"/>
              <a:t>provjer</a:t>
            </a:r>
            <a:r>
              <a:rPr lang="hr-HR" smtClean="0"/>
              <a:t>u</a:t>
            </a:r>
            <a:r>
              <a:rPr smtClean="0"/>
              <a:t> </a:t>
            </a:r>
            <a:r>
              <a:t>valjanosti</a:t>
            </a:r>
          </a:p>
        </p:txBody>
      </p:sp>
      <p:sp>
        <p:nvSpPr>
          <p:cNvPr id="8" name="Rounded Rectangular Callout 7"/>
          <p:cNvSpPr/>
          <p:nvPr/>
        </p:nvSpPr>
        <p:spPr>
          <a:xfrm>
            <a:off x="155574" y="5429014"/>
            <a:ext cx="1424869" cy="1349828"/>
          </a:xfrm>
          <a:prstGeom prst="wedgeRoundRectCallout">
            <a:avLst>
              <a:gd name="adj1" fmla="val 72562"/>
              <a:gd name="adj2" fmla="val 6431"/>
              <a:gd name="adj3" fmla="val 16667"/>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rPr>
                <a:solidFill>
                  <a:schemeClr val="tx1"/>
                </a:solidFill>
              </a:rPr>
              <a:t>Buduće</a:t>
            </a:r>
            <a:r>
              <a:t> </a:t>
            </a:r>
            <a:r>
              <a:rPr>
                <a:solidFill>
                  <a:schemeClr val="tx1"/>
                </a:solidFill>
              </a:rPr>
              <a:t>vrijednosti</a:t>
            </a:r>
          </a:p>
        </p:txBody>
      </p:sp>
      <p:sp>
        <p:nvSpPr>
          <p:cNvPr id="9"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839209" y="806646"/>
            <a:ext cx="6774365" cy="4903365"/>
          </a:xfrm>
        </p:spPr>
        <p:txBody>
          <a:bodyPr>
            <a:noAutofit/>
          </a:bodyPr>
          <a:lstStyle/>
          <a:p>
            <a:pPr marL="0" indent="0" algn="ctr">
              <a:buNone/>
              <a:defRPr b="1">
                <a:latin typeface="+mj-lt"/>
              </a:defRPr>
            </a:pPr>
            <a:r>
              <a:t>Logistička regresija</a:t>
            </a:r>
            <a:endParaRPr b="1">
              <a:latin typeface="+mj-lt"/>
            </a:endParaRPr>
          </a:p>
          <a:p>
            <a:pPr marL="0" indent="0" algn="ctr">
              <a:buNone/>
              <a:defRPr sz="2400">
                <a:latin typeface="+mj-lt"/>
              </a:defRPr>
            </a:pPr>
            <a:r>
              <a:t>p = 1 / (1 + exp(-(β0 + β1 * Study Hours)))</a:t>
            </a:r>
            <a:endParaRPr sz="2400">
              <a:latin typeface="+mj-lt"/>
            </a:endParaRPr>
          </a:p>
          <a:p>
            <a:pPr marL="0" indent="0" algn="ctr">
              <a:buNone/>
              <a:defRPr sz="2000">
                <a:latin typeface="+mj-lt"/>
              </a:defRPr>
            </a:pPr>
            <a:r>
              <a:t>β0 = 0.01268794</a:t>
            </a:r>
            <a:endParaRPr sz="2000">
              <a:latin typeface="+mj-lt"/>
            </a:endParaRPr>
          </a:p>
          <a:p>
            <a:pPr marL="0" indent="0" algn="ctr">
              <a:buNone/>
              <a:defRPr sz="2000">
                <a:latin typeface="+mj-lt"/>
              </a:defRPr>
            </a:pPr>
            <a:r>
              <a:t>β1 = 0.78148321</a:t>
            </a:r>
            <a:endParaRPr sz="2000">
              <a:latin typeface="+mj-lt"/>
            </a:endParaRPr>
          </a:p>
          <a:p>
            <a:pPr marL="0" indent="0" algn="ctr">
              <a:buNone/>
              <a:defRPr sz="2400" b="1">
                <a:latin typeface="+mj-lt"/>
              </a:defRPr>
            </a:pPr>
            <a:r>
              <a:t>Točnost na skupu za provjeru valjanosti = 100%</a:t>
            </a:r>
          </a:p>
          <a:p>
            <a:pPr marL="0" indent="0" algn="ctr">
              <a:buNone/>
            </a:pPr>
            <a:endParaRPr sz="2400" b="1">
              <a:latin typeface="+mj-lt"/>
            </a:endParaRPr>
          </a:p>
          <a:p>
            <a:pPr marL="0" indent="0" algn="ctr">
              <a:buNone/>
              <a:defRPr sz="2400">
                <a:latin typeface="+mj-lt"/>
              </a:defRPr>
            </a:pPr>
            <a:r>
              <a:rPr b="1"/>
              <a:t>Logistička regresija s Ridge regularizacijskim koeficijentima</a:t>
            </a:r>
            <a:r>
              <a:t>:</a:t>
            </a:r>
            <a:endParaRPr sz="2400">
              <a:latin typeface="+mj-lt"/>
            </a:endParaRPr>
          </a:p>
          <a:p>
            <a:pPr marL="0" indent="0" algn="ctr">
              <a:buNone/>
              <a:defRPr sz="2400"/>
            </a:pPr>
            <a:r>
              <a:rPr>
                <a:latin typeface="+mj-lt"/>
              </a:rPr>
              <a:t>β0= 0.01475021, β1 </a:t>
            </a:r>
            <a:r>
              <a:t>= </a:t>
            </a:r>
            <a:r>
              <a:rPr>
                <a:latin typeface="+mj-lt"/>
              </a:rPr>
              <a:t>0.16443271</a:t>
            </a:r>
            <a:endParaRPr sz="2400">
              <a:latin typeface="+mj-lt"/>
            </a:endParaRPr>
          </a:p>
          <a:p>
            <a:pPr marL="0" indent="0" algn="ctr">
              <a:buNone/>
            </a:pPr>
            <a:endParaRPr sz="2400">
              <a:latin typeface="+mj-lt"/>
            </a:endParaRPr>
          </a:p>
          <a:p>
            <a:pPr marL="0" indent="0" algn="ctr">
              <a:buNone/>
              <a:defRPr sz="2400">
                <a:latin typeface="+mj-lt"/>
              </a:defRPr>
            </a:pPr>
            <a:r>
              <a:t>Dodatno testiranje s budućim vrijednostima - logistička regresija (bez regularizacije)  -&gt; </a:t>
            </a:r>
            <a:r>
              <a:rPr b="1"/>
              <a:t>Točnost: 0.7</a:t>
            </a:r>
            <a:endParaRPr sz="2400" b="1">
              <a:latin typeface="+mj-lt"/>
            </a:endParaRPr>
          </a:p>
          <a:p>
            <a:pPr marL="0" indent="0" algn="ctr">
              <a:buNone/>
              <a:defRPr sz="2400">
                <a:latin typeface="+mj-lt"/>
              </a:defRPr>
            </a:pPr>
            <a:r>
              <a:t>Dodatno testiranje - logistička regresija s regulacijom grebena - &gt; </a:t>
            </a:r>
            <a:r>
              <a:rPr b="1"/>
              <a:t>Točnost: 0.8</a:t>
            </a:r>
            <a:endParaRPr sz="2400" b="1">
              <a:latin typeface="+mj-lt"/>
            </a:endParaRPr>
          </a:p>
        </p:txBody>
      </p:sp>
      <p:sp>
        <p:nvSpPr>
          <p:cNvPr id="10" name="Rectangular Callout 9"/>
          <p:cNvSpPr/>
          <p:nvPr/>
        </p:nvSpPr>
        <p:spPr>
          <a:xfrm>
            <a:off x="10091056" y="3496734"/>
            <a:ext cx="2100943" cy="1393371"/>
          </a:xfrm>
          <a:prstGeom prst="wedgeRectCallout">
            <a:avLst>
              <a:gd name="adj1" fmla="val -36377"/>
              <a:gd name="adj2" fmla="val 10078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Regulirani model radi bolje u budućim vrijednostima!</a:t>
            </a:r>
            <a:endParaRPr sz="2100"/>
          </a:p>
        </p:txBody>
      </p:sp>
      <p:sp>
        <p:nvSpPr>
          <p:cNvPr id="11" name="Rectangular Callout 10"/>
          <p:cNvSpPr/>
          <p:nvPr/>
        </p:nvSpPr>
        <p:spPr>
          <a:xfrm>
            <a:off x="10091057" y="1111911"/>
            <a:ext cx="2100943" cy="1393371"/>
          </a:xfrm>
          <a:prstGeom prst="wedgeRectCallout">
            <a:avLst>
              <a:gd name="adj1" fmla="val -81455"/>
              <a:gd name="adj2" fmla="val 515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Moguće preopterećenje postojećim podacima! </a:t>
            </a:r>
            <a:endParaRPr sz="2100"/>
          </a:p>
        </p:txBody>
      </p:sp>
    </p:spTree>
    <p:extLst>
      <p:ext uri="{BB962C8B-B14F-4D97-AF65-F5344CB8AC3E}">
        <p14:creationId xmlns:p14="http://schemas.microsoft.com/office/powerpoint/2010/main" val="127211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3868"/>
            <a:ext cx="10515600" cy="794852"/>
          </a:xfrm>
        </p:spPr>
        <p:txBody>
          <a:bodyPr/>
          <a:lstStyle/>
          <a:p>
            <a:pPr algn="ctr">
              <a:defRPr b="1"/>
            </a:pPr>
            <a:r>
              <a:rPr/>
              <a:t>Unakrsna </a:t>
            </a:r>
            <a:r>
              <a:rPr smtClean="0"/>
              <a:t>provjera</a:t>
            </a:r>
            <a:endParaRPr/>
          </a:p>
        </p:txBody>
      </p:sp>
      <p:sp>
        <p:nvSpPr>
          <p:cNvPr id="5" name="Rectangle 4"/>
          <p:cNvSpPr/>
          <p:nvPr/>
        </p:nvSpPr>
        <p:spPr>
          <a:xfrm>
            <a:off x="231324" y="1298222"/>
            <a:ext cx="3298371" cy="4623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Procjena izvedbe</a:t>
            </a:r>
            <a:endParaRPr sz="3600" b="1">
              <a:latin typeface="+mj-lt"/>
            </a:endParaRPr>
          </a:p>
          <a:p>
            <a:pPr algn="ctr">
              <a:defRPr sz="2400" b="1">
                <a:latin typeface="+mj-lt"/>
              </a:defRPr>
            </a:pPr>
            <a:r>
              <a:rPr smtClean="0"/>
              <a:t> </a:t>
            </a:r>
            <a:r>
              <a:t>Podatke podijelite u skupove za obuku i testiranje, obučite model na skupu za obuku i procijenite njegovu izvedbu na skupu za testiranje kako biste vidjeli koliko dobro funkcionira na neviđenim podacima.</a:t>
            </a:r>
            <a:endParaRPr sz="2400" b="1">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9"/>
          <p:cNvSpPr/>
          <p:nvPr/>
        </p:nvSpPr>
        <p:spPr>
          <a:xfrm>
            <a:off x="4468586" y="1162756"/>
            <a:ext cx="3298371" cy="47590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Provjera generalizacije</a:t>
            </a:r>
            <a:endParaRPr sz="3600" b="1">
              <a:latin typeface="+mj-lt"/>
            </a:endParaRPr>
          </a:p>
          <a:p>
            <a:pPr algn="ctr">
              <a:defRPr sz="2400" b="1">
                <a:latin typeface="+mj-lt"/>
              </a:defRPr>
            </a:pPr>
            <a:r>
              <a:rPr smtClean="0"/>
              <a:t>Upotrijebite </a:t>
            </a:r>
            <a:r>
              <a:t>unakrsnu </a:t>
            </a:r>
            <a:r>
              <a:rPr/>
              <a:t>provjeru </a:t>
            </a:r>
            <a:r>
              <a:rPr smtClean="0"/>
              <a:t>kako </a:t>
            </a:r>
            <a:r>
              <a:t>biste više puta obučavali i testirali model na različitim podskupovima podataka, osiguravajući da se može </a:t>
            </a:r>
            <a:r>
              <a:rPr/>
              <a:t>dobro </a:t>
            </a:r>
            <a:r>
              <a:rPr lang="hr-HR" smtClean="0"/>
              <a:t>primijeniti</a:t>
            </a:r>
            <a:r>
              <a:rPr smtClean="0"/>
              <a:t> </a:t>
            </a:r>
            <a:r>
              <a:t>na različite uzorke i izbjegavajući preopterećenje.</a:t>
            </a:r>
            <a:endParaRPr sz="2400" b="1">
              <a:latin typeface="+mj-lt"/>
            </a:endParaRPr>
          </a:p>
        </p:txBody>
      </p:sp>
      <p:sp>
        <p:nvSpPr>
          <p:cNvPr id="11" name="Rectangle 10"/>
          <p:cNvSpPr/>
          <p:nvPr/>
        </p:nvSpPr>
        <p:spPr>
          <a:xfrm>
            <a:off x="8643255"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Procjena modela</a:t>
            </a:r>
          </a:p>
          <a:p>
            <a:pPr algn="ctr"/>
            <a:endParaRPr sz="3600">
              <a:latin typeface="+mj-lt"/>
            </a:endParaRPr>
          </a:p>
          <a:p>
            <a:pPr algn="ctr">
              <a:defRPr sz="2400" b="1">
                <a:latin typeface="+mj-lt"/>
              </a:defRPr>
            </a:pPr>
            <a:r>
              <a:t>Prosječni rezultati izvedbe dobiveni unakrsnom </a:t>
            </a:r>
            <a:r>
              <a:rPr/>
              <a:t>provjerom </a:t>
            </a:r>
            <a:r>
              <a:rPr smtClean="0"/>
              <a:t>kako </a:t>
            </a:r>
            <a:r>
              <a:t>bi se dobila sveobuhvatna procjena ukupne učinkovitosti modela.</a:t>
            </a:r>
            <a:endParaRPr sz="2400" b="1">
              <a:latin typeface="+mj-lt"/>
            </a:endParaRPr>
          </a:p>
        </p:txBody>
      </p:sp>
    </p:spTree>
    <p:extLst>
      <p:ext uri="{BB962C8B-B14F-4D97-AF65-F5344CB8AC3E}">
        <p14:creationId xmlns:p14="http://schemas.microsoft.com/office/powerpoint/2010/main" val="2098229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rPr/>
              <a:t>Unakrsna </a:t>
            </a:r>
            <a:r>
              <a:rPr smtClean="0"/>
              <a:t>provjera</a:t>
            </a:r>
            <a:endParaRPr/>
          </a:p>
        </p:txBody>
      </p:sp>
      <p:pic>
        <p:nvPicPr>
          <p:cNvPr id="4" name="Picture 3"/>
          <p:cNvPicPr>
            <a:picLocks noChangeAspect="1"/>
          </p:cNvPicPr>
          <p:nvPr/>
        </p:nvPicPr>
        <p:blipFill>
          <a:blip r:embed="rId3"/>
          <a:stretch>
            <a:fillRect/>
          </a:stretch>
        </p:blipFill>
        <p:spPr>
          <a:xfrm>
            <a:off x="1852612" y="1155246"/>
            <a:ext cx="2129445" cy="4189640"/>
          </a:xfrm>
          <a:prstGeom prst="rect">
            <a:avLst/>
          </a:prstGeom>
        </p:spPr>
      </p:pic>
      <p:sp>
        <p:nvSpPr>
          <p:cNvPr id="5" name="Rounded Rectangular Callout 4"/>
          <p:cNvSpPr/>
          <p:nvPr/>
        </p:nvSpPr>
        <p:spPr>
          <a:xfrm>
            <a:off x="4169228" y="4049486"/>
            <a:ext cx="2360086" cy="990600"/>
          </a:xfrm>
          <a:prstGeom prst="wedgeRoundRectCallout">
            <a:avLst>
              <a:gd name="adj1" fmla="val -55260"/>
              <a:gd name="adj2" fmla="val -1057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Ocjena izvedbe, točnost = 80%</a:t>
            </a:r>
            <a:endParaRPr sz="2400">
              <a:latin typeface="+mj-lt"/>
            </a:endParaRPr>
          </a:p>
        </p:txBody>
      </p:sp>
      <p:pic>
        <p:nvPicPr>
          <p:cNvPr id="7" name="Picture 6"/>
          <p:cNvPicPr>
            <a:picLocks noChangeAspect="1"/>
          </p:cNvPicPr>
          <p:nvPr/>
        </p:nvPicPr>
        <p:blipFill>
          <a:blip r:embed="rId4"/>
          <a:stretch>
            <a:fillRect/>
          </a:stretch>
        </p:blipFill>
        <p:spPr>
          <a:xfrm>
            <a:off x="7043057" y="1144361"/>
            <a:ext cx="2177143" cy="4189640"/>
          </a:xfrm>
          <a:prstGeom prst="rect">
            <a:avLst/>
          </a:prstGeom>
        </p:spPr>
      </p:pic>
      <p:sp>
        <p:nvSpPr>
          <p:cNvPr id="9" name="Cloud Callout 8"/>
          <p:cNvSpPr/>
          <p:nvPr/>
        </p:nvSpPr>
        <p:spPr>
          <a:xfrm>
            <a:off x="6780" y="1764168"/>
            <a:ext cx="2080381" cy="1458685"/>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Podijelimo podatke za trening i test</a:t>
            </a:r>
          </a:p>
        </p:txBody>
      </p:sp>
      <p:sp>
        <p:nvSpPr>
          <p:cNvPr id="11" name="Cloud Callout 10"/>
          <p:cNvSpPr/>
          <p:nvPr/>
        </p:nvSpPr>
        <p:spPr>
          <a:xfrm>
            <a:off x="4495800" y="1513115"/>
            <a:ext cx="2242383" cy="1458685"/>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hr-HR" smtClean="0"/>
              <a:t>Podijelimo</a:t>
            </a:r>
            <a:r>
              <a:rPr smtClean="0"/>
              <a:t> </a:t>
            </a:r>
            <a:r>
              <a:rPr lang="hr-HR" smtClean="0"/>
              <a:t>podatke u više manjih skupova</a:t>
            </a:r>
            <a:endParaRPr/>
          </a:p>
        </p:txBody>
      </p:sp>
      <p:sp>
        <p:nvSpPr>
          <p:cNvPr id="12" name="Rounded Rectangular Callout 11"/>
          <p:cNvSpPr/>
          <p:nvPr/>
        </p:nvSpPr>
        <p:spPr>
          <a:xfrm>
            <a:off x="9416218" y="926648"/>
            <a:ext cx="2666926" cy="4592410"/>
          </a:xfrm>
          <a:prstGeom prst="wedgeRoundRectCallout">
            <a:avLst>
              <a:gd name="adj1" fmla="val -56481"/>
              <a:gd name="adj2" fmla="val -90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latin typeface="+mj-lt"/>
              </a:defRPr>
            </a:pPr>
            <a:r>
              <a:rPr/>
              <a:t>Provjerimo </a:t>
            </a:r>
            <a:r>
              <a:rPr lang="hr-HR" smtClean="0"/>
              <a:t>s različitim kombinacijama</a:t>
            </a:r>
            <a:endParaRPr sz="2000" b="1">
              <a:latin typeface="+mj-lt"/>
            </a:endParaRPr>
          </a:p>
          <a:p>
            <a:pPr algn="ctr"/>
            <a:endParaRPr>
              <a:latin typeface="+mj-lt"/>
            </a:endParaRPr>
          </a:p>
          <a:p>
            <a:pPr algn="ctr">
              <a:defRPr sz="1600"/>
            </a:pPr>
            <a:r>
              <a:rPr lang="hr-HR" smtClean="0"/>
              <a:t>skupovi</a:t>
            </a:r>
            <a:r>
              <a:rPr smtClean="0"/>
              <a:t> </a:t>
            </a:r>
            <a:r>
              <a:t>1,2,3 za obuku</a:t>
            </a:r>
            <a:r>
              <a:rPr/>
              <a:t>, </a:t>
            </a:r>
            <a:r>
              <a:rPr lang="hr-HR" smtClean="0"/>
              <a:t>skup</a:t>
            </a:r>
            <a:r>
              <a:rPr smtClean="0"/>
              <a:t> </a:t>
            </a:r>
            <a:r>
              <a:t>4 za test </a:t>
            </a:r>
            <a:endParaRPr sz="1600"/>
          </a:p>
          <a:p>
            <a:pPr algn="ctr">
              <a:defRPr sz="1600"/>
            </a:pPr>
            <a:r>
              <a:t>(točnost=80%)</a:t>
            </a:r>
            <a:endParaRPr sz="1600"/>
          </a:p>
          <a:p>
            <a:pPr algn="ctr"/>
            <a:endParaRPr sz="1600"/>
          </a:p>
          <a:p>
            <a:pPr algn="ctr">
              <a:defRPr sz="1600"/>
            </a:pPr>
            <a:r>
              <a:rPr lang="hr-HR" smtClean="0"/>
              <a:t>skupovi</a:t>
            </a:r>
            <a:r>
              <a:rPr smtClean="0"/>
              <a:t> </a:t>
            </a:r>
            <a:r>
              <a:t>1,2,4  za obuku</a:t>
            </a:r>
            <a:r>
              <a:rPr/>
              <a:t>, </a:t>
            </a:r>
            <a:r>
              <a:rPr lang="hr-HR" smtClean="0"/>
              <a:t>skup</a:t>
            </a:r>
            <a:r>
              <a:rPr smtClean="0"/>
              <a:t> </a:t>
            </a:r>
            <a:r>
              <a:t>3 za test </a:t>
            </a:r>
            <a:endParaRPr sz="1600"/>
          </a:p>
          <a:p>
            <a:pPr algn="ctr">
              <a:defRPr sz="1600"/>
            </a:pPr>
            <a:r>
              <a:t> (točnost=70%)</a:t>
            </a:r>
            <a:endParaRPr sz="1600"/>
          </a:p>
          <a:p>
            <a:pPr algn="ctr"/>
            <a:endParaRPr sz="1600"/>
          </a:p>
          <a:p>
            <a:pPr algn="ctr">
              <a:defRPr sz="1600"/>
            </a:pPr>
            <a:r>
              <a:rPr lang="hr-HR"/>
              <a:t>skupovi</a:t>
            </a:r>
            <a:r>
              <a:rPr smtClean="0"/>
              <a:t> </a:t>
            </a:r>
            <a:r>
              <a:t>2,3,4 za obuku</a:t>
            </a:r>
            <a:r>
              <a:rPr/>
              <a:t>, </a:t>
            </a:r>
            <a:r>
              <a:rPr lang="hr-HR" smtClean="0"/>
              <a:t>skup</a:t>
            </a:r>
            <a:r>
              <a:rPr smtClean="0"/>
              <a:t> </a:t>
            </a:r>
            <a:r>
              <a:t>1 za test </a:t>
            </a:r>
            <a:endParaRPr sz="1600"/>
          </a:p>
          <a:p>
            <a:pPr algn="ctr">
              <a:defRPr sz="1600"/>
            </a:pPr>
            <a:r>
              <a:t>(točnost=60%)</a:t>
            </a:r>
            <a:endParaRPr sz="1600"/>
          </a:p>
          <a:p>
            <a:pPr algn="ctr"/>
            <a:endParaRPr sz="1600"/>
          </a:p>
          <a:p>
            <a:pPr algn="ctr">
              <a:defRPr sz="1600"/>
            </a:pPr>
            <a:r>
              <a:rPr lang="hr-HR" smtClean="0"/>
              <a:t>slupovi</a:t>
            </a:r>
            <a:r>
              <a:rPr smtClean="0"/>
              <a:t> </a:t>
            </a:r>
            <a:r>
              <a:t>1,3,4  za obuku</a:t>
            </a:r>
            <a:r>
              <a:rPr/>
              <a:t>, </a:t>
            </a:r>
            <a:r>
              <a:rPr lang="hr-HR" smtClean="0"/>
              <a:t>skup</a:t>
            </a:r>
            <a:r>
              <a:rPr smtClean="0"/>
              <a:t> </a:t>
            </a:r>
            <a:r>
              <a:t>2 za test (točnost = 70%)</a:t>
            </a:r>
            <a:endParaRPr sz="1600"/>
          </a:p>
        </p:txBody>
      </p:sp>
      <p:sp>
        <p:nvSpPr>
          <p:cNvPr id="13" name="Oval Callout 12"/>
          <p:cNvSpPr/>
          <p:nvPr/>
        </p:nvSpPr>
        <p:spPr>
          <a:xfrm>
            <a:off x="1426029" y="5540829"/>
            <a:ext cx="2416628" cy="707571"/>
          </a:xfrm>
          <a:prstGeom prst="wedgeEllipseCallout">
            <a:avLst>
              <a:gd name="adj1" fmla="val 3942"/>
              <a:gd name="adj2" fmla="val -775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Procjena uspješnosti</a:t>
            </a:r>
          </a:p>
        </p:txBody>
      </p:sp>
      <p:sp>
        <p:nvSpPr>
          <p:cNvPr id="14" name="Oval Callout 13"/>
          <p:cNvSpPr/>
          <p:nvPr/>
        </p:nvSpPr>
        <p:spPr>
          <a:xfrm>
            <a:off x="5083555" y="5540829"/>
            <a:ext cx="2416628" cy="870858"/>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Provjera generalizacije - </a:t>
            </a:r>
            <a:r>
              <a:rPr b="1"/>
              <a:t>unakrsna provjera valjanosti</a:t>
            </a:r>
          </a:p>
        </p:txBody>
      </p:sp>
      <p:sp>
        <p:nvSpPr>
          <p:cNvPr id="15" name="Oval Callout 14"/>
          <p:cNvSpPr/>
          <p:nvPr/>
        </p:nvSpPr>
        <p:spPr>
          <a:xfrm>
            <a:off x="7783212" y="5812971"/>
            <a:ext cx="2416628" cy="870858"/>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hr-HR" smtClean="0"/>
              <a:t>Prosječna</a:t>
            </a:r>
            <a:r>
              <a:rPr smtClean="0"/>
              <a:t> </a:t>
            </a:r>
            <a:r>
              <a:t>izvedba - točnost = 70%</a:t>
            </a:r>
            <a:endParaRPr b="1"/>
          </a:p>
        </p:txBody>
      </p:sp>
    </p:spTree>
    <p:extLst>
      <p:ext uri="{BB962C8B-B14F-4D97-AF65-F5344CB8AC3E}">
        <p14:creationId xmlns:p14="http://schemas.microsoft.com/office/powerpoint/2010/main" val="3279154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Provjerite ovaj članak o predobradi podataka:</a:t>
            </a:r>
            <a:endParaRPr b="1">
              <a:latin typeface="+mj-lt"/>
            </a:endParaRPr>
          </a:p>
          <a:p>
            <a:pPr algn="just">
              <a:defRPr>
                <a:latin typeface="+mj-lt"/>
                <a:hlinkClick r:id="rId3"/>
              </a:defRPr>
            </a:pPr>
            <a:r>
              <a:t>https://developer.ibm.com/articles/data-preprocessing-in-detail/</a:t>
            </a:r>
            <a:endParaRPr>
              <a:latin typeface="+mj-lt"/>
            </a:endParaRPr>
          </a:p>
          <a:p>
            <a:pPr marL="0" indent="0" algn="just">
              <a:buNone/>
              <a:defRPr b="1">
                <a:latin typeface="+mj-lt"/>
              </a:defRPr>
            </a:pPr>
            <a:r>
              <a:t>Pogledajte ovaj članak </a:t>
            </a:r>
            <a:r>
              <a:rPr/>
              <a:t>o </a:t>
            </a:r>
            <a:r>
              <a:rPr smtClean="0"/>
              <a:t>inženjeringu</a:t>
            </a:r>
            <a:r>
              <a:rPr lang="hr-HR" smtClean="0"/>
              <a:t> značajki</a:t>
            </a:r>
            <a:r>
              <a:rPr smtClean="0"/>
              <a:t>:</a:t>
            </a:r>
            <a:endParaRPr b="1">
              <a:latin typeface="+mj-lt"/>
            </a:endParaRPr>
          </a:p>
          <a:p>
            <a:pPr algn="just">
              <a:defRPr>
                <a:latin typeface="+mj-lt"/>
                <a:hlinkClick r:id="rId4"/>
              </a:defRPr>
            </a:pPr>
            <a:r>
              <a:t>https://www.ibm.com/garage/method/practices/reason/prepare-data-for-machine-learning/</a:t>
            </a:r>
            <a:endParaRPr>
              <a:latin typeface="+mj-lt"/>
            </a:endParaRPr>
          </a:p>
          <a:p>
            <a:pPr marL="0" indent="0" algn="just">
              <a:buNone/>
            </a:pPr>
            <a:r>
              <a:rPr b="1">
                <a:latin typeface="+mj-lt"/>
              </a:rPr>
              <a:t>Provjerite ovaj videozapis o </a:t>
            </a:r>
            <a:r>
              <a:t>ugađanju hiperparametra</a:t>
            </a:r>
            <a:r>
              <a:rPr b="1">
                <a:latin typeface="+mj-lt"/>
              </a:rPr>
              <a:t>:</a:t>
            </a:r>
          </a:p>
          <a:p>
            <a:pPr algn="just">
              <a:defRPr>
                <a:latin typeface="+mj-lt"/>
                <a:hlinkClick r:id="rId5"/>
              </a:defRPr>
            </a:pPr>
            <a:r>
              <a:t>https://www.youtube.com/watch?v=soilQNNvhLw</a:t>
            </a:r>
            <a:endParaRPr>
              <a:latin typeface="+mj-lt"/>
            </a:endParaRPr>
          </a:p>
          <a:p>
            <a:pPr marL="0" indent="0" algn="just">
              <a:buNone/>
              <a:defRPr b="1">
                <a:latin typeface="+mj-lt"/>
              </a:defRPr>
            </a:pPr>
            <a:r>
              <a:t>Pogledajte ovaj videozapis o unakrsnoj </a:t>
            </a:r>
            <a:r>
              <a:rPr/>
              <a:t>provjeri </a:t>
            </a:r>
            <a:r>
              <a:rPr smtClean="0"/>
              <a:t>:</a:t>
            </a:r>
            <a:endParaRPr b="1">
              <a:latin typeface="+mj-lt"/>
            </a:endParaRPr>
          </a:p>
          <a:p>
            <a:pPr algn="just">
              <a:defRPr>
                <a:latin typeface="+mj-lt"/>
                <a:hlinkClick r:id="rId6"/>
              </a:defRPr>
            </a:pPr>
            <a:r>
              <a:t>https://www.youtube.com/watch?v=fSytzGwwBVw</a:t>
            </a:r>
            <a:endParaRPr>
              <a:latin typeface="+mj-lt"/>
            </a:endParaRPr>
          </a:p>
          <a:p>
            <a:pPr marL="0" indent="0" algn="just">
              <a:buNone/>
              <a:defRPr b="1">
                <a:latin typeface="+mj-lt"/>
              </a:defRPr>
            </a:pPr>
            <a:r>
              <a:t>Pristupite </a:t>
            </a:r>
            <a:r>
              <a:rPr/>
              <a:t>Oracle </a:t>
            </a:r>
            <a:r>
              <a:rPr lang="hr-HR" smtClean="0"/>
              <a:t>Member</a:t>
            </a:r>
            <a:r>
              <a:rPr smtClean="0"/>
              <a:t> </a:t>
            </a:r>
            <a:r>
              <a:t>Hub-u i dovršite </a:t>
            </a:r>
            <a:r>
              <a:rPr/>
              <a:t>devetu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Optimizacija modela 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Optimizacija modela 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a:latin typeface="+mj-lt"/>
              </a:defRPr>
            </a:pPr>
            <a:r>
              <a:rPr sz="3600"/>
              <a:t>Optimizirajte </a:t>
            </a:r>
            <a:r>
              <a:rPr lang="hr-HR" sz="4000" b="1" smtClean="0"/>
              <a:t>t</a:t>
            </a:r>
            <a:r>
              <a:rPr sz="4000" b="1" smtClean="0"/>
              <a:t>očnost</a:t>
            </a:r>
            <a:r>
              <a:rPr lang="hr-HR" sz="4000" b="1" smtClean="0"/>
              <a:t> modela</a:t>
            </a:r>
            <a:r>
              <a:rPr sz="3600" smtClean="0"/>
              <a:t>: </a:t>
            </a:r>
            <a:r>
              <a:rPr sz="3600"/>
              <a:t>Detaljno prilagodite model kako biste dobili precizna predviđanja.</a:t>
            </a:r>
          </a:p>
          <a:p>
            <a:pPr>
              <a:defRPr>
                <a:latin typeface="+mj-lt"/>
              </a:defRPr>
            </a:pPr>
            <a:r>
              <a:rPr sz="3600"/>
              <a:t>Poboljšajte </a:t>
            </a:r>
            <a:r>
              <a:rPr sz="4000" b="1" smtClean="0"/>
              <a:t>izvedbu</a:t>
            </a:r>
            <a:r>
              <a:rPr lang="hr-HR" sz="4000" b="1" smtClean="0"/>
              <a:t> modela</a:t>
            </a:r>
            <a:r>
              <a:rPr sz="3600" smtClean="0"/>
              <a:t>: </a:t>
            </a:r>
            <a:r>
              <a:rPr sz="3600"/>
              <a:t>Osnažite mogućnosti učenja za svoj model.</a:t>
            </a:r>
          </a:p>
          <a:p>
            <a:pPr>
              <a:defRPr>
                <a:latin typeface="+mj-lt"/>
              </a:defRPr>
            </a:pPr>
            <a:r>
              <a:rPr lang="hr-HR" sz="3600" smtClean="0"/>
              <a:t>Provjerite</a:t>
            </a:r>
            <a:r>
              <a:rPr sz="3600" smtClean="0"/>
              <a:t> </a:t>
            </a:r>
            <a:r>
              <a:rPr sz="4000" b="1"/>
              <a:t>prenosivost</a:t>
            </a:r>
            <a:r>
              <a:rPr sz="3600"/>
              <a:t>: Provjerite </a:t>
            </a:r>
            <a:r>
              <a:rPr lang="hr-HR" sz="3600" smtClean="0"/>
              <a:t>da</a:t>
            </a:r>
            <a:r>
              <a:rPr sz="3600" smtClean="0"/>
              <a:t> </a:t>
            </a:r>
            <a:r>
              <a:rPr sz="3600"/>
              <a:t>li </a:t>
            </a:r>
            <a:r>
              <a:rPr sz="3600" smtClean="0"/>
              <a:t>vaš model</a:t>
            </a:r>
            <a:r>
              <a:rPr lang="hr-HR" sz="3600" smtClean="0"/>
              <a:t> funkcionira s novim podacima</a:t>
            </a:r>
            <a:r>
              <a:rPr sz="3600" smtClean="0"/>
              <a:t>.</a:t>
            </a:r>
            <a:endParaRPr sz="3600"/>
          </a:p>
        </p:txBody>
      </p:sp>
      <p:pic>
        <p:nvPicPr>
          <p:cNvPr id="5"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2372" y="1576188"/>
            <a:ext cx="2087266" cy="15153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a Boost Gaug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0393" y="3473223"/>
            <a:ext cx="2058489" cy="257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Optimizacija modela 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11767456" cy="4903334"/>
          </a:xfrm>
        </p:spPr>
        <p:txBody>
          <a:bodyPr>
            <a:noAutofit/>
          </a:bodyPr>
          <a:lstStyle/>
          <a:p>
            <a:pPr>
              <a:defRPr sz="3600">
                <a:latin typeface="+mj-lt"/>
              </a:defRPr>
            </a:pPr>
            <a:r>
              <a:rPr sz="3200" b="1"/>
              <a:t>Predobrada </a:t>
            </a:r>
            <a:r>
              <a:rPr sz="3200" b="1" smtClean="0"/>
              <a:t>podataka</a:t>
            </a:r>
            <a:r>
              <a:rPr lang="hr-HR" sz="3200" b="1"/>
              <a:t> (Data Preprocessing)</a:t>
            </a:r>
            <a:r>
              <a:rPr sz="3200" smtClean="0"/>
              <a:t>: </a:t>
            </a:r>
            <a:r>
              <a:rPr sz="3200"/>
              <a:t>čišćenje, transformacija, dosljednost</a:t>
            </a:r>
          </a:p>
          <a:p>
            <a:pPr>
              <a:defRPr sz="3600">
                <a:latin typeface="+mj-lt"/>
              </a:defRPr>
            </a:pPr>
            <a:r>
              <a:rPr sz="3200" b="1"/>
              <a:t>Inženjering </a:t>
            </a:r>
            <a:r>
              <a:rPr sz="3200" b="1" smtClean="0"/>
              <a:t>značajk</a:t>
            </a:r>
            <a:r>
              <a:rPr lang="hr-HR" sz="3200" b="1"/>
              <a:t>i (Feature Engineering)</a:t>
            </a:r>
            <a:r>
              <a:rPr sz="3200" smtClean="0"/>
              <a:t>: </a:t>
            </a:r>
            <a:r>
              <a:rPr sz="3200"/>
              <a:t>odabir, transformacija, uvidi</a:t>
            </a:r>
          </a:p>
          <a:p>
            <a:pPr>
              <a:defRPr sz="3600">
                <a:latin typeface="+mj-lt"/>
              </a:defRPr>
            </a:pPr>
            <a:r>
              <a:rPr sz="3200" b="1"/>
              <a:t>Ugađanje </a:t>
            </a:r>
            <a:r>
              <a:rPr sz="3200" b="1" smtClean="0"/>
              <a:t>hiperparametra</a:t>
            </a:r>
            <a:r>
              <a:rPr lang="hr-HR" sz="3200" b="1"/>
              <a:t> (Hyperparameter Tuning)</a:t>
            </a:r>
            <a:r>
              <a:rPr sz="3200" smtClean="0"/>
              <a:t>: </a:t>
            </a:r>
            <a:r>
              <a:rPr sz="3200"/>
              <a:t>optimizacija, pretraživanje parametara, izvedba</a:t>
            </a:r>
          </a:p>
          <a:p>
            <a:pPr>
              <a:defRPr sz="3600">
                <a:latin typeface="+mj-lt"/>
              </a:defRPr>
            </a:pPr>
            <a:r>
              <a:rPr sz="3200" b="1"/>
              <a:t>Odabir modela</a:t>
            </a:r>
            <a:r>
              <a:rPr sz="3200"/>
              <a:t>: procjena, usporedba, najbolja prilagodba</a:t>
            </a:r>
          </a:p>
          <a:p>
            <a:pPr>
              <a:defRPr sz="3600">
                <a:latin typeface="+mj-lt"/>
              </a:defRPr>
            </a:pPr>
            <a:r>
              <a:rPr sz="3200" b="1" smtClean="0"/>
              <a:t>Regularizacija</a:t>
            </a:r>
            <a:r>
              <a:rPr lang="hr-HR" sz="3200" b="1"/>
              <a:t> (Regularization)</a:t>
            </a:r>
            <a:r>
              <a:rPr sz="3200" smtClean="0"/>
              <a:t>: </a:t>
            </a:r>
            <a:r>
              <a:rPr sz="3200"/>
              <a:t>Prevencija preopterećenja</a:t>
            </a:r>
            <a:r>
              <a:rPr sz="3200"/>
              <a:t>, </a:t>
            </a:r>
            <a:r>
              <a:rPr sz="3200" smtClean="0"/>
              <a:t>generalizacija</a:t>
            </a:r>
            <a:endParaRPr lang="hr-HR" sz="3200" smtClean="0"/>
          </a:p>
          <a:p>
            <a:pPr>
              <a:defRPr sz="3600">
                <a:latin typeface="+mj-lt"/>
              </a:defRPr>
            </a:pPr>
            <a:r>
              <a:rPr sz="3200" b="1" smtClean="0"/>
              <a:t>Unakrsna </a:t>
            </a:r>
            <a:r>
              <a:rPr sz="3200" b="1"/>
              <a:t>provjera </a:t>
            </a:r>
            <a:r>
              <a:rPr lang="hr-HR" sz="3200" b="1" smtClean="0"/>
              <a:t>(</a:t>
            </a:r>
            <a:r>
              <a:rPr lang="en-US" sz="3200" b="1"/>
              <a:t>Cross-Validation </a:t>
            </a:r>
            <a:r>
              <a:rPr lang="hr-HR" sz="3200" b="1" smtClean="0"/>
              <a:t>)</a:t>
            </a:r>
            <a:r>
              <a:rPr sz="3200" smtClean="0"/>
              <a:t>: </a:t>
            </a:r>
            <a:r>
              <a:rPr sz="3200"/>
              <a:t>procjena izvedbe, provjera generalizacije, procjena modela</a:t>
            </a:r>
            <a:endParaRPr sz="3200">
              <a:latin typeface="+mj-lt"/>
            </a:endParaRPr>
          </a:p>
        </p:txBody>
      </p:sp>
    </p:spTree>
    <p:extLst>
      <p:ext uri="{BB962C8B-B14F-4D97-AF65-F5344CB8AC3E}">
        <p14:creationId xmlns:p14="http://schemas.microsoft.com/office/powerpoint/2010/main" val="653769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30" y="81115"/>
            <a:ext cx="10515600" cy="794852"/>
          </a:xfrm>
        </p:spPr>
        <p:txBody>
          <a:bodyPr/>
          <a:lstStyle/>
          <a:p>
            <a:pPr algn="ctr">
              <a:defRPr b="1"/>
            </a:pPr>
            <a:r>
              <a:rPr lang="hr-HR"/>
              <a:t>Predobrada podataka (Data Preprocessing)</a:t>
            </a:r>
            <a:endParaRPr/>
          </a:p>
        </p:txBody>
      </p:sp>
      <p:graphicFrame>
        <p:nvGraphicFramePr>
          <p:cNvPr id="4" name="Table 3"/>
          <p:cNvGraphicFramePr>
            <a:graphicFrameLocks noGrp="1"/>
          </p:cNvGraphicFramePr>
          <p:nvPr>
            <p:extLst>
              <p:ext uri="{D42A27DB-BD31-4B8C-83A1-F6EECF244321}">
                <p14:modId xmlns:p14="http://schemas.microsoft.com/office/powerpoint/2010/main" val="2528952428"/>
              </p:ext>
            </p:extLst>
          </p:nvPr>
        </p:nvGraphicFramePr>
        <p:xfrm>
          <a:off x="2677886" y="2634343"/>
          <a:ext cx="8414657" cy="3193660"/>
        </p:xfrm>
        <a:graphic>
          <a:graphicData uri="http://schemas.openxmlformats.org/drawingml/2006/table">
            <a:tbl>
              <a:tblPr>
                <a:tableStyleId>{5C22544A-7EE6-4342-B048-85BDC9FD1C3A}</a:tableStyleId>
              </a:tblPr>
              <a:tblGrid>
                <a:gridCol w="700736">
                  <a:extLst>
                    <a:ext uri="{9D8B030D-6E8A-4147-A177-3AD203B41FA5}">
                      <a16:colId xmlns:a16="http://schemas.microsoft.com/office/drawing/2014/main" val="238679690"/>
                    </a:ext>
                  </a:extLst>
                </a:gridCol>
                <a:gridCol w="1121175">
                  <a:extLst>
                    <a:ext uri="{9D8B030D-6E8A-4147-A177-3AD203B41FA5}">
                      <a16:colId xmlns:a16="http://schemas.microsoft.com/office/drawing/2014/main" val="1058936078"/>
                    </a:ext>
                  </a:extLst>
                </a:gridCol>
                <a:gridCol w="1121175">
                  <a:extLst>
                    <a:ext uri="{9D8B030D-6E8A-4147-A177-3AD203B41FA5}">
                      <a16:colId xmlns:a16="http://schemas.microsoft.com/office/drawing/2014/main" val="1854595423"/>
                    </a:ext>
                  </a:extLst>
                </a:gridCol>
                <a:gridCol w="3246737">
                  <a:extLst>
                    <a:ext uri="{9D8B030D-6E8A-4147-A177-3AD203B41FA5}">
                      <a16:colId xmlns:a16="http://schemas.microsoft.com/office/drawing/2014/main" val="2017713127"/>
                    </a:ext>
                  </a:extLst>
                </a:gridCol>
                <a:gridCol w="2224834">
                  <a:extLst>
                    <a:ext uri="{9D8B030D-6E8A-4147-A177-3AD203B41FA5}">
                      <a16:colId xmlns:a16="http://schemas.microsoft.com/office/drawing/2014/main" val="4119925388"/>
                    </a:ext>
                  </a:extLst>
                </a:gridCol>
              </a:tblGrid>
              <a:tr h="466139">
                <a:tc>
                  <a:txBody>
                    <a:bodyPr/>
                    <a:lstStyle/>
                    <a:p>
                      <a:pPr algn="ctr" fontAlgn="ctr">
                        <a:defRPr sz="2800" b="1">
                          <a:effectLst/>
                          <a:latin typeface="+mj-lt"/>
                        </a:defRPr>
                      </a:pPr>
                      <a:r>
                        <a:t>ID</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Ocjena</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Dob</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Razlog žalbe</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Lokacija</a:t>
                      </a:r>
                      <a:endParaRPr sz="28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491634415"/>
                  </a:ext>
                </a:extLst>
              </a:tr>
              <a:tr h="466139">
                <a:tc>
                  <a:txBody>
                    <a:bodyPr/>
                    <a:lstStyle/>
                    <a:p>
                      <a:pPr algn="ctr" fontAlgn="ctr">
                        <a:defRPr sz="2800">
                          <a:effectLst/>
                          <a:latin typeface="+mj-lt"/>
                        </a:defRPr>
                      </a:pPr>
                      <a:r>
                        <a:t>1</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Spori servis</a:t>
                      </a:r>
                      <a:endParaRPr sz="2800" b="0" i="0" u="none" strike="noStrike">
                        <a:solidFill>
                          <a:srgbClr val="000000"/>
                        </a:solidFill>
                        <a:effectLst/>
                        <a:latin typeface="+mj-lt"/>
                      </a:endParaRPr>
                    </a:p>
                  </a:txBody>
                  <a:tcPr marL="9525" marR="9525" marT="9525" marB="0" anchor="ctr"/>
                </a:tc>
                <a:tc>
                  <a:txBody>
                    <a:bodyPr/>
                    <a:lstStyle/>
                    <a:p>
                      <a:endParaRPr/>
                    </a:p>
                  </a:txBody>
                  <a:tcPr marL="9525" marR="9525" marT="9525" marB="0" anchor="ctr"/>
                </a:tc>
                <a:extLst>
                  <a:ext uri="{0D108BD9-81ED-4DB2-BD59-A6C34878D82A}">
                    <a16:rowId xmlns:a16="http://schemas.microsoft.com/office/drawing/2014/main" val="3316595930"/>
                  </a:ext>
                </a:extLst>
              </a:tr>
              <a:tr h="466139">
                <a:tc>
                  <a:txBody>
                    <a:bodyPr/>
                    <a:lstStyle/>
                    <a:p>
                      <a:pPr algn="ctr" fontAlgn="ctr">
                        <a:defRPr sz="2800">
                          <a:effectLst/>
                          <a:latin typeface="+mj-lt"/>
                        </a:defRPr>
                      </a:pPr>
                      <a:r>
                        <a:t>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 </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Problem s fakturiranjem</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Novi Sad</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89706601"/>
                  </a:ext>
                </a:extLst>
              </a:tr>
              <a:tr h="466139">
                <a:tc>
                  <a:txBody>
                    <a:bodyPr/>
                    <a:lstStyle/>
                    <a:p>
                      <a:pPr algn="ctr" fontAlgn="ctr">
                        <a:defRPr sz="2800">
                          <a:effectLst/>
                          <a:latin typeface="+mj-lt"/>
                        </a:defRPr>
                      </a:pPr>
                      <a:r>
                        <a:t>3</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35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Kvaliteta proizvoda</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Los Angeles</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264697395"/>
                  </a:ext>
                </a:extLst>
              </a:tr>
              <a:tr h="466139">
                <a:tc>
                  <a:txBody>
                    <a:bodyPr/>
                    <a:lstStyle/>
                    <a:p>
                      <a:pPr algn="ctr" fontAlgn="ctr">
                        <a:defRPr sz="2800">
                          <a:effectLst/>
                          <a:latin typeface="+mj-lt"/>
                        </a:defRPr>
                      </a:pPr>
                      <a:r>
                        <a:t>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 </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Novi Sad</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52093111"/>
                  </a:ext>
                </a:extLst>
              </a:tr>
              <a:tr h="466139">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Odgoda isporuke</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San Francisco</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796780165"/>
                  </a:ext>
                </a:extLst>
              </a:tr>
            </a:tbl>
          </a:graphicData>
        </a:graphic>
      </p:graphicFrame>
      <p:sp>
        <p:nvSpPr>
          <p:cNvPr id="5" name="Rectangular Callout 4"/>
          <p:cNvSpPr/>
          <p:nvPr/>
        </p:nvSpPr>
        <p:spPr>
          <a:xfrm>
            <a:off x="2122715" y="5722707"/>
            <a:ext cx="5845628" cy="1003074"/>
          </a:xfrm>
          <a:prstGeom prst="wedgeRectCallout">
            <a:avLst>
              <a:gd name="adj1" fmla="val 12101"/>
              <a:gd name="adj2" fmla="val -14460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Ispustite redak ako vrijednost </a:t>
            </a:r>
            <a:r>
              <a:rPr/>
              <a:t>koja </a:t>
            </a:r>
            <a:r>
              <a:rPr smtClean="0"/>
              <a:t>nedostaje</a:t>
            </a:r>
            <a:r>
              <a:rPr lang="hr-HR" smtClean="0"/>
              <a:t> minimalno</a:t>
            </a:r>
            <a:r>
              <a:rPr smtClean="0"/>
              <a:t> </a:t>
            </a:r>
            <a:r>
              <a:t>utječe na </a:t>
            </a:r>
            <a:r>
              <a:rPr/>
              <a:t>analizu </a:t>
            </a:r>
            <a:r>
              <a:rPr smtClean="0"/>
              <a:t>ili </a:t>
            </a:r>
            <a:r>
              <a:t>je ispunite </a:t>
            </a:r>
            <a:r>
              <a:rPr/>
              <a:t>vrijednošću </a:t>
            </a:r>
            <a:r>
              <a:rPr smtClean="0"/>
              <a:t>poput </a:t>
            </a:r>
            <a:r>
              <a:t>"Nije navedeno" ako je zadržavanje retka važno.</a:t>
            </a:r>
          </a:p>
        </p:txBody>
      </p:sp>
      <p:sp>
        <p:nvSpPr>
          <p:cNvPr id="7" name="Rectangular Callout 6"/>
          <p:cNvSpPr/>
          <p:nvPr/>
        </p:nvSpPr>
        <p:spPr>
          <a:xfrm>
            <a:off x="381001" y="2761792"/>
            <a:ext cx="1741714" cy="3334207"/>
          </a:xfrm>
          <a:prstGeom prst="wedgeRectCallout">
            <a:avLst>
              <a:gd name="adj1" fmla="val 156476"/>
              <a:gd name="adj2" fmla="val -13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Može </a:t>
            </a:r>
            <a:r>
              <a:rPr/>
              <a:t>se </a:t>
            </a:r>
            <a:r>
              <a:rPr smtClean="0"/>
              <a:t>popuniti</a:t>
            </a:r>
            <a:r>
              <a:rPr lang="hr-HR" smtClean="0"/>
              <a:t> različitim</a:t>
            </a:r>
            <a:r>
              <a:rPr smtClean="0"/>
              <a:t> tehnikama, </a:t>
            </a:r>
            <a:r>
              <a:t>kao što je uzimanje prosječne ocjene sličnih pritužbi ili korištenje medijanske ocjene</a:t>
            </a:r>
          </a:p>
        </p:txBody>
      </p:sp>
      <p:sp>
        <p:nvSpPr>
          <p:cNvPr id="9" name="Rectangular Callout 8"/>
          <p:cNvSpPr/>
          <p:nvPr/>
        </p:nvSpPr>
        <p:spPr>
          <a:xfrm>
            <a:off x="381001" y="770071"/>
            <a:ext cx="3766457" cy="1230638"/>
          </a:xfrm>
          <a:prstGeom prst="wedgeRectCallout">
            <a:avLst>
              <a:gd name="adj1" fmla="val 72278"/>
              <a:gd name="adj2" fmla="val 14353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Negativna dobna vrijednost (-5) može se zamijeniti razumnom minimalnom dobi, kao što je 18 godina.</a:t>
            </a:r>
          </a:p>
        </p:txBody>
      </p:sp>
      <p:sp>
        <p:nvSpPr>
          <p:cNvPr id="10" name="Rectangular Callout 9"/>
          <p:cNvSpPr/>
          <p:nvPr/>
        </p:nvSpPr>
        <p:spPr>
          <a:xfrm>
            <a:off x="8153401" y="974921"/>
            <a:ext cx="3766457" cy="1230638"/>
          </a:xfrm>
          <a:prstGeom prst="wedgeRectCallout">
            <a:avLst>
              <a:gd name="adj1" fmla="val 20255"/>
              <a:gd name="adj2" fmla="val 14088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Geolokacijske usluge, IP adresa, vrijednost koja se najčešće javlja... </a:t>
            </a:r>
          </a:p>
        </p:txBody>
      </p:sp>
      <p:pic>
        <p:nvPicPr>
          <p:cNvPr id="2052" name="Picture 4" descr="Free Stainless Steel Close Wrench on Spann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114" y="875967"/>
            <a:ext cx="2240189" cy="168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094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rPr lang="hr-HR"/>
              <a:t>Inženjering značajki (Feature Engineering)</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8833757" cy="4903334"/>
          </a:xfrm>
        </p:spPr>
        <p:txBody>
          <a:bodyPr>
            <a:noAutofit/>
          </a:bodyPr>
          <a:lstStyle/>
          <a:p>
            <a:pPr algn="just">
              <a:defRPr sz="3600">
                <a:latin typeface="+mj-lt"/>
              </a:defRPr>
            </a:pPr>
            <a:r>
              <a:rPr lang="hr-HR" sz="3600" smtClean="0">
                <a:latin typeface="+mj-lt"/>
              </a:rPr>
              <a:t>Otkrijte </a:t>
            </a:r>
            <a:r>
              <a:rPr lang="hr-HR" sz="3600">
                <a:latin typeface="+mj-lt"/>
              </a:rPr>
              <a:t>skrivene tajne u svojim podacima!</a:t>
            </a:r>
          </a:p>
          <a:p>
            <a:pPr algn="just">
              <a:defRPr sz="3600">
                <a:latin typeface="+mj-lt"/>
              </a:defRPr>
            </a:pPr>
            <a:r>
              <a:rPr lang="hr-HR" sz="3600">
                <a:latin typeface="+mj-lt"/>
              </a:rPr>
              <a:t>Stvorite </a:t>
            </a:r>
            <a:r>
              <a:rPr lang="hr-HR" sz="3600">
                <a:latin typeface="+mj-lt"/>
              </a:rPr>
              <a:t>idealan </a:t>
            </a:r>
            <a:r>
              <a:rPr lang="hr-HR" sz="3600" smtClean="0">
                <a:latin typeface="+mj-lt"/>
              </a:rPr>
              <a:t>skup </a:t>
            </a:r>
            <a:r>
              <a:rPr lang="hr-HR" sz="3600">
                <a:latin typeface="+mj-lt"/>
              </a:rPr>
              <a:t>alata za analizu.</a:t>
            </a:r>
          </a:p>
          <a:p>
            <a:pPr algn="just">
              <a:defRPr sz="3600">
                <a:latin typeface="+mj-lt"/>
              </a:defRPr>
            </a:pPr>
            <a:r>
              <a:rPr lang="hr-HR" sz="3600">
                <a:latin typeface="+mj-lt"/>
              </a:rPr>
              <a:t>Transformirajte, odaberite i unaprijedite </a:t>
            </a:r>
            <a:r>
              <a:rPr lang="hr-HR" sz="3600">
                <a:latin typeface="+mj-lt"/>
              </a:rPr>
              <a:t>značajke </a:t>
            </a:r>
            <a:r>
              <a:rPr lang="hr-HR" sz="3600" smtClean="0">
                <a:latin typeface="+mj-lt"/>
              </a:rPr>
              <a:t>modela kako </a:t>
            </a:r>
            <a:r>
              <a:rPr lang="hr-HR" sz="3600">
                <a:latin typeface="+mj-lt"/>
              </a:rPr>
              <a:t>biste </a:t>
            </a:r>
            <a:r>
              <a:rPr lang="hr-HR" sz="3600" smtClean="0">
                <a:latin typeface="+mj-lt"/>
              </a:rPr>
              <a:t>ih učinili </a:t>
            </a:r>
            <a:r>
              <a:rPr lang="hr-HR" sz="3600">
                <a:latin typeface="+mj-lt"/>
              </a:rPr>
              <a:t>inteligentnijima.</a:t>
            </a:r>
          </a:p>
          <a:p>
            <a:pPr algn="just">
              <a:defRPr sz="3600">
                <a:latin typeface="+mj-lt"/>
              </a:defRPr>
            </a:pPr>
            <a:r>
              <a:rPr lang="hr-HR" sz="3600" smtClean="0">
                <a:latin typeface="+mj-lt"/>
              </a:rPr>
              <a:t>Kodirajte </a:t>
            </a:r>
            <a:r>
              <a:rPr lang="hr-HR" sz="3600">
                <a:latin typeface="+mj-lt"/>
              </a:rPr>
              <a:t>kategoričke varijable, prilagodite numeričke značajke, </a:t>
            </a:r>
            <a:r>
              <a:rPr lang="hr-HR" sz="3600">
                <a:latin typeface="+mj-lt"/>
              </a:rPr>
              <a:t>stvorite </a:t>
            </a:r>
            <a:r>
              <a:rPr lang="hr-HR" sz="3600" smtClean="0">
                <a:latin typeface="+mj-lt"/>
              </a:rPr>
              <a:t>interakcije.</a:t>
            </a:r>
            <a:endParaRPr lang="hr-HR" sz="3600">
              <a:latin typeface="+mj-lt"/>
            </a:endParaRPr>
          </a:p>
          <a:p>
            <a:pPr algn="just">
              <a:defRPr sz="3600">
                <a:latin typeface="+mj-lt"/>
              </a:defRPr>
            </a:pPr>
            <a:r>
              <a:rPr lang="hr-HR" sz="3600">
                <a:latin typeface="+mj-lt"/>
              </a:rPr>
              <a:t>Omogućite modelima otkrivanje skrivenih uzoraka i stjecanje dodatnih uvida.</a:t>
            </a:r>
            <a:endParaRPr sz="3600">
              <a:latin typeface="+mj-lt"/>
            </a:endParaRPr>
          </a:p>
        </p:txBody>
      </p:sp>
      <p:pic>
        <p:nvPicPr>
          <p:cNvPr id="2050" name="Picture 2" descr="Free Man Standing Infront of White 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1829" y="1306287"/>
            <a:ext cx="2725504" cy="18206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ivil Engineer Planning Da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77399" y="3388179"/>
            <a:ext cx="1880961" cy="2821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9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Inženjerstvo značajki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343650" y="974921"/>
            <a:ext cx="5894614" cy="1981199"/>
          </a:xfrm>
        </p:spPr>
        <p:txBody>
          <a:bodyPr>
            <a:noAutofit/>
          </a:bodyPr>
          <a:lstStyle/>
          <a:p>
            <a:pPr>
              <a:defRPr sz="3600">
                <a:latin typeface="+mj-lt"/>
              </a:defRPr>
            </a:pPr>
            <a:r>
              <a:rPr lang="hr-HR" b="1" smtClean="0"/>
              <a:t>Skalirane vrijednosti</a:t>
            </a:r>
            <a:r>
              <a:rPr b="1" smtClean="0"/>
              <a:t> </a:t>
            </a:r>
            <a:r>
              <a:rPr lang="hr-HR" b="1" smtClean="0"/>
              <a:t>–</a:t>
            </a:r>
            <a:r>
              <a:rPr lang="hr-HR" smtClean="0"/>
              <a:t>svode se</a:t>
            </a:r>
            <a:r>
              <a:rPr smtClean="0"/>
              <a:t> različit</a:t>
            </a:r>
            <a:r>
              <a:rPr lang="hr-HR" smtClean="0"/>
              <a:t>e vrijednosti</a:t>
            </a:r>
            <a:r>
              <a:rPr smtClean="0"/>
              <a:t> </a:t>
            </a:r>
            <a:r>
              <a:t>na sličnu razinu</a:t>
            </a:r>
          </a:p>
        </p:txBody>
      </p:sp>
      <p:graphicFrame>
        <p:nvGraphicFramePr>
          <p:cNvPr id="4" name="Table 3"/>
          <p:cNvGraphicFramePr>
            <a:graphicFrameLocks noGrp="1"/>
          </p:cNvGraphicFramePr>
          <p:nvPr>
            <p:extLst>
              <p:ext uri="{D42A27DB-BD31-4B8C-83A1-F6EECF244321}">
                <p14:modId xmlns:p14="http://schemas.microsoft.com/office/powerpoint/2010/main" val="2137707784"/>
              </p:ext>
            </p:extLst>
          </p:nvPr>
        </p:nvGraphicFramePr>
        <p:xfrm>
          <a:off x="223157" y="3428998"/>
          <a:ext cx="6245376" cy="2416630"/>
        </p:xfrm>
        <a:graphic>
          <a:graphicData uri="http://schemas.openxmlformats.org/drawingml/2006/table">
            <a:tbl>
              <a:tblPr>
                <a:tableStyleId>{5C22544A-7EE6-4342-B048-85BDC9FD1C3A}</a:tableStyleId>
              </a:tblPr>
              <a:tblGrid>
                <a:gridCol w="1447432">
                  <a:extLst>
                    <a:ext uri="{9D8B030D-6E8A-4147-A177-3AD203B41FA5}">
                      <a16:colId xmlns:a16="http://schemas.microsoft.com/office/drawing/2014/main" val="3860154422"/>
                    </a:ext>
                  </a:extLst>
                </a:gridCol>
                <a:gridCol w="1426455">
                  <a:extLst>
                    <a:ext uri="{9D8B030D-6E8A-4147-A177-3AD203B41FA5}">
                      <a16:colId xmlns:a16="http://schemas.microsoft.com/office/drawing/2014/main" val="2780291677"/>
                    </a:ext>
                  </a:extLst>
                </a:gridCol>
                <a:gridCol w="1006909">
                  <a:extLst>
                    <a:ext uri="{9D8B030D-6E8A-4147-A177-3AD203B41FA5}">
                      <a16:colId xmlns:a16="http://schemas.microsoft.com/office/drawing/2014/main" val="3452682668"/>
                    </a:ext>
                  </a:extLst>
                </a:gridCol>
                <a:gridCol w="1450180">
                  <a:extLst>
                    <a:ext uri="{9D8B030D-6E8A-4147-A177-3AD203B41FA5}">
                      <a16:colId xmlns:a16="http://schemas.microsoft.com/office/drawing/2014/main" val="4177744531"/>
                    </a:ext>
                  </a:extLst>
                </a:gridCol>
                <a:gridCol w="914400">
                  <a:extLst>
                    <a:ext uri="{9D8B030D-6E8A-4147-A177-3AD203B41FA5}">
                      <a16:colId xmlns:a16="http://schemas.microsoft.com/office/drawing/2014/main" val="1865128360"/>
                    </a:ext>
                  </a:extLst>
                </a:gridCol>
              </a:tblGrid>
              <a:tr h="483326">
                <a:tc>
                  <a:txBody>
                    <a:bodyPr/>
                    <a:lstStyle/>
                    <a:p>
                      <a:pPr algn="ctr" fontAlgn="b">
                        <a:defRPr sz="2400" b="1">
                          <a:effectLst/>
                          <a:latin typeface="+mj-lt"/>
                        </a:defRPr>
                      </a:pPr>
                      <a:r>
                        <a:t>Voće</a:t>
                      </a:r>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Boja</a:t>
                      </a:r>
                      <a:endParaRPr sz="2400" b="1" i="0" u="none" strike="noStrike">
                        <a:solidFill>
                          <a:srgbClr val="000000"/>
                        </a:solidFill>
                        <a:effectLst/>
                        <a:latin typeface="+mj-lt"/>
                      </a:endParaRPr>
                    </a:p>
                  </a:txBody>
                  <a:tcPr marL="9525" marR="9525" marT="9525" marB="0" anchor="b"/>
                </a:tc>
                <a:tc>
                  <a:txBody>
                    <a:bodyPr/>
                    <a:lstStyle/>
                    <a:p>
                      <a:pPr algn="ctr" fontAlgn="b"/>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Voće</a:t>
                      </a:r>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Boja</a:t>
                      </a:r>
                      <a:endParaRPr sz="24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667721183"/>
                  </a:ext>
                </a:extLst>
              </a:tr>
              <a:tr h="483326">
                <a:tc>
                  <a:txBody>
                    <a:bodyPr/>
                    <a:lstStyle/>
                    <a:p>
                      <a:pPr algn="ctr" fontAlgn="b">
                        <a:defRPr sz="2400">
                          <a:effectLst/>
                          <a:latin typeface="+mj-lt"/>
                        </a:defRPr>
                      </a:pPr>
                      <a:r>
                        <a:t>jabuka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Crvena</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rPr lang="hr-HR" smtClean="0"/>
                        <a:t>J</a:t>
                      </a:r>
                      <a:r>
                        <a:rPr smtClean="0"/>
                        <a:t>abuka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1</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655356608"/>
                  </a:ext>
                </a:extLst>
              </a:tr>
              <a:tr h="483326">
                <a:tc>
                  <a:txBody>
                    <a:bodyPr/>
                    <a:lstStyle/>
                    <a:p>
                      <a:pPr algn="ctr" fontAlgn="b">
                        <a:defRPr sz="2400">
                          <a:effectLst/>
                          <a:latin typeface="+mj-lt"/>
                        </a:defRPr>
                      </a:pPr>
                      <a:r>
                        <a:t>Banana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Žuta</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Banana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2</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97298304"/>
                  </a:ext>
                </a:extLst>
              </a:tr>
              <a:tr h="483326">
                <a:tc>
                  <a:txBody>
                    <a:bodyPr/>
                    <a:lstStyle/>
                    <a:p>
                      <a:pPr algn="ctr" fontAlgn="b">
                        <a:defRPr sz="2400">
                          <a:effectLst/>
                          <a:latin typeface="+mj-lt"/>
                        </a:defRPr>
                      </a:pPr>
                      <a:r>
                        <a:t>Narančasta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Narančasta</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Narančasta</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3</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500029851"/>
                  </a:ext>
                </a:extLst>
              </a:tr>
              <a:tr h="483326">
                <a:tc>
                  <a:txBody>
                    <a:bodyPr/>
                    <a:lstStyle/>
                    <a:p>
                      <a:pPr algn="ctr" fontAlgn="b">
                        <a:defRPr sz="2400">
                          <a:effectLst/>
                          <a:latin typeface="+mj-lt"/>
                        </a:defRPr>
                      </a:pPr>
                      <a:r>
                        <a:t>Grožđe</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Ljubičasta</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Grožđe</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4</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7646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65398059"/>
              </p:ext>
            </p:extLst>
          </p:nvPr>
        </p:nvGraphicFramePr>
        <p:xfrm>
          <a:off x="6945086" y="3428996"/>
          <a:ext cx="4691745" cy="2416632"/>
        </p:xfrm>
        <a:graphic>
          <a:graphicData uri="http://schemas.openxmlformats.org/drawingml/2006/table">
            <a:tbl>
              <a:tblPr>
                <a:tableStyleId>{5C22544A-7EE6-4342-B048-85BDC9FD1C3A}</a:tableStyleId>
              </a:tblPr>
              <a:tblGrid>
                <a:gridCol w="883383">
                  <a:extLst>
                    <a:ext uri="{9D8B030D-6E8A-4147-A177-3AD203B41FA5}">
                      <a16:colId xmlns:a16="http://schemas.microsoft.com/office/drawing/2014/main" val="3129254369"/>
                    </a:ext>
                  </a:extLst>
                </a:gridCol>
                <a:gridCol w="981537">
                  <a:extLst>
                    <a:ext uri="{9D8B030D-6E8A-4147-A177-3AD203B41FA5}">
                      <a16:colId xmlns:a16="http://schemas.microsoft.com/office/drawing/2014/main" val="3472576496"/>
                    </a:ext>
                  </a:extLst>
                </a:gridCol>
                <a:gridCol w="942275">
                  <a:extLst>
                    <a:ext uri="{9D8B030D-6E8A-4147-A177-3AD203B41FA5}">
                      <a16:colId xmlns:a16="http://schemas.microsoft.com/office/drawing/2014/main" val="4013687729"/>
                    </a:ext>
                  </a:extLst>
                </a:gridCol>
                <a:gridCol w="942275">
                  <a:extLst>
                    <a:ext uri="{9D8B030D-6E8A-4147-A177-3AD203B41FA5}">
                      <a16:colId xmlns:a16="http://schemas.microsoft.com/office/drawing/2014/main" val="2748079332"/>
                    </a:ext>
                  </a:extLst>
                </a:gridCol>
                <a:gridCol w="942275">
                  <a:extLst>
                    <a:ext uri="{9D8B030D-6E8A-4147-A177-3AD203B41FA5}">
                      <a16:colId xmlns:a16="http://schemas.microsoft.com/office/drawing/2014/main" val="3010270365"/>
                    </a:ext>
                  </a:extLst>
                </a:gridCol>
              </a:tblGrid>
              <a:tr h="402772">
                <a:tc>
                  <a:txBody>
                    <a:bodyPr/>
                    <a:lstStyle/>
                    <a:p>
                      <a:pPr algn="ctr" fontAlgn="ctr">
                        <a:defRPr sz="2000" b="1">
                          <a:effectLst/>
                          <a:latin typeface="+mj-lt"/>
                        </a:defRPr>
                      </a:pPr>
                      <a:r>
                        <a:t>Dob</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Prihod</a:t>
                      </a:r>
                      <a:endParaRPr sz="2000" b="1" i="0" u="none" strike="noStrike">
                        <a:solidFill>
                          <a:srgbClr val="000000"/>
                        </a:solidFill>
                        <a:effectLst/>
                        <a:latin typeface="+mj-lt"/>
                      </a:endParaRPr>
                    </a:p>
                  </a:txBody>
                  <a:tcPr marL="9525" marR="9525" marT="9525" marB="0" anchor="ctr"/>
                </a:tc>
                <a:tc>
                  <a:txBody>
                    <a:bodyPr/>
                    <a:lstStyle/>
                    <a:p>
                      <a:pPr algn="l" fontAlgn="b"/>
                      <a:endParaRPr sz="2000" b="1" i="0" u="none" strike="noStrike">
                        <a:solidFill>
                          <a:srgbClr val="000000"/>
                        </a:solidFill>
                        <a:effectLst/>
                        <a:latin typeface="+mj-lt"/>
                      </a:endParaRPr>
                    </a:p>
                  </a:txBody>
                  <a:tcPr marL="9525" marR="9525" marT="9525" marB="0" anchor="b"/>
                </a:tc>
                <a:tc>
                  <a:txBody>
                    <a:bodyPr/>
                    <a:lstStyle/>
                    <a:p>
                      <a:pPr algn="ctr" fontAlgn="b">
                        <a:defRPr sz="2000" b="1">
                          <a:effectLst/>
                          <a:latin typeface="+mj-lt"/>
                        </a:defRPr>
                      </a:pPr>
                      <a:r>
                        <a:t>Dob</a:t>
                      </a:r>
                      <a:endParaRPr sz="2000" b="1" i="0" u="none" strike="noStrike">
                        <a:solidFill>
                          <a:srgbClr val="000000"/>
                        </a:solidFill>
                        <a:effectLst/>
                        <a:latin typeface="+mj-lt"/>
                      </a:endParaRPr>
                    </a:p>
                  </a:txBody>
                  <a:tcPr marL="9525" marR="9525" marT="9525" marB="0" anchor="b"/>
                </a:tc>
                <a:tc>
                  <a:txBody>
                    <a:bodyPr/>
                    <a:lstStyle/>
                    <a:p>
                      <a:pPr algn="ctr" fontAlgn="b">
                        <a:defRPr sz="2000" b="1">
                          <a:effectLst/>
                          <a:latin typeface="+mj-lt"/>
                        </a:defRPr>
                      </a:pPr>
                      <a:r>
                        <a:t>Prihod</a:t>
                      </a:r>
                      <a:endParaRPr sz="20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904680133"/>
                  </a:ext>
                </a:extLst>
              </a:tr>
              <a:tr h="402772">
                <a:tc>
                  <a:txBody>
                    <a:bodyPr/>
                    <a:lstStyle/>
                    <a:p>
                      <a:pPr algn="ctr" fontAlgn="ctr">
                        <a:defRPr sz="2000">
                          <a:effectLst/>
                          <a:latin typeface="+mj-lt"/>
                        </a:defRPr>
                      </a:pPr>
                      <a:r>
                        <a:t>25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0,00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0,00</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539677565"/>
                  </a:ext>
                </a:extLst>
              </a:tr>
              <a:tr h="402772">
                <a:tc>
                  <a:txBody>
                    <a:bodyPr/>
                    <a:lstStyle/>
                    <a:p>
                      <a:pPr algn="ctr" fontAlgn="ctr">
                        <a:defRPr sz="2000">
                          <a:effectLst/>
                          <a:latin typeface="+mj-lt"/>
                        </a:defRPr>
                      </a:pPr>
                      <a:r>
                        <a:t>35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0,40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0,14</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858556950"/>
                  </a:ext>
                </a:extLst>
              </a:tr>
              <a:tr h="402772">
                <a:tc>
                  <a:txBody>
                    <a:bodyPr/>
                    <a:lstStyle/>
                    <a:p>
                      <a:pPr algn="ctr" fontAlgn="ctr">
                        <a:defRPr sz="2000">
                          <a:effectLst/>
                          <a:latin typeface="+mj-lt"/>
                        </a:defRPr>
                      </a:pPr>
                      <a:r>
                        <a:t>40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0,60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0,43</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182862210"/>
                  </a:ext>
                </a:extLst>
              </a:tr>
              <a:tr h="402772">
                <a:tc>
                  <a:txBody>
                    <a:bodyPr/>
                    <a:lstStyle/>
                    <a:p>
                      <a:pPr algn="ctr" fontAlgn="ctr">
                        <a:defRPr sz="2000">
                          <a:effectLst/>
                          <a:latin typeface="+mj-lt"/>
                        </a:defRPr>
                      </a:pPr>
                      <a:r>
                        <a:t>45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80.000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0,80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0,71</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242425126"/>
                  </a:ext>
                </a:extLst>
              </a:tr>
              <a:tr h="402772">
                <a:tc>
                  <a:txBody>
                    <a:bodyPr/>
                    <a:lstStyle/>
                    <a:p>
                      <a:pPr algn="ctr" fontAlgn="ctr">
                        <a:defRPr sz="2000">
                          <a:effectLst/>
                          <a:latin typeface="+mj-lt"/>
                        </a:defRPr>
                      </a:pPr>
                      <a:r>
                        <a:t>50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100.000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1,00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1,00</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31290675"/>
                  </a:ext>
                </a:extLst>
              </a:tr>
            </a:tbl>
          </a:graphicData>
        </a:graphic>
      </p:graphicFrame>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3600">
                <a:latin typeface="+mj-lt"/>
              </a:defRPr>
            </a:pPr>
            <a:r>
              <a:rPr b="1"/>
              <a:t>Kodiranje </a:t>
            </a:r>
            <a:r>
              <a:rPr lang="hr-HR" b="1" smtClean="0"/>
              <a:t>kategoričkih</a:t>
            </a:r>
            <a:r>
              <a:rPr b="1" smtClean="0"/>
              <a:t> </a:t>
            </a:r>
            <a:r>
              <a:rPr b="1"/>
              <a:t>varijabli - </a:t>
            </a:r>
            <a:r>
              <a:t>konvertiranje kategoričkih podataka u numeričke prikaze</a:t>
            </a:r>
            <a:r>
              <a:rPr b="1"/>
              <a:t> </a:t>
            </a:r>
            <a:endParaRPr sz="3600">
              <a:latin typeface="+mj-lt"/>
            </a:endParaRPr>
          </a:p>
        </p:txBody>
      </p:sp>
      <p:sp>
        <p:nvSpPr>
          <p:cNvPr id="7" name="Right Arrow 6"/>
          <p:cNvSpPr/>
          <p:nvPr/>
        </p:nvSpPr>
        <p:spPr>
          <a:xfrm>
            <a:off x="3004457" y="4278086"/>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ight Arrow 7"/>
          <p:cNvSpPr/>
          <p:nvPr/>
        </p:nvSpPr>
        <p:spPr>
          <a:xfrm>
            <a:off x="8768443" y="4180112"/>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ounded Rectangular Callout 8"/>
          <p:cNvSpPr/>
          <p:nvPr/>
        </p:nvSpPr>
        <p:spPr>
          <a:xfrm>
            <a:off x="2582334" y="5756325"/>
            <a:ext cx="2198914" cy="1012372"/>
          </a:xfrm>
          <a:prstGeom prst="wedgeRoundRectCallout">
            <a:avLst>
              <a:gd name="adj1" fmla="val -1611"/>
              <a:gd name="adj2" fmla="val -1005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Crvena = 1</a:t>
            </a:r>
          </a:p>
          <a:p>
            <a:pPr algn="ctr">
              <a:defRPr sz="2000">
                <a:latin typeface="+mj-lt"/>
              </a:defRPr>
            </a:pPr>
            <a:r>
              <a:t>Žuta = 2</a:t>
            </a:r>
          </a:p>
          <a:p>
            <a:pPr algn="ctr">
              <a:defRPr sz="2000">
                <a:latin typeface="+mj-lt"/>
              </a:defRPr>
            </a:pPr>
            <a:r>
              <a:t>……</a:t>
            </a:r>
            <a:endParaRPr sz="2000">
              <a:latin typeface="+mj-lt"/>
            </a:endParaRPr>
          </a:p>
        </p:txBody>
      </p:sp>
      <p:sp>
        <p:nvSpPr>
          <p:cNvPr id="10" name="Rounded Rectangular Callout 9"/>
          <p:cNvSpPr/>
          <p:nvPr/>
        </p:nvSpPr>
        <p:spPr>
          <a:xfrm>
            <a:off x="5257801" y="5577719"/>
            <a:ext cx="4887686" cy="1190978"/>
          </a:xfrm>
          <a:prstGeom prst="wedgeRoundRectCallout">
            <a:avLst>
              <a:gd name="adj1" fmla="val 34656"/>
              <a:gd name="adj2" fmla="val -12264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Na primjer, minimalna-maksimalna prilagodba</a:t>
            </a:r>
            <a:endParaRPr sz="2000">
              <a:latin typeface="+mj-lt"/>
            </a:endParaRPr>
          </a:p>
          <a:p>
            <a:pPr algn="ctr"/>
            <a:r>
              <a:t>scaled_value = (original_value - min_value) / (max_value - min_value)</a:t>
            </a:r>
            <a:endParaRPr sz="2000">
              <a:latin typeface="+mj-lt"/>
            </a:endParaRPr>
          </a:p>
        </p:txBody>
      </p:sp>
      <p:sp>
        <p:nvSpPr>
          <p:cNvPr id="11" name="Rectangular Callout 10"/>
          <p:cNvSpPr/>
          <p:nvPr/>
        </p:nvSpPr>
        <p:spPr>
          <a:xfrm>
            <a:off x="9927771" y="2438400"/>
            <a:ext cx="1948543" cy="870857"/>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Skalirane vrijednosti</a:t>
            </a:r>
            <a:endParaRPr sz="2400"/>
          </a:p>
        </p:txBody>
      </p:sp>
    </p:spTree>
    <p:extLst>
      <p:ext uri="{BB962C8B-B14F-4D97-AF65-F5344CB8AC3E}">
        <p14:creationId xmlns:p14="http://schemas.microsoft.com/office/powerpoint/2010/main" val="447362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Inženjerstvo značajki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144299"/>
            <a:ext cx="5573486" cy="1981199"/>
          </a:xfrm>
        </p:spPr>
        <p:txBody>
          <a:bodyPr>
            <a:noAutofit/>
          </a:bodyPr>
          <a:lstStyle/>
          <a:p>
            <a:pPr>
              <a:defRPr sz="3600">
                <a:latin typeface="+mj-lt"/>
              </a:defRPr>
            </a:pPr>
            <a:r>
              <a:rPr b="1" smtClean="0"/>
              <a:t>Poli</a:t>
            </a:r>
            <a:r>
              <a:rPr lang="hr-HR" b="1" smtClean="0"/>
              <a:t>n</a:t>
            </a:r>
            <a:r>
              <a:rPr b="1" smtClean="0"/>
              <a:t>omske </a:t>
            </a:r>
            <a:r>
              <a:rPr b="1"/>
              <a:t>značajke - </a:t>
            </a:r>
            <a:r>
              <a:t>prošireni prostor značajki za nelinearne odnose.</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111642"/>
            <a:ext cx="5894614" cy="1981199"/>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3600">
                <a:latin typeface="+mj-lt"/>
              </a:defRPr>
            </a:pPr>
            <a:r>
              <a:rPr b="1"/>
              <a:t>Pojmovi interakcija - </a:t>
            </a:r>
            <a:r>
              <a:t> koji se upotrebljavaju za dohvaćanje kombiniranog učinka dvije ili više varijabli njihovim množenjem.</a:t>
            </a:r>
            <a:endParaRPr sz="3600">
              <a:latin typeface="+mj-lt"/>
            </a:endParaRPr>
          </a:p>
          <a:p>
            <a:endParaRPr sz="3600">
              <a:latin typeface="+mj-lt"/>
            </a:endParaRPr>
          </a:p>
          <a:p>
            <a:pPr marL="0" indent="0">
              <a:buNone/>
            </a:pPr>
            <a:endParaRPr sz="3600">
              <a:latin typeface="+mj-lt"/>
            </a:endParaRPr>
          </a:p>
        </p:txBody>
      </p:sp>
      <p:graphicFrame>
        <p:nvGraphicFramePr>
          <p:cNvPr id="12" name="Table 11"/>
          <p:cNvGraphicFramePr>
            <a:graphicFrameLocks noGrp="1"/>
          </p:cNvGraphicFramePr>
          <p:nvPr>
            <p:extLst>
              <p:ext uri="{D42A27DB-BD31-4B8C-83A1-F6EECF244321}">
                <p14:modId xmlns:p14="http://schemas.microsoft.com/office/powerpoint/2010/main" val="3643085049"/>
              </p:ext>
            </p:extLst>
          </p:nvPr>
        </p:nvGraphicFramePr>
        <p:xfrm>
          <a:off x="691242" y="3662394"/>
          <a:ext cx="4860471" cy="2954871"/>
        </p:xfrm>
        <a:graphic>
          <a:graphicData uri="http://schemas.openxmlformats.org/drawingml/2006/table">
            <a:tbl>
              <a:tblPr>
                <a:tableStyleId>{5C22544A-7EE6-4342-B048-85BDC9FD1C3A}</a:tableStyleId>
              </a:tblPr>
              <a:tblGrid>
                <a:gridCol w="1829210">
                  <a:extLst>
                    <a:ext uri="{9D8B030D-6E8A-4147-A177-3AD203B41FA5}">
                      <a16:colId xmlns:a16="http://schemas.microsoft.com/office/drawing/2014/main" val="1668696675"/>
                    </a:ext>
                  </a:extLst>
                </a:gridCol>
                <a:gridCol w="1776946">
                  <a:extLst>
                    <a:ext uri="{9D8B030D-6E8A-4147-A177-3AD203B41FA5}">
                      <a16:colId xmlns:a16="http://schemas.microsoft.com/office/drawing/2014/main" val="375318640"/>
                    </a:ext>
                  </a:extLst>
                </a:gridCol>
                <a:gridCol w="1254315">
                  <a:extLst>
                    <a:ext uri="{9D8B030D-6E8A-4147-A177-3AD203B41FA5}">
                      <a16:colId xmlns:a16="http://schemas.microsoft.com/office/drawing/2014/main" val="3238495911"/>
                    </a:ext>
                  </a:extLst>
                </a:gridCol>
              </a:tblGrid>
              <a:tr h="494102">
                <a:tc>
                  <a:txBody>
                    <a:bodyPr/>
                    <a:lstStyle/>
                    <a:p>
                      <a:pPr algn="ctr" fontAlgn="ctr">
                        <a:defRPr sz="2400" b="1">
                          <a:effectLst/>
                          <a:latin typeface="+mj-lt"/>
                        </a:defRPr>
                      </a:pPr>
                      <a:r>
                        <a:t>Težina (kg)</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Visina (m)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Zalihe kojima upravlja dobavljač</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739127801"/>
                  </a:ext>
                </a:extLst>
              </a:tr>
              <a:tr h="494102">
                <a:tc>
                  <a:txBody>
                    <a:bodyPr/>
                    <a:lstStyle/>
                    <a:p>
                      <a:pPr algn="ctr" fontAlgn="ctr">
                        <a:defRPr sz="2400">
                          <a:effectLst/>
                          <a:latin typeface="+mj-lt"/>
                        </a:defRPr>
                      </a:pPr>
                      <a:r>
                        <a:t>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55094129"/>
                  </a:ext>
                </a:extLst>
              </a:tr>
              <a:tr h="494102">
                <a:tc>
                  <a:txBody>
                    <a:bodyPr/>
                    <a:lstStyle/>
                    <a:p>
                      <a:pPr algn="ctr" fontAlgn="ctr">
                        <a:defRPr sz="2400">
                          <a:effectLst/>
                          <a:latin typeface="+mj-lt"/>
                        </a:defRPr>
                      </a:pPr>
                      <a:r>
                        <a:t>75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23</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52990238"/>
                  </a:ext>
                </a:extLst>
              </a:tr>
              <a:tr h="494102">
                <a:tc>
                  <a:txBody>
                    <a:bodyPr/>
                    <a:lstStyle/>
                    <a:p>
                      <a:pPr algn="ctr" fontAlgn="ctr">
                        <a:defRPr sz="2400">
                          <a:effectLst/>
                          <a:latin typeface="+mj-lt"/>
                        </a:defRPr>
                      </a:pPr>
                      <a:r>
                        <a:t>70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86954343"/>
                  </a:ext>
                </a:extLst>
              </a:tr>
            </a:tbl>
          </a:graphicData>
        </a:graphic>
      </p:graphicFrame>
      <p:sp>
        <p:nvSpPr>
          <p:cNvPr id="13" name="Rectangular Callout 12"/>
          <p:cNvSpPr/>
          <p:nvPr/>
        </p:nvSpPr>
        <p:spPr>
          <a:xfrm>
            <a:off x="691242" y="5780314"/>
            <a:ext cx="4860471" cy="903515"/>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Indeks tjelesne mase (BMI) je tjelesna težina osobe u kilogramima podijeljena s kvadratom visine u metrima.</a:t>
            </a:r>
          </a:p>
        </p:txBody>
      </p:sp>
      <p:graphicFrame>
        <p:nvGraphicFramePr>
          <p:cNvPr id="4" name="Table 3"/>
          <p:cNvGraphicFramePr>
            <a:graphicFrameLocks noGrp="1"/>
          </p:cNvGraphicFramePr>
          <p:nvPr>
            <p:extLst>
              <p:ext uri="{D42A27DB-BD31-4B8C-83A1-F6EECF244321}">
                <p14:modId xmlns:p14="http://schemas.microsoft.com/office/powerpoint/2010/main" val="2293033949"/>
              </p:ext>
            </p:extLst>
          </p:nvPr>
        </p:nvGraphicFramePr>
        <p:xfrm>
          <a:off x="6487886" y="2788920"/>
          <a:ext cx="5595256" cy="2468880"/>
        </p:xfrm>
        <a:graphic>
          <a:graphicData uri="http://schemas.openxmlformats.org/drawingml/2006/table">
            <a:tbl>
              <a:tblPr/>
              <a:tblGrid>
                <a:gridCol w="1398814">
                  <a:extLst>
                    <a:ext uri="{9D8B030D-6E8A-4147-A177-3AD203B41FA5}">
                      <a16:colId xmlns:a16="http://schemas.microsoft.com/office/drawing/2014/main" val="3456236360"/>
                    </a:ext>
                  </a:extLst>
                </a:gridCol>
                <a:gridCol w="1398814">
                  <a:extLst>
                    <a:ext uri="{9D8B030D-6E8A-4147-A177-3AD203B41FA5}">
                      <a16:colId xmlns:a16="http://schemas.microsoft.com/office/drawing/2014/main" val="162473800"/>
                    </a:ext>
                  </a:extLst>
                </a:gridCol>
                <a:gridCol w="1398814">
                  <a:extLst>
                    <a:ext uri="{9D8B030D-6E8A-4147-A177-3AD203B41FA5}">
                      <a16:colId xmlns:a16="http://schemas.microsoft.com/office/drawing/2014/main" val="498483960"/>
                    </a:ext>
                  </a:extLst>
                </a:gridCol>
                <a:gridCol w="1398814">
                  <a:extLst>
                    <a:ext uri="{9D8B030D-6E8A-4147-A177-3AD203B41FA5}">
                      <a16:colId xmlns:a16="http://schemas.microsoft.com/office/drawing/2014/main" val="1884614516"/>
                    </a:ext>
                  </a:extLst>
                </a:gridCol>
              </a:tblGrid>
              <a:tr h="561058">
                <a:tc>
                  <a:txBody>
                    <a:bodyPr/>
                    <a:lstStyle/>
                    <a:p>
                      <a:pPr algn="ctr" fontAlgn="b">
                        <a:defRPr b="1">
                          <a:effectLst/>
                          <a:latin typeface="+mj-lt"/>
                        </a:defRPr>
                      </a:pPr>
                      <a:r>
                        <a:t>Doba vina (godine)</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Cijena (dolar)</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rPr/>
                        <a:t>Vino </a:t>
                      </a:r>
                      <a:r>
                        <a:rPr lang="hr-HR" smtClean="0"/>
                        <a:t>starost</a:t>
                      </a:r>
                      <a:r>
                        <a:rPr smtClean="0"/>
                        <a:t>^2</a:t>
                      </a:r>
                      <a:endParaRP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rPr/>
                        <a:t>Vino </a:t>
                      </a:r>
                      <a:r>
                        <a:rPr lang="hr-HR" smtClean="0"/>
                        <a:t>starost</a:t>
                      </a:r>
                      <a:r>
                        <a:rPr smtClean="0"/>
                        <a:t>^3</a:t>
                      </a:r>
                      <a:endParaRP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450022122"/>
                  </a:ext>
                </a:extLst>
              </a:tr>
              <a:tr h="320604">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596896033"/>
                  </a:ext>
                </a:extLst>
              </a:tr>
              <a:tr h="320604">
                <a:tc>
                  <a:txBody>
                    <a:bodyPr/>
                    <a:lstStyle/>
                    <a:p>
                      <a:pPr algn="ctr" fontAlgn="base">
                        <a:defRPr>
                          <a:effectLst/>
                          <a:latin typeface="+mj-lt"/>
                        </a:defRPr>
                      </a:pPr>
                      <a: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1500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8</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825474270"/>
                  </a:ext>
                </a:extLst>
              </a:tr>
              <a:tr h="320604">
                <a:tc>
                  <a:txBody>
                    <a:bodyPr/>
                    <a:lstStyle/>
                    <a:p>
                      <a:pPr algn="ctr" fontAlgn="base">
                        <a:defRPr>
                          <a:effectLst/>
                          <a:latin typeface="+mj-lt"/>
                        </a:defRPr>
                      </a:pPr>
                      <a: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1800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9</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27</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968950007"/>
                  </a:ext>
                </a:extLst>
              </a:tr>
              <a:tr h="320604">
                <a:tc>
                  <a:txBody>
                    <a:bodyPr/>
                    <a:lstStyle/>
                    <a:p>
                      <a:pPr algn="ctr" fontAlgn="base">
                        <a:defRPr>
                          <a:effectLst/>
                          <a:latin typeface="+mj-l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1600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16</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64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47064457"/>
                  </a:ext>
                </a:extLst>
              </a:tr>
              <a:tr h="320604">
                <a:tc>
                  <a:txBody>
                    <a:bodyPr/>
                    <a:lstStyle/>
                    <a:p>
                      <a:pPr algn="ctr" fontAlgn="base">
                        <a:defRPr>
                          <a:effectLst/>
                          <a:latin typeface="+mj-lt"/>
                        </a:defRPr>
                      </a:pPr>
                      <a:r>
                        <a:t>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1200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614628233"/>
                  </a:ext>
                </a:extLst>
              </a:tr>
            </a:tbl>
          </a:graphicData>
        </a:graphic>
      </p:graphicFrame>
      <p:sp>
        <p:nvSpPr>
          <p:cNvPr id="8" name="Rectangular Callout 7"/>
          <p:cNvSpPr/>
          <p:nvPr/>
        </p:nvSpPr>
        <p:spPr>
          <a:xfrm>
            <a:off x="6419849" y="5290457"/>
            <a:ext cx="4944836" cy="985801"/>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potencijalni nelinearni odnosi između varijabli (vino doba i cijena) - uvođenje vinskog doba^2 i vinskog doba^3 kao polinomnih obilježja</a:t>
            </a:r>
          </a:p>
        </p:txBody>
      </p:sp>
    </p:spTree>
    <p:extLst>
      <p:ext uri="{BB962C8B-B14F-4D97-AF65-F5344CB8AC3E}">
        <p14:creationId xmlns:p14="http://schemas.microsoft.com/office/powerpoint/2010/main" val="159930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rPr lang="hr-HR" smtClean="0"/>
              <a:t>Ugađanje</a:t>
            </a:r>
            <a:r>
              <a:rPr smtClean="0"/>
              <a:t> hiperparamet</a:t>
            </a:r>
            <a:r>
              <a:rPr lang="hr-HR" smtClean="0"/>
              <a:t>a</a:t>
            </a:r>
            <a:r>
              <a:rPr smtClean="0"/>
              <a:t>ra</a:t>
            </a:r>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3600">
                <a:latin typeface="+mj-lt"/>
              </a:defRPr>
            </a:pPr>
            <a:r>
              <a:t>Hiperparametri su postavke </a:t>
            </a:r>
            <a:r>
              <a:rPr/>
              <a:t>koje </a:t>
            </a:r>
            <a:r>
              <a:rPr smtClean="0"/>
              <a:t>odab</a:t>
            </a:r>
            <a:r>
              <a:rPr lang="hr-HR" smtClean="0"/>
              <a:t>i</a:t>
            </a:r>
            <a:r>
              <a:rPr smtClean="0"/>
              <a:t>remo </a:t>
            </a:r>
            <a:r>
              <a:t>za algoritam strojnog učenja prije treninga, utječući na njegove performanse i ponašanje.</a:t>
            </a:r>
            <a:endParaRPr sz="3600">
              <a:latin typeface="+mj-lt"/>
            </a:endParaRPr>
          </a:p>
          <a:p>
            <a:pPr marL="0" indent="0">
              <a:buNone/>
            </a:pPr>
            <a:endParaRPr sz="3600">
              <a:latin typeface="+mj-lt"/>
            </a:endParaRPr>
          </a:p>
        </p:txBody>
      </p:sp>
      <p:sp>
        <p:nvSpPr>
          <p:cNvPr id="5" name="Rectangle 4"/>
          <p:cNvSpPr/>
          <p:nvPr/>
        </p:nvSpPr>
        <p:spPr>
          <a:xfrm>
            <a:off x="1774371" y="262433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 Podijelite skup </a:t>
            </a:r>
            <a:r>
              <a:rPr/>
              <a:t>podataka </a:t>
            </a:r>
            <a:r>
              <a:rPr lang="hr-HR" smtClean="0"/>
              <a:t>za</a:t>
            </a:r>
            <a:r>
              <a:rPr smtClean="0"/>
              <a:t> </a:t>
            </a:r>
            <a:r>
              <a:t>obuku i skup provjere valjanosti</a:t>
            </a:r>
          </a:p>
        </p:txBody>
      </p:sp>
      <p:sp>
        <p:nvSpPr>
          <p:cNvPr id="7" name="Rectangle 6"/>
          <p:cNvSpPr/>
          <p:nvPr/>
        </p:nvSpPr>
        <p:spPr>
          <a:xfrm>
            <a:off x="1681844"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2. Odaberite raspon vrijednosti za svaki hiperparametar koji želite prilagoditi</a:t>
            </a:r>
          </a:p>
        </p:txBody>
      </p:sp>
      <p:sp>
        <p:nvSpPr>
          <p:cNvPr id="14" name="Down Arrow 13"/>
          <p:cNvSpPr/>
          <p:nvPr/>
        </p:nvSpPr>
        <p:spPr>
          <a:xfrm>
            <a:off x="3026228"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ectangle 14"/>
          <p:cNvSpPr/>
          <p:nvPr/>
        </p:nvSpPr>
        <p:spPr>
          <a:xfrm>
            <a:off x="1681843" y="5713499"/>
            <a:ext cx="3810001"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3. Obučite i procijenite model pomoću različitih kombinacija hiperparametara u skupu za provjeru valjanosti.</a:t>
            </a:r>
          </a:p>
        </p:txBody>
      </p:sp>
      <p:sp>
        <p:nvSpPr>
          <p:cNvPr id="16" name="Down Arrow 15"/>
          <p:cNvSpPr/>
          <p:nvPr/>
        </p:nvSpPr>
        <p:spPr>
          <a:xfrm>
            <a:off x="3026227"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6202133" y="2325511"/>
            <a:ext cx="3717473" cy="122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4. Odaberite kombinaciju hiperparametra koja najbolje funkcionira na temelju odabrane metrike procjene</a:t>
            </a:r>
          </a:p>
        </p:txBody>
      </p:sp>
      <p:sp>
        <p:nvSpPr>
          <p:cNvPr id="18" name="Rectangle 17"/>
          <p:cNvSpPr/>
          <p:nvPr/>
        </p:nvSpPr>
        <p:spPr>
          <a:xfrm>
            <a:off x="6155873"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5</a:t>
            </a:r>
            <a:r>
              <a:rPr/>
              <a:t>. </a:t>
            </a:r>
            <a:r>
              <a:rPr smtClean="0"/>
              <a:t>Testiraj</a:t>
            </a:r>
            <a:r>
              <a:rPr lang="hr-HR" smtClean="0"/>
              <a:t>te</a:t>
            </a:r>
            <a:r>
              <a:rPr smtClean="0"/>
              <a:t> </a:t>
            </a:r>
            <a:r>
              <a:t>model</a:t>
            </a:r>
          </a:p>
        </p:txBody>
      </p:sp>
      <p:sp>
        <p:nvSpPr>
          <p:cNvPr id="19" name="Down Arrow 18"/>
          <p:cNvSpPr/>
          <p:nvPr/>
        </p:nvSpPr>
        <p:spPr>
          <a:xfrm>
            <a:off x="7500257"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ctangle 19"/>
          <p:cNvSpPr/>
          <p:nvPr/>
        </p:nvSpPr>
        <p:spPr>
          <a:xfrm>
            <a:off x="6057898" y="5653539"/>
            <a:ext cx="4005944" cy="1002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6. Ako izvedba nije zadovoljavajuća, suzite prostor za pretraživanje ili </a:t>
            </a:r>
            <a:r>
              <a:rPr/>
              <a:t>isprobajte </a:t>
            </a:r>
            <a:r>
              <a:rPr lang="hr-HR" smtClean="0"/>
              <a:t>drugačije</a:t>
            </a:r>
            <a:r>
              <a:rPr smtClean="0"/>
              <a:t> </a:t>
            </a:r>
            <a:r>
              <a:t>hiperparametre i ponovite postupak</a:t>
            </a:r>
          </a:p>
        </p:txBody>
      </p:sp>
      <p:sp>
        <p:nvSpPr>
          <p:cNvPr id="21" name="Down Arrow 20"/>
          <p:cNvSpPr/>
          <p:nvPr/>
        </p:nvSpPr>
        <p:spPr>
          <a:xfrm>
            <a:off x="7500257" y="5170513"/>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Up Arrow 27"/>
          <p:cNvSpPr/>
          <p:nvPr/>
        </p:nvSpPr>
        <p:spPr>
          <a:xfrm rot="768998">
            <a:off x="5594678" y="3389803"/>
            <a:ext cx="402771" cy="2307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2991597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B30AEBF-9880-4EF8-8C8E-D2D6D42A01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9586</TotalTime>
  <Words>3980</Words>
  <Application>Microsoft Office PowerPoint</Application>
  <PresentationFormat>Widescreen</PresentationFormat>
  <Paragraphs>634</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Motyw pakietu Office</vt:lpstr>
      <vt:lpstr>O3 - Nastavni planovi i programi učenja na daljinu u servisu Machine Learning  9 - Optimizacija modela strojnog učenja</vt:lpstr>
      <vt:lpstr>Optimizacija modela strojnog učenja</vt:lpstr>
      <vt:lpstr>Optimizacija modela strojnog učenja</vt:lpstr>
      <vt:lpstr>Optimizacija modela strojnog učenja</vt:lpstr>
      <vt:lpstr>Predobrada podataka (Data Preprocessing)</vt:lpstr>
      <vt:lpstr>Inženjering značajki (Feature Engineering)</vt:lpstr>
      <vt:lpstr>Inženjerstvo značajki</vt:lpstr>
      <vt:lpstr>Inženjerstvo značajki</vt:lpstr>
      <vt:lpstr>Ugađanje hiperparametara</vt:lpstr>
      <vt:lpstr>Tuning hiperparametra</vt:lpstr>
      <vt:lpstr>Odabir modela</vt:lpstr>
      <vt:lpstr>Odabir modela</vt:lpstr>
      <vt:lpstr>Regularizacija</vt:lpstr>
      <vt:lpstr>Regularizacija</vt:lpstr>
      <vt:lpstr>Unakrsna provjera</vt:lpstr>
      <vt:lpstr>Unakrsna provjera</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611</cp:revision>
  <dcterms:created xsi:type="dcterms:W3CDTF">2021-12-08T08:56:03Z</dcterms:created>
  <dcterms:modified xsi:type="dcterms:W3CDTF">2024-02-23T12:38:49Z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