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78" r:id="rId7"/>
    <p:sldId id="279" r:id="rId8"/>
    <p:sldId id="281" r:id="rId9"/>
    <p:sldId id="280" r:id="rId10"/>
    <p:sldId id="284" r:id="rId11"/>
    <p:sldId id="282" r:id="rId12"/>
    <p:sldId id="283"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r>
              <a:rPr lang="hr-HR"/>
              <a:t>sigmoid f(x)</a:t>
            </a:r>
            <a:endParaRPr lang="hr-HR" sz="1800">
              <a:latin typeface="+mj-lt"/>
            </a:endParaRPr>
          </a:p>
        </c:rich>
      </c:tx>
      <c:layout/>
      <c:overlay val="0"/>
      <c:spPr>
        <a:noFill/>
        <a:ln>
          <a:noFill/>
        </a:ln>
        <a:effectLst/>
      </c:spPr>
    </c:title>
    <c:autoTitleDeleted val="0"/>
    <c:plotArea>
      <c:layout>
        <c:manualLayout>
          <c:layoutTarget val="inner"/>
          <c:xMode val="edge"/>
          <c:yMode val="edge"/>
          <c:x val="3.2617999016071972E-2"/>
          <c:y val="0.23206294962480226"/>
          <c:w val="0.90886599596717033"/>
          <c:h val="0.65405101624695816"/>
        </c:manualLayout>
      </c:layout>
      <c:scatterChart>
        <c:scatterStyle val="lineMarker"/>
        <c:varyColors val="0"/>
        <c:ser>
          <c:idx val="0"/>
          <c:order val="0"/>
          <c:tx>
            <c:strRef>
              <c:f>Sheet1!$B$1</c:f>
              <c:strCache>
                <c:ptCount val="1"/>
                <c:pt idx="0">
                  <c:v>f</c:v>
                </c:pt>
              </c:strCache>
            </c:strRef>
          </c:tx>
          <c:spPr>
            <a:ln w="19050" cap="rnd">
              <a:solidFill>
                <a:schemeClr val="accent1"/>
              </a:solidFill>
              <a:round/>
            </a:ln>
            <a:effectLst/>
          </c:spPr>
          <c:marker>
            <c:symbol val="none"/>
          </c:marker>
          <c:xVal>
            <c:numRef>
              <c:f>Sheet1!$A$2:$A$93</c:f>
              <c:numCache>
                <c:formatCode>General</c:formatCode>
                <c:ptCount val="92"/>
                <c:pt idx="0">
                  <c:v>-8.8000000000000007</c:v>
                </c:pt>
                <c:pt idx="1">
                  <c:v>-8.6</c:v>
                </c:pt>
                <c:pt idx="2">
                  <c:v>-8.4</c:v>
                </c:pt>
                <c:pt idx="3">
                  <c:v>-8.1999999999999993</c:v>
                </c:pt>
                <c:pt idx="4">
                  <c:v>-8</c:v>
                </c:pt>
                <c:pt idx="5">
                  <c:v>-7.8</c:v>
                </c:pt>
                <c:pt idx="6">
                  <c:v>-7.6</c:v>
                </c:pt>
                <c:pt idx="7">
                  <c:v>-7.4</c:v>
                </c:pt>
                <c:pt idx="8">
                  <c:v>-7.2</c:v>
                </c:pt>
                <c:pt idx="9">
                  <c:v>-7</c:v>
                </c:pt>
                <c:pt idx="10">
                  <c:v>-6.8</c:v>
                </c:pt>
                <c:pt idx="11">
                  <c:v>-6.6</c:v>
                </c:pt>
                <c:pt idx="12">
                  <c:v>-6.4</c:v>
                </c:pt>
                <c:pt idx="13">
                  <c:v>-6.2</c:v>
                </c:pt>
                <c:pt idx="14">
                  <c:v>-6</c:v>
                </c:pt>
                <c:pt idx="15">
                  <c:v>-5.8</c:v>
                </c:pt>
                <c:pt idx="16">
                  <c:v>-5.6</c:v>
                </c:pt>
                <c:pt idx="17">
                  <c:v>-5.4</c:v>
                </c:pt>
                <c:pt idx="18">
                  <c:v>-5.2</c:v>
                </c:pt>
                <c:pt idx="19">
                  <c:v>-5</c:v>
                </c:pt>
                <c:pt idx="20">
                  <c:v>-4.8</c:v>
                </c:pt>
                <c:pt idx="21">
                  <c:v>-4.5999999999999996</c:v>
                </c:pt>
                <c:pt idx="22">
                  <c:v>-4.4000000000000004</c:v>
                </c:pt>
                <c:pt idx="23">
                  <c:v>-4.2</c:v>
                </c:pt>
                <c:pt idx="24">
                  <c:v>-4</c:v>
                </c:pt>
                <c:pt idx="25">
                  <c:v>-3.8</c:v>
                </c:pt>
                <c:pt idx="26">
                  <c:v>-3.6</c:v>
                </c:pt>
                <c:pt idx="27">
                  <c:v>-3.4</c:v>
                </c:pt>
                <c:pt idx="28">
                  <c:v>-3.2</c:v>
                </c:pt>
                <c:pt idx="29">
                  <c:v>-3</c:v>
                </c:pt>
                <c:pt idx="30">
                  <c:v>-2.8</c:v>
                </c:pt>
                <c:pt idx="31">
                  <c:v>-2.6</c:v>
                </c:pt>
                <c:pt idx="32">
                  <c:v>-2.4</c:v>
                </c:pt>
                <c:pt idx="33">
                  <c:v>-2.2000000000000002</c:v>
                </c:pt>
                <c:pt idx="34">
                  <c:v>-2</c:v>
                </c:pt>
                <c:pt idx="35">
                  <c:v>-1.8</c:v>
                </c:pt>
                <c:pt idx="36">
                  <c:v>-1.6</c:v>
                </c:pt>
                <c:pt idx="37">
                  <c:v>-1.4</c:v>
                </c:pt>
                <c:pt idx="38">
                  <c:v>-1.2</c:v>
                </c:pt>
                <c:pt idx="39">
                  <c:v>-1</c:v>
                </c:pt>
                <c:pt idx="40">
                  <c:v>-0.8</c:v>
                </c:pt>
                <c:pt idx="41">
                  <c:v>-0.6</c:v>
                </c:pt>
                <c:pt idx="42">
                  <c:v>-0.4</c:v>
                </c:pt>
                <c:pt idx="43">
                  <c:v>-0.2</c:v>
                </c:pt>
                <c:pt idx="44">
                  <c:v>0</c:v>
                </c:pt>
                <c:pt idx="45">
                  <c:v>0.2</c:v>
                </c:pt>
                <c:pt idx="46">
                  <c:v>0.4</c:v>
                </c:pt>
                <c:pt idx="47">
                  <c:v>0.6</c:v>
                </c:pt>
                <c:pt idx="48">
                  <c:v>0.8</c:v>
                </c:pt>
                <c:pt idx="49">
                  <c:v>1</c:v>
                </c:pt>
                <c:pt idx="50">
                  <c:v>1.2</c:v>
                </c:pt>
                <c:pt idx="51">
                  <c:v>1.4</c:v>
                </c:pt>
                <c:pt idx="52">
                  <c:v>1.6</c:v>
                </c:pt>
                <c:pt idx="53">
                  <c:v>1.8</c:v>
                </c:pt>
                <c:pt idx="54">
                  <c:v>2</c:v>
                </c:pt>
                <c:pt idx="55">
                  <c:v>2.2000000000000002</c:v>
                </c:pt>
                <c:pt idx="56">
                  <c:v>2.4</c:v>
                </c:pt>
                <c:pt idx="57">
                  <c:v>2.6</c:v>
                </c:pt>
                <c:pt idx="58">
                  <c:v>2.8</c:v>
                </c:pt>
                <c:pt idx="59">
                  <c:v>3</c:v>
                </c:pt>
                <c:pt idx="60">
                  <c:v>3.2</c:v>
                </c:pt>
                <c:pt idx="61">
                  <c:v>3.4</c:v>
                </c:pt>
                <c:pt idx="62">
                  <c:v>3.6</c:v>
                </c:pt>
                <c:pt idx="63">
                  <c:v>3.8</c:v>
                </c:pt>
                <c:pt idx="64">
                  <c:v>4</c:v>
                </c:pt>
                <c:pt idx="65">
                  <c:v>4.2</c:v>
                </c:pt>
                <c:pt idx="66">
                  <c:v>4.4000000000000004</c:v>
                </c:pt>
                <c:pt idx="67">
                  <c:v>4.5999999999999996</c:v>
                </c:pt>
                <c:pt idx="68">
                  <c:v>4.8</c:v>
                </c:pt>
                <c:pt idx="69">
                  <c:v>5</c:v>
                </c:pt>
                <c:pt idx="70">
                  <c:v>5.2</c:v>
                </c:pt>
                <c:pt idx="71">
                  <c:v>5.4</c:v>
                </c:pt>
                <c:pt idx="72">
                  <c:v>5.6</c:v>
                </c:pt>
                <c:pt idx="73">
                  <c:v>5.8</c:v>
                </c:pt>
                <c:pt idx="74">
                  <c:v>6</c:v>
                </c:pt>
                <c:pt idx="75">
                  <c:v>6.2</c:v>
                </c:pt>
                <c:pt idx="76">
                  <c:v>6.4</c:v>
                </c:pt>
                <c:pt idx="77">
                  <c:v>6.6</c:v>
                </c:pt>
                <c:pt idx="78">
                  <c:v>6.8</c:v>
                </c:pt>
                <c:pt idx="79">
                  <c:v>7</c:v>
                </c:pt>
                <c:pt idx="80">
                  <c:v>7.2</c:v>
                </c:pt>
                <c:pt idx="81">
                  <c:v>7.4</c:v>
                </c:pt>
                <c:pt idx="82">
                  <c:v>7.6</c:v>
                </c:pt>
                <c:pt idx="83">
                  <c:v>7.8</c:v>
                </c:pt>
                <c:pt idx="84">
                  <c:v>8</c:v>
                </c:pt>
                <c:pt idx="85">
                  <c:v>8.1999999999999993</c:v>
                </c:pt>
                <c:pt idx="86">
                  <c:v>8.4</c:v>
                </c:pt>
                <c:pt idx="87">
                  <c:v>8.6</c:v>
                </c:pt>
                <c:pt idx="88">
                  <c:v>8.8000000000000007</c:v>
                </c:pt>
                <c:pt idx="89">
                  <c:v>9</c:v>
                </c:pt>
                <c:pt idx="90">
                  <c:v>9.1999999999999993</c:v>
                </c:pt>
                <c:pt idx="91">
                  <c:v>9.4</c:v>
                </c:pt>
              </c:numCache>
            </c:numRef>
          </c:xVal>
          <c:yVal>
            <c:numRef>
              <c:f>Sheet1!$B$2:$B$93</c:f>
              <c:numCache>
                <c:formatCode>General</c:formatCode>
                <c:ptCount val="92"/>
                <c:pt idx="0">
                  <c:v>1.5071035805975741E-4</c:v>
                </c:pt>
                <c:pt idx="1">
                  <c:v>1.84071904963424E-4</c:v>
                </c:pt>
                <c:pt idx="2">
                  <c:v>2.248167702332953E-4</c:v>
                </c:pt>
                <c:pt idx="3">
                  <c:v>2.7457815610133291E-4</c:v>
                </c:pt>
                <c:pt idx="4">
                  <c:v>3.3535013046647811E-4</c:v>
                </c:pt>
                <c:pt idx="5">
                  <c:v>4.0956716498605043E-4</c:v>
                </c:pt>
                <c:pt idx="6">
                  <c:v>5.0020110707956432E-4</c:v>
                </c:pt>
                <c:pt idx="7">
                  <c:v>6.1087935943440102E-4</c:v>
                </c:pt>
                <c:pt idx="8">
                  <c:v>7.4602883383669699E-4</c:v>
                </c:pt>
                <c:pt idx="9">
                  <c:v>9.1105119440064539E-4</c:v>
                </c:pt>
                <c:pt idx="10">
                  <c:v>1.1125360328603216E-3</c:v>
                </c:pt>
                <c:pt idx="11">
                  <c:v>1.3585199504289591E-3</c:v>
                </c:pt>
                <c:pt idx="12">
                  <c:v>1.6588010801744215E-3</c:v>
                </c:pt>
                <c:pt idx="13">
                  <c:v>2.0253203890498819E-3</c:v>
                </c:pt>
                <c:pt idx="14">
                  <c:v>2.4726231566347743E-3</c:v>
                </c:pt>
                <c:pt idx="15">
                  <c:v>3.0184163247084241E-3</c:v>
                </c:pt>
                <c:pt idx="16">
                  <c:v>3.684239899435989E-3</c:v>
                </c:pt>
                <c:pt idx="17">
                  <c:v>4.4962731609411782E-3</c:v>
                </c:pt>
                <c:pt idx="18">
                  <c:v>5.4862988994504036E-3</c:v>
                </c:pt>
                <c:pt idx="19">
                  <c:v>6.6928509242848554E-3</c:v>
                </c:pt>
                <c:pt idx="20">
                  <c:v>8.1625711531598966E-3</c:v>
                </c:pt>
                <c:pt idx="21">
                  <c:v>9.9518018669043241E-3</c:v>
                </c:pt>
                <c:pt idx="22">
                  <c:v>1.2128434984274237E-2</c:v>
                </c:pt>
                <c:pt idx="23">
                  <c:v>1.4774031693273055E-2</c:v>
                </c:pt>
                <c:pt idx="24">
                  <c:v>1.7986209962091559E-2</c:v>
                </c:pt>
                <c:pt idx="25">
                  <c:v>2.1881270936130476E-2</c:v>
                </c:pt>
                <c:pt idx="26">
                  <c:v>2.6596993576865856E-2</c:v>
                </c:pt>
                <c:pt idx="27">
                  <c:v>3.2295464698450516E-2</c:v>
                </c:pt>
                <c:pt idx="28">
                  <c:v>3.9165722796764356E-2</c:v>
                </c:pt>
                <c:pt idx="29">
                  <c:v>4.7425873177566781E-2</c:v>
                </c:pt>
                <c:pt idx="30">
                  <c:v>5.7324175898868755E-2</c:v>
                </c:pt>
                <c:pt idx="31">
                  <c:v>6.9138420343346815E-2</c:v>
                </c:pt>
                <c:pt idx="32">
                  <c:v>8.317269649392238E-2</c:v>
                </c:pt>
                <c:pt idx="33">
                  <c:v>9.9750489119685135E-2</c:v>
                </c:pt>
                <c:pt idx="34">
                  <c:v>0.11920292202211755</c:v>
                </c:pt>
                <c:pt idx="35">
                  <c:v>0.14185106490048777</c:v>
                </c:pt>
                <c:pt idx="36">
                  <c:v>0.16798161486607552</c:v>
                </c:pt>
                <c:pt idx="37">
                  <c:v>0.19781611144141825</c:v>
                </c:pt>
                <c:pt idx="38">
                  <c:v>0.23147521650098238</c:v>
                </c:pt>
                <c:pt idx="39">
                  <c:v>0.2689414213699951</c:v>
                </c:pt>
                <c:pt idx="40">
                  <c:v>0.31002551887238755</c:v>
                </c:pt>
                <c:pt idx="41">
                  <c:v>0.35434369377420455</c:v>
                </c:pt>
                <c:pt idx="42">
                  <c:v>0.401312339887548</c:v>
                </c:pt>
                <c:pt idx="43">
                  <c:v>0.45016600268752216</c:v>
                </c:pt>
                <c:pt idx="44">
                  <c:v>0.5</c:v>
                </c:pt>
                <c:pt idx="45">
                  <c:v>0.54983399731247795</c:v>
                </c:pt>
                <c:pt idx="46">
                  <c:v>0.598687660112452</c:v>
                </c:pt>
                <c:pt idx="47">
                  <c:v>0.6456563062257954</c:v>
                </c:pt>
                <c:pt idx="48">
                  <c:v>0.6899744811276125</c:v>
                </c:pt>
                <c:pt idx="49">
                  <c:v>0.7310585786300049</c:v>
                </c:pt>
                <c:pt idx="50">
                  <c:v>0.76852478349901754</c:v>
                </c:pt>
                <c:pt idx="51">
                  <c:v>0.80218388855858169</c:v>
                </c:pt>
                <c:pt idx="52">
                  <c:v>0.83201838513392445</c:v>
                </c:pt>
                <c:pt idx="53">
                  <c:v>0.85814893509951229</c:v>
                </c:pt>
                <c:pt idx="54">
                  <c:v>0.88079707797788231</c:v>
                </c:pt>
                <c:pt idx="55">
                  <c:v>0.9002495108803148</c:v>
                </c:pt>
                <c:pt idx="56">
                  <c:v>0.91682730350607766</c:v>
                </c:pt>
                <c:pt idx="57">
                  <c:v>0.93086157965665328</c:v>
                </c:pt>
                <c:pt idx="58">
                  <c:v>0.94267582410113127</c:v>
                </c:pt>
                <c:pt idx="59">
                  <c:v>0.95257412682243336</c:v>
                </c:pt>
                <c:pt idx="60">
                  <c:v>0.96083427720323566</c:v>
                </c:pt>
                <c:pt idx="61">
                  <c:v>0.96770453530154943</c:v>
                </c:pt>
                <c:pt idx="62">
                  <c:v>0.97340300642313404</c:v>
                </c:pt>
                <c:pt idx="63">
                  <c:v>0.97811872906386943</c:v>
                </c:pt>
                <c:pt idx="64">
                  <c:v>0.98201379003790845</c:v>
                </c:pt>
                <c:pt idx="65">
                  <c:v>0.98522596830672693</c:v>
                </c:pt>
                <c:pt idx="66">
                  <c:v>0.98787156501572571</c:v>
                </c:pt>
                <c:pt idx="67">
                  <c:v>0.99004819813309575</c:v>
                </c:pt>
                <c:pt idx="68">
                  <c:v>0.99183742884684012</c:v>
                </c:pt>
                <c:pt idx="69">
                  <c:v>0.99330714907571527</c:v>
                </c:pt>
                <c:pt idx="70">
                  <c:v>0.99451370110054949</c:v>
                </c:pt>
                <c:pt idx="71">
                  <c:v>0.99550372683905886</c:v>
                </c:pt>
                <c:pt idx="72">
                  <c:v>0.99631576010056411</c:v>
                </c:pt>
                <c:pt idx="73">
                  <c:v>0.99698158367529166</c:v>
                </c:pt>
                <c:pt idx="74">
                  <c:v>0.99752737684336534</c:v>
                </c:pt>
                <c:pt idx="75">
                  <c:v>0.9979746796109501</c:v>
                </c:pt>
                <c:pt idx="76">
                  <c:v>0.99834119891982553</c:v>
                </c:pt>
                <c:pt idx="77">
                  <c:v>0.9986414800495711</c:v>
                </c:pt>
                <c:pt idx="78">
                  <c:v>0.99888746396713979</c:v>
                </c:pt>
                <c:pt idx="79">
                  <c:v>0.9990889488055994</c:v>
                </c:pt>
                <c:pt idx="80">
                  <c:v>0.99925397116616332</c:v>
                </c:pt>
                <c:pt idx="81">
                  <c:v>0.99938912064056562</c:v>
                </c:pt>
                <c:pt idx="82">
                  <c:v>0.99949979889292051</c:v>
                </c:pt>
                <c:pt idx="83">
                  <c:v>0.99959043283501392</c:v>
                </c:pt>
                <c:pt idx="84">
                  <c:v>0.99966464986953363</c:v>
                </c:pt>
                <c:pt idx="85">
                  <c:v>0.99972542184389857</c:v>
                </c:pt>
                <c:pt idx="86">
                  <c:v>0.99977518322976666</c:v>
                </c:pt>
                <c:pt idx="87">
                  <c:v>0.99981592809503661</c:v>
                </c:pt>
                <c:pt idx="88">
                  <c:v>0.99984928964194031</c:v>
                </c:pt>
                <c:pt idx="89">
                  <c:v>0.99987660542401369</c:v>
                </c:pt>
                <c:pt idx="90">
                  <c:v>0.99989897080609225</c:v>
                </c:pt>
                <c:pt idx="91">
                  <c:v>0.99991728277714842</c:v>
                </c:pt>
              </c:numCache>
            </c:numRef>
          </c:yVal>
          <c:smooth val="0"/>
          <c:extLst>
            <c:ext xmlns:c16="http://schemas.microsoft.com/office/drawing/2014/chart" uri="{C3380CC4-5D6E-409C-BE32-E72D297353CC}">
              <c16:uniqueId val="{00000000-69EA-4CB5-B4AB-174CF02EA900}"/>
            </c:ext>
          </c:extLst>
        </c:ser>
        <c:dLbls>
          <c:showLegendKey val="0"/>
          <c:showVal val="0"/>
          <c:showCatName val="0"/>
          <c:showSerName val="0"/>
          <c:showPercent val="0"/>
          <c:showBubbleSize val="0"/>
        </c:dLbls>
        <c:axId val="2084052143"/>
        <c:axId val="2084047983"/>
      </c:scatterChart>
      <c:valAx>
        <c:axId val="2084052143"/>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47983"/>
        <c:crosses val="autoZero"/>
        <c:crossBetween val="midCat"/>
        <c:majorUnit val="2"/>
      </c:valAx>
      <c:valAx>
        <c:axId val="208404798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52143"/>
        <c:crosses val="autoZero"/>
        <c:crossBetween val="midCat"/>
        <c:majorUnit val="0.25"/>
      </c:valAx>
      <c:spPr>
        <a:noFill/>
        <a:ln>
          <a:noFill/>
        </a:ln>
        <a:effectLst/>
      </c:spPr>
    </c:plotArea>
    <c:plotVisOnly val="1"/>
    <c:dispBlanksAs val="gap"/>
    <c:showDLblsOverMax val="0"/>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Sheet1!$B$1</c:f>
              <c:strCache>
                <c:ptCount val="1"/>
                <c:pt idx="0">
                  <c:v>SIGMOID</c:v>
                </c:pt>
              </c:strCache>
            </c:strRef>
          </c:tx>
          <c:spPr>
            <a:ln w="19050" cap="rnd">
              <a:solidFill>
                <a:schemeClr val="accent1"/>
              </a:solidFill>
              <a:round/>
            </a:ln>
            <a:effectLst/>
          </c:spPr>
          <c:marker>
            <c:symbol val="none"/>
          </c:marker>
          <c:xVal>
            <c:numRef>
              <c:f>Sheet1!$A$2:$A$102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Sheet1!$B$2:$B$102</c:f>
              <c:numCache>
                <c:formatCode>General</c:formatCode>
                <c:ptCount val="101"/>
                <c:pt idx="0">
                  <c:v>6.6928509242848554E-3</c:v>
                </c:pt>
                <c:pt idx="1">
                  <c:v>7.3915413442819707E-3</c:v>
                </c:pt>
                <c:pt idx="2">
                  <c:v>8.1625711531598966E-3</c:v>
                </c:pt>
                <c:pt idx="3">
                  <c:v>9.0132986528478221E-3</c:v>
                </c:pt>
                <c:pt idx="4">
                  <c:v>9.9518018669043241E-3</c:v>
                </c:pt>
                <c:pt idx="5">
                  <c:v>1.098694263059318E-2</c:v>
                </c:pt>
                <c:pt idx="6">
                  <c:v>1.2128434984274237E-2</c:v>
                </c:pt>
                <c:pt idx="7">
                  <c:v>1.3386917827664779E-2</c:v>
                </c:pt>
                <c:pt idx="8">
                  <c:v>1.4774031693273055E-2</c:v>
                </c:pt>
                <c:pt idx="9">
                  <c:v>1.6302499371440946E-2</c:v>
                </c:pt>
                <c:pt idx="10">
                  <c:v>1.7986209962091559E-2</c:v>
                </c:pt>
                <c:pt idx="11">
                  <c:v>1.984030573407751E-2</c:v>
                </c:pt>
                <c:pt idx="12">
                  <c:v>2.1881270936130476E-2</c:v>
                </c:pt>
                <c:pt idx="13">
                  <c:v>2.4127021417669196E-2</c:v>
                </c:pt>
                <c:pt idx="14">
                  <c:v>2.6596993576865856E-2</c:v>
                </c:pt>
                <c:pt idx="15">
                  <c:v>2.9312230751356028E-2</c:v>
                </c:pt>
                <c:pt idx="16">
                  <c:v>3.2295464698450196E-2</c:v>
                </c:pt>
                <c:pt idx="17">
                  <c:v>3.5571189272635827E-2</c:v>
                </c:pt>
                <c:pt idx="18">
                  <c:v>3.9165722796763981E-2</c:v>
                </c:pt>
                <c:pt idx="19">
                  <c:v>4.3107254941085714E-2</c:v>
                </c:pt>
                <c:pt idx="20">
                  <c:v>4.7425873177566316E-2</c:v>
                </c:pt>
                <c:pt idx="21">
                  <c:v>5.2153563078417231E-2</c:v>
                </c:pt>
                <c:pt idx="22">
                  <c:v>5.73241758988682E-2</c:v>
                </c:pt>
                <c:pt idx="23">
                  <c:v>6.2973356056995902E-2</c:v>
                </c:pt>
                <c:pt idx="24">
                  <c:v>6.9138420343346191E-2</c:v>
                </c:pt>
                <c:pt idx="25">
                  <c:v>7.5858180021242838E-2</c:v>
                </c:pt>
                <c:pt idx="26">
                  <c:v>8.3172696493921602E-2</c:v>
                </c:pt>
                <c:pt idx="27">
                  <c:v>9.11229610148553E-2</c:v>
                </c:pt>
                <c:pt idx="28">
                  <c:v>9.9750489119684246E-2</c:v>
                </c:pt>
                <c:pt idx="29">
                  <c:v>0.109096821195612</c:v>
                </c:pt>
                <c:pt idx="30">
                  <c:v>0.11920292202211646</c:v>
                </c:pt>
                <c:pt idx="31">
                  <c:v>0.13010847436299672</c:v>
                </c:pt>
                <c:pt idx="32">
                  <c:v>0.14185106490048657</c:v>
                </c:pt>
                <c:pt idx="33">
                  <c:v>0.15446526508353342</c:v>
                </c:pt>
                <c:pt idx="34">
                  <c:v>0.1679816148660741</c:v>
                </c:pt>
                <c:pt idx="35">
                  <c:v>0.18242552380635485</c:v>
                </c:pt>
                <c:pt idx="36">
                  <c:v>0.1978161114414167</c:v>
                </c:pt>
                <c:pt idx="37">
                  <c:v>0.2141650169574397</c:v>
                </c:pt>
                <c:pt idx="38">
                  <c:v>0.23147521650098057</c:v>
                </c:pt>
                <c:pt idx="39">
                  <c:v>0.24973989440488048</c:v>
                </c:pt>
                <c:pt idx="40">
                  <c:v>0.26894142136999316</c:v>
                </c:pt>
                <c:pt idx="41">
                  <c:v>0.289050497374994</c:v>
                </c:pt>
                <c:pt idx="42">
                  <c:v>0.31002551887238539</c:v>
                </c:pt>
                <c:pt idx="43">
                  <c:v>0.33181222783182945</c:v>
                </c:pt>
                <c:pt idx="44">
                  <c:v>0.35434369377419994</c:v>
                </c:pt>
                <c:pt idx="45">
                  <c:v>0.37754066879814074</c:v>
                </c:pt>
                <c:pt idx="46">
                  <c:v>0.40131233988754322</c:v>
                </c:pt>
                <c:pt idx="47">
                  <c:v>0.42555748318833608</c:v>
                </c:pt>
                <c:pt idx="48">
                  <c:v>0.45016600268751711</c:v>
                </c:pt>
                <c:pt idx="49">
                  <c:v>0.47502081252105499</c:v>
                </c:pt>
                <c:pt idx="50">
                  <c:v>0.49999999999999489</c:v>
                </c:pt>
                <c:pt idx="51">
                  <c:v>0.52497918747893502</c:v>
                </c:pt>
                <c:pt idx="52">
                  <c:v>0.54983399731247296</c:v>
                </c:pt>
                <c:pt idx="53">
                  <c:v>0.57444251681165415</c:v>
                </c:pt>
                <c:pt idx="54">
                  <c:v>0.59868766011244712</c:v>
                </c:pt>
                <c:pt idx="55">
                  <c:v>0.62245933120184982</c:v>
                </c:pt>
                <c:pt idx="56">
                  <c:v>0.64565630622579084</c:v>
                </c:pt>
                <c:pt idx="57">
                  <c:v>0.66818777216816172</c:v>
                </c:pt>
                <c:pt idx="58">
                  <c:v>0.68997448112760817</c:v>
                </c:pt>
                <c:pt idx="59">
                  <c:v>0.7109495026249999</c:v>
                </c:pt>
                <c:pt idx="60">
                  <c:v>0.73105857863000101</c:v>
                </c:pt>
                <c:pt idx="61">
                  <c:v>0.75026010559511391</c:v>
                </c:pt>
                <c:pt idx="62">
                  <c:v>0.7685247834990141</c:v>
                </c:pt>
                <c:pt idx="63">
                  <c:v>0.78583498304255528</c:v>
                </c:pt>
                <c:pt idx="64">
                  <c:v>0.80218388855857858</c:v>
                </c:pt>
                <c:pt idx="65">
                  <c:v>0.81757447619364065</c:v>
                </c:pt>
                <c:pt idx="66">
                  <c:v>0.83201838513392168</c:v>
                </c:pt>
                <c:pt idx="67">
                  <c:v>0.84553473491646269</c:v>
                </c:pt>
                <c:pt idx="68">
                  <c:v>0.85814893509950985</c:v>
                </c:pt>
                <c:pt idx="69">
                  <c:v>0.8698915256369999</c:v>
                </c:pt>
                <c:pt idx="70">
                  <c:v>0.88079707797788032</c:v>
                </c:pt>
                <c:pt idx="71">
                  <c:v>0.89090317880438408</c:v>
                </c:pt>
                <c:pt idx="72">
                  <c:v>0.90024951088031213</c:v>
                </c:pt>
                <c:pt idx="73">
                  <c:v>0.90887703898514138</c:v>
                </c:pt>
                <c:pt idx="74">
                  <c:v>0.91682730350607544</c:v>
                </c:pt>
                <c:pt idx="75">
                  <c:v>0.92414181997875444</c:v>
                </c:pt>
                <c:pt idx="76">
                  <c:v>0.93086157965665117</c:v>
                </c:pt>
                <c:pt idx="77">
                  <c:v>0.93702664394300184</c:v>
                </c:pt>
                <c:pt idx="78">
                  <c:v>0.94267582410112971</c:v>
                </c:pt>
                <c:pt idx="79">
                  <c:v>0.94784643692158077</c:v>
                </c:pt>
                <c:pt idx="80">
                  <c:v>0.95257412682243192</c:v>
                </c:pt>
                <c:pt idx="81">
                  <c:v>0.95689274505891264</c:v>
                </c:pt>
                <c:pt idx="82">
                  <c:v>0.96083427720323444</c:v>
                </c:pt>
                <c:pt idx="83">
                  <c:v>0.96442881072736286</c:v>
                </c:pt>
                <c:pt idx="84">
                  <c:v>0.96770453530154854</c:v>
                </c:pt>
                <c:pt idx="85">
                  <c:v>0.97068776924864275</c:v>
                </c:pt>
                <c:pt idx="86">
                  <c:v>0.97340300642313349</c:v>
                </c:pt>
                <c:pt idx="87">
                  <c:v>0.97587297858233013</c:v>
                </c:pt>
                <c:pt idx="88">
                  <c:v>0.97811872906386887</c:v>
                </c:pt>
                <c:pt idx="89">
                  <c:v>0.98015969426592187</c:v>
                </c:pt>
                <c:pt idx="90">
                  <c:v>0.98201379003790801</c:v>
                </c:pt>
                <c:pt idx="91">
                  <c:v>0.98369750062855865</c:v>
                </c:pt>
                <c:pt idx="92">
                  <c:v>0.98522596830672649</c:v>
                </c:pt>
                <c:pt idx="93">
                  <c:v>0.98661308217233468</c:v>
                </c:pt>
                <c:pt idx="94">
                  <c:v>0.98787156501572526</c:v>
                </c:pt>
                <c:pt idx="95">
                  <c:v>0.98901305736940648</c:v>
                </c:pt>
                <c:pt idx="96">
                  <c:v>0.9900481981330953</c:v>
                </c:pt>
                <c:pt idx="97">
                  <c:v>0.99098670134715194</c:v>
                </c:pt>
                <c:pt idx="98">
                  <c:v>0.9918374288468399</c:v>
                </c:pt>
                <c:pt idx="99">
                  <c:v>0.99260845865571767</c:v>
                </c:pt>
                <c:pt idx="100">
                  <c:v>0.99330714907571482</c:v>
                </c:pt>
              </c:numCache>
            </c:numRef>
          </c:yVal>
          <c:smooth val="1"/>
          <c:extLst>
            <c:ext xmlns:c16="http://schemas.microsoft.com/office/drawing/2014/chart" uri="{C3380CC4-5D6E-409C-BE32-E72D297353CC}">
              <c16:uniqueId val="{00000000-7104-4E75-AAD8-4A09445D9EC4}"/>
            </c:ext>
          </c:extLst>
        </c:ser>
        <c:dLbls>
          <c:showLegendKey val="0"/>
          <c:showVal val="0"/>
          <c:showCatName val="0"/>
          <c:showSerName val="0"/>
          <c:showPercent val="0"/>
          <c:showBubbleSize val="0"/>
        </c:dLbls>
        <c:axId val="701237408"/>
        <c:axId val="701238240"/>
      </c:scatterChart>
      <c:valAx>
        <c:axId val="701237408"/>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8240"/>
        <c:crosses val="autoZero"/>
        <c:crossBetween val="midCat"/>
      </c:valAx>
      <c:valAx>
        <c:axId val="7012382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7408"/>
        <c:crosses val="autoZero"/>
        <c:crossBetween val="midCat"/>
        <c:majorUnit val="0.5"/>
      </c:valAx>
      <c:spPr>
        <a:noFill/>
        <a:ln>
          <a:noFill/>
        </a:ln>
        <a:effectLst/>
      </c:spPr>
    </c:plotArea>
    <c:plotVisOnly val="1"/>
    <c:dispBlanksAs val="gap"/>
    <c:showDLblsOverMax val="0"/>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Sheet1!$D$1</c:f>
              <c:strCache>
                <c:ptCount val="1"/>
                <c:pt idx="0">
                  <c:v>TANH</c:v>
                </c:pt>
              </c:strCache>
            </c:strRef>
          </c:tx>
          <c:spPr>
            <a:ln w="19050" cap="rnd">
              <a:solidFill>
                <a:schemeClr val="accent1"/>
              </a:solidFill>
              <a:round/>
            </a:ln>
            <a:effectLst/>
          </c:spPr>
          <c:marker>
            <c:symbol val="none"/>
          </c:marker>
          <c:xVal>
            <c:numRef>
              <c:f>Sheet1!$C$2:$C$102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Sheet1!$D$2:$D$102</c:f>
              <c:numCache>
                <c:formatCode>General</c:formatCode>
                <c:ptCount val="101"/>
                <c:pt idx="0">
                  <c:v>-0.999909204262595</c:v>
                </c:pt>
                <c:pt idx="1">
                  <c:v>-0.99988910295055433</c:v>
                </c:pt>
                <c:pt idx="2">
                  <c:v>-0.9998645517007605</c:v>
                </c:pt>
                <c:pt idx="3">
                  <c:v>-0.99983456555429673</c:v>
                </c:pt>
                <c:pt idx="4">
                  <c:v>-0.99979794161218449</c:v>
                </c:pt>
                <c:pt idx="5">
                  <c:v>-0.9997532108480276</c:v>
                </c:pt>
                <c:pt idx="6">
                  <c:v>-0.99969857928388062</c:v>
                </c:pt>
                <c:pt idx="7">
                  <c:v>-0.99963185619007322</c:v>
                </c:pt>
                <c:pt idx="8">
                  <c:v>-0.99955036645953332</c:v>
                </c:pt>
                <c:pt idx="9">
                  <c:v>-0.99945084368779735</c:v>
                </c:pt>
                <c:pt idx="10">
                  <c:v>-0.99932929973906692</c:v>
                </c:pt>
                <c:pt idx="11">
                  <c:v>-0.99918086567002806</c:v>
                </c:pt>
                <c:pt idx="12">
                  <c:v>-0.9989995977858408</c:v>
                </c:pt>
                <c:pt idx="13">
                  <c:v>-0.99877824128113124</c:v>
                </c:pt>
                <c:pt idx="14">
                  <c:v>-0.99850794233232665</c:v>
                </c:pt>
                <c:pt idx="15">
                  <c:v>-0.99817789761119868</c:v>
                </c:pt>
                <c:pt idx="16">
                  <c:v>-0.99777492793427947</c:v>
                </c:pt>
                <c:pt idx="17">
                  <c:v>-0.99728296009914219</c:v>
                </c:pt>
                <c:pt idx="18">
                  <c:v>-0.99668239783965107</c:v>
                </c:pt>
                <c:pt idx="19">
                  <c:v>-0.99594935922190042</c:v>
                </c:pt>
                <c:pt idx="20">
                  <c:v>-0.99505475368673058</c:v>
                </c:pt>
                <c:pt idx="21">
                  <c:v>-0.99396316735058343</c:v>
                </c:pt>
                <c:pt idx="22">
                  <c:v>-0.99263152020112799</c:v>
                </c:pt>
                <c:pt idx="23">
                  <c:v>-0.99100745367811782</c:v>
                </c:pt>
                <c:pt idx="24">
                  <c:v>-0.98902740220109941</c:v>
                </c:pt>
                <c:pt idx="25">
                  <c:v>-0.98661429815143054</c:v>
                </c:pt>
                <c:pt idx="26">
                  <c:v>-0.98367485769368057</c:v>
                </c:pt>
                <c:pt idx="27">
                  <c:v>-0.98009639626619194</c:v>
                </c:pt>
                <c:pt idx="28">
                  <c:v>-0.97574313003145219</c:v>
                </c:pt>
                <c:pt idx="29">
                  <c:v>-0.9704519366134543</c:v>
                </c:pt>
                <c:pt idx="30">
                  <c:v>-0.96402758007581757</c:v>
                </c:pt>
                <c:pt idx="31">
                  <c:v>-0.95623745812773986</c:v>
                </c:pt>
                <c:pt idx="32">
                  <c:v>-0.94680601284626931</c:v>
                </c:pt>
                <c:pt idx="33">
                  <c:v>-0.9354090706031003</c:v>
                </c:pt>
                <c:pt idx="34">
                  <c:v>-0.92166855440647288</c:v>
                </c:pt>
                <c:pt idx="35">
                  <c:v>-0.90514825364486839</c:v>
                </c:pt>
                <c:pt idx="36">
                  <c:v>-0.88535164820226464</c:v>
                </c:pt>
                <c:pt idx="37">
                  <c:v>-0.8617231593133089</c:v>
                </c:pt>
                <c:pt idx="38">
                  <c:v>-0.83365460701215832</c:v>
                </c:pt>
                <c:pt idx="39">
                  <c:v>-0.80049902176063326</c:v>
                </c:pt>
                <c:pt idx="40">
                  <c:v>-0.76159415595576896</c:v>
                </c:pt>
                <c:pt idx="41">
                  <c:v>-0.71629787019902913</c:v>
                </c:pt>
                <c:pt idx="42">
                  <c:v>-0.66403677026785446</c:v>
                </c:pt>
                <c:pt idx="43">
                  <c:v>-0.60436777711717626</c:v>
                </c:pt>
                <c:pt idx="44">
                  <c:v>-0.53704956699804951</c:v>
                </c:pt>
                <c:pt idx="45">
                  <c:v>-0.4621171572600255</c:v>
                </c:pt>
                <c:pt idx="46">
                  <c:v>-0.37994896225524205</c:v>
                </c:pt>
                <c:pt idx="47">
                  <c:v>-0.29131261245160917</c:v>
                </c:pt>
                <c:pt idx="48">
                  <c:v>-0.19737532022492318</c:v>
                </c:pt>
                <c:pt idx="49">
                  <c:v>-9.9667994624975623E-2</c:v>
                </c:pt>
                <c:pt idx="50">
                  <c:v>-2.0428103653102899E-14</c:v>
                </c:pt>
                <c:pt idx="51">
                  <c:v>9.9667994624936126E-2</c:v>
                </c:pt>
                <c:pt idx="52">
                  <c:v>0.19737532022488477</c:v>
                </c:pt>
                <c:pt idx="53">
                  <c:v>0.29131261245157258</c:v>
                </c:pt>
                <c:pt idx="54">
                  <c:v>0.3799489622552078</c:v>
                </c:pt>
                <c:pt idx="55">
                  <c:v>0.46211715725999408</c:v>
                </c:pt>
                <c:pt idx="56">
                  <c:v>0.53704956699802109</c:v>
                </c:pt>
                <c:pt idx="57">
                  <c:v>0.60436777711715084</c:v>
                </c:pt>
                <c:pt idx="58">
                  <c:v>0.66403677026783769</c:v>
                </c:pt>
                <c:pt idx="59">
                  <c:v>0.7162978701990147</c:v>
                </c:pt>
                <c:pt idx="60">
                  <c:v>0.76159415595575664</c:v>
                </c:pt>
                <c:pt idx="61">
                  <c:v>0.8004990217606226</c:v>
                </c:pt>
                <c:pt idx="62">
                  <c:v>0.83365460701214922</c:v>
                </c:pt>
                <c:pt idx="63">
                  <c:v>0.86172315931330135</c:v>
                </c:pt>
                <c:pt idx="64">
                  <c:v>0.8853516482022582</c:v>
                </c:pt>
                <c:pt idx="65">
                  <c:v>0.90514825364486284</c:v>
                </c:pt>
                <c:pt idx="66">
                  <c:v>0.92166855440646833</c:v>
                </c:pt>
                <c:pt idx="67">
                  <c:v>0.93540907060309653</c:v>
                </c:pt>
                <c:pt idx="68">
                  <c:v>0.94680601284626631</c:v>
                </c:pt>
                <c:pt idx="69">
                  <c:v>0.95623745812773731</c:v>
                </c:pt>
                <c:pt idx="70">
                  <c:v>0.96402758007581557</c:v>
                </c:pt>
                <c:pt idx="71">
                  <c:v>0.9704519366134523</c:v>
                </c:pt>
                <c:pt idx="72">
                  <c:v>0.97574313003145008</c:v>
                </c:pt>
                <c:pt idx="73">
                  <c:v>0.98009639626619005</c:v>
                </c:pt>
                <c:pt idx="74">
                  <c:v>0.98367485769367924</c:v>
                </c:pt>
                <c:pt idx="75">
                  <c:v>0.98661429815142943</c:v>
                </c:pt>
                <c:pt idx="76">
                  <c:v>0.98902740220109842</c:v>
                </c:pt>
                <c:pt idx="77">
                  <c:v>0.99100745367811705</c:v>
                </c:pt>
                <c:pt idx="78">
                  <c:v>0.99263152020112766</c:v>
                </c:pt>
                <c:pt idx="79">
                  <c:v>0.99396316735058277</c:v>
                </c:pt>
                <c:pt idx="80">
                  <c:v>0.99505475368673002</c:v>
                </c:pt>
                <c:pt idx="81">
                  <c:v>0.99594935922189987</c:v>
                </c:pt>
                <c:pt idx="82">
                  <c:v>0.99668239783965096</c:v>
                </c:pt>
                <c:pt idx="83">
                  <c:v>0.99728296009914186</c:v>
                </c:pt>
                <c:pt idx="84">
                  <c:v>0.99777492793427935</c:v>
                </c:pt>
                <c:pt idx="85">
                  <c:v>0.99817789761119857</c:v>
                </c:pt>
                <c:pt idx="86">
                  <c:v>0.99850794233232654</c:v>
                </c:pt>
                <c:pt idx="87">
                  <c:v>0.99877824128113113</c:v>
                </c:pt>
                <c:pt idx="88">
                  <c:v>0.9989995977858408</c:v>
                </c:pt>
                <c:pt idx="89">
                  <c:v>0.99918086567002773</c:v>
                </c:pt>
                <c:pt idx="90">
                  <c:v>0.99932929973906692</c:v>
                </c:pt>
                <c:pt idx="91">
                  <c:v>0.99945084368779735</c:v>
                </c:pt>
                <c:pt idx="92">
                  <c:v>0.99955036645953332</c:v>
                </c:pt>
                <c:pt idx="93">
                  <c:v>0.99963185619007322</c:v>
                </c:pt>
                <c:pt idx="94">
                  <c:v>0.99969857928388062</c:v>
                </c:pt>
                <c:pt idx="95">
                  <c:v>0.9997532108480276</c:v>
                </c:pt>
                <c:pt idx="96">
                  <c:v>0.99979794161218449</c:v>
                </c:pt>
                <c:pt idx="97">
                  <c:v>0.99983456555429673</c:v>
                </c:pt>
                <c:pt idx="98">
                  <c:v>0.9998645517007605</c:v>
                </c:pt>
                <c:pt idx="99">
                  <c:v>0.99988910295055433</c:v>
                </c:pt>
                <c:pt idx="100">
                  <c:v>0.999909204262595</c:v>
                </c:pt>
              </c:numCache>
            </c:numRef>
          </c:yVal>
          <c:smooth val="1"/>
          <c:extLst>
            <c:ext xmlns:c16="http://schemas.microsoft.com/office/drawing/2014/chart" uri="{C3380CC4-5D6E-409C-BE32-E72D297353CC}">
              <c16:uniqueId val="{00000000-71EB-4209-849D-0259B0DBB468}"/>
            </c:ext>
          </c:extLst>
        </c:ser>
        <c:dLbls>
          <c:showLegendKey val="0"/>
          <c:showVal val="0"/>
          <c:showCatName val="0"/>
          <c:showSerName val="0"/>
          <c:showPercent val="0"/>
          <c:showBubbleSize val="0"/>
        </c:dLbls>
        <c:axId val="614540464"/>
        <c:axId val="614542960"/>
      </c:scatterChart>
      <c:valAx>
        <c:axId val="614540464"/>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2960"/>
        <c:crosses val="autoZero"/>
        <c:crossBetween val="midCat"/>
        <c:majorUnit val="1"/>
      </c:valAx>
      <c:valAx>
        <c:axId val="614542960"/>
        <c:scaling>
          <c:orientation val="minMax"/>
          <c:max val="1"/>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0464"/>
        <c:crosses val="autoZero"/>
        <c:crossBetween val="midCat"/>
        <c:majorUnit val="0.5"/>
      </c:valAx>
      <c:spPr>
        <a:noFill/>
        <a:ln>
          <a:noFill/>
        </a:ln>
        <a:effectLst/>
      </c:spPr>
    </c:plotArea>
    <c:plotVisOnly val="1"/>
    <c:dispBlanksAs val="gap"/>
    <c:showDLblsOverMax val="0"/>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r>
              <a:rPr lang="hr-HR"/>
              <a:t>RELU (Poprawiona jednostka liniowa)</a:t>
            </a:r>
            <a:endParaRPr lang="hr-HR" sz="1800" b="1">
              <a:latin typeface="+mj-lt"/>
            </a:endParaRPr>
          </a:p>
        </c:rich>
      </c:tx>
      <c:layout>
        <c:manualLayout>
          <c:xMode val="edge"/>
          <c:yMode val="edge"/>
          <c:x val="0.21826672839717792"/>
          <c:y val="1.8351119214276304E-2"/>
        </c:manualLayout>
      </c:layout>
      <c:overlay val="0"/>
      <c:spPr>
        <a:noFill/>
        <a:ln>
          <a:noFill/>
        </a:ln>
        <a:effectLst/>
      </c:spPr>
    </c:title>
    <c:autoTitleDeleted val="0"/>
    <c:plotArea>
      <c:layout>
        <c:manualLayout>
          <c:layoutTarget val="inner"/>
          <c:xMode val="edge"/>
          <c:yMode val="edge"/>
          <c:x val="6.1957951137260409E-2"/>
          <c:y val="0.20323241754272062"/>
          <c:w val="0.88190678049311411"/>
          <c:h val="0.70045215792541538"/>
        </c:manualLayout>
      </c:layout>
      <c:scatterChart>
        <c:scatterStyle val="smoothMarker"/>
        <c:varyColors val="0"/>
        <c:ser>
          <c:idx val="0"/>
          <c:order val="0"/>
          <c:tx>
            <c:strRef>
              <c:f>Sheet1!$F$1</c:f>
              <c:strCache>
                <c:ptCount val="1"/>
                <c:pt idx="0">
                  <c:v>RELU (Rectified Linear Unit)</c:v>
                </c:pt>
              </c:strCache>
            </c:strRef>
          </c:tx>
          <c:spPr>
            <a:ln w="28575" cap="rnd">
              <a:solidFill>
                <a:schemeClr val="accent1"/>
              </a:solidFill>
              <a:round/>
            </a:ln>
            <a:effectLst/>
          </c:spPr>
          <c:marker>
            <c:symbol val="none"/>
          </c:marker>
          <c:xVal>
            <c:numRef>
              <c:f>Sheet1!$E$2:$E$102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Sheet1!$F$2:$F$102</c:f>
              <c:numCache>
                <c:formatCode>General</c:formatCode>
                <c:ptCount val="10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yVal>
          <c:smooth val="1"/>
          <c:extLst>
            <c:ext xmlns:c16="http://schemas.microsoft.com/office/drawing/2014/chart" uri="{C3380CC4-5D6E-409C-BE32-E72D297353CC}">
              <c16:uniqueId val="{00000000-D054-4465-BF48-5E270C2BCE73}"/>
            </c:ext>
          </c:extLst>
        </c:ser>
        <c:dLbls>
          <c:showLegendKey val="0"/>
          <c:showVal val="0"/>
          <c:showCatName val="0"/>
          <c:showSerName val="0"/>
          <c:showPercent val="0"/>
          <c:showBubbleSize val="0"/>
        </c:dLbls>
        <c:axId val="616396736"/>
        <c:axId val="616403808"/>
      </c:scatterChart>
      <c:valAx>
        <c:axId val="616396736"/>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403808"/>
        <c:crosses val="autoZero"/>
        <c:crossBetween val="midCat"/>
      </c:valAx>
      <c:valAx>
        <c:axId val="616403808"/>
        <c:scaling>
          <c:orientation val="minMax"/>
          <c:max val="3"/>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396736"/>
        <c:crosses val="autoZero"/>
        <c:crossBetween val="midCat"/>
        <c:majorUnit val="1"/>
      </c:valAx>
      <c:spPr>
        <a:noFill/>
        <a:ln>
          <a:noFill/>
        </a:ln>
        <a:effectLst/>
      </c:spPr>
    </c:plotArea>
    <c:plotVisOnly val="1"/>
    <c:dispBlanksAs val="gap"/>
    <c:showDLblsOverMax val="0"/>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Kurs zawiera w sumie dziesięć tematów i w tym temacie powiemy coś więcej o Wprowadzenie do głębokiego uczenia się.</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Deep Learning to podzbiór uczenia maszynowego, który wykorzystuje sztuczne sieci neuronowe do rozwiązywania złożonych problemów. Sieci neuronowe to zasadniczo algorytmy, które rozpoznają wzorce w danych.</a:t>
            </a:r>
          </a:p>
          <a:p>
            <a:endParaRPr/>
          </a:p>
          <a:p>
            <a:r>
              <a:t>Powód, dla którego uczenie głębokie stało się tak popularne, to fakt, że umożliwia maszynom wyciąganie wniosków z dużych ilości danych i podejmowanie dokładnych prognoz lub decyzji na podstawie tych danych.</a:t>
            </a:r>
          </a:p>
          <a:p>
            <a:endParaRPr/>
          </a:p>
          <a:p>
            <a:r>
              <a:t>Oto prosta analogia, która pomoże Ci zrozumieć, jak działa Deep Learning: wyobraź sobie, że masz grupę ludzi, którzy próbują zidentyfikować różne rodzaje owoców. Pokazujesz im zdjęcia i prosisz ich, aby zgadli, który owoc znajduje się na każdym zdjęciu. Po pewnym czasie zaczynają poznawać cechy charakterystyczne każdego owocu i mogą tworzyć dokładne prognozy.</a:t>
            </a:r>
          </a:p>
          <a:p>
            <a:endParaRPr/>
          </a:p>
          <a:p>
            <a:r>
              <a:t>W ten sam sposób sieć neuronowa jest szkolona na podstawie zbioru danych przykładów i uczy się identyfikować wzorce lub funkcje w tych danych. Po przeszkoleniu sieci neuronowej może ona podejmować przewidywania lub decyzje dotyczące nowych danych, których wcześniej nie widziała.</a:t>
            </a:r>
          </a:p>
          <a:p>
            <a:endParaRPr/>
          </a:p>
          <a:p>
            <a:r>
              <a:t>Istnieje wiele zastosowań uczenia głębokiego, w tym rozpoznawanie obrazów, przetwarzanie języka naturalnego i rozpoznawanie mowy. Jest to ekscytująca dziedzina, która wciąż się rozwija i istnieje duży potencjał, aby zrewolucjonizować sposób, w jaki rozwiązujemy złożone problemy.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Sieci neuronowe to algorytmy wzorowane na strukturze ludzkiego mózgu, składające się z połączonych ze sobą węzłów lub "neuronów", które przetwarzają i przekazują informacje. Są one używane w uczeniu maszynowym i uczeniu głębokim do uczenia się na podstawie danych i podejmowania przewidywań lub decyzji. Poprzez dostosowanie mocnych stron połączeń między neuronami, sieci neuronowe mogą dostosować się i poprawić swoją wydajność w czasie. Zasadniczo pozwalają maszynom rozpoznawać wzorce i podejmować decyzje na podstawie danych, podobnie jak ludzie uczą się na podstawie doświadczenia.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340792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małą istotę zwaną Jednostką Liniową w magicznym świecie sieci neuronowych. </a:t>
            </a:r>
          </a:p>
          <a:p>
            <a:endParaRPr/>
          </a:p>
          <a:p>
            <a:r>
              <a:t>Ma jeden wkład (cukier) o wadze (w) i specjalnego przyjaciela o nazwie stronniczość (b). Wyjście (kalorie) jest obliczane za pomocą prostego wzoru: y = w * x + b, który wygląda jak równanie linii. </a:t>
            </a:r>
          </a:p>
          <a:p>
            <a:endParaRPr/>
          </a:p>
          <a:p>
            <a:r>
              <a:t>Jest to prosty, ale potężny sposób, aby neuron mógł tworzyć swoje wyniki i uczyć się na swoich połączeniach!</a:t>
            </a:r>
          </a:p>
          <a:p>
            <a:endParaRPr/>
          </a:p>
          <a:p>
            <a:r>
              <a:t>Teraz zobaczmy, jak to działa w rzeczywistym przykładzie ze zbiorem danych, takim jak 80 Cereals z  https://www.kaggle.com/datasets/crawford/80-cereals</a:t>
            </a:r>
          </a:p>
          <a:p>
            <a:endParaRPr/>
          </a:p>
          <a:p>
            <a:r>
              <a:t>Wyobraź sobie, że trenujesz jeden model neuronu z "cukierami" jako wejściem i "kaloriami" jako wyjściem. </a:t>
            </a:r>
          </a:p>
          <a:p>
            <a:endParaRPr/>
          </a:p>
          <a:p>
            <a:r>
              <a:t>Po pewnym treningu możemy stwierdzić, że stronniczość wynosi b=90, a waga wynosi w=2,5. </a:t>
            </a:r>
          </a:p>
          <a:p>
            <a:endParaRPr/>
          </a:p>
          <a:p>
            <a:r>
              <a:t>Tak więc, jeśli natkniemy się na zboże z 5 gramami cukru na porcję, możemy oszacować jego zawartość kalorii za pomocą naszej formuły: kalorie = 2,5 * 5 + 90 = 102,5, tak jak się spodziewamy. </a:t>
            </a:r>
          </a:p>
          <a:p>
            <a:endParaRPr/>
          </a:p>
          <a:p>
            <a:r>
              <a:t>To niesamowite, jak ta prosta jednostka liniowa może tworzyć prognozy na podstawie wyuczonych wag i uprzedzeń! Może to być wykorzystane do problemów z regresją, gdzie celem jest przewidywanie wartości ciągłych.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341424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sieć połączonych ze sobą komórek mózgowych, z których każda podejmuje decyzje w oparciu o dane pochodzące ze środowiska. Sieć ta nazywana jest siecią neuronową, a jednym z jej najprostszych bloków konstrukcyjnych jest perceptron. </a:t>
            </a:r>
          </a:p>
          <a:p>
            <a:endParaRPr/>
          </a:p>
          <a:p>
            <a:r>
              <a:t>Perceptron ma neurony wejściowe, które odbierają informacje, wagi, które mnożą dane wejściowe, oraz neuron wyjściowy, który podejmuje decyzję na podstawie ważonej sumy, przeszedł przez funkcję sigmoidów, aby uzyskać wyjście podobne do prawdopodobieństwa. Jeśli prawdopodobieństwo decyzji jest powyżej progu, neuron wyjściowy "płonie", w przeciwnym razie pozostaje "cichy". Dzięki tej podstawowej konfiguracji perceptrony mogą być łączone w celu stworzenia bardziej złożonych sieci zdolnych do uczenia się na podstawie danych i podejmowania decyzji, podobnych do regresji logistycznej. Zanurzmy się w świecie perceptronów i odkryjmy ich fascynującą topologię!</a:t>
            </a:r>
          </a:p>
          <a:p>
            <a:endParaRPr/>
          </a:p>
          <a:p>
            <a:r>
              <a:t>W perceptronie wynik jest obliczany przez pomnożenie każdego wejścia (x1, x2, ..., xn) z odpowiadającą mu wagą (w1, w2, ..., wn) i ich sumowanie. Ta suma ważona jest następnie przekazywana przez funkcję aktywacyjną (oznaczoną f), która wprowadza nieliniowość do wyjścia. Na koniec do sumy ważonej dodaje się frazę b) przed przejściem przez funkcję aktywacji. Proces ten skutkuje wynikami perceptronu, który jest używany do podejmowania decyzji lub przewidywania.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72200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jesteś żeglarzem i planujesz następną wycieczkę. Chcesz wiedzieć, czy warunki pogodowe będą odpowiednie do żeglugi, czy nie. Decydujesz się użyć perceptronu, aby pomóc Ci w tym zadaniu.</a:t>
            </a:r>
          </a:p>
          <a:p>
            <a:endParaRPr/>
          </a:p>
          <a:p>
            <a:r>
              <a:t>Zakładając, że mamy następujące dane wejściowe:</a:t>
            </a:r>
          </a:p>
          <a:p>
            <a:r>
              <a:t>Wejście 1: Prędkość wiatru (w węzłach)</a:t>
            </a:r>
          </a:p>
          <a:p>
            <a:r>
              <a:t>Wejście 2: Wysokość fali (w metrach)</a:t>
            </a:r>
          </a:p>
          <a:p>
            <a:r>
              <a:t>Dane wejściowe 3: pokrycie chmury (w procentach)</a:t>
            </a:r>
          </a:p>
          <a:p>
            <a:endParaRPr/>
          </a:p>
          <a:p>
            <a:r>
              <a:t>Posiadamy przeszkolony perceptron z następującymi ciężarkami i uprzedzeniami:</a:t>
            </a:r>
          </a:p>
          <a:p>
            <a:r>
              <a:t>Waga 1 (dla prędkości wiatru): 0,6</a:t>
            </a:r>
          </a:p>
          <a:p>
            <a:r>
              <a:t>Waga 2 (dla wysokości fali): -0,4</a:t>
            </a:r>
          </a:p>
          <a:p>
            <a:r>
              <a:t>Waga 3 (dla pokrywy chmur): 0,2</a:t>
            </a:r>
          </a:p>
          <a:p>
            <a:r>
              <a:t>Błąd systematyczny: -0,3</a:t>
            </a:r>
          </a:p>
          <a:p>
            <a:endParaRPr/>
          </a:p>
          <a:p>
            <a:r>
              <a:t>Za pomocą modelu perceptronowego z funkcją aktywacji sigmoidów możemy łatwo przewidzieć dobrą pogodę dla żeglarstwa w oparciu o wejściowy zbiór danych, co czyni go cennym narzędziem decyzyjnym dla żeglarzy. Przy zaledwie kilku wartościach wejściowych model może wytworzyć wyjście, które reprezentuje prawdopodobieństwo dobrej pogody do żeglugi. </a:t>
            </a:r>
          </a:p>
          <a:p>
            <a:endParaRPr/>
          </a:p>
          <a:p>
            <a:r>
              <a:t>Moc uczenia maszynowego i sieci neuronowych, takich jak perceptron z funkcją aktywacji sigmoidów, w przewidywaniu i podejmowaniu decyzji na podstawie danych, jest naprawdę inspirująca!</a:t>
            </a: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10267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Teraz wyobraź sobie sieć połączonych ze sobą komórek mózgowych pracujących razem, aby podejmować decyzje. </a:t>
            </a:r>
          </a:p>
          <a:p>
            <a:endParaRPr/>
          </a:p>
          <a:p>
            <a:r>
              <a:t>Ta sieć nazywa się wielowarstwowym perceptronem lub MLP w skrócie. To jak zespół wyspecjalizowanych neuronów pracujących razem w celu rozwiązania problemu. </a:t>
            </a:r>
          </a:p>
          <a:p>
            <a:endParaRPr/>
          </a:p>
          <a:p>
            <a:r>
              <a:t>MLP ma warstwę wejściową, która odbiera informacje, jedną lub więcej ukrytych warstw przetwarzających informacje oraz warstwę wyjściową, która generuje predykcję lub decyzję. </a:t>
            </a:r>
            <a:br/>
            <a:r>
              <a:t/>
            </a:r>
            <a:br/>
            <a:r>
              <a:rPr>
                <a:effectLst/>
              </a:rPr>
              <a:t>W MLP warstwa wejściowa otrzymuje tylko nieprzetworzone dane, podczas gdy ukryte warstwy wykonują ciężki lifting za pomocą funkcji aktywacyjnych, które dodają nieliniowość. To jak zespół superbohaterów, w którym warstwa wejściowa ustawia scenę, a ukryte warstwy z ich funkcjami aktywacyjnymi wykonują magię, aby odkryć ukryte wzorce w danych. To właśnie te funkcje aktywacyjne sprawiają, że zaawansowani uczniowie MLP mogą wykonywać złożone zadania, takie jak rozpoznawanie obrazów, przetwarzanie mowy itp.</a:t>
            </a:r>
            <a:r>
              <a:t> </a:t>
            </a:r>
            <a:br/>
            <a:endParaRPr/>
          </a:p>
          <a:p>
            <a:r>
              <a:t>MLP jest szkolony przy użyciu procesu zwanego backpropagacją, w którym dostosowuje ciężary między neuronami w celu poprawy jego dokładności w czasie. To jak zespół neuronów współpracujących ze sobą w celu wykonania zadania i lepszego doświadczenia. </a:t>
            </a:r>
          </a:p>
          <a:p>
            <a:endParaRPr/>
          </a:p>
          <a:p>
            <a:r>
              <a:t>MLP są szeroko stosowane do różnych zadań, od rozpoznawania obrazów po przewidywanie cen akcji i stanowią podstawę wielu zaawansowanych sieci neuronowych wykorzystywanych w uczeniu maszynowym i sztucznej inteligencji.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302645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Funkcje aktywacyjne są jak "tajny sos" sieci neuronowych! Określają, w jaki sposób dane wejściowe są przekształcane w dane wyjściowe. Przyjrzyjmy się trzem najczęstszym:</a:t>
            </a:r>
          </a:p>
          <a:p>
            <a:endParaRPr/>
          </a:p>
          <a:p>
            <a:r>
              <a:t>Sigmoid jest jak gładka krzywa, która przyjmuje dowolne dane wejściowe i niszczy je do wartości prawdopodobieństwa między 0 a 1. Jest to świetne rozwiązanie do zadań, w których chcemy przewidzieć, czy coś należy do jednej z dwóch kategorii, takich jak spam, czy nie spam. Ale uważaj na ekstremalne wejścia, które mogą sprawić, że straci swój "oomph" z powodu zanikających gradientów!</a:t>
            </a:r>
          </a:p>
          <a:p>
            <a:endParaRPr/>
          </a:p>
          <a:p>
            <a:r>
              <a:t>Tanh  </a:t>
            </a:r>
            <a:r>
              <a:rPr>
                <a:effectLst/>
              </a:rPr>
              <a:t>(/ˈ</a:t>
            </a:r>
            <a:r>
              <a:rPr i="1">
                <a:effectLst/>
              </a:rPr>
              <a:t>tæŋ</a:t>
            </a:r>
            <a:r>
              <a:rPr>
                <a:effectLst/>
              </a:rPr>
              <a:t>'/) lub hiperboliczna funkcja styczna</a:t>
            </a:r>
            <a:r>
              <a:t> to krzywa w kształcie dzwonka, która może przyjmować dowolne dane wejściowe i wyciskać je do wartości z zakresu od -1 do 1. Jest podobny do sigmoidu, ale jest skupiony wokół 0. Jest to przydatne, gdy mamy dane symetryczne i mogą mieć zarówno wartości dodatnie, jak i ujemne.</a:t>
            </a:r>
          </a:p>
          <a:p>
            <a:endParaRPr/>
          </a:p>
          <a:p>
            <a:r>
              <a:t>Rektyfikowana jednostka liniowa lub funkcja ReLU (</a:t>
            </a:r>
            <a:r>
              <a:rPr i="1"/>
              <a:t>/rel-you/</a:t>
            </a:r>
            <a:r>
              <a:t>) to funkcja aktywacji typu "do or die"! To jak przełącznik światła, który pozwala tylko dodatnim wejściom przechodzić przez niezmienione, ale ustawia ujemne wejścia na 0. Jest super wydajny i zapobiega problemom z gradientem, ale uważaj, nie jest ograniczony i może powodować "martwe" neurony z wyjściami 0.</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38990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Podsumowując, Deep Learning to szybko rozwijająca się dziedzina, która zrewolucjonizowała sposób, w jaki podchodzimy do problemów w uczeniu maszynowym.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W przyszłych tematach poznasz różne techniki szkolenia sieci neuronowych,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Aby ukończyć tę jednostkę, zapoznaj się z poniższymi zasobami online. </a:t>
            </a:r>
          </a:p>
          <a:p>
            <a:endParaRPr sz="1200" kern="1200">
              <a:solidFill>
                <a:schemeClr val="tx1"/>
              </a:solidFill>
              <a:effectLst/>
              <a:latin typeface="+mn-lt"/>
              <a:ea typeface="+mn-ea"/>
              <a:cs typeface="+mn-cs"/>
            </a:endParaRPr>
          </a:p>
          <a:p>
            <a:pPr>
              <a:defRPr>
                <a:effectLst/>
              </a:defRPr>
            </a:pPr>
            <a:r>
              <a:t>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kaggle.com/code/ryanholbrook/a-single-neur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youtube.com/watch?v=QDX-1M5Nj7s" TargetMode="External"/><Relationship Id="rId5" Type="http://schemas.openxmlformats.org/officeDocument/2006/relationships/hyperlink" Target="https://www.simplilearn.com/tutorials/deep-learning-tutorial/multilayer-perceptron" TargetMode="External"/><Relationship Id="rId4" Type="http://schemas.openxmlformats.org/officeDocument/2006/relationships/hyperlink" Target="https://www.simplilearn.com/tutorials/deep-learning-tutorial/perceptr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01422" y="2217384"/>
            <a:ext cx="9144000" cy="3065815"/>
          </a:xfrm>
        </p:spPr>
        <p:txBody>
          <a:bodyPr>
            <a:normAutofit fontScale="90000"/>
          </a:bodyPr>
          <a:lstStyle/>
          <a:p>
            <a:r>
              <a:rPr b="1"/>
              <a:t>O3 - Programy nauczania zdalnego w uczeniu maszynowym</a:t>
            </a:r>
            <a:br>
              <a:rPr b="1"/>
            </a:br>
            <a:r>
              <a:rPr b="1"/>
              <a:t/>
            </a:r>
            <a:br>
              <a:rPr b="1"/>
            </a:br>
            <a:r>
              <a:t>7 - Wprowadzenie do uczenia głębokiego</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Dowiedz się więcej o jednostkach liniowych, elementach składowych uczenia głębokiego.</a:t>
            </a:r>
            <a:endParaRPr b="1">
              <a:latin typeface="+mj-lt"/>
            </a:endParaRPr>
          </a:p>
          <a:p>
            <a:pPr algn="just">
              <a:defRPr>
                <a:latin typeface="+mj-lt"/>
                <a:hlinkClick r:id="rId3"/>
              </a:defRPr>
            </a:pPr>
            <a:r>
              <a:t>https://www.kaggle.com/code/ryanholbrook/a-single-neuron</a:t>
            </a:r>
            <a:endParaRPr>
              <a:latin typeface="+mj-lt"/>
            </a:endParaRPr>
          </a:p>
          <a:p>
            <a:pPr marL="0" indent="0" algn="just">
              <a:buNone/>
              <a:defRPr b="1">
                <a:latin typeface="+mj-lt"/>
              </a:defRPr>
            </a:pPr>
            <a:r>
              <a:t>Przeczytaj to wprowadzenie do jednowarstwowych sieci neuronowych </a:t>
            </a:r>
            <a:endParaRPr b="1">
              <a:latin typeface="+mj-lt"/>
            </a:endParaRPr>
          </a:p>
          <a:p>
            <a:pPr algn="just">
              <a:defRPr>
                <a:latin typeface="+mj-lt"/>
                <a:hlinkClick r:id="rId4"/>
              </a:defRPr>
            </a:pPr>
            <a:r>
              <a:t>https://www.simplilearn.com/tutorials/deep-learning-tutorial/perceptron</a:t>
            </a:r>
            <a:endParaRPr>
              <a:latin typeface="+mj-lt"/>
            </a:endParaRPr>
          </a:p>
          <a:p>
            <a:pPr marL="0" indent="0" algn="just">
              <a:buNone/>
              <a:defRPr b="1">
                <a:latin typeface="+mj-lt"/>
              </a:defRPr>
            </a:pPr>
            <a:r>
              <a:t>Przeczytaj to wprowadzenie do wielowarstwowej sieci neuronowej</a:t>
            </a:r>
            <a:endParaRPr>
              <a:latin typeface="+mj-lt"/>
            </a:endParaRPr>
          </a:p>
          <a:p>
            <a:pPr algn="just">
              <a:defRPr>
                <a:latin typeface="+mj-lt"/>
                <a:hlinkClick r:id="rId5"/>
              </a:defRPr>
            </a:pPr>
            <a:r>
              <a:t>https://www.simplilearn.com/tutorials/deep-learning-tutorial/multilayer-perceptron</a:t>
            </a:r>
            <a:endParaRPr b="1">
              <a:latin typeface="+mj-lt"/>
            </a:endParaRPr>
          </a:p>
          <a:p>
            <a:pPr marL="0" indent="0" algn="just">
              <a:buNone/>
              <a:defRPr b="1">
                <a:latin typeface="+mj-lt"/>
              </a:defRPr>
            </a:pPr>
            <a:r>
              <a:t>Zapoznaj się z wideo MIT Introduction to Deep Learning: </a:t>
            </a:r>
          </a:p>
          <a:p>
            <a:pPr algn="just">
              <a:defRPr>
                <a:latin typeface="+mj-lt"/>
              </a:defRPr>
            </a:pPr>
            <a:r>
              <a:rPr>
                <a:hlinkClick r:id="rId6"/>
              </a:rPr>
              <a:t>https://www.youtube.com/watch?v=QDX-1M5Nj7s</a:t>
            </a:r>
            <a:r>
              <a:t> </a:t>
            </a:r>
            <a:endParaRPr b="1">
              <a:latin typeface="+mj-lt"/>
            </a:endParaRPr>
          </a:p>
          <a:p>
            <a:pPr marL="0" indent="0" algn="just">
              <a:buNone/>
              <a:defRPr b="1">
                <a:latin typeface="+mj-lt"/>
              </a:defRPr>
            </a:pPr>
            <a:r>
              <a:t>Uzyskać dostęp do aplikacji Oracle Member Hub i dokończyć siódmy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uczenia głębokiego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uczenia głębokiego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10065"/>
            <a:ext cx="8741229" cy="4486275"/>
          </a:xfrm>
        </p:spPr>
        <p:txBody>
          <a:bodyPr>
            <a:noAutofit/>
          </a:bodyPr>
          <a:lstStyle/>
          <a:p>
            <a:pPr>
              <a:defRPr sz="3600">
                <a:latin typeface="+mj-lt"/>
              </a:defRPr>
            </a:pPr>
            <a:r>
              <a:t>Uczenie głębokie wykorzystuje sztuczne sieci neuronowe do uczenia się na podstawie dużych ilości danych i tworzenia dokładnych prognoz.</a:t>
            </a:r>
          </a:p>
          <a:p>
            <a:pPr>
              <a:defRPr sz="3600">
                <a:latin typeface="+mj-lt"/>
              </a:defRPr>
            </a:pPr>
            <a:r>
              <a:t>Sieci neuronowe rozpoznają wzorce w danych, podobnie jak ludzie uczą się na podstawie doświadczenia.</a:t>
            </a:r>
          </a:p>
          <a:p>
            <a:pPr>
              <a:defRPr sz="3600">
                <a:latin typeface="+mj-lt"/>
              </a:defRPr>
            </a:pPr>
            <a:r>
              <a:t>Deep Learning ma wiele zastosowań, w tym rozpoznawanie obrazów, przetwarzanie języka naturalnego i rozpoznawanie mowy.</a:t>
            </a:r>
          </a:p>
        </p:txBody>
      </p:sp>
      <p:pic>
        <p:nvPicPr>
          <p:cNvPr id="7" name="Picture 6"/>
          <p:cNvPicPr>
            <a:picLocks noChangeAspect="1"/>
          </p:cNvPicPr>
          <p:nvPr/>
        </p:nvPicPr>
        <p:blipFill>
          <a:blip r:embed="rId3"/>
          <a:stretch>
            <a:fillRect/>
          </a:stretch>
        </p:blipFill>
        <p:spPr>
          <a:xfrm>
            <a:off x="9013371" y="1690687"/>
            <a:ext cx="2958522" cy="1972964"/>
          </a:xfrm>
          <a:prstGeom prst="rect">
            <a:avLst/>
          </a:prstGeom>
        </p:spPr>
      </p:pic>
      <p:pic>
        <p:nvPicPr>
          <p:cNvPr id="1028" name="Picture 4" descr="Free ChatGPT Stock Photo"/>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8430749" y="4038588"/>
            <a:ext cx="2923051" cy="1864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Sieci neuronowe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60059"/>
            <a:ext cx="8665030" cy="4486275"/>
          </a:xfrm>
        </p:spPr>
        <p:txBody>
          <a:bodyPr>
            <a:noAutofit/>
          </a:bodyPr>
          <a:lstStyle/>
          <a:p>
            <a:pPr>
              <a:defRPr sz="3600">
                <a:latin typeface="+mj-lt"/>
              </a:defRPr>
            </a:pPr>
            <a:r>
              <a:t>Sieci neuronowe są wzorowane na ludzkim mózgu i składają się z połączonych neuronów, które przetwarzają i przekazują informacje.</a:t>
            </a:r>
          </a:p>
          <a:p>
            <a:pPr>
              <a:defRPr sz="3600">
                <a:latin typeface="+mj-lt"/>
              </a:defRPr>
            </a:pPr>
            <a:r>
              <a:t>Sieci neuronowe uczą się na podstawie danych i na podstawie tych danych przewidują lub podejmują decyzje.</a:t>
            </a:r>
          </a:p>
          <a:p>
            <a:pPr>
              <a:defRPr sz="3600">
                <a:latin typeface="+mj-lt"/>
              </a:defRPr>
            </a:pPr>
            <a:r>
              <a:t>Dostosowując mocne strony połączeń między neuronami, sieci neuronowe mogą dostosować się i poprawić swoją wydajność w czasie.</a:t>
            </a:r>
          </a:p>
        </p:txBody>
      </p:sp>
      <p:pic>
        <p:nvPicPr>
          <p:cNvPr id="2050" name="Picture 2" descr="Illustration of synapse and neuron on a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5030" y="1782578"/>
            <a:ext cx="3335794" cy="18750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Neurons cells concep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0449" y="4252286"/>
            <a:ext cx="3355215" cy="188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181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080" y="102462"/>
            <a:ext cx="10515600" cy="908504"/>
          </a:xfrm>
        </p:spPr>
        <p:txBody>
          <a:bodyPr/>
          <a:lstStyle/>
          <a:p>
            <a:pPr algn="ctr">
              <a:defRPr b="1"/>
            </a:pPr>
            <a:r>
              <a:t>Neuron prosty - jednostka liniowa </a:t>
            </a:r>
          </a:p>
        </p:txBody>
      </p:sp>
      <p:sp>
        <p:nvSpPr>
          <p:cNvPr id="4" name="Oval 3"/>
          <p:cNvSpPr/>
          <p:nvPr/>
        </p:nvSpPr>
        <p:spPr>
          <a:xfrm>
            <a:off x="2572763" y="2249049"/>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1867988" y="2618381"/>
            <a:ext cx="701040"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62743" y="2187847"/>
            <a:ext cx="1420572" cy="369332"/>
          </a:xfrm>
          <a:prstGeom prst="rect">
            <a:avLst/>
          </a:prstGeom>
          <a:noFill/>
        </p:spPr>
        <p:txBody>
          <a:bodyPr wrap="square">
            <a:spAutoFit/>
          </a:bodyPr>
          <a:lstStyle/>
          <a:p>
            <a:pPr>
              <a:defRPr>
                <a:latin typeface="+mj-lt"/>
              </a:defRPr>
            </a:pPr>
            <a:r>
              <a:rPr b="1"/>
              <a:t>X1</a:t>
            </a:r>
            <a:r>
              <a:t> (</a:t>
            </a:r>
            <a:r>
              <a:rPr b="1"/>
              <a:t>cukry</a:t>
            </a:r>
            <a:r>
              <a:t>)</a:t>
            </a:r>
            <a:endParaRPr>
              <a:latin typeface="+mj-lt"/>
            </a:endParaRPr>
          </a:p>
        </p:txBody>
      </p:sp>
      <p:sp>
        <p:nvSpPr>
          <p:cNvPr id="17" name="TextBox 16"/>
          <p:cNvSpPr txBox="1"/>
          <p:nvPr/>
        </p:nvSpPr>
        <p:spPr>
          <a:xfrm>
            <a:off x="2486680" y="2409944"/>
            <a:ext cx="936261" cy="369332"/>
          </a:xfrm>
          <a:prstGeom prst="rect">
            <a:avLst/>
          </a:prstGeom>
          <a:noFill/>
        </p:spPr>
        <p:txBody>
          <a:bodyPr wrap="square">
            <a:spAutoFit/>
          </a:bodyPr>
          <a:lstStyle/>
          <a:p>
            <a:pPr>
              <a:defRPr>
                <a:solidFill>
                  <a:schemeClr val="bg1"/>
                </a:solidFill>
                <a:latin typeface="+mj-lt"/>
              </a:defRPr>
            </a:pPr>
            <a:r>
              <a:t>w1 (</a:t>
            </a:r>
            <a:r>
              <a:rPr b="1"/>
              <a:t>2,5)</a:t>
            </a:r>
            <a:endParaRPr b="1">
              <a:solidFill>
                <a:schemeClr val="bg1"/>
              </a:solidFill>
              <a:latin typeface="+mj-lt"/>
            </a:endParaRPr>
          </a:p>
        </p:txBody>
      </p:sp>
      <p:sp>
        <p:nvSpPr>
          <p:cNvPr id="21" name="Oval 20"/>
          <p:cNvSpPr/>
          <p:nvPr/>
        </p:nvSpPr>
        <p:spPr>
          <a:xfrm>
            <a:off x="3962859" y="2237381"/>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Σ</a:t>
            </a:r>
          </a:p>
        </p:txBody>
      </p:sp>
      <p:cxnSp>
        <p:nvCxnSpPr>
          <p:cNvPr id="30" name="Straight Arrow Connector 29"/>
          <p:cNvCxnSpPr/>
          <p:nvPr/>
        </p:nvCxnSpPr>
        <p:spPr>
          <a:xfrm flipV="1">
            <a:off x="4757047" y="2664960"/>
            <a:ext cx="1064647" cy="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48868" y="2966291"/>
            <a:ext cx="576946" cy="400110"/>
          </a:xfrm>
          <a:prstGeom prst="rect">
            <a:avLst/>
          </a:prstGeom>
          <a:noFill/>
        </p:spPr>
        <p:txBody>
          <a:bodyPr wrap="square">
            <a:spAutoFit/>
          </a:bodyPr>
          <a:lstStyle/>
          <a:p>
            <a:pPr>
              <a:defRPr sz="2000">
                <a:solidFill>
                  <a:schemeClr val="bg1"/>
                </a:solidFill>
                <a:latin typeface="+mj-lt"/>
              </a:defRPr>
            </a:pPr>
            <a:r>
              <a:t>f(x)</a:t>
            </a:r>
            <a:endParaRPr sz="2000">
              <a:solidFill>
                <a:schemeClr val="bg1"/>
              </a:solidFill>
              <a:latin typeface="+mj-lt"/>
            </a:endParaRPr>
          </a:p>
        </p:txBody>
      </p:sp>
      <p:sp>
        <p:nvSpPr>
          <p:cNvPr id="41" name="TextBox 40"/>
          <p:cNvSpPr txBox="1"/>
          <p:nvPr/>
        </p:nvSpPr>
        <p:spPr>
          <a:xfrm>
            <a:off x="3801839" y="1479961"/>
            <a:ext cx="1543041" cy="707886"/>
          </a:xfrm>
          <a:prstGeom prst="rect">
            <a:avLst/>
          </a:prstGeom>
          <a:noFill/>
        </p:spPr>
        <p:txBody>
          <a:bodyPr wrap="square">
            <a:spAutoFit/>
          </a:bodyPr>
          <a:lstStyle/>
          <a:p>
            <a:pPr algn="ctr">
              <a:defRPr sz="2000">
                <a:latin typeface="+mj-lt"/>
              </a:defRPr>
            </a:pPr>
            <a:r>
              <a:t>Funkcja sumowania</a:t>
            </a:r>
            <a:endParaRPr sz="2000">
              <a:latin typeface="+mj-lt"/>
            </a:endParaRPr>
          </a:p>
        </p:txBody>
      </p:sp>
      <p:cxnSp>
        <p:nvCxnSpPr>
          <p:cNvPr id="36" name="Straight Arrow Connector 35"/>
          <p:cNvCxnSpPr>
            <a:stCxn id="4" idx="6"/>
            <a:endCxn id="21" idx="2"/>
          </p:cNvCxnSpPr>
          <p:nvPr/>
        </p:nvCxnSpPr>
        <p:spPr>
          <a:xfrm flipV="1">
            <a:off x="3367420" y="2618381"/>
            <a:ext cx="595439"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391957" y="2999381"/>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32775" y="3909729"/>
            <a:ext cx="1789054" cy="400110"/>
          </a:xfrm>
          <a:prstGeom prst="rect">
            <a:avLst/>
          </a:prstGeom>
          <a:noFill/>
        </p:spPr>
        <p:txBody>
          <a:bodyPr wrap="square">
            <a:spAutoFit/>
          </a:bodyPr>
          <a:lstStyle/>
          <a:p>
            <a:pPr>
              <a:defRPr sz="2000">
                <a:latin typeface="+mj-lt"/>
              </a:defRPr>
            </a:pPr>
            <a:r>
              <a:t>b (bias) = </a:t>
            </a:r>
            <a:r>
              <a:rPr b="1"/>
              <a:t>90</a:t>
            </a:r>
            <a:endParaRPr sz="2000">
              <a:latin typeface="+mj-lt"/>
            </a:endParaRPr>
          </a:p>
        </p:txBody>
      </p:sp>
      <p:sp>
        <p:nvSpPr>
          <p:cNvPr id="20" name="TextBox 19"/>
          <p:cNvSpPr txBox="1"/>
          <p:nvPr/>
        </p:nvSpPr>
        <p:spPr>
          <a:xfrm>
            <a:off x="4770491" y="2259456"/>
            <a:ext cx="2384149" cy="400110"/>
          </a:xfrm>
          <a:prstGeom prst="rect">
            <a:avLst/>
          </a:prstGeom>
          <a:noFill/>
        </p:spPr>
        <p:txBody>
          <a:bodyPr wrap="square">
            <a:spAutoFit/>
          </a:bodyPr>
          <a:lstStyle/>
          <a:p>
            <a:pPr>
              <a:defRPr sz="2000" b="1">
                <a:latin typeface="+mj-lt"/>
              </a:defRPr>
            </a:pPr>
            <a:r>
              <a:t>Wyjście (kalorie)</a:t>
            </a:r>
            <a:endParaRPr sz="2000" b="1">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2646022293"/>
              </p:ext>
            </p:extLst>
          </p:nvPr>
        </p:nvGraphicFramePr>
        <p:xfrm>
          <a:off x="6946365" y="1479961"/>
          <a:ext cx="4995264" cy="4633964"/>
        </p:xfrm>
        <a:graphic>
          <a:graphicData uri="http://schemas.openxmlformats.org/drawingml/2006/table">
            <a:tbl>
              <a:tblPr/>
              <a:tblGrid>
                <a:gridCol w="2305507">
                  <a:extLst>
                    <a:ext uri="{9D8B030D-6E8A-4147-A177-3AD203B41FA5}">
                      <a16:colId xmlns:a16="http://schemas.microsoft.com/office/drawing/2014/main" val="2162869549"/>
                    </a:ext>
                  </a:extLst>
                </a:gridCol>
                <a:gridCol w="978094">
                  <a:extLst>
                    <a:ext uri="{9D8B030D-6E8A-4147-A177-3AD203B41FA5}">
                      <a16:colId xmlns:a16="http://schemas.microsoft.com/office/drawing/2014/main" val="831527904"/>
                    </a:ext>
                  </a:extLst>
                </a:gridCol>
                <a:gridCol w="611308">
                  <a:extLst>
                    <a:ext uri="{9D8B030D-6E8A-4147-A177-3AD203B41FA5}">
                      <a16:colId xmlns:a16="http://schemas.microsoft.com/office/drawing/2014/main" val="2583135015"/>
                    </a:ext>
                  </a:extLst>
                </a:gridCol>
                <a:gridCol w="1100355">
                  <a:extLst>
                    <a:ext uri="{9D8B030D-6E8A-4147-A177-3AD203B41FA5}">
                      <a16:colId xmlns:a16="http://schemas.microsoft.com/office/drawing/2014/main" val="3029426305"/>
                    </a:ext>
                  </a:extLst>
                </a:gridCol>
              </a:tblGrid>
              <a:tr h="802855">
                <a:tc>
                  <a:txBody>
                    <a:bodyPr/>
                    <a:lstStyle/>
                    <a:p>
                      <a:pPr algn="ctr" fontAlgn="ctr">
                        <a:defRPr b="1">
                          <a:solidFill>
                            <a:srgbClr val="000000"/>
                          </a:solidFill>
                          <a:effectLst/>
                          <a:latin typeface="+mj-lt"/>
                        </a:defRPr>
                      </a:pPr>
                      <a:r>
                        <a:t>nazwać</a:t>
                      </a:r>
                      <a:endParaRPr sz="1800" b="1" i="0" u="none" strike="noStrike">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zmierzone kalorie</a:t>
                      </a:r>
                      <a:endParaRPr sz="1800" b="1" i="0" u="none" strike="noStrike">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cukry</a:t>
                      </a: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przewidywane kalorie</a:t>
                      </a:r>
                    </a:p>
                  </a:txBody>
                  <a:tcPr marL="9525" marR="9525" marT="9525" marB="0" anchor="ctr">
                    <a:lnL>
                      <a:noFill/>
                    </a:lnL>
                    <a:lnR>
                      <a:noFill/>
                    </a:lnR>
                    <a:lnT>
                      <a:noFill/>
                    </a:lnT>
                    <a:lnB>
                      <a:noFill/>
                    </a:lnB>
                  </a:tcPr>
                </a:tc>
                <a:extLst>
                  <a:ext uri="{0D108BD9-81ED-4DB2-BD59-A6C34878D82A}">
                    <a16:rowId xmlns:a16="http://schemas.microsoft.com/office/drawing/2014/main" val="4018723585"/>
                  </a:ext>
                </a:extLst>
              </a:tr>
              <a:tr h="409118">
                <a:tc>
                  <a:txBody>
                    <a:bodyPr/>
                    <a:lstStyle/>
                    <a:p>
                      <a:pPr algn="ctr" fontAlgn="b">
                        <a:defRPr>
                          <a:solidFill>
                            <a:srgbClr val="000000"/>
                          </a:solidFill>
                          <a:effectLst/>
                          <a:latin typeface="+mj-lt"/>
                        </a:defRPr>
                      </a:pPr>
                      <a:r>
                        <a:t>Almond Delight</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8</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extLst>
                  <a:ext uri="{0D108BD9-81ED-4DB2-BD59-A6C34878D82A}">
                    <a16:rowId xmlns:a16="http://schemas.microsoft.com/office/drawing/2014/main" val="3989498826"/>
                  </a:ext>
                </a:extLst>
              </a:tr>
              <a:tr h="409118">
                <a:tc>
                  <a:txBody>
                    <a:bodyPr/>
                    <a:lstStyle/>
                    <a:p>
                      <a:pPr algn="ctr" fontAlgn="b">
                        <a:defRPr>
                          <a:solidFill>
                            <a:srgbClr val="000000"/>
                          </a:solidFill>
                          <a:effectLst/>
                          <a:latin typeface="+mj-lt"/>
                        </a:defRPr>
                      </a:pPr>
                      <a:r>
                        <a:t>Cap'n'Crunch</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extLst>
                  <a:ext uri="{0D108BD9-81ED-4DB2-BD59-A6C34878D82A}">
                    <a16:rowId xmlns:a16="http://schemas.microsoft.com/office/drawing/2014/main" val="654320618"/>
                  </a:ext>
                </a:extLst>
              </a:tr>
              <a:tr h="409118">
                <a:tc>
                  <a:txBody>
                    <a:bodyPr/>
                    <a:lstStyle/>
                    <a:p>
                      <a:pPr algn="ctr" fontAlgn="b">
                        <a:defRPr>
                          <a:solidFill>
                            <a:srgbClr val="000000"/>
                          </a:solidFill>
                          <a:effectLst/>
                          <a:latin typeface="+mj-lt"/>
                        </a:defRPr>
                      </a:pPr>
                      <a:r>
                        <a:t>Klastry</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7</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107,5</a:t>
                      </a:r>
                    </a:p>
                  </a:txBody>
                  <a:tcPr marL="9525" marR="9525" marT="9525" marB="0" anchor="b">
                    <a:lnL>
                      <a:noFill/>
                    </a:lnL>
                    <a:lnR>
                      <a:noFill/>
                    </a:lnR>
                    <a:lnT>
                      <a:noFill/>
                    </a:lnT>
                    <a:lnB>
                      <a:noFill/>
                    </a:lnB>
                  </a:tcPr>
                </a:tc>
                <a:extLst>
                  <a:ext uri="{0D108BD9-81ED-4DB2-BD59-A6C34878D82A}">
                    <a16:rowId xmlns:a16="http://schemas.microsoft.com/office/drawing/2014/main" val="3723954449"/>
                  </a:ext>
                </a:extLst>
              </a:tr>
              <a:tr h="409118">
                <a:tc>
                  <a:txBody>
                    <a:bodyPr/>
                    <a:lstStyle/>
                    <a:p>
                      <a:pPr algn="ctr" fontAlgn="b">
                        <a:defRPr>
                          <a:solidFill>
                            <a:srgbClr val="000000"/>
                          </a:solidFill>
                          <a:effectLst/>
                          <a:latin typeface="+mj-lt"/>
                        </a:defRPr>
                      </a:pPr>
                      <a:r>
                        <a:t>Cracklin' Oat Bran</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7</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107,5</a:t>
                      </a:r>
                    </a:p>
                  </a:txBody>
                  <a:tcPr marL="9525" marR="9525" marT="9525" marB="0" anchor="b">
                    <a:lnL>
                      <a:noFill/>
                    </a:lnL>
                    <a:lnR>
                      <a:noFill/>
                    </a:lnR>
                    <a:lnT>
                      <a:noFill/>
                    </a:lnT>
                    <a:lnB>
                      <a:noFill/>
                    </a:lnB>
                  </a:tcPr>
                </a:tc>
                <a:extLst>
                  <a:ext uri="{0D108BD9-81ED-4DB2-BD59-A6C34878D82A}">
                    <a16:rowId xmlns:a16="http://schemas.microsoft.com/office/drawing/2014/main" val="3366861476"/>
                  </a:ext>
                </a:extLst>
              </a:tr>
              <a:tr h="409118">
                <a:tc>
                  <a:txBody>
                    <a:bodyPr/>
                    <a:lstStyle/>
                    <a:p>
                      <a:pPr algn="ctr" fontAlgn="b">
                        <a:defRPr>
                          <a:solidFill>
                            <a:srgbClr val="000000"/>
                          </a:solidFill>
                          <a:effectLst/>
                          <a:latin typeface="+mj-lt"/>
                        </a:defRPr>
                      </a:pPr>
                      <a:r>
                        <a:t>Podwójny Chex</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5</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102,5</a:t>
                      </a:r>
                    </a:p>
                  </a:txBody>
                  <a:tcPr marL="9525" marR="9525" marT="9525" marB="0" anchor="b">
                    <a:lnL>
                      <a:noFill/>
                    </a:lnL>
                    <a:lnR>
                      <a:noFill/>
                    </a:lnR>
                    <a:lnT>
                      <a:noFill/>
                    </a:lnT>
                    <a:lnB>
                      <a:noFill/>
                    </a:lnB>
                  </a:tcPr>
                </a:tc>
                <a:extLst>
                  <a:ext uri="{0D108BD9-81ED-4DB2-BD59-A6C34878D82A}">
                    <a16:rowId xmlns:a16="http://schemas.microsoft.com/office/drawing/2014/main" val="3146171388"/>
                  </a:ext>
                </a:extLst>
              </a:tr>
              <a:tr h="409118">
                <a:tc>
                  <a:txBody>
                    <a:bodyPr/>
                    <a:lstStyle/>
                    <a:p>
                      <a:pPr algn="ctr" fontAlgn="b">
                        <a:defRPr>
                          <a:solidFill>
                            <a:srgbClr val="000000"/>
                          </a:solidFill>
                          <a:effectLst/>
                          <a:latin typeface="+mj-lt"/>
                        </a:defRPr>
                      </a:pPr>
                      <a:r>
                        <a:t>Owocowe Bran</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extLst>
                  <a:ext uri="{0D108BD9-81ED-4DB2-BD59-A6C34878D82A}">
                    <a16:rowId xmlns:a16="http://schemas.microsoft.com/office/drawing/2014/main" val="2445645583"/>
                  </a:ext>
                </a:extLst>
              </a:tr>
              <a:tr h="409118">
                <a:tc>
                  <a:txBody>
                    <a:bodyPr/>
                    <a:lstStyle/>
                    <a:p>
                      <a:pPr algn="ctr" fontAlgn="b">
                        <a:defRPr>
                          <a:solidFill>
                            <a:srgbClr val="000000"/>
                          </a:solidFill>
                          <a:effectLst/>
                          <a:latin typeface="+mj-lt"/>
                        </a:defRPr>
                      </a:pPr>
                      <a:r>
                        <a:t>Golden Grahams</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9</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112,5</a:t>
                      </a:r>
                    </a:p>
                  </a:txBody>
                  <a:tcPr marL="9525" marR="9525" marT="9525" marB="0" anchor="b">
                    <a:lnL>
                      <a:noFill/>
                    </a:lnL>
                    <a:lnR>
                      <a:noFill/>
                    </a:lnR>
                    <a:lnT>
                      <a:noFill/>
                    </a:lnT>
                    <a:lnB>
                      <a:noFill/>
                    </a:lnB>
                  </a:tcPr>
                </a:tc>
                <a:extLst>
                  <a:ext uri="{0D108BD9-81ED-4DB2-BD59-A6C34878D82A}">
                    <a16:rowId xmlns:a16="http://schemas.microsoft.com/office/drawing/2014/main" val="3967958327"/>
                  </a:ext>
                </a:extLst>
              </a:tr>
              <a:tr h="409118">
                <a:tc>
                  <a:txBody>
                    <a:bodyPr/>
                    <a:lstStyle/>
                    <a:p>
                      <a:pPr algn="ctr" fontAlgn="b">
                        <a:defRPr>
                          <a:solidFill>
                            <a:srgbClr val="000000"/>
                          </a:solidFill>
                          <a:effectLst/>
                          <a:latin typeface="+mj-lt"/>
                        </a:defRPr>
                      </a:pPr>
                      <a:r>
                        <a:t>Orzechy winogronowe Płatki</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5</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102,5</a:t>
                      </a:r>
                    </a:p>
                  </a:txBody>
                  <a:tcPr marL="9525" marR="9525" marT="9525" marB="0" anchor="b">
                    <a:lnL>
                      <a:noFill/>
                    </a:lnL>
                    <a:lnR>
                      <a:noFill/>
                    </a:lnR>
                    <a:lnT>
                      <a:noFill/>
                    </a:lnT>
                    <a:lnB>
                      <a:noFill/>
                    </a:lnB>
                  </a:tcPr>
                </a:tc>
                <a:extLst>
                  <a:ext uri="{0D108BD9-81ED-4DB2-BD59-A6C34878D82A}">
                    <a16:rowId xmlns:a16="http://schemas.microsoft.com/office/drawing/2014/main" val="1802310079"/>
                  </a:ext>
                </a:extLst>
              </a:tr>
              <a:tr h="409118">
                <a:tc>
                  <a:txBody>
                    <a:bodyPr/>
                    <a:lstStyle/>
                    <a:p>
                      <a:pPr algn="ctr" fontAlgn="b">
                        <a:defRPr>
                          <a:solidFill>
                            <a:srgbClr val="000000"/>
                          </a:solidFill>
                          <a:effectLst/>
                          <a:latin typeface="+mj-lt"/>
                        </a:defRPr>
                      </a:pPr>
                      <a:r>
                        <a:t>Honey Graham Ohs</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117,5</a:t>
                      </a:r>
                    </a:p>
                  </a:txBody>
                  <a:tcPr marL="9525" marR="9525" marT="9525" marB="0" anchor="b">
                    <a:lnL>
                      <a:noFill/>
                    </a:lnL>
                    <a:lnR>
                      <a:noFill/>
                    </a:lnR>
                    <a:lnT>
                      <a:noFill/>
                    </a:lnT>
                    <a:lnB>
                      <a:noFill/>
                    </a:lnB>
                  </a:tcPr>
                </a:tc>
                <a:extLst>
                  <a:ext uri="{0D108BD9-81ED-4DB2-BD59-A6C34878D82A}">
                    <a16:rowId xmlns:a16="http://schemas.microsoft.com/office/drawing/2014/main" val="3711795063"/>
                  </a:ext>
                </a:extLst>
              </a:tr>
            </a:tbl>
          </a:graphicData>
        </a:graphic>
      </p:graphicFrame>
      <p:sp>
        <p:nvSpPr>
          <p:cNvPr id="7" name="Cloud Callout 6"/>
          <p:cNvSpPr/>
          <p:nvPr/>
        </p:nvSpPr>
        <p:spPr>
          <a:xfrm>
            <a:off x="0" y="4925863"/>
            <a:ext cx="6683829" cy="1540252"/>
          </a:xfrm>
          <a:prstGeom prst="cloudCallout">
            <a:avLst>
              <a:gd name="adj1" fmla="val 53170"/>
              <a:gd name="adj2" fmla="val -12482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Dane pochodzą z:</a:t>
            </a:r>
          </a:p>
          <a:p>
            <a:pPr algn="ctr"/>
            <a:r>
              <a:t>https://www.kaggle.com/datasets/crawford/80-cereals</a:t>
            </a:r>
          </a:p>
        </p:txBody>
      </p:sp>
      <p:sp>
        <p:nvSpPr>
          <p:cNvPr id="3" name="Rectangle 2"/>
          <p:cNvSpPr/>
          <p:nvPr/>
        </p:nvSpPr>
        <p:spPr>
          <a:xfrm>
            <a:off x="481214" y="3246073"/>
            <a:ext cx="2779928" cy="461665"/>
          </a:xfrm>
          <a:prstGeom prst="rect">
            <a:avLst/>
          </a:prstGeom>
        </p:spPr>
        <p:txBody>
          <a:bodyPr wrap="none">
            <a:spAutoFit/>
          </a:bodyPr>
          <a:lstStyle/>
          <a:p>
            <a:pPr>
              <a:defRPr sz="2400"/>
            </a:pPr>
            <a:r>
              <a:t>Wyjście = w1 * x1 + b</a:t>
            </a:r>
            <a:endParaRPr sz="2400"/>
          </a:p>
        </p:txBody>
      </p:sp>
      <p:sp>
        <p:nvSpPr>
          <p:cNvPr id="5" name="Rectangular Callout 4"/>
          <p:cNvSpPr/>
          <p:nvPr/>
        </p:nvSpPr>
        <p:spPr>
          <a:xfrm>
            <a:off x="676989" y="3956157"/>
            <a:ext cx="2521456" cy="803785"/>
          </a:xfrm>
          <a:prstGeom prst="wedgeRectCallout">
            <a:avLst>
              <a:gd name="adj1" fmla="val -15221"/>
              <a:gd name="adj2" fmla="val -91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Podobne do regresji liniowej!</a:t>
            </a:r>
          </a:p>
        </p:txBody>
      </p:sp>
    </p:spTree>
    <p:extLst>
      <p:ext uri="{BB962C8B-B14F-4D97-AF65-F5344CB8AC3E}">
        <p14:creationId xmlns:p14="http://schemas.microsoft.com/office/powerpoint/2010/main" val="220740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Sieć jednowarstwowa - Perceptron</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6"/>
          <p:cNvSpPr/>
          <p:nvPr/>
        </p:nvSpPr>
        <p:spPr>
          <a:xfrm>
            <a:off x="1600195" y="4108910"/>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1629" y="4469841"/>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6683" y="1021442"/>
            <a:ext cx="576946" cy="369332"/>
          </a:xfrm>
          <a:prstGeom prst="rect">
            <a:avLst/>
          </a:prstGeom>
          <a:noFill/>
        </p:spPr>
        <p:txBody>
          <a:bodyPr wrap="square">
            <a:spAutoFit/>
          </a:bodyPr>
          <a:lstStyle/>
          <a:p>
            <a:pPr>
              <a:defRPr>
                <a:latin typeface="+mj-lt"/>
              </a:defRPr>
            </a:pPr>
            <a:r>
              <a:t>x1</a:t>
            </a:r>
            <a:endParaRPr>
              <a:latin typeface="+mj-lt"/>
            </a:endParaRPr>
          </a:p>
        </p:txBody>
      </p:sp>
      <p:sp>
        <p:nvSpPr>
          <p:cNvPr id="14" name="TextBox 13"/>
          <p:cNvSpPr txBox="1"/>
          <p:nvPr/>
        </p:nvSpPr>
        <p:spPr>
          <a:xfrm>
            <a:off x="696683" y="197263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5" name="TextBox 14"/>
          <p:cNvSpPr txBox="1"/>
          <p:nvPr/>
        </p:nvSpPr>
        <p:spPr>
          <a:xfrm>
            <a:off x="691239" y="2864924"/>
            <a:ext cx="576946" cy="369332"/>
          </a:xfrm>
          <a:prstGeom prst="rect">
            <a:avLst/>
          </a:prstGeom>
          <a:noFill/>
        </p:spPr>
        <p:txBody>
          <a:bodyPr wrap="square">
            <a:spAutoFit/>
          </a:bodyPr>
          <a:lstStyle/>
          <a:p>
            <a:pPr>
              <a:defRPr>
                <a:latin typeface="+mj-lt"/>
              </a:defRPr>
            </a:pPr>
            <a:r>
              <a:t>x3</a:t>
            </a:r>
            <a:endParaRPr>
              <a:latin typeface="+mj-lt"/>
            </a:endParaRPr>
          </a:p>
        </p:txBody>
      </p:sp>
      <p:sp>
        <p:nvSpPr>
          <p:cNvPr id="16" name="TextBox 15"/>
          <p:cNvSpPr txBox="1"/>
          <p:nvPr/>
        </p:nvSpPr>
        <p:spPr>
          <a:xfrm>
            <a:off x="691239" y="4013661"/>
            <a:ext cx="576946" cy="369332"/>
          </a:xfrm>
          <a:prstGeom prst="rect">
            <a:avLst/>
          </a:prstGeom>
          <a:noFill/>
        </p:spPr>
        <p:txBody>
          <a:bodyPr wrap="square">
            <a:spAutoFit/>
          </a:bodyPr>
          <a:lstStyle/>
          <a:p>
            <a:pPr>
              <a:defRPr>
                <a:latin typeface="+mj-lt"/>
              </a:defRPr>
            </a:pPr>
            <a:r>
              <a:t>kwiecień</a:t>
            </a:r>
            <a:endParaRPr>
              <a:latin typeface="+mj-lt"/>
            </a:endParaRPr>
          </a:p>
        </p:txBody>
      </p:sp>
      <p:sp>
        <p:nvSpPr>
          <p:cNvPr id="17" name="TextBox 16"/>
          <p:cNvSpPr txBox="1"/>
          <p:nvPr/>
        </p:nvSpPr>
        <p:spPr>
          <a:xfrm>
            <a:off x="1817906" y="1321469"/>
            <a:ext cx="576946" cy="369332"/>
          </a:xfrm>
          <a:prstGeom prst="rect">
            <a:avLst/>
          </a:prstGeom>
          <a:noFill/>
        </p:spPr>
        <p:txBody>
          <a:bodyPr wrap="square">
            <a:spAutoFit/>
          </a:bodyPr>
          <a:lstStyle/>
          <a:p>
            <a:pPr>
              <a:defRPr>
                <a:solidFill>
                  <a:schemeClr val="bg1"/>
                </a:solidFill>
                <a:latin typeface="+mj-lt"/>
              </a:defRPr>
            </a:pPr>
            <a:r>
              <a:t>w1</a:t>
            </a:r>
            <a:endParaRPr>
              <a:solidFill>
                <a:schemeClr val="bg1"/>
              </a:solidFill>
              <a:latin typeface="+mj-lt"/>
            </a:endParaRPr>
          </a:p>
        </p:txBody>
      </p:sp>
      <p:sp>
        <p:nvSpPr>
          <p:cNvPr id="18" name="TextBox 17"/>
          <p:cNvSpPr txBox="1"/>
          <p:nvPr/>
        </p:nvSpPr>
        <p:spPr>
          <a:xfrm>
            <a:off x="1758028" y="2161846"/>
            <a:ext cx="576946" cy="369332"/>
          </a:xfrm>
          <a:prstGeom prst="rect">
            <a:avLst/>
          </a:prstGeom>
          <a:noFill/>
        </p:spPr>
        <p:txBody>
          <a:bodyPr wrap="square">
            <a:spAutoFit/>
          </a:bodyPr>
          <a:lstStyle/>
          <a:p>
            <a:pPr>
              <a:defRPr>
                <a:solidFill>
                  <a:schemeClr val="bg1"/>
                </a:solidFill>
                <a:latin typeface="+mj-lt"/>
              </a:defRPr>
            </a:pPr>
            <a:r>
              <a:t>w2</a:t>
            </a:r>
            <a:endParaRPr>
              <a:solidFill>
                <a:schemeClr val="bg1"/>
              </a:solidFill>
              <a:latin typeface="+mj-lt"/>
            </a:endParaRPr>
          </a:p>
        </p:txBody>
      </p:sp>
      <p:sp>
        <p:nvSpPr>
          <p:cNvPr id="19" name="TextBox 18"/>
          <p:cNvSpPr txBox="1"/>
          <p:nvPr/>
        </p:nvSpPr>
        <p:spPr>
          <a:xfrm>
            <a:off x="1758028" y="3079455"/>
            <a:ext cx="576946" cy="369332"/>
          </a:xfrm>
          <a:prstGeom prst="rect">
            <a:avLst/>
          </a:prstGeom>
          <a:noFill/>
        </p:spPr>
        <p:txBody>
          <a:bodyPr wrap="square">
            <a:spAutoFit/>
          </a:bodyPr>
          <a:lstStyle/>
          <a:p>
            <a:pPr>
              <a:defRPr>
                <a:solidFill>
                  <a:schemeClr val="bg1"/>
                </a:solidFill>
                <a:latin typeface="+mj-lt"/>
              </a:defRPr>
            </a:pPr>
            <a:r>
              <a:t>w3</a:t>
            </a:r>
            <a:endParaRPr>
              <a:solidFill>
                <a:schemeClr val="bg1"/>
              </a:solidFill>
              <a:latin typeface="+mj-lt"/>
            </a:endParaRPr>
          </a:p>
        </p:txBody>
      </p:sp>
      <p:sp>
        <p:nvSpPr>
          <p:cNvPr id="20" name="TextBox 19"/>
          <p:cNvSpPr txBox="1"/>
          <p:nvPr/>
        </p:nvSpPr>
        <p:spPr>
          <a:xfrm>
            <a:off x="1785241" y="4250895"/>
            <a:ext cx="576946" cy="369332"/>
          </a:xfrm>
          <a:prstGeom prst="rect">
            <a:avLst/>
          </a:prstGeom>
          <a:noFill/>
        </p:spPr>
        <p:txBody>
          <a:bodyPr wrap="square">
            <a:spAutoFit/>
          </a:bodyPr>
          <a:lstStyle/>
          <a:p>
            <a:pPr>
              <a:defRPr>
                <a:solidFill>
                  <a:schemeClr val="bg1"/>
                </a:solidFill>
                <a:latin typeface="+mj-lt"/>
              </a:defRPr>
            </a:pPr>
            <a:r>
              <a:t>wnuk</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1" idx="3"/>
          </p:cNvCxnSpPr>
          <p:nvPr/>
        </p:nvCxnSpPr>
        <p:spPr>
          <a:xfrm flipV="1">
            <a:off x="2293519" y="3240244"/>
            <a:ext cx="1088566" cy="1262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8" y="3351836"/>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403856" y="4262184"/>
            <a:ext cx="1081058" cy="400110"/>
          </a:xfrm>
          <a:prstGeom prst="rect">
            <a:avLst/>
          </a:prstGeom>
          <a:noFill/>
        </p:spPr>
        <p:txBody>
          <a:bodyPr wrap="square">
            <a:spAutoFit/>
          </a:bodyPr>
          <a:lstStyle/>
          <a:p>
            <a:pPr>
              <a:defRPr sz="2000">
                <a:latin typeface="+mj-lt"/>
              </a:defRPr>
            </a:pPr>
            <a:r>
              <a:t>b (bias)</a:t>
            </a:r>
            <a:endParaRPr sz="2000">
              <a:latin typeface="+mj-lt"/>
            </a:endParaRPr>
          </a:p>
        </p:txBody>
      </p:sp>
      <p:sp>
        <p:nvSpPr>
          <p:cNvPr id="40" name="TextBox 39"/>
          <p:cNvSpPr txBox="1"/>
          <p:nvPr/>
        </p:nvSpPr>
        <p:spPr>
          <a:xfrm>
            <a:off x="7395730" y="1932169"/>
            <a:ext cx="1543041" cy="707886"/>
          </a:xfrm>
          <a:prstGeom prst="rect">
            <a:avLst/>
          </a:prstGeom>
          <a:noFill/>
        </p:spPr>
        <p:txBody>
          <a:bodyPr wrap="square">
            <a:spAutoFit/>
          </a:bodyPr>
          <a:lstStyle/>
          <a:p>
            <a:pPr algn="ctr">
              <a:defRPr sz="2000">
                <a:latin typeface="+mj-lt"/>
              </a:defRPr>
            </a:pPr>
            <a:r>
              <a:t>Funkcja aktywacji</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Funkcja sumowania</a:t>
            </a:r>
            <a:endParaRPr sz="2000">
              <a:latin typeface="+mj-lt"/>
            </a:endParaRPr>
          </a:p>
        </p:txBody>
      </p:sp>
      <p:sp>
        <p:nvSpPr>
          <p:cNvPr id="42" name="Rectangle 41"/>
          <p:cNvSpPr/>
          <p:nvPr/>
        </p:nvSpPr>
        <p:spPr>
          <a:xfrm>
            <a:off x="4078771" y="2963926"/>
            <a:ext cx="3504486" cy="369332"/>
          </a:xfrm>
          <a:prstGeom prst="rect">
            <a:avLst/>
          </a:prstGeom>
        </p:spPr>
        <p:txBody>
          <a:bodyPr wrap="none">
            <a:spAutoFit/>
          </a:bodyPr>
          <a:lstStyle/>
          <a:p>
            <a:pPr>
              <a:defRPr>
                <a:latin typeface="+mj-lt"/>
              </a:defRPr>
            </a:pPr>
            <a:r>
              <a:t>w1 * x1 + w2 * x2 + ... + wn * xn + b</a:t>
            </a:r>
            <a:endParaRPr>
              <a:latin typeface="+mj-lt"/>
            </a:endParaRPr>
          </a:p>
        </p:txBody>
      </p:sp>
      <p:sp>
        <p:nvSpPr>
          <p:cNvPr id="44" name="Rectangle 43"/>
          <p:cNvSpPr/>
          <p:nvPr/>
        </p:nvSpPr>
        <p:spPr>
          <a:xfrm>
            <a:off x="9229541" y="2786170"/>
            <a:ext cx="856325" cy="369332"/>
          </a:xfrm>
          <a:prstGeom prst="rect">
            <a:avLst/>
          </a:prstGeom>
        </p:spPr>
        <p:txBody>
          <a:bodyPr wrap="none">
            <a:spAutoFit/>
          </a:bodyPr>
          <a:lstStyle/>
          <a:p>
            <a:pPr>
              <a:defRPr b="1">
                <a:latin typeface="+mj-lt"/>
              </a:defRPr>
            </a:pPr>
            <a:r>
              <a:t>Dane wyjściowe</a:t>
            </a:r>
            <a:endParaRPr b="1">
              <a:latin typeface="+mj-lt"/>
            </a:endParaRPr>
          </a:p>
        </p:txBody>
      </p:sp>
      <p:sp>
        <p:nvSpPr>
          <p:cNvPr id="46" name="Rectangle 45"/>
          <p:cNvSpPr/>
          <p:nvPr/>
        </p:nvSpPr>
        <p:spPr>
          <a:xfrm>
            <a:off x="4892985" y="3674153"/>
            <a:ext cx="7092378" cy="523220"/>
          </a:xfrm>
          <a:prstGeom prst="rect">
            <a:avLst/>
          </a:prstGeom>
        </p:spPr>
        <p:txBody>
          <a:bodyPr wrap="square">
            <a:spAutoFit/>
          </a:bodyPr>
          <a:lstStyle/>
          <a:p>
            <a:pPr>
              <a:defRPr sz="2800">
                <a:latin typeface="+mj-lt"/>
              </a:defRPr>
            </a:pPr>
            <a:r>
              <a:t>Output = f(w1 * x1 + w2 * x2 + ... + wn * xn + b)</a:t>
            </a:r>
            <a:endParaRPr sz="2800">
              <a:latin typeface="+mj-lt"/>
            </a:endParaRPr>
          </a:p>
        </p:txBody>
      </p:sp>
      <p:sp>
        <p:nvSpPr>
          <p:cNvPr id="48" name="Rectangle 47"/>
          <p:cNvSpPr/>
          <p:nvPr/>
        </p:nvSpPr>
        <p:spPr>
          <a:xfrm>
            <a:off x="921709" y="5542242"/>
            <a:ext cx="3656770" cy="830997"/>
          </a:xfrm>
          <a:prstGeom prst="rect">
            <a:avLst/>
          </a:prstGeom>
        </p:spPr>
        <p:txBody>
          <a:bodyPr wrap="none">
            <a:spAutoFit/>
          </a:bodyPr>
          <a:lstStyle/>
          <a:p>
            <a:pPr>
              <a:defRPr sz="2400"/>
            </a:pPr>
            <a:r>
              <a:t>Funkcja aktywacji</a:t>
            </a:r>
            <a:endParaRPr sz="2400"/>
          </a:p>
          <a:p>
            <a:pPr>
              <a:defRPr sz="2400">
                <a:latin typeface="+mj-lt"/>
              </a:defRPr>
            </a:pPr>
            <a:r>
              <a:t>sigmoid f(x) = 1 / (1 + e^(-x))</a:t>
            </a:r>
          </a:p>
        </p:txBody>
      </p:sp>
      <p:sp>
        <p:nvSpPr>
          <p:cNvPr id="52" name="Rectangle 51"/>
          <p:cNvSpPr/>
          <p:nvPr/>
        </p:nvSpPr>
        <p:spPr>
          <a:xfrm>
            <a:off x="5373650" y="1505425"/>
            <a:ext cx="1537922" cy="369332"/>
          </a:xfrm>
          <a:prstGeom prst="rect">
            <a:avLst/>
          </a:prstGeom>
        </p:spPr>
        <p:txBody>
          <a:bodyPr wrap="none">
            <a:spAutoFit/>
          </a:bodyPr>
          <a:lstStyle/>
          <a:p>
            <a:pPr>
              <a:defRPr b="1">
                <a:latin typeface="+mj-lt"/>
              </a:defRPr>
            </a:pPr>
            <a:r>
              <a:t>Neuron wyjściowy</a:t>
            </a:r>
            <a:endParaRPr b="1">
              <a:latin typeface="+mj-lt"/>
            </a:endParaRPr>
          </a:p>
        </p:txBody>
      </p:sp>
      <p:graphicFrame>
        <p:nvGraphicFramePr>
          <p:cNvPr id="53" name="Chart 52"/>
          <p:cNvGraphicFramePr>
            <a:graphicFrameLocks/>
          </p:cNvGraphicFramePr>
          <p:nvPr>
            <p:extLst>
              <p:ext uri="{D42A27DB-BD31-4B8C-83A1-F6EECF244321}">
                <p14:modId xmlns:p14="http://schemas.microsoft.com/office/powerpoint/2010/main" val="4119689218"/>
              </p:ext>
            </p:extLst>
          </p:nvPr>
        </p:nvGraphicFramePr>
        <p:xfrm>
          <a:off x="4762164" y="4197373"/>
          <a:ext cx="4077534" cy="2555186"/>
        </p:xfrm>
        <a:graphic>
          <a:graphicData uri="http://schemas.openxmlformats.org/drawingml/2006/chart">
            <c:chart xmlns:c="http://schemas.openxmlformats.org/drawingml/2006/chart" xmlns:r="http://schemas.openxmlformats.org/officeDocument/2006/relationships" r:id="rId3"/>
          </a:graphicData>
        </a:graphic>
      </p:graphicFrame>
      <p:sp>
        <p:nvSpPr>
          <p:cNvPr id="39" name="Rectangular Callout 38"/>
          <p:cNvSpPr/>
          <p:nvPr/>
        </p:nvSpPr>
        <p:spPr>
          <a:xfrm>
            <a:off x="9463907" y="4770460"/>
            <a:ext cx="2521456" cy="803785"/>
          </a:xfrm>
          <a:prstGeom prst="wedgeRectCallout">
            <a:avLst>
              <a:gd name="adj1" fmla="val -70050"/>
              <a:gd name="adj2" fmla="val 4083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Podobne do regresji logistycznej!</a:t>
            </a:r>
          </a:p>
        </p:txBody>
      </p:sp>
      <p:cxnSp>
        <p:nvCxnSpPr>
          <p:cNvPr id="8" name="Straight Connector 7"/>
          <p:cNvCxnSpPr/>
          <p:nvPr/>
        </p:nvCxnSpPr>
        <p:spPr>
          <a:xfrm>
            <a:off x="3180224" y="1321469"/>
            <a:ext cx="565749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80224" y="3528723"/>
            <a:ext cx="564521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167943"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8804948"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64029" y="4955421"/>
            <a:ext cx="1460977" cy="369332"/>
          </a:xfrm>
          <a:prstGeom prst="rect">
            <a:avLst/>
          </a:prstGeom>
        </p:spPr>
        <p:txBody>
          <a:bodyPr wrap="none">
            <a:spAutoFit/>
          </a:bodyPr>
          <a:lstStyle/>
          <a:p>
            <a:pPr>
              <a:defRPr b="1">
                <a:latin typeface="+mj-lt"/>
              </a:defRPr>
            </a:pPr>
            <a:r>
              <a:t>Neurony wejściowe</a:t>
            </a:r>
            <a:endParaRPr b="1">
              <a:latin typeface="+mj-lt"/>
            </a:endParaRPr>
          </a:p>
        </p:txBody>
      </p:sp>
    </p:spTree>
    <p:extLst>
      <p:ext uri="{BB962C8B-B14F-4D97-AF65-F5344CB8AC3E}">
        <p14:creationId xmlns:p14="http://schemas.microsoft.com/office/powerpoint/2010/main" val="53833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Perceptron - przykład</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5274" y="677637"/>
            <a:ext cx="1891986" cy="646331"/>
          </a:xfrm>
          <a:prstGeom prst="rect">
            <a:avLst/>
          </a:prstGeom>
          <a:noFill/>
        </p:spPr>
        <p:txBody>
          <a:bodyPr wrap="square">
            <a:spAutoFit/>
          </a:bodyPr>
          <a:lstStyle/>
          <a:p>
            <a:pPr algn="ctr">
              <a:defRPr>
                <a:latin typeface="+mj-lt"/>
              </a:defRPr>
            </a:pPr>
            <a:r>
              <a:t>x1 = Prędkość wiatru (węzły)</a:t>
            </a:r>
            <a:endParaRPr>
              <a:latin typeface="+mj-lt"/>
            </a:endParaRPr>
          </a:p>
        </p:txBody>
      </p:sp>
      <p:sp>
        <p:nvSpPr>
          <p:cNvPr id="17" name="TextBox 16"/>
          <p:cNvSpPr txBox="1"/>
          <p:nvPr/>
        </p:nvSpPr>
        <p:spPr>
          <a:xfrm>
            <a:off x="1719668" y="1312889"/>
            <a:ext cx="781389" cy="369332"/>
          </a:xfrm>
          <a:prstGeom prst="rect">
            <a:avLst/>
          </a:prstGeom>
          <a:noFill/>
        </p:spPr>
        <p:txBody>
          <a:bodyPr wrap="square">
            <a:spAutoFit/>
          </a:bodyPr>
          <a:lstStyle/>
          <a:p>
            <a:pPr>
              <a:defRPr>
                <a:solidFill>
                  <a:schemeClr val="bg1"/>
                </a:solidFill>
                <a:latin typeface="+mj-lt"/>
              </a:defRPr>
            </a:pPr>
            <a:r>
              <a:t>0,6</a:t>
            </a:r>
            <a:endParaRPr>
              <a:solidFill>
                <a:schemeClr val="bg1"/>
              </a:solidFill>
              <a:latin typeface="+mj-lt"/>
            </a:endParaRPr>
          </a:p>
        </p:txBody>
      </p:sp>
      <p:sp>
        <p:nvSpPr>
          <p:cNvPr id="18" name="TextBox 17"/>
          <p:cNvSpPr txBox="1"/>
          <p:nvPr/>
        </p:nvSpPr>
        <p:spPr>
          <a:xfrm>
            <a:off x="1758028" y="2161846"/>
            <a:ext cx="726316" cy="369332"/>
          </a:xfrm>
          <a:prstGeom prst="rect">
            <a:avLst/>
          </a:prstGeom>
          <a:noFill/>
        </p:spPr>
        <p:txBody>
          <a:bodyPr wrap="square">
            <a:spAutoFit/>
          </a:bodyPr>
          <a:lstStyle/>
          <a:p>
            <a:pPr>
              <a:defRPr>
                <a:solidFill>
                  <a:schemeClr val="bg1"/>
                </a:solidFill>
                <a:latin typeface="+mj-lt"/>
              </a:defRPr>
            </a:pPr>
            <a:r>
              <a:t>-0,4</a:t>
            </a:r>
            <a:endParaRPr>
              <a:solidFill>
                <a:schemeClr val="bg1"/>
              </a:solidFill>
              <a:latin typeface="+mj-lt"/>
            </a:endParaRPr>
          </a:p>
        </p:txBody>
      </p:sp>
      <p:sp>
        <p:nvSpPr>
          <p:cNvPr id="19" name="TextBox 18"/>
          <p:cNvSpPr txBox="1"/>
          <p:nvPr/>
        </p:nvSpPr>
        <p:spPr>
          <a:xfrm>
            <a:off x="1641011" y="3090511"/>
            <a:ext cx="713024" cy="369332"/>
          </a:xfrm>
          <a:prstGeom prst="rect">
            <a:avLst/>
          </a:prstGeom>
          <a:noFill/>
        </p:spPr>
        <p:txBody>
          <a:bodyPr wrap="square">
            <a:spAutoFit/>
          </a:bodyPr>
          <a:lstStyle/>
          <a:p>
            <a:pPr>
              <a:defRPr>
                <a:solidFill>
                  <a:schemeClr val="bg1"/>
                </a:solidFill>
                <a:latin typeface="+mj-lt"/>
              </a:defRPr>
            </a:pPr>
            <a:r>
              <a:t>-0,2</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7" y="3351836"/>
            <a:ext cx="2" cy="357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331024" y="3720249"/>
            <a:ext cx="1081058" cy="400110"/>
          </a:xfrm>
          <a:prstGeom prst="rect">
            <a:avLst/>
          </a:prstGeom>
          <a:noFill/>
        </p:spPr>
        <p:txBody>
          <a:bodyPr wrap="square">
            <a:spAutoFit/>
          </a:bodyPr>
          <a:lstStyle/>
          <a:p>
            <a:pPr>
              <a:defRPr sz="2000">
                <a:latin typeface="+mj-lt"/>
              </a:defRPr>
            </a:pPr>
            <a:r>
              <a:t>b (-0,3)</a:t>
            </a:r>
            <a:endParaRPr sz="2000">
              <a:latin typeface="+mj-lt"/>
            </a:endParaRPr>
          </a:p>
        </p:txBody>
      </p:sp>
      <p:sp>
        <p:nvSpPr>
          <p:cNvPr id="40" name="TextBox 39"/>
          <p:cNvSpPr txBox="1"/>
          <p:nvPr/>
        </p:nvSpPr>
        <p:spPr>
          <a:xfrm>
            <a:off x="7319530" y="1907791"/>
            <a:ext cx="2053070" cy="707886"/>
          </a:xfrm>
          <a:prstGeom prst="rect">
            <a:avLst/>
          </a:prstGeom>
          <a:noFill/>
        </p:spPr>
        <p:txBody>
          <a:bodyPr wrap="square">
            <a:spAutoFit/>
          </a:bodyPr>
          <a:lstStyle/>
          <a:p>
            <a:pPr algn="ctr">
              <a:defRPr sz="2000">
                <a:latin typeface="+mj-lt"/>
              </a:defRPr>
            </a:pPr>
            <a:r>
              <a:t>Funkcja aktywacji sigmoidów</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Funkcja sumowania</a:t>
            </a:r>
            <a:endParaRPr sz="2000">
              <a:latin typeface="+mj-lt"/>
            </a:endParaRPr>
          </a:p>
        </p:txBody>
      </p:sp>
      <p:sp>
        <p:nvSpPr>
          <p:cNvPr id="42" name="Rectangle 41"/>
          <p:cNvSpPr/>
          <p:nvPr/>
        </p:nvSpPr>
        <p:spPr>
          <a:xfrm>
            <a:off x="4078771" y="2963926"/>
            <a:ext cx="3116559" cy="369332"/>
          </a:xfrm>
          <a:prstGeom prst="rect">
            <a:avLst/>
          </a:prstGeom>
        </p:spPr>
        <p:txBody>
          <a:bodyPr wrap="none">
            <a:spAutoFit/>
          </a:bodyPr>
          <a:lstStyle/>
          <a:p>
            <a:pPr>
              <a:defRPr>
                <a:latin typeface="+mj-lt"/>
              </a:defRPr>
            </a:pPr>
            <a:r>
              <a:t>0,6 * x1 - 0,4 * x2 + 0,2*x3 - 0,3</a:t>
            </a:r>
            <a:endParaRPr>
              <a:latin typeface="+mj-lt"/>
            </a:endParaRPr>
          </a:p>
        </p:txBody>
      </p:sp>
      <p:sp>
        <p:nvSpPr>
          <p:cNvPr id="44" name="Rectangle 43"/>
          <p:cNvSpPr/>
          <p:nvPr/>
        </p:nvSpPr>
        <p:spPr>
          <a:xfrm>
            <a:off x="9245571" y="2786170"/>
            <a:ext cx="1697260" cy="923330"/>
          </a:xfrm>
          <a:prstGeom prst="rect">
            <a:avLst/>
          </a:prstGeom>
        </p:spPr>
        <p:txBody>
          <a:bodyPr wrap="none">
            <a:spAutoFit/>
          </a:bodyPr>
          <a:lstStyle/>
          <a:p>
            <a:pPr algn="ctr">
              <a:defRPr>
                <a:latin typeface="+mj-lt"/>
              </a:defRPr>
            </a:pPr>
            <a:r>
              <a:t>Żeglować (&amp;gt;0,5) </a:t>
            </a:r>
          </a:p>
          <a:p>
            <a:pPr algn="ctr">
              <a:defRPr>
                <a:latin typeface="+mj-lt"/>
              </a:defRPr>
            </a:pPr>
            <a:r>
              <a:t>lub </a:t>
            </a:r>
          </a:p>
          <a:p>
            <a:pPr algn="ctr">
              <a:defRPr>
                <a:latin typeface="+mj-lt"/>
              </a:defRPr>
            </a:pPr>
            <a:r>
              <a:t>Nie żeglować (&amp;lt;0,5)</a:t>
            </a:r>
            <a:endParaRPr>
              <a:latin typeface="+mj-lt"/>
            </a:endParaRPr>
          </a:p>
        </p:txBody>
      </p:sp>
      <p:sp>
        <p:nvSpPr>
          <p:cNvPr id="50" name="TextBox 49"/>
          <p:cNvSpPr txBox="1"/>
          <p:nvPr/>
        </p:nvSpPr>
        <p:spPr>
          <a:xfrm>
            <a:off x="155822" y="1532380"/>
            <a:ext cx="1594361" cy="923330"/>
          </a:xfrm>
          <a:prstGeom prst="rect">
            <a:avLst/>
          </a:prstGeom>
          <a:noFill/>
        </p:spPr>
        <p:txBody>
          <a:bodyPr wrap="square">
            <a:spAutoFit/>
          </a:bodyPr>
          <a:lstStyle/>
          <a:p>
            <a:pPr algn="ctr">
              <a:defRPr>
                <a:latin typeface="+mj-lt"/>
              </a:defRPr>
            </a:pPr>
            <a:r>
              <a:t>x2 = Wysokość fali (w metrach)</a:t>
            </a:r>
            <a:endParaRPr>
              <a:latin typeface="+mj-lt"/>
            </a:endParaRPr>
          </a:p>
        </p:txBody>
      </p:sp>
      <p:sp>
        <p:nvSpPr>
          <p:cNvPr id="51" name="TextBox 50"/>
          <p:cNvSpPr txBox="1"/>
          <p:nvPr/>
        </p:nvSpPr>
        <p:spPr>
          <a:xfrm>
            <a:off x="74553" y="2625384"/>
            <a:ext cx="1647692" cy="646331"/>
          </a:xfrm>
          <a:prstGeom prst="rect">
            <a:avLst/>
          </a:prstGeom>
          <a:noFill/>
        </p:spPr>
        <p:txBody>
          <a:bodyPr wrap="square">
            <a:spAutoFit/>
          </a:bodyPr>
          <a:lstStyle/>
          <a:p>
            <a:pPr algn="ctr">
              <a:defRPr>
                <a:latin typeface="+mj-lt"/>
              </a:defRPr>
            </a:pPr>
            <a:r>
              <a:t>x3= Cloud cover</a:t>
            </a:r>
            <a:endParaRPr>
              <a:latin typeface="+mj-lt"/>
            </a:endParaRPr>
          </a:p>
          <a:p>
            <a:pPr algn="ctr">
              <a:defRPr>
                <a:latin typeface="+mj-lt"/>
              </a:defRPr>
            </a:pPr>
            <a:r>
              <a:t>(w %)</a:t>
            </a:r>
            <a:endParaRPr>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2291782939"/>
              </p:ext>
            </p:extLst>
          </p:nvPr>
        </p:nvGraphicFramePr>
        <p:xfrm>
          <a:off x="5753098" y="4081605"/>
          <a:ext cx="5513615" cy="2529701"/>
        </p:xfrm>
        <a:graphic>
          <a:graphicData uri="http://schemas.openxmlformats.org/drawingml/2006/table">
            <a:tbl>
              <a:tblPr>
                <a:tableStyleId>{5C22544A-7EE6-4342-B048-85BDC9FD1C3A}</a:tableStyleId>
              </a:tblPr>
              <a:tblGrid>
                <a:gridCol w="943907">
                  <a:extLst>
                    <a:ext uri="{9D8B030D-6E8A-4147-A177-3AD203B41FA5}">
                      <a16:colId xmlns:a16="http://schemas.microsoft.com/office/drawing/2014/main" val="354688003"/>
                    </a:ext>
                  </a:extLst>
                </a:gridCol>
                <a:gridCol w="1003838">
                  <a:extLst>
                    <a:ext uri="{9D8B030D-6E8A-4147-A177-3AD203B41FA5}">
                      <a16:colId xmlns:a16="http://schemas.microsoft.com/office/drawing/2014/main" val="553219714"/>
                    </a:ext>
                  </a:extLst>
                </a:gridCol>
                <a:gridCol w="1048785">
                  <a:extLst>
                    <a:ext uri="{9D8B030D-6E8A-4147-A177-3AD203B41FA5}">
                      <a16:colId xmlns:a16="http://schemas.microsoft.com/office/drawing/2014/main" val="1630260818"/>
                    </a:ext>
                  </a:extLst>
                </a:gridCol>
                <a:gridCol w="764115">
                  <a:extLst>
                    <a:ext uri="{9D8B030D-6E8A-4147-A177-3AD203B41FA5}">
                      <a16:colId xmlns:a16="http://schemas.microsoft.com/office/drawing/2014/main" val="1549726065"/>
                    </a:ext>
                  </a:extLst>
                </a:gridCol>
                <a:gridCol w="913942">
                  <a:extLst>
                    <a:ext uri="{9D8B030D-6E8A-4147-A177-3AD203B41FA5}">
                      <a16:colId xmlns:a16="http://schemas.microsoft.com/office/drawing/2014/main" val="3945128605"/>
                    </a:ext>
                  </a:extLst>
                </a:gridCol>
                <a:gridCol w="839028">
                  <a:extLst>
                    <a:ext uri="{9D8B030D-6E8A-4147-A177-3AD203B41FA5}">
                      <a16:colId xmlns:a16="http://schemas.microsoft.com/office/drawing/2014/main" val="2295245390"/>
                    </a:ext>
                  </a:extLst>
                </a:gridCol>
              </a:tblGrid>
              <a:tr h="767645">
                <a:tc>
                  <a:txBody>
                    <a:bodyPr/>
                    <a:lstStyle/>
                    <a:p>
                      <a:pPr algn="ctr" fontAlgn="ctr">
                        <a:defRPr sz="1600" b="1">
                          <a:effectLst/>
                          <a:latin typeface="+mj-lt"/>
                        </a:defRPr>
                      </a:pPr>
                      <a:r>
                        <a:t>Prędkość wiatru (węzły)</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Wysokość fali (metry)</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Cloud Cover (%)</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Suma</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Pogoda żeglarska (Output)</a:t>
                      </a:r>
                      <a:endParaRPr sz="1600" b="1" i="0" u="none" strike="noStrike">
                        <a:solidFill>
                          <a:srgbClr val="000000"/>
                        </a:solidFill>
                        <a:effectLst/>
                        <a:latin typeface="+mj-lt"/>
                      </a:endParaRPr>
                    </a:p>
                  </a:txBody>
                  <a:tcPr marL="9525" marR="9525" marT="9525" marB="0" anchor="ctr"/>
                </a:tc>
                <a:tc>
                  <a:txBody>
                    <a:bodyPr/>
                    <a:lstStyle/>
                    <a:p>
                      <a:pPr algn="l" fontAlgn="ctr">
                        <a:defRPr sz="1600" b="1">
                          <a:effectLst/>
                          <a:latin typeface="+mj-lt"/>
                        </a:defRPr>
                      </a:pPr>
                      <a:r>
                        <a:t>Decyzja</a:t>
                      </a:r>
                      <a:endParaRPr sz="16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69118650"/>
                  </a:ext>
                </a:extLst>
              </a:tr>
              <a:tr h="255882">
                <a:tc>
                  <a:txBody>
                    <a:bodyPr/>
                    <a:lstStyle/>
                    <a:p>
                      <a:pPr algn="ctr" fontAlgn="b">
                        <a:defRPr sz="1600">
                          <a:solidFill>
                            <a:srgbClr val="00B050"/>
                          </a:solidFill>
                          <a:effectLst/>
                          <a:latin typeface="+mj-lt"/>
                        </a:defRPr>
                      </a:pPr>
                      <a:r>
                        <a:t>12,00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0,80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4,58</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0,99</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Żaglowiec</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987710068"/>
                  </a:ext>
                </a:extLst>
              </a:tr>
              <a:tr h="255882">
                <a:tc>
                  <a:txBody>
                    <a:bodyPr/>
                    <a:lstStyle/>
                    <a:p>
                      <a:pPr algn="ctr" fontAlgn="b">
                        <a:defRPr sz="1600">
                          <a:solidFill>
                            <a:srgbClr val="00B050"/>
                          </a:solidFill>
                          <a:effectLst/>
                          <a:latin typeface="+mj-lt"/>
                        </a:defRPr>
                      </a:pPr>
                      <a:r>
                        <a:t>6,00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0,30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1,18</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0,76</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Żaglowiec</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3187792149"/>
                  </a:ext>
                </a:extLst>
              </a:tr>
              <a:tr h="255882">
                <a:tc>
                  <a:txBody>
                    <a:bodyPr/>
                    <a:lstStyle/>
                    <a:p>
                      <a:pPr algn="ctr" fontAlgn="b">
                        <a:defRPr sz="1600">
                          <a:solidFill>
                            <a:srgbClr val="00B050"/>
                          </a:solidFill>
                          <a:effectLst/>
                          <a:latin typeface="+mj-lt"/>
                        </a:defRPr>
                      </a:pPr>
                      <a:r>
                        <a:t>18,00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30,00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4,10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0,98</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Żaglowiec</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2480875891"/>
                  </a:ext>
                </a:extLst>
              </a:tr>
              <a:tr h="255882">
                <a:tc>
                  <a:txBody>
                    <a:bodyPr/>
                    <a:lstStyle/>
                    <a:p>
                      <a:pPr algn="ctr" fontAlgn="b">
                        <a:defRPr sz="1600">
                          <a:solidFill>
                            <a:srgbClr val="FF0000"/>
                          </a:solidFill>
                          <a:effectLst/>
                          <a:latin typeface="+mj-lt"/>
                        </a:defRPr>
                      </a:pPr>
                      <a:r>
                        <a:t>8,00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2,00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20,00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-0,30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0,43</a:t>
                      </a:r>
                      <a:endParaRPr sz="1600" b="0" i="0" u="none" strike="noStrike">
                        <a:solidFill>
                          <a:srgbClr val="FF0000"/>
                        </a:solidFill>
                        <a:effectLst/>
                        <a:latin typeface="+mj-lt"/>
                      </a:endParaRPr>
                    </a:p>
                  </a:txBody>
                  <a:tcPr marL="9525" marR="9525" marT="9525" marB="0" anchor="b"/>
                </a:tc>
                <a:tc>
                  <a:txBody>
                    <a:bodyPr/>
                    <a:lstStyle/>
                    <a:p>
                      <a:pPr algn="l" fontAlgn="b">
                        <a:defRPr sz="1600">
                          <a:solidFill>
                            <a:srgbClr val="FF0000"/>
                          </a:solidFill>
                          <a:effectLst/>
                          <a:latin typeface="+mj-lt"/>
                        </a:defRPr>
                      </a:pPr>
                      <a:r>
                        <a:t>Nie pływaj</a:t>
                      </a:r>
                      <a:endParaRPr sz="1600" b="0" i="0" u="none" strike="noStrike">
                        <a:solidFill>
                          <a:srgbClr val="FF0000"/>
                        </a:solidFill>
                        <a:effectLst/>
                        <a:latin typeface="+mj-lt"/>
                      </a:endParaRPr>
                    </a:p>
                  </a:txBody>
                  <a:tcPr marL="9525" marR="9525" marT="9525" marB="0" anchor="b"/>
                </a:tc>
                <a:extLst>
                  <a:ext uri="{0D108BD9-81ED-4DB2-BD59-A6C34878D82A}">
                    <a16:rowId xmlns:a16="http://schemas.microsoft.com/office/drawing/2014/main" val="3771980659"/>
                  </a:ext>
                </a:extLst>
              </a:tr>
              <a:tr h="255882">
                <a:tc>
                  <a:txBody>
                    <a:bodyPr/>
                    <a:lstStyle/>
                    <a:p>
                      <a:pPr algn="ctr" fontAlgn="b">
                        <a:defRPr sz="1600">
                          <a:solidFill>
                            <a:srgbClr val="FF0000"/>
                          </a:solidFill>
                          <a:effectLst/>
                          <a:latin typeface="+mj-lt"/>
                        </a:defRPr>
                      </a:pPr>
                      <a:r>
                        <a:t>10,00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0,70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50,00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-4,58</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0,01</a:t>
                      </a:r>
                      <a:endParaRPr sz="1600" b="0" i="0" u="none" strike="noStrike">
                        <a:solidFill>
                          <a:srgbClr val="FF0000"/>
                        </a:solidFill>
                        <a:effectLst/>
                        <a:latin typeface="+mj-lt"/>
                      </a:endParaRPr>
                    </a:p>
                  </a:txBody>
                  <a:tcPr marL="9525" marR="9525" marT="9525" marB="0" anchor="b"/>
                </a:tc>
                <a:tc>
                  <a:txBody>
                    <a:bodyPr/>
                    <a:lstStyle/>
                    <a:p>
                      <a:pPr algn="l" fontAlgn="b">
                        <a:defRPr sz="1600">
                          <a:solidFill>
                            <a:srgbClr val="FF0000"/>
                          </a:solidFill>
                          <a:effectLst/>
                          <a:latin typeface="+mj-lt"/>
                        </a:defRPr>
                      </a:pPr>
                      <a:r>
                        <a:t>Nie pływaj</a:t>
                      </a:r>
                      <a:endParaRPr sz="1600" b="0" i="0" u="none" strike="noStrike">
                        <a:solidFill>
                          <a:srgbClr val="FF0000"/>
                        </a:solidFill>
                        <a:effectLst/>
                        <a:latin typeface="+mj-lt"/>
                      </a:endParaRPr>
                    </a:p>
                  </a:txBody>
                  <a:tcPr marL="9525" marR="9525" marT="9525" marB="0" anchor="b"/>
                </a:tc>
                <a:extLst>
                  <a:ext uri="{0D108BD9-81ED-4DB2-BD59-A6C34878D82A}">
                    <a16:rowId xmlns:a16="http://schemas.microsoft.com/office/drawing/2014/main" val="306272613"/>
                  </a:ext>
                </a:extLst>
              </a:tr>
            </a:tbl>
          </a:graphicData>
        </a:graphic>
      </p:graphicFrame>
      <p:pic>
        <p:nvPicPr>
          <p:cNvPr id="1026" name="Picture 2" descr="Sailing crew on sailboat during regatta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14" y="4096491"/>
            <a:ext cx="4009833" cy="2673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067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4484910" y="2069988"/>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511629" y="158298"/>
            <a:ext cx="10515600" cy="897618"/>
          </a:xfrm>
        </p:spPr>
        <p:txBody>
          <a:bodyPr/>
          <a:lstStyle/>
          <a:p>
            <a:pPr algn="ctr">
              <a:defRPr b="1"/>
            </a:pPr>
            <a:r>
              <a:t>Wielowarstwowa sieć Perceptron</a:t>
            </a:r>
          </a:p>
        </p:txBody>
      </p:sp>
      <p:sp>
        <p:nvSpPr>
          <p:cNvPr id="7" name="Oval 6"/>
          <p:cNvSpPr/>
          <p:nvPr/>
        </p:nvSpPr>
        <p:spPr>
          <a:xfrm>
            <a:off x="2438396" y="2069988"/>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7"/>
          <p:cNvSpPr/>
          <p:nvPr/>
        </p:nvSpPr>
        <p:spPr>
          <a:xfrm>
            <a:off x="2438396" y="319191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2438396" y="4349585"/>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Straight Arrow Connector 10"/>
          <p:cNvCxnSpPr/>
          <p:nvPr/>
        </p:nvCxnSpPr>
        <p:spPr>
          <a:xfrm>
            <a:off x="1349829" y="2450988"/>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349829" y="357291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49829" y="4730585"/>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14845" y="2263724"/>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sp>
        <p:nvSpPr>
          <p:cNvPr id="16" name="TextBox 15"/>
          <p:cNvSpPr txBox="1"/>
          <p:nvPr/>
        </p:nvSpPr>
        <p:spPr>
          <a:xfrm>
            <a:off x="1534883" y="315635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7" name="TextBox 16"/>
          <p:cNvSpPr txBox="1"/>
          <p:nvPr/>
        </p:nvSpPr>
        <p:spPr>
          <a:xfrm>
            <a:off x="1534883" y="4278274"/>
            <a:ext cx="576946" cy="369332"/>
          </a:xfrm>
          <a:prstGeom prst="rect">
            <a:avLst/>
          </a:prstGeom>
          <a:noFill/>
        </p:spPr>
        <p:txBody>
          <a:bodyPr wrap="square">
            <a:spAutoFit/>
          </a:bodyPr>
          <a:lstStyle/>
          <a:p>
            <a:pPr>
              <a:defRPr>
                <a:latin typeface="+mj-lt"/>
              </a:defRPr>
            </a:pPr>
            <a:r>
              <a:t>x3</a:t>
            </a:r>
            <a:endParaRPr>
              <a:latin typeface="+mj-lt"/>
            </a:endParaRPr>
          </a:p>
        </p:txBody>
      </p:sp>
      <p:cxnSp>
        <p:nvCxnSpPr>
          <p:cNvPr id="6" name="Straight Connector 5"/>
          <p:cNvCxnSpPr>
            <a:stCxn id="23" idx="0"/>
            <a:endCxn id="23" idx="4"/>
          </p:cNvCxnSpPr>
          <p:nvPr/>
        </p:nvCxnSpPr>
        <p:spPr>
          <a:xfrm>
            <a:off x="4882239" y="2069988"/>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2"/>
          </p:cNvCxnSpPr>
          <p:nvPr/>
        </p:nvCxnSpPr>
        <p:spPr>
          <a:xfrm flipV="1">
            <a:off x="3233053" y="2450988"/>
            <a:ext cx="1251857" cy="2279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23" idx="2"/>
          </p:cNvCxnSpPr>
          <p:nvPr/>
        </p:nvCxnSpPr>
        <p:spPr>
          <a:xfrm flipV="1">
            <a:off x="3235771" y="2450988"/>
            <a:ext cx="1249139" cy="112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3" idx="2"/>
          </p:cNvCxnSpPr>
          <p:nvPr/>
        </p:nvCxnSpPr>
        <p:spPr>
          <a:xfrm flipV="1">
            <a:off x="3203118" y="2450988"/>
            <a:ext cx="1281792" cy="61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38956" y="2069616"/>
            <a:ext cx="576946" cy="369332"/>
          </a:xfrm>
          <a:prstGeom prst="rect">
            <a:avLst/>
          </a:prstGeom>
          <a:noFill/>
        </p:spPr>
        <p:txBody>
          <a:bodyPr wrap="square">
            <a:spAutoFit/>
          </a:bodyPr>
          <a:lstStyle/>
          <a:p>
            <a:pPr>
              <a:defRPr>
                <a:latin typeface="+mj-lt"/>
              </a:defRPr>
            </a:pPr>
            <a:r>
              <a:t>x1</a:t>
            </a:r>
            <a:endParaRPr>
              <a:latin typeface="+mj-lt"/>
            </a:endParaRPr>
          </a:p>
        </p:txBody>
      </p:sp>
      <p:sp>
        <p:nvSpPr>
          <p:cNvPr id="35" name="TextBox 34"/>
          <p:cNvSpPr txBox="1"/>
          <p:nvPr/>
        </p:nvSpPr>
        <p:spPr>
          <a:xfrm>
            <a:off x="4882238" y="2263724"/>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sp>
        <p:nvSpPr>
          <p:cNvPr id="36" name="Oval 35"/>
          <p:cNvSpPr/>
          <p:nvPr/>
        </p:nvSpPr>
        <p:spPr>
          <a:xfrm>
            <a:off x="4454975" y="3201500"/>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TextBox 36"/>
          <p:cNvSpPr txBox="1"/>
          <p:nvPr/>
        </p:nvSpPr>
        <p:spPr>
          <a:xfrm>
            <a:off x="4484910" y="3395236"/>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38" name="Straight Connector 37"/>
          <p:cNvCxnSpPr>
            <a:stCxn id="36" idx="0"/>
            <a:endCxn id="36" idx="4"/>
          </p:cNvCxnSpPr>
          <p:nvPr/>
        </p:nvCxnSpPr>
        <p:spPr>
          <a:xfrm>
            <a:off x="4852304" y="3201500"/>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852303" y="3395236"/>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sp>
        <p:nvSpPr>
          <p:cNvPr id="40" name="Oval 39"/>
          <p:cNvSpPr/>
          <p:nvPr/>
        </p:nvSpPr>
        <p:spPr>
          <a:xfrm>
            <a:off x="4419592" y="4356921"/>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TextBox 40"/>
          <p:cNvSpPr txBox="1"/>
          <p:nvPr/>
        </p:nvSpPr>
        <p:spPr>
          <a:xfrm>
            <a:off x="4449527" y="4550657"/>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42" name="Straight Connector 41"/>
          <p:cNvCxnSpPr>
            <a:stCxn id="40" idx="0"/>
            <a:endCxn id="40" idx="4"/>
          </p:cNvCxnSpPr>
          <p:nvPr/>
        </p:nvCxnSpPr>
        <p:spPr>
          <a:xfrm>
            <a:off x="4816921" y="4356921"/>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16920" y="4550657"/>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cxnSp>
        <p:nvCxnSpPr>
          <p:cNvPr id="44" name="Straight Arrow Connector 43"/>
          <p:cNvCxnSpPr>
            <a:stCxn id="7" idx="6"/>
            <a:endCxn id="36" idx="2"/>
          </p:cNvCxnSpPr>
          <p:nvPr/>
        </p:nvCxnSpPr>
        <p:spPr>
          <a:xfrm>
            <a:off x="3233053" y="2450988"/>
            <a:ext cx="1221922" cy="1131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7" idx="6"/>
            <a:endCxn id="41" idx="1"/>
          </p:cNvCxnSpPr>
          <p:nvPr/>
        </p:nvCxnSpPr>
        <p:spPr>
          <a:xfrm>
            <a:off x="3233053" y="2450988"/>
            <a:ext cx="1216474" cy="2299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6"/>
            <a:endCxn id="37" idx="1"/>
          </p:cNvCxnSpPr>
          <p:nvPr/>
        </p:nvCxnSpPr>
        <p:spPr>
          <a:xfrm>
            <a:off x="3233053" y="3572912"/>
            <a:ext cx="1251857" cy="2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6"/>
            <a:endCxn id="40" idx="2"/>
          </p:cNvCxnSpPr>
          <p:nvPr/>
        </p:nvCxnSpPr>
        <p:spPr>
          <a:xfrm>
            <a:off x="3233053" y="3572912"/>
            <a:ext cx="1186539" cy="1165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9" idx="6"/>
            <a:endCxn id="37" idx="1"/>
          </p:cNvCxnSpPr>
          <p:nvPr/>
        </p:nvCxnSpPr>
        <p:spPr>
          <a:xfrm flipV="1">
            <a:off x="3233053" y="3595291"/>
            <a:ext cx="1251857" cy="1135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6"/>
            <a:endCxn id="41" idx="1"/>
          </p:cNvCxnSpPr>
          <p:nvPr/>
        </p:nvCxnSpPr>
        <p:spPr>
          <a:xfrm>
            <a:off x="3233053" y="4730585"/>
            <a:ext cx="1216474" cy="20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324592" y="3191912"/>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TextBox 72"/>
          <p:cNvSpPr txBox="1"/>
          <p:nvPr/>
        </p:nvSpPr>
        <p:spPr>
          <a:xfrm>
            <a:off x="6354527" y="3385648"/>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74" name="Straight Connector 73"/>
          <p:cNvCxnSpPr>
            <a:stCxn id="72" idx="0"/>
            <a:endCxn id="72" idx="4"/>
          </p:cNvCxnSpPr>
          <p:nvPr/>
        </p:nvCxnSpPr>
        <p:spPr>
          <a:xfrm>
            <a:off x="6721921" y="3191912"/>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21920" y="3385648"/>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cxnSp>
        <p:nvCxnSpPr>
          <p:cNvPr id="76" name="Straight Arrow Connector 75"/>
          <p:cNvCxnSpPr>
            <a:endCxn id="73" idx="1"/>
          </p:cNvCxnSpPr>
          <p:nvPr/>
        </p:nvCxnSpPr>
        <p:spPr>
          <a:xfrm>
            <a:off x="5279567" y="2462639"/>
            <a:ext cx="1074960" cy="1123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3" idx="1"/>
          </p:cNvCxnSpPr>
          <p:nvPr/>
        </p:nvCxnSpPr>
        <p:spPr>
          <a:xfrm flipV="1">
            <a:off x="5207440"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216960" y="3582500"/>
            <a:ext cx="1107632" cy="120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7124684"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2076261" y="5378225"/>
            <a:ext cx="1156792" cy="369332"/>
          </a:xfrm>
          <a:prstGeom prst="rect">
            <a:avLst/>
          </a:prstGeom>
        </p:spPr>
        <p:txBody>
          <a:bodyPr wrap="none">
            <a:spAutoFit/>
          </a:bodyPr>
          <a:lstStyle/>
          <a:p>
            <a:pPr>
              <a:defRPr b="1">
                <a:latin typeface="+mj-lt"/>
              </a:defRPr>
            </a:pPr>
            <a:r>
              <a:t>Warstwa wejściowa</a:t>
            </a:r>
            <a:endParaRPr b="1">
              <a:latin typeface="+mj-lt"/>
            </a:endParaRPr>
          </a:p>
        </p:txBody>
      </p:sp>
      <p:sp>
        <p:nvSpPr>
          <p:cNvPr id="84" name="Rectangle 83"/>
          <p:cNvSpPr/>
          <p:nvPr/>
        </p:nvSpPr>
        <p:spPr>
          <a:xfrm>
            <a:off x="6057764" y="5357148"/>
            <a:ext cx="1321900" cy="369332"/>
          </a:xfrm>
          <a:prstGeom prst="rect">
            <a:avLst/>
          </a:prstGeom>
        </p:spPr>
        <p:txBody>
          <a:bodyPr wrap="none">
            <a:spAutoFit/>
          </a:bodyPr>
          <a:lstStyle/>
          <a:p>
            <a:pPr>
              <a:defRPr b="1">
                <a:latin typeface="+mj-lt"/>
              </a:defRPr>
            </a:pPr>
            <a:r>
              <a:t>Warstwa wyjściowa</a:t>
            </a:r>
            <a:endParaRPr b="1">
              <a:latin typeface="+mj-lt"/>
            </a:endParaRPr>
          </a:p>
        </p:txBody>
      </p:sp>
      <p:sp>
        <p:nvSpPr>
          <p:cNvPr id="85" name="Rectangle 84"/>
          <p:cNvSpPr/>
          <p:nvPr/>
        </p:nvSpPr>
        <p:spPr>
          <a:xfrm>
            <a:off x="4152764" y="5378225"/>
            <a:ext cx="1328312" cy="369332"/>
          </a:xfrm>
          <a:prstGeom prst="rect">
            <a:avLst/>
          </a:prstGeom>
        </p:spPr>
        <p:txBody>
          <a:bodyPr wrap="none">
            <a:spAutoFit/>
          </a:bodyPr>
          <a:lstStyle/>
          <a:p>
            <a:pPr>
              <a:defRPr b="1">
                <a:latin typeface="+mj-lt"/>
              </a:defRPr>
            </a:pPr>
            <a:r>
              <a:t>Warstwa ukryta</a:t>
            </a:r>
            <a:endParaRPr b="1">
              <a:latin typeface="+mj-lt"/>
            </a:endParaRPr>
          </a:p>
        </p:txBody>
      </p:sp>
      <p:sp>
        <p:nvSpPr>
          <p:cNvPr id="79" name="Rectangle 78"/>
          <p:cNvSpPr/>
          <p:nvPr/>
        </p:nvSpPr>
        <p:spPr>
          <a:xfrm>
            <a:off x="5854517" y="1518013"/>
            <a:ext cx="6340197" cy="523220"/>
          </a:xfrm>
          <a:prstGeom prst="rect">
            <a:avLst/>
          </a:prstGeom>
        </p:spPr>
        <p:txBody>
          <a:bodyPr wrap="none">
            <a:spAutoFit/>
          </a:bodyPr>
          <a:lstStyle/>
          <a:p>
            <a:pPr marL="457200" indent="-457200">
              <a:buFont typeface="Wingdings" panose="05000000000000000000" pitchFamily="2" charset="2"/>
              <a:buChar char="ü"/>
              <a:defRPr sz="2800"/>
            </a:pPr>
            <a:r>
              <a:t>z = w1 * x1 + w2 * x2 + ... + wn * xn + b</a:t>
            </a:r>
            <a:endParaRPr sz="2800"/>
          </a:p>
        </p:txBody>
      </p:sp>
      <p:sp>
        <p:nvSpPr>
          <p:cNvPr id="87" name="Rectangle 86"/>
          <p:cNvSpPr/>
          <p:nvPr/>
        </p:nvSpPr>
        <p:spPr>
          <a:xfrm>
            <a:off x="6150438" y="2268525"/>
            <a:ext cx="5159810" cy="523220"/>
          </a:xfrm>
          <a:prstGeom prst="rect">
            <a:avLst/>
          </a:prstGeom>
        </p:spPr>
        <p:txBody>
          <a:bodyPr wrap="none">
            <a:spAutoFit/>
          </a:bodyPr>
          <a:lstStyle/>
          <a:p>
            <a:pPr>
              <a:defRPr sz="2800"/>
            </a:pPr>
            <a:r>
              <a:t>a = Funkcja aktywacji jest sigmoidem?</a:t>
            </a:r>
            <a:endParaRPr sz="2800"/>
          </a:p>
        </p:txBody>
      </p:sp>
      <p:sp>
        <p:nvSpPr>
          <p:cNvPr id="3" name="Rectangular Callout 2"/>
          <p:cNvSpPr/>
          <p:nvPr/>
        </p:nvSpPr>
        <p:spPr>
          <a:xfrm>
            <a:off x="8730343" y="3385648"/>
            <a:ext cx="2884714" cy="2052699"/>
          </a:xfrm>
          <a:prstGeom prst="wedgeRectCallout">
            <a:avLst>
              <a:gd name="adj1" fmla="val -19227"/>
              <a:gd name="adj2" fmla="val -71669"/>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rgbClr val="FF0000"/>
                </a:solidFill>
                <a:latin typeface="+mj-lt"/>
              </a:defRPr>
            </a:pPr>
            <a:r>
              <a:t>Funkcja sigmoid </a:t>
            </a:r>
            <a:endParaRPr sz="2000">
              <a:solidFill>
                <a:srgbClr val="FF0000"/>
              </a:solidFill>
              <a:latin typeface="+mj-lt"/>
            </a:endParaRPr>
          </a:p>
          <a:p>
            <a:pPr algn="ctr">
              <a:defRPr sz="2000">
                <a:solidFill>
                  <a:srgbClr val="FF0000"/>
                </a:solidFill>
                <a:latin typeface="+mj-lt"/>
              </a:defRPr>
            </a:pPr>
            <a:r>
              <a:t>f(x) = 1 / (1 + e^(-x))</a:t>
            </a:r>
          </a:p>
          <a:p>
            <a:pPr algn="ctr">
              <a:defRPr sz="2000">
                <a:solidFill>
                  <a:srgbClr val="FF0000"/>
                </a:solidFill>
                <a:latin typeface="+mj-lt"/>
              </a:defRPr>
            </a:pPr>
            <a:r>
              <a:t>Jest powszechnie stosowany, ale są też inne opcje! </a:t>
            </a:r>
            <a:endParaRPr sz="2000">
              <a:solidFill>
                <a:srgbClr val="FF0000"/>
              </a:solidFill>
              <a:latin typeface="+mj-lt"/>
            </a:endParaRPr>
          </a:p>
        </p:txBody>
      </p:sp>
      <p:sp>
        <p:nvSpPr>
          <p:cNvPr id="47" name="TextBox 46"/>
          <p:cNvSpPr txBox="1"/>
          <p:nvPr/>
        </p:nvSpPr>
        <p:spPr>
          <a:xfrm>
            <a:off x="2590797" y="2277973"/>
            <a:ext cx="620489" cy="369332"/>
          </a:xfrm>
          <a:prstGeom prst="rect">
            <a:avLst/>
          </a:prstGeom>
          <a:noFill/>
        </p:spPr>
        <p:txBody>
          <a:bodyPr wrap="square">
            <a:spAutoFit/>
          </a:bodyPr>
          <a:lstStyle/>
          <a:p>
            <a:pPr>
              <a:defRPr>
                <a:latin typeface="+mj-lt"/>
              </a:defRPr>
            </a:pPr>
            <a:r>
              <a:t>w1</a:t>
            </a:r>
            <a:endParaRPr>
              <a:latin typeface="+mj-lt"/>
            </a:endParaRPr>
          </a:p>
        </p:txBody>
      </p:sp>
      <p:sp>
        <p:nvSpPr>
          <p:cNvPr id="50" name="TextBox 49"/>
          <p:cNvSpPr txBox="1"/>
          <p:nvPr/>
        </p:nvSpPr>
        <p:spPr>
          <a:xfrm>
            <a:off x="2579899" y="3374258"/>
            <a:ext cx="620489" cy="369332"/>
          </a:xfrm>
          <a:prstGeom prst="rect">
            <a:avLst/>
          </a:prstGeom>
          <a:noFill/>
        </p:spPr>
        <p:txBody>
          <a:bodyPr wrap="square">
            <a:spAutoFit/>
          </a:bodyPr>
          <a:lstStyle/>
          <a:p>
            <a:pPr>
              <a:defRPr>
                <a:latin typeface="+mj-lt"/>
              </a:defRPr>
            </a:pPr>
            <a:r>
              <a:t>w2</a:t>
            </a:r>
            <a:endParaRPr>
              <a:latin typeface="+mj-lt"/>
            </a:endParaRPr>
          </a:p>
        </p:txBody>
      </p:sp>
      <p:sp>
        <p:nvSpPr>
          <p:cNvPr id="52" name="TextBox 51"/>
          <p:cNvSpPr txBox="1"/>
          <p:nvPr/>
        </p:nvSpPr>
        <p:spPr>
          <a:xfrm>
            <a:off x="2569051" y="4545919"/>
            <a:ext cx="620489" cy="369332"/>
          </a:xfrm>
          <a:prstGeom prst="rect">
            <a:avLst/>
          </a:prstGeom>
          <a:noFill/>
        </p:spPr>
        <p:txBody>
          <a:bodyPr wrap="square">
            <a:spAutoFit/>
          </a:bodyPr>
          <a:lstStyle/>
          <a:p>
            <a:pPr>
              <a:defRPr>
                <a:latin typeface="+mj-lt"/>
              </a:defRPr>
            </a:pPr>
            <a:r>
              <a:t>w3</a:t>
            </a:r>
            <a:endParaRPr>
              <a:latin typeface="+mj-lt"/>
            </a:endParaRPr>
          </a:p>
        </p:txBody>
      </p:sp>
    </p:spTree>
    <p:extLst>
      <p:ext uri="{BB962C8B-B14F-4D97-AF65-F5344CB8AC3E}">
        <p14:creationId xmlns:p14="http://schemas.microsoft.com/office/powerpoint/2010/main" val="2239675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Funkcje aktywacyjne</a:t>
            </a:r>
          </a:p>
        </p:txBody>
      </p:sp>
      <p:graphicFrame>
        <p:nvGraphicFramePr>
          <p:cNvPr id="5" name="Chart 4"/>
          <p:cNvGraphicFramePr>
            <a:graphicFrameLocks/>
          </p:cNvGraphicFramePr>
          <p:nvPr>
            <p:extLst>
              <p:ext uri="{D42A27DB-BD31-4B8C-83A1-F6EECF244321}">
                <p14:modId xmlns:p14="http://schemas.microsoft.com/office/powerpoint/2010/main" val="2509838084"/>
              </p:ext>
            </p:extLst>
          </p:nvPr>
        </p:nvGraphicFramePr>
        <p:xfrm>
          <a:off x="141512" y="1338941"/>
          <a:ext cx="3124201" cy="29826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131207623"/>
              </p:ext>
            </p:extLst>
          </p:nvPr>
        </p:nvGraphicFramePr>
        <p:xfrm>
          <a:off x="4555671" y="1469572"/>
          <a:ext cx="3080657" cy="28282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1989733572"/>
              </p:ext>
            </p:extLst>
          </p:nvPr>
        </p:nvGraphicFramePr>
        <p:xfrm>
          <a:off x="8262257" y="1338941"/>
          <a:ext cx="3004457" cy="3058887"/>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0" y="4556780"/>
            <a:ext cx="3516086" cy="2308324"/>
          </a:xfrm>
          <a:prstGeom prst="rect">
            <a:avLst/>
          </a:prstGeom>
        </p:spPr>
        <p:txBody>
          <a:bodyPr wrap="square">
            <a:spAutoFit/>
          </a:bodyPr>
          <a:lstStyle/>
          <a:p>
            <a:pPr algn="just">
              <a:defRPr>
                <a:latin typeface="+mj-lt"/>
              </a:defRPr>
            </a:pPr>
            <a:r>
              <a:rPr sz="1600"/>
              <a:t>Krzywa w kształcie litery S w zakresie od 0 do 1</a:t>
            </a:r>
          </a:p>
          <a:p>
            <a:pPr algn="just">
              <a:defRPr>
                <a:latin typeface="+mj-lt"/>
              </a:defRPr>
            </a:pPr>
            <a:r>
              <a:rPr sz="1600"/>
              <a:t>Odwzorowuje dowolne dane wejściowe na wartość prawdopodobieństwa, co czyni je użytecznymi dla zadań klasyfikacji binarnej</a:t>
            </a:r>
          </a:p>
          <a:p>
            <a:pPr algn="just">
              <a:defRPr>
                <a:latin typeface="+mj-lt"/>
              </a:defRPr>
            </a:pPr>
            <a:r>
              <a:rPr sz="1600"/>
              <a:t>Gładkie i ograniczone, ale mogą cierpieć z powodu zanikających gradientów dla ekstremalnych wartości wejściowych</a:t>
            </a:r>
          </a:p>
        </p:txBody>
      </p:sp>
      <p:sp>
        <p:nvSpPr>
          <p:cNvPr id="9" name="Rectangle 8"/>
          <p:cNvSpPr/>
          <p:nvPr/>
        </p:nvSpPr>
        <p:spPr>
          <a:xfrm>
            <a:off x="4038598" y="4549676"/>
            <a:ext cx="3494315" cy="1815882"/>
          </a:xfrm>
          <a:prstGeom prst="rect">
            <a:avLst/>
          </a:prstGeom>
        </p:spPr>
        <p:txBody>
          <a:bodyPr wrap="square">
            <a:spAutoFit/>
          </a:bodyPr>
          <a:lstStyle/>
          <a:p>
            <a:pPr algn="just">
              <a:defRPr>
                <a:latin typeface="+mj-lt"/>
              </a:defRPr>
            </a:pPr>
            <a:r>
              <a:rPr sz="1600"/>
              <a:t>Krzywa Tanh, która waha się od -1 do 1</a:t>
            </a:r>
          </a:p>
          <a:p>
            <a:pPr algn="just">
              <a:defRPr>
                <a:latin typeface="+mj-lt"/>
              </a:defRPr>
            </a:pPr>
            <a:r>
              <a:rPr sz="1600"/>
              <a:t>Podobnie jak sigmoid, ale skupiony wokół 0, co czyni go przydatnym dla danych symetrycznych</a:t>
            </a:r>
          </a:p>
          <a:p>
            <a:pPr algn="just">
              <a:defRPr>
                <a:latin typeface="+mj-lt"/>
              </a:defRPr>
            </a:pPr>
            <a:r>
              <a:rPr sz="1600"/>
              <a:t>Również gładkie i ograniczone, ale nadal cierpi z powodu znikających gradientów dla ekstremalnych wartości wejściowych</a:t>
            </a:r>
          </a:p>
        </p:txBody>
      </p:sp>
      <p:sp>
        <p:nvSpPr>
          <p:cNvPr id="10" name="Rectangle 9"/>
          <p:cNvSpPr/>
          <p:nvPr/>
        </p:nvSpPr>
        <p:spPr>
          <a:xfrm>
            <a:off x="7837713" y="4494481"/>
            <a:ext cx="4354287" cy="1754326"/>
          </a:xfrm>
          <a:prstGeom prst="rect">
            <a:avLst/>
          </a:prstGeom>
        </p:spPr>
        <p:txBody>
          <a:bodyPr wrap="square">
            <a:spAutoFit/>
          </a:bodyPr>
          <a:lstStyle/>
          <a:p>
            <a:pPr algn="just">
              <a:defRPr>
                <a:latin typeface="+mj-lt"/>
              </a:defRPr>
            </a:pPr>
            <a:r>
              <a:t>Funkcja liniowa Piecewise z 0 dla wejść ujemnych i x dla wejść dodatnich</a:t>
            </a:r>
          </a:p>
          <a:p>
            <a:pPr algn="just">
              <a:defRPr>
                <a:latin typeface="+mj-lt"/>
              </a:defRPr>
            </a:pPr>
            <a:r>
              <a:t>Wydajny i prosty, unika zanikających gradientów</a:t>
            </a:r>
          </a:p>
          <a:p>
            <a:pPr algn="just">
              <a:defRPr>
                <a:latin typeface="+mj-lt"/>
              </a:defRPr>
            </a:pPr>
            <a:r>
              <a:t>Bez ograniczeń, może powodować "martwe" neurony z wyjściami 0</a:t>
            </a:r>
          </a:p>
        </p:txBody>
      </p:sp>
      <p:sp>
        <p:nvSpPr>
          <p:cNvPr id="11" name="Rectangle 10"/>
          <p:cNvSpPr/>
          <p:nvPr/>
        </p:nvSpPr>
        <p:spPr>
          <a:xfrm>
            <a:off x="1644587" y="3211676"/>
            <a:ext cx="2050561" cy="369332"/>
          </a:xfrm>
          <a:prstGeom prst="rect">
            <a:avLst/>
          </a:prstGeom>
        </p:spPr>
        <p:txBody>
          <a:bodyPr wrap="none">
            <a:spAutoFit/>
          </a:bodyPr>
          <a:lstStyle/>
          <a:p>
            <a:r>
              <a:t>f(x) = 1 / (1 + e^(-x))</a:t>
            </a:r>
          </a:p>
        </p:txBody>
      </p:sp>
      <p:sp>
        <p:nvSpPr>
          <p:cNvPr id="12" name="Rectangle 11"/>
          <p:cNvSpPr/>
          <p:nvPr/>
        </p:nvSpPr>
        <p:spPr>
          <a:xfrm>
            <a:off x="6095999" y="3657990"/>
            <a:ext cx="1385700" cy="369332"/>
          </a:xfrm>
          <a:prstGeom prst="rect">
            <a:avLst/>
          </a:prstGeom>
        </p:spPr>
        <p:txBody>
          <a:bodyPr wrap="none">
            <a:spAutoFit/>
          </a:bodyPr>
          <a:lstStyle/>
          <a:p>
            <a:r>
              <a:t>f(x) = tanh(x)</a:t>
            </a:r>
          </a:p>
        </p:txBody>
      </p:sp>
      <p:sp>
        <p:nvSpPr>
          <p:cNvPr id="13" name="Rectangle 12"/>
          <p:cNvSpPr/>
          <p:nvPr/>
        </p:nvSpPr>
        <p:spPr>
          <a:xfrm>
            <a:off x="8518623" y="3211674"/>
            <a:ext cx="833883" cy="646331"/>
          </a:xfrm>
          <a:prstGeom prst="rect">
            <a:avLst/>
          </a:prstGeom>
        </p:spPr>
        <p:txBody>
          <a:bodyPr wrap="none">
            <a:spAutoFit/>
          </a:bodyPr>
          <a:lstStyle/>
          <a:p>
            <a:r>
              <a:t>f(x) = 0</a:t>
            </a:r>
          </a:p>
          <a:p>
            <a:r>
              <a:t>x&lt;0</a:t>
            </a:r>
          </a:p>
        </p:txBody>
      </p:sp>
      <p:sp>
        <p:nvSpPr>
          <p:cNvPr id="14" name="Rectangle 13"/>
          <p:cNvSpPr/>
          <p:nvPr/>
        </p:nvSpPr>
        <p:spPr>
          <a:xfrm>
            <a:off x="10347423" y="3201177"/>
            <a:ext cx="816249" cy="646331"/>
          </a:xfrm>
          <a:prstGeom prst="rect">
            <a:avLst/>
          </a:prstGeom>
        </p:spPr>
        <p:txBody>
          <a:bodyPr wrap="none">
            <a:spAutoFit/>
          </a:bodyPr>
          <a:lstStyle/>
          <a:p>
            <a:r>
              <a:t>f(x) = x</a:t>
            </a:r>
          </a:p>
          <a:p>
            <a:r>
              <a:t>x&gt;=0</a:t>
            </a:r>
          </a:p>
        </p:txBody>
      </p:sp>
    </p:spTree>
    <p:extLst>
      <p:ext uri="{BB962C8B-B14F-4D97-AF65-F5344CB8AC3E}">
        <p14:creationId xmlns:p14="http://schemas.microsoft.com/office/powerpoint/2010/main" val="831779242"/>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B3DCCE-CBFA-42C0-9EEB-53A585A6CD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5964</TotalTime>
  <Words>2253</Words>
  <Application>Microsoft Office PowerPoint</Application>
  <PresentationFormat>Widescreen</PresentationFormat>
  <Paragraphs>276</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Motyw pakietu Office</vt:lpstr>
      <vt:lpstr>O3 - Programy nauczania zdalnego w uczeniu maszynowym  7 - Wprowadzenie do uczenia głębokiego</vt:lpstr>
      <vt:lpstr>Wprowadzenie do uczenia głębokiego</vt:lpstr>
      <vt:lpstr>Wprowadzenie do uczenia głębokiego</vt:lpstr>
      <vt:lpstr>Sieci neuronowe</vt:lpstr>
      <vt:lpstr>Neuron prosty - jednostka liniowa </vt:lpstr>
      <vt:lpstr>Sieć jednowarstwowa - Perceptron</vt:lpstr>
      <vt:lpstr>Perceptron - przykład</vt:lpstr>
      <vt:lpstr>Wielowarstwowa sieć Perceptron</vt:lpstr>
      <vt:lpstr>Funkcje aktywacyjne</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443</cp:revision>
  <dcterms:created xsi:type="dcterms:W3CDTF">2021-12-08T08:56:03Z</dcterms:created>
  <dcterms:modified xsi:type="dcterms:W3CDTF">2024-03-16T18:38:32Z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