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t>Y przewidywane = 1,5x + 0,3333</a:t>
                    </a:r>
                    <a:endParaRPr sz="200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sr-Latn-RS"/>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endParaRPr lang="sr-Latn-RS"/>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sr-Latn-RS"/>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Kurs zawiera w sumie dziesięć tematów i w tym temacie powiemy coś więcej o ewaluacji modeli uczenia maszynowego.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Wynik sylwetki waha się od -1 do 1, z -1 reprezentującym słabą jakość klastrowania, 0 wskazującym nakładające się klastry lub punkty danych na granicach klastra, a 1 wskazującym dobrze oddzielone i odrębne klastry!</a:t>
            </a:r>
          </a:p>
          <a:p>
            <a:endParaRPr/>
          </a:p>
          <a:p>
            <a:r>
              <a:t>Wyobraź sobie, że jesteś na imprezie, na której ludzie są grupowani w klastry w oparciu o ich zainteresowania. Ocena sylwetki mierzy, jak dobrze zdefiniowana jest gromada każdej osoby, na przykład, jak wygodne są one w obrębie własnej grupy w porównaniu z sąsiednimi grupami. Na przykład wynik Alice Silhouette wynosi 0,622. Wynik Silhouette Alice na poziomie 0,622 wskazuje, że jest dość dobrze dopasowana do swojej gromady A i jest bardziej podobna do członków jej gromady niż najbliższej sąsiedniej gromady.</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Pomyśl o Davies-Bouldin Index (DBI) jako karcie wyników dla zabawy klastrowania gry. Pomaga nam określić, jak dobrze punkty danych tworzą klastry na podstawie ich podobieństw.</a:t>
            </a:r>
          </a:p>
          <a:p>
            <a:endParaRPr/>
          </a:p>
          <a:p>
            <a:r>
              <a:t>Obliczamy średnią odległość do centrum ich klastra dla każdego klastra. Następnie mierzymy odległość między różnymi centrami klastrów, pokazując, jak oddzielne są klastry.</a:t>
            </a:r>
          </a:p>
          <a:p>
            <a:endParaRPr/>
          </a:p>
          <a:p>
            <a:r>
              <a:t>Otrzymujemy pojedynczą liczbę, dołączając te wartości do formuły DBI. Im mniejsza liczba, tym lepsza klastrowanie.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dwa klastry rywalizujące w ekscytującym konkursie tanecznym. </a:t>
            </a:r>
          </a:p>
          <a:p>
            <a:endParaRPr/>
          </a:p>
          <a:p>
            <a:r>
              <a:t>Klaster 1 prezentuje swoje ruchy ze średnią odległością 1,43, podczas gdy Klaster 2 oślepia publiczność ze średnią odległością 2,03. </a:t>
            </a:r>
          </a:p>
          <a:p>
            <a:endParaRPr/>
          </a:p>
          <a:p>
            <a:r>
              <a:t>Odległość między fazami środkowymi wynosi 2,04. Obliczamy liczby za pomocą formuły DBI i osiągamy wynik 0,848. </a:t>
            </a:r>
          </a:p>
          <a:p>
            <a:endParaRPr/>
          </a:p>
          <a:p>
            <a:r>
              <a:t>Oznacza to niezwykłą równowagę między gromadami, sugerując wysokiej jakości bitwę taneczną, w której każda grupa wprowadza swój unikalny styl na podłogę.</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Podsumowując, ocena modeli uczenia maszynowego jest niezbędna do oceny ich wydajności i określenia ich przydatności do zastosowań w świecie rzeczywistym.</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Aby ukończyć tę jednostkę, zapoznaj się z poniższymi zasobami online. </a:t>
            </a:r>
          </a:p>
          <a:p>
            <a:endParaRPr sz="1200" kern="1200">
              <a:solidFill>
                <a:schemeClr val="tx1"/>
              </a:solidFill>
              <a:effectLst/>
              <a:latin typeface="+mn-lt"/>
              <a:ea typeface="+mn-ea"/>
              <a:cs typeface="+mn-cs"/>
            </a:endParaRPr>
          </a:p>
          <a:p>
            <a:pPr>
              <a:defRPr>
                <a:effectLst/>
              </a:defRPr>
            </a:pPr>
            <a:r>
              <a:t>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Ocena odgrywa kluczową rolę w uczeniu maszynowym, ponieważ pozwala nam ocenić wydajność i niezawodność modeli. Pomaga odpowiedzieć na podstawowe pytania, takie jak: Jak dobrze działa model? Czy jest dokładny i wiarygodny? Czy można generalizować niewidoczne dane?</a:t>
            </a:r>
          </a:p>
          <a:p>
            <a:endParaRPr/>
          </a:p>
          <a:p>
            <a:r>
              <a:t>Właściwa ocena zapewnia wgląd w mocne i słabe strony modelu, prowadząc nas do podejmowania świadomych decyzji i ulepszeń. Bez oceny możemy bezmyślnie ufać niedokładnym lub słabo działającym modelom, co prowadzi do błędnych przewidywań, błędnego podejmowania decyzji i potencjalnych negatywnych konsekwencji.</a:t>
            </a:r>
          </a:p>
          <a:p>
            <a:endParaRPr/>
          </a:p>
          <a:p>
            <a:r>
              <a:t>Co więcej, ocena pozwala nam porównać różne modele i wybrać najbardziej odpowiedni do konkretnego zadania, zwiększając ogólną jakość aplikacji uczenia maszynowego. Oceniając modele na różnych zbiorach danych, możemy zyskać zaufanie do ich zdolności do wykonywania dobrze scenariuszy rzeczywistych, zwiększając tym samym ich praktyczną użyteczność.</a:t>
            </a:r>
          </a:p>
          <a:p>
            <a:endParaRPr/>
          </a:p>
          <a:p>
            <a:r>
              <a:t>Ocena jest procesem ciągłym, ponieważ modele mogą wymagać okresowej ponownej oceny i udoskonalenia, aby dostosować się do zmieniających się danych i zmieniających się wymagań. Zapewnia, że model spełnia pożądane cele i wymagania, co prowadzi do wiarygodnych i skutecznych wyników.</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Miary oceny to tajny sos, który pomaga nam mierzyć i rozumieć, jak dobrze działają nasze modele klasyfikacji. Pomyśl o miarach oceny jako o karcie wyników dla naszych modeli, zapewniając cenny wgląd w ich mocne i słabe strony. Dziś zbadamy niektóre z najczęściej używanych wskaźników oceny, które są naszymi zaufanymi przewodnikami do budowania dokładnych i niezawodnych modeli.</a:t>
            </a:r>
          </a:p>
          <a:p>
            <a:endParaRPr/>
          </a:p>
          <a:p>
            <a:r>
              <a:t>Typowe oceny obejmują:</a:t>
            </a:r>
          </a:p>
          <a:p>
            <a:pPr marL="171450" indent="-171450">
              <a:buFont typeface="Arial" panose="020B0604020202020204" pitchFamily="34" charset="0"/>
              <a:buChar char="•"/>
            </a:pPr>
            <a:r>
              <a:t>Dokładność</a:t>
            </a:r>
          </a:p>
          <a:p>
            <a:pPr marL="171450" indent="-171450">
              <a:buFont typeface="Arial" panose="020B0604020202020204" pitchFamily="34" charset="0"/>
              <a:buChar char="•"/>
            </a:pPr>
            <a:r>
              <a:t>Dokładność</a:t>
            </a:r>
          </a:p>
          <a:p>
            <a:pPr marL="171450" indent="-171450">
              <a:buFont typeface="Arial" panose="020B0604020202020204" pitchFamily="34" charset="0"/>
              <a:buChar char="•"/>
            </a:pPr>
            <a:r>
              <a:t>Wycofaj</a:t>
            </a:r>
          </a:p>
          <a:p>
            <a:pPr marL="171450" indent="-171450">
              <a:buFont typeface="Arial" panose="020B0604020202020204" pitchFamily="34" charset="0"/>
              <a:buChar char="•"/>
            </a:pPr>
            <a:r>
              <a:t>F1-wynik </a:t>
            </a:r>
          </a:p>
          <a:p>
            <a:endParaRPr/>
          </a:p>
          <a:p>
            <a:r>
              <a:t>Zrozumienie tych miar oceny jest niezbędne do oceny skuteczności i niezawodności modeli uczenia maszynowego. Biorąc pod uwagę te wskaźniki, możemy podejmować świadome decyzje, dostrajać nasze modele i optymalizować ich wydajność.</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Matryca pomyłek jest cennym narzędziem, które pomaga w ocenie modelu klasyfikacji. Działa jak kompas prowadzący, zapewniając wgląd w wydajność modelu. Zrozumienie macierzy i powiązanych miar, takich jak dokładność, precyzja, przywoływanie i F1-Wynik, ma kluczowe znaczenie dla oceny skuteczności modelu w zadaniach klasyfikacyjnych.</a:t>
            </a:r>
          </a:p>
          <a:p>
            <a:endParaRPr sz="1200" kern="1200">
              <a:solidFill>
                <a:schemeClr val="tx1"/>
              </a:solidFill>
              <a:effectLst/>
              <a:latin typeface="+mn-lt"/>
              <a:ea typeface="+mn-ea"/>
              <a:cs typeface="+mn-cs"/>
            </a:endParaRPr>
          </a:p>
          <a:p>
            <a:pPr>
              <a:defRPr>
                <a:effectLst/>
              </a:defRPr>
            </a:pPr>
            <a:r>
              <a:t>Wizualizuj siatkę reprezentującą podróż modelu przez rozległy krajobraz danych. Po jednej stronie macierzy znajdują się klasy prawdziwe (rzeczywista obecność lub brak celu), a po drugiej klasy przewidywane (etykiety przypisywane przez model). Każdy krok wykonywany przez model jest rejestrowany w tej macierzy.</a:t>
            </a:r>
          </a:p>
          <a:p>
            <a:endParaRPr sz="1200" kern="1200">
              <a:solidFill>
                <a:schemeClr val="tx1"/>
              </a:solidFill>
              <a:effectLst/>
              <a:latin typeface="+mn-lt"/>
              <a:ea typeface="+mn-ea"/>
              <a:cs typeface="+mn-cs"/>
            </a:endParaRPr>
          </a:p>
          <a:p>
            <a:pPr>
              <a:defRPr>
                <a:effectLst/>
              </a:defRPr>
            </a:pPr>
            <a:r>
              <a:t>Podczas eksploracji tego skomplikowanego krajobrazu możliwe są różne wyniki. Model może poprawnie zidentyfikować instancje (prawdziwe pozytywne), błędnie sklasyfikować niektóre instancje (fałszywe negatywne), dokładnie sklasyfikować negatywy (prawdziwe negatywne) lub niepoprawnie oznaczyć negatywy jako pozytywne (fałszywe pozytywne). Wyniki te określają zawartość każdej komórki w matrycy pomyłek, dostarczając cennych informacji do celów oceny.</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Dzięki matrycy pomyłek i powiązanym z nią metrykom możesz teraz rozpocząć ekscytującą podróż w zakresie oceny modelu predykcji. Analizując Accuracy, Precision, Recall i F1-Score, możesz ocenić skuteczność modelu w przewidywaniu obecności lub braku cukrzycy. Zanurzmy się w tych wskaźnikach i odkryjmy ich moc w ocenie Twojego modelu klasyfikacji!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Dokładność mierzy, jak dobrze nasz model przewiduje pozytywne i negatywne wyniki. Jest on obliczany przez podzielenie liczby poprawnych predykcji (prawdziwych pozytywnych i prawdziwych negatywnych) przez łączną liczbę predykcji. W tym przypadku mamy w sumie 9 poprawnych przewidywań (6 to prawdziwe pozytywne, a 3 to prawdziwe negatywne). </a:t>
            </a:r>
          </a:p>
          <a:p>
            <a:pPr>
              <a:defRPr>
                <a:effectLst/>
              </a:defRPr>
            </a:pPr>
            <a:r>
              <a:t>Dokładność modelu jest obliczana przez podzielenie liczby prawidłowych predykcji, która wynosi 9, przez całkowitą liczbę predykcji, która wynosi 12, co daje dokładność 0,75 lub 75%.</a:t>
            </a:r>
          </a:p>
          <a:p>
            <a:endParaRPr/>
          </a:p>
          <a:p>
            <a:r>
              <a:t>Precyzja koncentruje się na dokładności pozytywnych przewidywań wykonanych przez model. Jest on obliczany przez podzielenie liczby prawdziwie pozytywnych prognoz przez sumę prawdziwie pozytywnych i fałszywie pozytywnych. Precyzja pomaga nam zrozumieć, jak dobrze działa model, gdy przewiduje element jako pozytywny.</a:t>
            </a:r>
          </a:p>
          <a:p>
            <a:r>
              <a:t>Precyzję modelu określa się, dzieląc liczbę prawdziwie pozytywnych predykcji, która wynosi 6, przez sumę prawdziwie pozytywnych i fałszywie pozytywnych, która wynosi 6 + 1, co daje precyzję 85,7%.</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Przypomnijmy, jak dobrze model poprawnie identyfikuje pozytywne wyniki. Rozważając wycofanie modelu, dzielimy liczbę prawdziwie pozytywnych przewidywań, która wynosi 6, przez sumę prawdziwych pozytywnych i fałszywych negatywów, która wynosi 6 plus 2, co skutkuje wycofaniem 0,75. Oznacza to, że model z powodzeniem zidentyfikował 75% jabłek.</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F1-Score to zrównoważona miara, która łączy precyzję i przywoływanie. Zapewnia jedną wartość reprezentującą ogólną wydajność modelu, biorąc pod uwagę fałszywie pozytywne i negatywne wyniki. F1 - Wynik jest obliczany przy użyciu średniej harmonicznej precyzji i wycofania.</a:t>
            </a:r>
          </a:p>
          <a:p>
            <a:pPr>
              <a:defRPr>
                <a:effectLst/>
              </a:defRPr>
            </a:pPr>
            <a:r>
              <a:t>Po przeprowadzeniu obliczeń uzyskaliśmy w tym modelu wynik F1-0,8003, wskazujący na zrównoważoną wydajność modelu w przechwytywaniu zarówno precyzji, jak i wycofania.</a:t>
            </a:r>
          </a:p>
          <a:p>
            <a:endParaRPr sz="1200" kern="1200">
              <a:solidFill>
                <a:schemeClr val="tx1"/>
              </a:solidFill>
              <a:effectLst/>
              <a:latin typeface="+mn-lt"/>
              <a:ea typeface="+mn-ea"/>
              <a:cs typeface="+mn-cs"/>
            </a:endParaRPr>
          </a:p>
          <a:p>
            <a:pPr>
              <a:defRPr>
                <a:effectLst/>
              </a:defRPr>
            </a:pPr>
            <a:r>
              <a:t>Rozumiejąc te wskaźniki oceny, możesz oceniać swoje modele pod różnymi względami, takimi jak ogólna poprawność, precyzja, przywoływanie i zdolność oceniania instancji. Wiedza ta pomaga podejmować świadome decyzje, udoskonalać modele i optymalizować ich działanie, tak aby osiągać lepsze wyniki.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Użyj MSE jako "kalkulatora błędów", który mierzy, jak dobrze przewidywania pasują do rzeczywistych wartości. Przyjmuje różnicę między każdą prognozą a rzeczywistą wartością, kwadruje je, aby wyeliminować negatywy, dodaje je wszystkie, a następnie dzieli je przez liczbę przewidywań. Im mniejsza MSE, tym mniej błędów popełnia Twój model. Celem jest utrzymanie MSE na jak najniższym poziomie!</a:t>
            </a:r>
          </a:p>
          <a:p>
            <a:endParaRPr/>
          </a:p>
          <a:p>
            <a:r>
              <a:t>Wyobraź sobie R-kwadrat jako wynik popularności twojego modelu. Pokazuje, ile kredytu model zasługuje na przewidywanie zmiennej docelowej. R-kwadrat waha się od 0 do 1, gdzie 1 oznacza, że   twój model jest supergwiazdą! Jeśli model otrzymuje R-kwadrat 0,8, to wyjaśnia 80% zmienności zmiennej docelowej. Im wyższy R-kwadrat, tym lepiej model rejestruje wzorce i trendy w danych.</a:t>
            </a:r>
          </a:p>
          <a:p>
            <a:endParaRPr/>
          </a:p>
          <a:p>
            <a:r>
              <a:t>Średni błąd bezwzględny (MAE): MAE jest jak "rozmiar-agnostyczny krytyk" koncentrujący się na średniej wielkości błędów. Przyjmuje absolutną różnicę między każdą prognozą a rzeczywistą wartością, dodaje je wszystkie, a następnie dzieli przez liczbę prognoz. W przeciwieństwie do MSE, MAE nie dba o dzielenie różnic, więc nie jest wrażliwy na skrajne odstające. Im niższy MAE, tym bliżej twoich przewidywań do średnich wartości.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Podsumowując, oceniając model regresji, korzystasz z MSE, aby zobaczyć, jak blisko są przewidywane pomiary do rzeczywistych pomiarów, R-kwadrat do pomiaru, jak dobrze twoja receptura wyjaśnia zmiany, a MAE do określenia średniej różnicy między przewidywanymi a rzeczywistymi pomiarami. Pomiary te pomagają dostosować recepturę i upewnić się, że wypiekasz najdokładniejszy możliwy model!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Wśród wskaźników oceny klastrowania najważniejsze są wskaźniki Silhouette Score i Davies-Bouldin Index.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Zapewniają one uzupełniający wgląd w jakość wyników klastrowania.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Silhouette Score ocenia rozdzielenie i zwartość klastrów, podczas gdy Davies-Bouldin Index uwzględnia zarówno rozproszenie wewnątrz klastra, jak i separację między klastrami.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Uwzględnienie tych dwóch miar razem może zapewnić bardziej kompleksowe zrozumienie wydajności klastrowania i poprowadzić wybór optymalnego rozwiązania klastrowania.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diacenter.ibm.com/media/Evaluation+Metrics+in+Classification/0_v944q7y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nitesh993.medium.com/ibm-data-science-course-capstone-project-4fac565e4cae" TargetMode="External"/><Relationship Id="rId4" Type="http://schemas.openxmlformats.org/officeDocument/2006/relationships/hyperlink" Target="https://mediacenter.ibm.com/media/Evaluation+Metrics+in+Regression+Models/0_2lyqhl4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3999" y="2081918"/>
            <a:ext cx="9144000" cy="3065815"/>
          </a:xfrm>
        </p:spPr>
        <p:txBody>
          <a:bodyPr>
            <a:normAutofit fontScale="90000"/>
          </a:bodyPr>
          <a:lstStyle/>
          <a:p>
            <a:r>
              <a:rPr b="1"/>
              <a:t>O3 - Programy nauczania zdalnego w uczeniu maszynowym</a:t>
            </a:r>
            <a:br>
              <a:rPr b="1"/>
            </a:br>
            <a:r>
              <a:rPr b="1"/>
              <a:t/>
            </a:r>
            <a:br>
              <a:rPr b="1"/>
            </a:br>
            <a:r>
              <a:t>8 - Ocena modeli samouczenia się maszyn</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Miary oceny na potrzeby klastrowania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6629400" cy="4486275"/>
          </a:xfrm>
        </p:spPr>
        <p:txBody>
          <a:bodyPr>
            <a:noAutofit/>
          </a:bodyPr>
          <a:lstStyle/>
          <a:p>
            <a:pPr algn="just">
              <a:defRPr>
                <a:latin typeface="+mj-lt"/>
              </a:defRPr>
            </a:pPr>
            <a:r>
              <a:rPr sz="4000" b="1"/>
              <a:t>Wynik sylwetki </a:t>
            </a:r>
            <a:r>
              <a:rPr sz="3600"/>
              <a:t>i </a:t>
            </a:r>
            <a:r>
              <a:rPr sz="4000" b="1"/>
              <a:t>Indeks Daviesa-Bouldina</a:t>
            </a:r>
            <a:r>
              <a:rPr sz="3600"/>
              <a:t>: Kluczowe wskaźniki klastrowania. </a:t>
            </a:r>
            <a:endParaRPr sz="3600">
              <a:latin typeface="+mj-lt"/>
            </a:endParaRPr>
          </a:p>
          <a:p>
            <a:pPr algn="just">
              <a:defRPr sz="3600">
                <a:latin typeface="+mj-lt"/>
              </a:defRPr>
            </a:pPr>
            <a:r>
              <a:t>Silhouette Score ocenia rozdzielczość i zwartość</a:t>
            </a:r>
            <a:endParaRPr sz="3600">
              <a:latin typeface="+mj-lt"/>
            </a:endParaRPr>
          </a:p>
          <a:p>
            <a:pPr algn="just">
              <a:defRPr sz="3600">
                <a:latin typeface="+mj-lt"/>
              </a:defRPr>
            </a:pPr>
            <a:r>
              <a:t>Davies-Bouldin Index rozważa rozproszenie i separację. </a:t>
            </a:r>
            <a:endParaRPr sz="3600">
              <a:latin typeface="+mj-lt"/>
            </a:endParaRPr>
          </a:p>
          <a:p>
            <a:pPr algn="just">
              <a:defRPr sz="3600">
                <a:latin typeface="+mj-lt"/>
              </a:defRPr>
            </a:pPr>
            <a:r>
              <a:t>Razem prowadzą optymalny dobór klastrów.</a:t>
            </a:r>
          </a:p>
        </p:txBody>
      </p:sp>
      <p:pic>
        <p:nvPicPr>
          <p:cNvPr id="2050" name="Picture 2" descr="Free Black and White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Miary oceny na potrzeby klastrowania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marL="0" indent="0" algn="ctr">
              <a:buNone/>
              <a:defRPr>
                <a:latin typeface="+mj-lt"/>
              </a:defRPr>
            </a:pPr>
            <a:r>
              <a:t>a(Alice) = średnia odległość do innych członków jej gromady A = 1,21</a:t>
            </a:r>
            <a:endParaRPr>
              <a:latin typeface="+mj-lt"/>
            </a:endParaRPr>
          </a:p>
          <a:p>
            <a:pPr marL="0" indent="0" algn="ctr">
              <a:buNone/>
              <a:defRPr>
                <a:latin typeface="+mj-lt"/>
              </a:defRPr>
            </a:pPr>
            <a:r>
              <a:t>b(Alice) = średnia odległość do członków w najbliższym sąsiednim klastrze B = 3,20</a:t>
            </a:r>
          </a:p>
          <a:p>
            <a:pPr marL="0" indent="0" algn="ctr">
              <a:buNone/>
              <a:defRPr>
                <a:latin typeface="+mj-lt"/>
              </a:defRPr>
            </a:pPr>
            <a:r>
              <a:t>Wynik sylwetki (Alice) =  1,99 / 3,20</a:t>
            </a:r>
          </a:p>
          <a:p>
            <a:pPr marL="0" indent="0" algn="ctr">
              <a:buNone/>
              <a:defRPr>
                <a:latin typeface="+mj-lt"/>
              </a:defRPr>
            </a:pPr>
            <a:r>
              <a:t>Wynik sylwetki (Alice) = 0,622</a:t>
            </a:r>
            <a:endParaRPr>
              <a:latin typeface="+mj-lt"/>
            </a:endParaRPr>
          </a:p>
          <a:p>
            <a:pPr marL="0" indent="0" algn="just">
              <a:buNone/>
            </a:pPr>
            <a:endParaRPr sz="3600">
              <a:latin typeface="+mj-lt"/>
            </a:endParaRPr>
          </a:p>
          <a:p>
            <a:pPr marL="0" indent="0" algn="just">
              <a:buNone/>
            </a:pPr>
            <a:endParaRPr sz="360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384786" y="3116634"/>
            <a:ext cx="1139947" cy="369332"/>
          </a:xfrm>
          <a:prstGeom prst="rect">
            <a:avLst/>
          </a:prstGeom>
          <a:noFill/>
        </p:spPr>
        <p:txBody>
          <a:bodyPr wrap="square">
            <a:spAutoFit/>
          </a:bodyPr>
          <a:lstStyle/>
          <a:p>
            <a:r>
              <a:t>Alicja (1,2)</a:t>
            </a:r>
          </a:p>
        </p:txBody>
      </p:sp>
      <p:sp>
        <p:nvSpPr>
          <p:cNvPr id="43" name="Freeform 42"/>
          <p:cNvSpPr/>
          <p:nvPr/>
        </p:nvSpPr>
        <p:spPr>
          <a:xfrm>
            <a:off x="8252965" y="2583173"/>
            <a:ext cx="1809417" cy="1153886"/>
          </a:xfrm>
          <a:custGeom>
            <a:avLst/>
            <a:gdLst>
              <a:gd name="connsiteX0" fmla="*/ 35045 w 1809417"/>
              <a:gd name="connsiteY0" fmla="*/ 10886 h 1153886"/>
              <a:gd name="connsiteX1" fmla="*/ 24160 w 1809417"/>
              <a:gd name="connsiteY1" fmla="*/ 76200 h 1153886"/>
              <a:gd name="connsiteX2" fmla="*/ 13274 w 1809417"/>
              <a:gd name="connsiteY2" fmla="*/ 119743 h 1153886"/>
              <a:gd name="connsiteX3" fmla="*/ 2388 w 1809417"/>
              <a:gd name="connsiteY3" fmla="*/ 195943 h 1153886"/>
              <a:gd name="connsiteX4" fmla="*/ 13274 w 1809417"/>
              <a:gd name="connsiteY4" fmla="*/ 653143 h 1153886"/>
              <a:gd name="connsiteX5" fmla="*/ 24160 w 1809417"/>
              <a:gd name="connsiteY5" fmla="*/ 696686 h 1153886"/>
              <a:gd name="connsiteX6" fmla="*/ 35045 w 1809417"/>
              <a:gd name="connsiteY6" fmla="*/ 772886 h 1153886"/>
              <a:gd name="connsiteX7" fmla="*/ 45931 w 1809417"/>
              <a:gd name="connsiteY7" fmla="*/ 805543 h 1153886"/>
              <a:gd name="connsiteX8" fmla="*/ 56817 w 1809417"/>
              <a:gd name="connsiteY8" fmla="*/ 870857 h 1153886"/>
              <a:gd name="connsiteX9" fmla="*/ 67702 w 1809417"/>
              <a:gd name="connsiteY9" fmla="*/ 925286 h 1153886"/>
              <a:gd name="connsiteX10" fmla="*/ 78588 w 1809417"/>
              <a:gd name="connsiteY10" fmla="*/ 990600 h 1153886"/>
              <a:gd name="connsiteX11" fmla="*/ 100360 w 1809417"/>
              <a:gd name="connsiteY11" fmla="*/ 1055914 h 1153886"/>
              <a:gd name="connsiteX12" fmla="*/ 111245 w 1809417"/>
              <a:gd name="connsiteY12" fmla="*/ 1088571 h 1153886"/>
              <a:gd name="connsiteX13" fmla="*/ 176560 w 1809417"/>
              <a:gd name="connsiteY13" fmla="*/ 1143000 h 1153886"/>
              <a:gd name="connsiteX14" fmla="*/ 209217 w 1809417"/>
              <a:gd name="connsiteY14" fmla="*/ 1153886 h 1153886"/>
              <a:gd name="connsiteX15" fmla="*/ 437817 w 1809417"/>
              <a:gd name="connsiteY15" fmla="*/ 1143000 h 1153886"/>
              <a:gd name="connsiteX16" fmla="*/ 535788 w 1809417"/>
              <a:gd name="connsiteY16" fmla="*/ 1110343 h 1153886"/>
              <a:gd name="connsiteX17" fmla="*/ 622874 w 1809417"/>
              <a:gd name="connsiteY17" fmla="*/ 1077686 h 1153886"/>
              <a:gd name="connsiteX18" fmla="*/ 688188 w 1809417"/>
              <a:gd name="connsiteY18" fmla="*/ 1055914 h 1153886"/>
              <a:gd name="connsiteX19" fmla="*/ 720845 w 1809417"/>
              <a:gd name="connsiteY19" fmla="*/ 1045028 h 1153886"/>
              <a:gd name="connsiteX20" fmla="*/ 764388 w 1809417"/>
              <a:gd name="connsiteY20" fmla="*/ 1023257 h 1153886"/>
              <a:gd name="connsiteX21" fmla="*/ 807931 w 1809417"/>
              <a:gd name="connsiteY21" fmla="*/ 990600 h 1153886"/>
              <a:gd name="connsiteX22" fmla="*/ 905902 w 1809417"/>
              <a:gd name="connsiteY22" fmla="*/ 957943 h 1153886"/>
              <a:gd name="connsiteX23" fmla="*/ 938560 w 1809417"/>
              <a:gd name="connsiteY23" fmla="*/ 947057 h 1153886"/>
              <a:gd name="connsiteX24" fmla="*/ 982102 w 1809417"/>
              <a:gd name="connsiteY24" fmla="*/ 925286 h 1153886"/>
              <a:gd name="connsiteX25" fmla="*/ 1003874 w 1809417"/>
              <a:gd name="connsiteY25" fmla="*/ 903514 h 1153886"/>
              <a:gd name="connsiteX26" fmla="*/ 1101845 w 1809417"/>
              <a:gd name="connsiteY26" fmla="*/ 849086 h 1153886"/>
              <a:gd name="connsiteX27" fmla="*/ 1123617 w 1809417"/>
              <a:gd name="connsiteY27" fmla="*/ 816428 h 1153886"/>
              <a:gd name="connsiteX28" fmla="*/ 1156274 w 1809417"/>
              <a:gd name="connsiteY28" fmla="*/ 805543 h 1153886"/>
              <a:gd name="connsiteX29" fmla="*/ 1221588 w 1809417"/>
              <a:gd name="connsiteY29" fmla="*/ 772886 h 1153886"/>
              <a:gd name="connsiteX30" fmla="*/ 1341331 w 1809417"/>
              <a:gd name="connsiteY30" fmla="*/ 674914 h 1153886"/>
              <a:gd name="connsiteX31" fmla="*/ 1373988 w 1809417"/>
              <a:gd name="connsiteY31" fmla="*/ 653143 h 1153886"/>
              <a:gd name="connsiteX32" fmla="*/ 1461074 w 1809417"/>
              <a:gd name="connsiteY32" fmla="*/ 576943 h 1153886"/>
              <a:gd name="connsiteX33" fmla="*/ 1493731 w 1809417"/>
              <a:gd name="connsiteY33" fmla="*/ 544286 h 1153886"/>
              <a:gd name="connsiteX34" fmla="*/ 1548160 w 1809417"/>
              <a:gd name="connsiteY34" fmla="*/ 500743 h 1153886"/>
              <a:gd name="connsiteX35" fmla="*/ 1569931 w 1809417"/>
              <a:gd name="connsiteY35" fmla="*/ 468086 h 1153886"/>
              <a:gd name="connsiteX36" fmla="*/ 1591702 w 1809417"/>
              <a:gd name="connsiteY36" fmla="*/ 446314 h 1153886"/>
              <a:gd name="connsiteX37" fmla="*/ 1635245 w 1809417"/>
              <a:gd name="connsiteY37" fmla="*/ 381000 h 1153886"/>
              <a:gd name="connsiteX38" fmla="*/ 1689674 w 1809417"/>
              <a:gd name="connsiteY38" fmla="*/ 326571 h 1153886"/>
              <a:gd name="connsiteX39" fmla="*/ 1722331 w 1809417"/>
              <a:gd name="connsiteY39" fmla="*/ 293914 h 1153886"/>
              <a:gd name="connsiteX40" fmla="*/ 1765874 w 1809417"/>
              <a:gd name="connsiteY40" fmla="*/ 239486 h 1153886"/>
              <a:gd name="connsiteX41" fmla="*/ 1776760 w 1809417"/>
              <a:gd name="connsiteY41" fmla="*/ 206828 h 1153886"/>
              <a:gd name="connsiteX42" fmla="*/ 1798531 w 1809417"/>
              <a:gd name="connsiteY42" fmla="*/ 174171 h 1153886"/>
              <a:gd name="connsiteX43" fmla="*/ 1809417 w 1809417"/>
              <a:gd name="connsiteY43" fmla="*/ 130628 h 1153886"/>
              <a:gd name="connsiteX44" fmla="*/ 1798531 w 1809417"/>
              <a:gd name="connsiteY44" fmla="*/ 87086 h 1153886"/>
              <a:gd name="connsiteX45" fmla="*/ 1733217 w 1809417"/>
              <a:gd name="connsiteY45" fmla="*/ 65314 h 1153886"/>
              <a:gd name="connsiteX46" fmla="*/ 1711445 w 1809417"/>
              <a:gd name="connsiteY46" fmla="*/ 43543 h 1153886"/>
              <a:gd name="connsiteX47" fmla="*/ 1635245 w 1809417"/>
              <a:gd name="connsiteY47" fmla="*/ 21771 h 1153886"/>
              <a:gd name="connsiteX48" fmla="*/ 1569931 w 1809417"/>
              <a:gd name="connsiteY48" fmla="*/ 0 h 1153886"/>
              <a:gd name="connsiteX49" fmla="*/ 1210702 w 1809417"/>
              <a:gd name="connsiteY49" fmla="*/ 10886 h 1153886"/>
              <a:gd name="connsiteX50" fmla="*/ 1080074 w 1809417"/>
              <a:gd name="connsiteY50" fmla="*/ 32657 h 1153886"/>
              <a:gd name="connsiteX51" fmla="*/ 873245 w 1809417"/>
              <a:gd name="connsiteY51" fmla="*/ 54428 h 1153886"/>
              <a:gd name="connsiteX52" fmla="*/ 514017 w 1809417"/>
              <a:gd name="connsiteY52" fmla="*/ 43543 h 1153886"/>
              <a:gd name="connsiteX53" fmla="*/ 470474 w 1809417"/>
              <a:gd name="connsiteY53" fmla="*/ 32657 h 1153886"/>
              <a:gd name="connsiteX54" fmla="*/ 35045 w 1809417"/>
              <a:gd name="connsiteY54" fmla="*/ 10886 h 115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9417" h="1153886">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43"/>
          <p:cNvSpPr/>
          <p:nvPr/>
        </p:nvSpPr>
        <p:spPr>
          <a:xfrm>
            <a:off x="10544173" y="1788492"/>
            <a:ext cx="1502229" cy="1001486"/>
          </a:xfrm>
          <a:custGeom>
            <a:avLst/>
            <a:gdLst>
              <a:gd name="connsiteX0" fmla="*/ 21772 w 1502229"/>
              <a:gd name="connsiteY0" fmla="*/ 21771 h 1001486"/>
              <a:gd name="connsiteX1" fmla="*/ 10886 w 1502229"/>
              <a:gd name="connsiteY1" fmla="*/ 87086 h 1001486"/>
              <a:gd name="connsiteX2" fmla="*/ 0 w 1502229"/>
              <a:gd name="connsiteY2" fmla="*/ 141514 h 1001486"/>
              <a:gd name="connsiteX3" fmla="*/ 10886 w 1502229"/>
              <a:gd name="connsiteY3" fmla="*/ 391886 h 1001486"/>
              <a:gd name="connsiteX4" fmla="*/ 21772 w 1502229"/>
              <a:gd name="connsiteY4" fmla="*/ 435428 h 1001486"/>
              <a:gd name="connsiteX5" fmla="*/ 43543 w 1502229"/>
              <a:gd name="connsiteY5" fmla="*/ 468086 h 1001486"/>
              <a:gd name="connsiteX6" fmla="*/ 65314 w 1502229"/>
              <a:gd name="connsiteY6" fmla="*/ 511628 h 1001486"/>
              <a:gd name="connsiteX7" fmla="*/ 130629 w 1502229"/>
              <a:gd name="connsiteY7" fmla="*/ 566057 h 1001486"/>
              <a:gd name="connsiteX8" fmla="*/ 152400 w 1502229"/>
              <a:gd name="connsiteY8" fmla="*/ 598714 h 1001486"/>
              <a:gd name="connsiteX9" fmla="*/ 217714 w 1502229"/>
              <a:gd name="connsiteY9" fmla="*/ 664028 h 1001486"/>
              <a:gd name="connsiteX10" fmla="*/ 250372 w 1502229"/>
              <a:gd name="connsiteY10" fmla="*/ 707571 h 1001486"/>
              <a:gd name="connsiteX11" fmla="*/ 283029 w 1502229"/>
              <a:gd name="connsiteY11" fmla="*/ 729343 h 1001486"/>
              <a:gd name="connsiteX12" fmla="*/ 315686 w 1502229"/>
              <a:gd name="connsiteY12" fmla="*/ 762000 h 1001486"/>
              <a:gd name="connsiteX13" fmla="*/ 348343 w 1502229"/>
              <a:gd name="connsiteY13" fmla="*/ 783771 h 1001486"/>
              <a:gd name="connsiteX14" fmla="*/ 381000 w 1502229"/>
              <a:gd name="connsiteY14" fmla="*/ 816428 h 1001486"/>
              <a:gd name="connsiteX15" fmla="*/ 424543 w 1502229"/>
              <a:gd name="connsiteY15" fmla="*/ 827314 h 1001486"/>
              <a:gd name="connsiteX16" fmla="*/ 511629 w 1502229"/>
              <a:gd name="connsiteY16" fmla="*/ 892628 h 1001486"/>
              <a:gd name="connsiteX17" fmla="*/ 576943 w 1502229"/>
              <a:gd name="connsiteY17" fmla="*/ 914400 h 1001486"/>
              <a:gd name="connsiteX18" fmla="*/ 609600 w 1502229"/>
              <a:gd name="connsiteY18" fmla="*/ 936171 h 1001486"/>
              <a:gd name="connsiteX19" fmla="*/ 653143 w 1502229"/>
              <a:gd name="connsiteY19" fmla="*/ 947057 h 1001486"/>
              <a:gd name="connsiteX20" fmla="*/ 805543 w 1502229"/>
              <a:gd name="connsiteY20" fmla="*/ 968828 h 1001486"/>
              <a:gd name="connsiteX21" fmla="*/ 968829 w 1502229"/>
              <a:gd name="connsiteY21" fmla="*/ 1001486 h 1001486"/>
              <a:gd name="connsiteX22" fmla="*/ 1426029 w 1502229"/>
              <a:gd name="connsiteY22" fmla="*/ 990600 h 1001486"/>
              <a:gd name="connsiteX23" fmla="*/ 1502229 w 1502229"/>
              <a:gd name="connsiteY23" fmla="*/ 957943 h 1001486"/>
              <a:gd name="connsiteX24" fmla="*/ 1491343 w 1502229"/>
              <a:gd name="connsiteY24" fmla="*/ 794657 h 1001486"/>
              <a:gd name="connsiteX25" fmla="*/ 1480457 w 1502229"/>
              <a:gd name="connsiteY25" fmla="*/ 740228 h 1001486"/>
              <a:gd name="connsiteX26" fmla="*/ 1469572 w 1502229"/>
              <a:gd name="connsiteY26" fmla="*/ 642257 h 1001486"/>
              <a:gd name="connsiteX27" fmla="*/ 1447800 w 1502229"/>
              <a:gd name="connsiteY27" fmla="*/ 500743 h 1001486"/>
              <a:gd name="connsiteX28" fmla="*/ 1436914 w 1502229"/>
              <a:gd name="connsiteY28" fmla="*/ 119743 h 1001486"/>
              <a:gd name="connsiteX29" fmla="*/ 1371600 w 1502229"/>
              <a:gd name="connsiteY29" fmla="*/ 43543 h 1001486"/>
              <a:gd name="connsiteX30" fmla="*/ 1338943 w 1502229"/>
              <a:gd name="connsiteY30" fmla="*/ 32657 h 1001486"/>
              <a:gd name="connsiteX31" fmla="*/ 1164772 w 1502229"/>
              <a:gd name="connsiteY31" fmla="*/ 0 h 1001486"/>
              <a:gd name="connsiteX32" fmla="*/ 1055914 w 1502229"/>
              <a:gd name="connsiteY32" fmla="*/ 10886 h 1001486"/>
              <a:gd name="connsiteX33" fmla="*/ 1012372 w 1502229"/>
              <a:gd name="connsiteY33" fmla="*/ 21771 h 1001486"/>
              <a:gd name="connsiteX34" fmla="*/ 816429 w 1502229"/>
              <a:gd name="connsiteY34" fmla="*/ 54428 h 1001486"/>
              <a:gd name="connsiteX35" fmla="*/ 751114 w 1502229"/>
              <a:gd name="connsiteY35" fmla="*/ 76200 h 1001486"/>
              <a:gd name="connsiteX36" fmla="*/ 707572 w 1502229"/>
              <a:gd name="connsiteY36" fmla="*/ 97971 h 1001486"/>
              <a:gd name="connsiteX37" fmla="*/ 478972 w 1502229"/>
              <a:gd name="connsiteY37" fmla="*/ 119743 h 1001486"/>
              <a:gd name="connsiteX38" fmla="*/ 348343 w 1502229"/>
              <a:gd name="connsiteY38" fmla="*/ 97971 h 1001486"/>
              <a:gd name="connsiteX39" fmla="*/ 315686 w 1502229"/>
              <a:gd name="connsiteY39" fmla="*/ 76200 h 1001486"/>
              <a:gd name="connsiteX40" fmla="*/ 206829 w 1502229"/>
              <a:gd name="connsiteY40" fmla="*/ 32657 h 1001486"/>
              <a:gd name="connsiteX41" fmla="*/ 163286 w 1502229"/>
              <a:gd name="connsiteY41" fmla="*/ 21771 h 1001486"/>
              <a:gd name="connsiteX42" fmla="*/ 21772 w 1502229"/>
              <a:gd name="connsiteY42" fmla="*/ 21771 h 100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02229" h="1001486">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TextBox 45"/>
          <p:cNvSpPr txBox="1"/>
          <p:nvPr/>
        </p:nvSpPr>
        <p:spPr>
          <a:xfrm>
            <a:off x="8889777" y="3737861"/>
            <a:ext cx="1132115" cy="369332"/>
          </a:xfrm>
          <a:prstGeom prst="rect">
            <a:avLst/>
          </a:prstGeom>
          <a:noFill/>
        </p:spPr>
        <p:txBody>
          <a:bodyPr wrap="square">
            <a:spAutoFit/>
          </a:bodyPr>
          <a:lstStyle/>
          <a:p>
            <a:r>
              <a:t>Klaster A</a:t>
            </a:r>
          </a:p>
        </p:txBody>
      </p:sp>
      <p:sp>
        <p:nvSpPr>
          <p:cNvPr id="47" name="TextBox 46"/>
          <p:cNvSpPr txBox="1"/>
          <p:nvPr/>
        </p:nvSpPr>
        <p:spPr>
          <a:xfrm>
            <a:off x="10611513" y="2747302"/>
            <a:ext cx="1132115" cy="369332"/>
          </a:xfrm>
          <a:prstGeom prst="rect">
            <a:avLst/>
          </a:prstGeom>
          <a:noFill/>
        </p:spPr>
        <p:txBody>
          <a:bodyPr wrap="square">
            <a:spAutoFit/>
          </a:bodyPr>
          <a:lstStyle/>
          <a:p>
            <a:r>
              <a:t>Klaster B</a:t>
            </a: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4000">
                <a:latin typeface="+mj-lt"/>
              </a:defRPr>
            </a:pPr>
            <a:r>
              <a:t>Silhouette Score (i) = (b(i) - a(i)) / max(a(i), b(i))</a:t>
            </a:r>
            <a:endParaRPr sz="360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latin typeface="+mj-lt"/>
              </a:defRPr>
            </a:pPr>
            <a:r>
              <a:t>Wynik sylwetki waha się od -1 do 1, przy czym -1 reprezentuje słabą jakość klastrowania, 0 wskazuje na nakładające się klastry lub punkty danych na granicach klastra, a 1 wskazuje dobrze oddzielone i odrębne klastry!</a:t>
            </a:r>
            <a:endParaRPr sz="240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Miary oceny na potrzeby klastrowania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40419" y="1947572"/>
            <a:ext cx="7012819" cy="2807742"/>
          </a:xfrm>
        </p:spPr>
        <p:txBody>
          <a:bodyPr>
            <a:noAutofit/>
          </a:bodyPr>
          <a:lstStyle/>
          <a:p>
            <a:pPr marL="0" indent="0" algn="ctr">
              <a:buNone/>
              <a:defRPr>
                <a:latin typeface="+mj-lt"/>
              </a:defRPr>
            </a:pPr>
            <a:r>
              <a:t>DBI = (1 / N) * ∑ [(max(Ri) + max(Rj)) / d(Ci, Cj)]</a:t>
            </a:r>
            <a:endParaRPr>
              <a:latin typeface="+mj-lt"/>
            </a:endParaRPr>
          </a:p>
          <a:p>
            <a:pPr marL="0" indent="0">
              <a:buNone/>
            </a:pPr>
            <a:endParaRPr>
              <a:latin typeface="+mj-lt"/>
            </a:endParaRPr>
          </a:p>
          <a:p>
            <a:pPr marL="0" indent="0">
              <a:buNone/>
              <a:defRPr>
                <a:latin typeface="+mj-lt"/>
              </a:defRPr>
            </a:pPr>
            <a:r>
              <a:t>N - łączna liczba klastrów</a:t>
            </a:r>
            <a:endParaRPr>
              <a:latin typeface="+mj-lt"/>
            </a:endParaRPr>
          </a:p>
          <a:p>
            <a:pPr marL="0" indent="0">
              <a:buNone/>
              <a:defRPr>
                <a:latin typeface="+mj-lt"/>
              </a:defRPr>
            </a:pPr>
            <a:r>
              <a:t>Ri - średnia odległość między każdym punktem danych w klastrze i a jego centroidem.</a:t>
            </a:r>
          </a:p>
          <a:p>
            <a:pPr marL="0" indent="0">
              <a:buNone/>
              <a:defRPr>
                <a:latin typeface="+mj-lt"/>
              </a:defRPr>
            </a:pPr>
            <a:r>
              <a:t>Rj - reprezentuje średnią odległość między każdym punktem danych w klastrze j a jego centroidem.</a:t>
            </a:r>
          </a:p>
          <a:p>
            <a:pPr marL="0" indent="0">
              <a:buNone/>
              <a:defRPr>
                <a:latin typeface="+mj-lt"/>
              </a:defRPr>
            </a:pPr>
            <a:r>
              <a:t>Ci i Cj - centroidy klastrów i i j</a:t>
            </a:r>
            <a:endParaRPr>
              <a:latin typeface="+mj-lt"/>
            </a:endParaRPr>
          </a:p>
          <a:p>
            <a:pPr marL="0" indent="0">
              <a:buNone/>
              <a:defRPr>
                <a:latin typeface="+mj-lt"/>
              </a:defRPr>
            </a:pPr>
            <a:r>
              <a:t>d(Ci, Cj) to odległość między centroidami klastrów i i j.</a:t>
            </a:r>
            <a:endParaRPr>
              <a:latin typeface="+mj-lt"/>
            </a:endParaRPr>
          </a:p>
          <a:p>
            <a:pPr marL="0" indent="0">
              <a:buNone/>
            </a:pPr>
            <a:endParaRPr sz="360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6291360"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4000">
                <a:latin typeface="+mj-lt"/>
              </a:defRPr>
            </a:pPr>
            <a:r>
              <a:t>Wskaźnik Daviesa-Bouldina (DBI)</a:t>
            </a:r>
            <a:endParaRPr sz="36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5" y="75699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Klastry</a:t>
            </a:r>
            <a:endParaRPr sz="240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Centroidy</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Miary oceny na potrzeby klastrowania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marL="0" indent="0">
              <a:buNone/>
              <a:defRPr>
                <a:latin typeface="+mj-lt"/>
              </a:defRPr>
            </a:pPr>
            <a:r>
              <a:t>W przypadku dwóch klastrów formuła indeksu Davies-Bouldin (DBI) upraszcza:</a:t>
            </a:r>
          </a:p>
          <a:p>
            <a:pPr marL="0" indent="0">
              <a:buNone/>
              <a:defRPr>
                <a:latin typeface="+mj-lt"/>
              </a:defRPr>
            </a:pPr>
            <a:r>
              <a:t>DBI = (1/2) * ((R1 + R2) / d12)</a:t>
            </a:r>
          </a:p>
          <a:p>
            <a:pPr marL="0" indent="0">
              <a:buNone/>
            </a:pPr>
            <a:endParaRPr sz="2400">
              <a:latin typeface="+mj-lt"/>
            </a:endParaRPr>
          </a:p>
          <a:p>
            <a:pPr marL="0" indent="0">
              <a:buNone/>
              <a:defRPr sz="2400">
                <a:latin typeface="+mj-lt"/>
              </a:defRPr>
            </a:pPr>
            <a:r>
              <a:t>Gdzie:</a:t>
            </a:r>
          </a:p>
          <a:p>
            <a:pPr>
              <a:defRPr sz="2400">
                <a:latin typeface="+mj-lt"/>
              </a:defRPr>
            </a:pPr>
            <a:r>
              <a:t>R1 to średnia odległość w obrębie klastra 1 = 1,43</a:t>
            </a:r>
            <a:endParaRPr sz="2400">
              <a:latin typeface="+mj-lt"/>
            </a:endParaRPr>
          </a:p>
          <a:p>
            <a:pPr>
              <a:defRPr sz="2400">
                <a:latin typeface="+mj-lt"/>
              </a:defRPr>
            </a:pPr>
            <a:r>
              <a:t>R2 to średnia odległość w obrębie klastra 2 = 2,03</a:t>
            </a:r>
            <a:endParaRPr sz="2400">
              <a:latin typeface="+mj-lt"/>
            </a:endParaRPr>
          </a:p>
          <a:p>
            <a:pPr>
              <a:defRPr sz="2400">
                <a:latin typeface="+mj-lt"/>
              </a:defRPr>
            </a:pPr>
            <a:r>
              <a:t>d12 to odległość między centroidami klastra 1 a klastrem 2 = 2,04</a:t>
            </a:r>
          </a:p>
          <a:p>
            <a:endParaRPr sz="2400">
              <a:latin typeface="+mj-lt"/>
            </a:endParaRPr>
          </a:p>
          <a:p>
            <a:pPr marL="0" indent="0">
              <a:buNone/>
              <a:defRPr sz="3200"/>
            </a:pPr>
            <a:r>
              <a:t>DBI = (1/2) * ((1,43+ 2,03) / 2,04)</a:t>
            </a:r>
            <a:endParaRPr sz="3200"/>
          </a:p>
          <a:p>
            <a:pPr marL="0" indent="0">
              <a:buNone/>
              <a:defRPr sz="3200"/>
            </a:pPr>
            <a:r>
              <a:t>DBI = 0,848</a:t>
            </a:r>
            <a:endParaRPr sz="3200"/>
          </a:p>
          <a:p>
            <a:endParaRPr sz="32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6" y="756998"/>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Grupa 1</a:t>
            </a:r>
            <a:endParaRPr sz="240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1</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ounded Rectangular Callout 30"/>
          <p:cNvSpPr/>
          <p:nvPr/>
        </p:nvSpPr>
        <p:spPr>
          <a:xfrm>
            <a:off x="9899874" y="712790"/>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 2</a:t>
            </a:r>
            <a:endParaRPr sz="240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2</a:t>
            </a:r>
            <a:endParaRPr sz="240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lnSpcReduction="10000"/>
          </a:bodyPr>
          <a:lstStyle/>
          <a:p>
            <a:pPr marL="0" indent="0" algn="just">
              <a:buNone/>
              <a:defRPr b="1">
                <a:latin typeface="+mj-lt"/>
              </a:defRPr>
            </a:pPr>
            <a:r>
              <a:t>Sprawdź to wideo na temat miar oceny do klasyfikacji:</a:t>
            </a:r>
            <a:endParaRPr b="1">
              <a:latin typeface="+mj-lt"/>
            </a:endParaRPr>
          </a:p>
          <a:p>
            <a:pPr algn="just">
              <a:defRPr>
                <a:latin typeface="+mj-lt"/>
                <a:hlinkClick r:id="rId3"/>
              </a:defRPr>
            </a:pPr>
            <a:r>
              <a:t>https://mediacenter.ibm.com/media/Evaluation+Metrics+in+Classification/0_v944q7yy</a:t>
            </a:r>
            <a:endParaRPr>
              <a:latin typeface="+mj-lt"/>
            </a:endParaRPr>
          </a:p>
          <a:p>
            <a:pPr marL="0" indent="0" algn="just">
              <a:buNone/>
              <a:defRPr b="1">
                <a:latin typeface="+mj-lt"/>
              </a:defRPr>
            </a:pPr>
            <a:r>
              <a:t>Sprawdź to wideo na temat miar oceny w modelach regresji:</a:t>
            </a:r>
          </a:p>
          <a:p>
            <a:pPr algn="just">
              <a:defRPr>
                <a:latin typeface="+mj-lt"/>
                <a:hlinkClick r:id="rId4"/>
              </a:defRPr>
            </a:pPr>
            <a:r>
              <a:t>https://mediacenter.ibm.com/media/Evaluation+Metrics+in+Regression+Models/0_2lyqhl4h</a:t>
            </a:r>
            <a:endParaRPr>
              <a:latin typeface="+mj-lt"/>
            </a:endParaRPr>
          </a:p>
          <a:p>
            <a:pPr marL="0" indent="0" algn="just">
              <a:buNone/>
            </a:pPr>
            <a:r>
              <a:rPr b="1">
                <a:latin typeface="+mj-lt"/>
              </a:rPr>
              <a:t>Sprawdź ten artykuł o </a:t>
            </a:r>
            <a:r>
              <a:t>Wynik sylwetki</a:t>
            </a:r>
            <a:r>
              <a:rPr b="1">
                <a:latin typeface="+mj-lt"/>
              </a:rPr>
              <a:t>:</a:t>
            </a:r>
          </a:p>
          <a:p>
            <a:pPr algn="just">
              <a:defRPr>
                <a:latin typeface="+mj-lt"/>
                <a:hlinkClick r:id="rId5"/>
              </a:defRPr>
            </a:pPr>
            <a:r>
              <a:t>https://nitesh993.medium.com/ibm-data-science-course-capstone-project-4fac565e4cae</a:t>
            </a:r>
            <a:endParaRPr>
              <a:latin typeface="+mj-lt"/>
            </a:endParaRPr>
          </a:p>
          <a:p>
            <a:pPr marL="0" indent="0" algn="just">
              <a:buNone/>
              <a:defRPr b="1">
                <a:latin typeface="+mj-lt"/>
              </a:defRPr>
            </a:pPr>
            <a:r>
              <a:t>Uzyskaj dostęp do aplikacji Oracle Member Hub i dokończ osiem wątków:</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Ocena modeli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Ocena modeli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sz="3600">
                <a:latin typeface="+mj-lt"/>
              </a:defRPr>
            </a:pPr>
            <a:r>
              <a:t>Ocena zapewnia dokładne i niezawodne działanie modelu.</a:t>
            </a:r>
          </a:p>
          <a:p>
            <a:pPr>
              <a:defRPr sz="3600">
                <a:latin typeface="+mj-lt"/>
              </a:defRPr>
            </a:pPr>
            <a:r>
              <a:t>Kieruje usprawnieniami, identyfikując mocne i słabe strony modelu.</a:t>
            </a:r>
          </a:p>
          <a:p>
            <a:pPr>
              <a:defRPr sz="3600">
                <a:latin typeface="+mj-lt"/>
              </a:defRPr>
            </a:pPr>
            <a:r>
              <a:t>Bez oceny mogą wystąpić błędne decyzje i niedokładne prognozy.</a:t>
            </a:r>
          </a:p>
          <a:p>
            <a:pPr>
              <a:defRPr sz="3600">
                <a:latin typeface="+mj-lt"/>
              </a:defRPr>
            </a:pPr>
            <a:r>
              <a:t>Bieżąca ocena dostosowuje modele do zmieniających się wymagań, zapewniając praktyczne znaczenie</a:t>
            </a:r>
            <a:endParaRPr sz="3600">
              <a:latin typeface="+mj-lt"/>
            </a:endParaRPr>
          </a:p>
        </p:txBody>
      </p:sp>
      <p:pic>
        <p:nvPicPr>
          <p:cNvPr id="1026" name="Picture 2" descr="Free The Word Evaluation from Wooden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Free Person in Yellow Reflective Safety Vest Holding a Pen and Checklist of House Inspectio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Miary oceny klasyfikacji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pPr>
              <a:defRPr sz="3600">
                <a:latin typeface="+mj-lt"/>
              </a:defRPr>
            </a:pPr>
            <a:r>
              <a:t>Miary oceny pomagają mierzyć wydajność modeli uczenia maszynowego.</a:t>
            </a:r>
          </a:p>
          <a:p>
            <a:pPr>
              <a:defRPr>
                <a:latin typeface="+mj-lt"/>
              </a:defRPr>
            </a:pPr>
            <a:r>
              <a:rPr sz="3600"/>
              <a:t>Podstawowe miary </a:t>
            </a:r>
            <a:r>
              <a:rPr sz="4000" b="1"/>
              <a:t>oceny</a:t>
            </a:r>
            <a:r>
              <a:rPr sz="3600"/>
              <a:t> dla </a:t>
            </a:r>
            <a:r>
              <a:rPr sz="4000" b="1"/>
              <a:t>klasyfikacji</a:t>
            </a:r>
            <a:r>
              <a:rPr sz="3600"/>
              <a:t> obejmują:</a:t>
            </a:r>
          </a:p>
          <a:p>
            <a:pPr lvl="1">
              <a:defRPr sz="3600">
                <a:latin typeface="+mj-lt"/>
              </a:defRPr>
            </a:pPr>
            <a:r>
              <a:t>Dokładność</a:t>
            </a:r>
            <a:endParaRPr sz="3600">
              <a:latin typeface="+mj-lt"/>
            </a:endParaRPr>
          </a:p>
          <a:p>
            <a:pPr lvl="1">
              <a:defRPr sz="3600">
                <a:latin typeface="+mj-lt"/>
              </a:defRPr>
            </a:pPr>
            <a:r>
              <a:t>Dokładność</a:t>
            </a:r>
          </a:p>
          <a:p>
            <a:pPr lvl="1">
              <a:defRPr sz="3600">
                <a:latin typeface="+mj-lt"/>
              </a:defRPr>
            </a:pPr>
            <a:r>
              <a:t>Wycofaj</a:t>
            </a:r>
          </a:p>
          <a:p>
            <a:pPr lvl="1">
              <a:defRPr sz="3600">
                <a:latin typeface="+mj-lt"/>
              </a:defRPr>
            </a:pPr>
            <a:r>
              <a:t>F1-Wynik</a:t>
            </a:r>
            <a:endParaRPr sz="3600">
              <a:latin typeface="+mj-lt"/>
            </a:endParaRPr>
          </a:p>
        </p:txBody>
      </p:sp>
      <p:pic>
        <p:nvPicPr>
          <p:cNvPr id="1026" name="Picture 2" descr="Free Close-Up Photo of Dart Pins on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hallow Focus Photography of Magnifying Glass With Black Fram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Miary oceny klasyfikacji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t>Macierz pomyłek prowadzi do oceny, ujawniając wydajność modelu.</a:t>
            </a:r>
          </a:p>
          <a:p>
            <a:pPr>
              <a:defRPr sz="3600">
                <a:latin typeface="+mj-lt"/>
              </a:defRPr>
            </a:pPr>
            <a:r>
              <a:t>Wizualizuj siatkę śledzącą prawdziwe i przewidywane klasy, rejestrując spostrzeżenia dotyczące oceny.</a:t>
            </a:r>
          </a:p>
          <a:p>
            <a:pPr>
              <a:defRPr sz="3600">
                <a:latin typeface="+mj-lt"/>
              </a:defRPr>
            </a:pPr>
            <a:r>
              <a:t>Wyniki modelu kształtują komórki macierzy, oferując cenne informacje dotyczące oceny.</a:t>
            </a:r>
          </a:p>
        </p:txBody>
      </p:sp>
      <p:graphicFrame>
        <p:nvGraphicFramePr>
          <p:cNvPr id="5" name="Table 4"/>
          <p:cNvGraphicFramePr>
            <a:graphicFrameLocks noGrp="1"/>
          </p:cNvGraphicFramePr>
          <p:nvPr>
            <p:extLst>
              <p:ext uri="{D42A27DB-BD31-4B8C-83A1-F6EECF244321}">
                <p14:modId xmlns:p14="http://schemas.microsoft.com/office/powerpoint/2010/main" val="215420908"/>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sz="2000" b="0" i="0" u="none" strike="noStrike">
                        <a:solidFill>
                          <a:srgbClr val="202122"/>
                        </a:solidFill>
                        <a:effectLst/>
                        <a:latin typeface="+mj-lt"/>
                      </a:endParaRPr>
                    </a:p>
                  </a:txBody>
                  <a:tcPr marL="9525" marR="9525" marT="9525" marB="0" anchor="ctr"/>
                </a:tc>
                <a:tc>
                  <a:txBody>
                    <a:bodyPr/>
                    <a:lstStyle/>
                    <a:p>
                      <a:pPr algn="ctr" fontAlgn="ctr"/>
                      <a:endParaRPr sz="2000" b="0" i="0" u="none" strike="noStrike">
                        <a:solidFill>
                          <a:srgbClr val="202122"/>
                        </a:solidFill>
                        <a:effectLst/>
                        <a:latin typeface="+mj-lt"/>
                      </a:endParaRPr>
                    </a:p>
                  </a:txBody>
                  <a:tcPr marL="9525" marR="9525" marT="9525" marB="0" anchor="ctr"/>
                </a:tc>
                <a:tc gridSpan="2">
                  <a:txBody>
                    <a:bodyPr/>
                    <a:lstStyle/>
                    <a:p>
                      <a:pPr algn="ctr" fontAlgn="ctr">
                        <a:defRPr sz="2000" b="1">
                          <a:effectLst/>
                          <a:latin typeface="+mj-lt"/>
                        </a:defRPr>
                      </a:pPr>
                      <a:r>
                        <a:t>Przewidywany warunek</a:t>
                      </a:r>
                      <a:endParaRPr sz="2000" b="1" i="0" u="none" strike="noStrike">
                        <a:solidFill>
                          <a:srgbClr val="202122"/>
                        </a:solidFill>
                        <a:effectLst/>
                        <a:latin typeface="+mj-lt"/>
                      </a:endParaRPr>
                    </a:p>
                  </a:txBody>
                  <a:tcPr marL="9525" marR="9525" marT="9525" marB="0" anchor="ctr"/>
                </a:tc>
                <a:tc hMerge="1">
                  <a:txBody>
                    <a:bodyPr/>
                    <a:lstStyle/>
                    <a:p>
                      <a:endParaRPr/>
                    </a:p>
                  </a:txBody>
                  <a:tcPr/>
                </a:tc>
                <a:extLst>
                  <a:ext uri="{0D108BD9-81ED-4DB2-BD59-A6C34878D82A}">
                    <a16:rowId xmlns:a16="http://schemas.microsoft.com/office/drawing/2014/main" val="1400785919"/>
                  </a:ext>
                </a:extLst>
              </a:tr>
              <a:tr h="0">
                <a:tc vMerge="1">
                  <a:txBody>
                    <a:bodyPr/>
                    <a:lstStyle/>
                    <a:p>
                      <a:endParaRPr/>
                    </a:p>
                  </a:txBody>
                  <a:tcPr/>
                </a:tc>
                <a:tc>
                  <a:txBody>
                    <a:bodyPr/>
                    <a:lstStyle/>
                    <a:p>
                      <a:pPr algn="ctr" fontAlgn="ctr">
                        <a:defRPr sz="2000" b="1">
                          <a:effectLst/>
                          <a:latin typeface="+mj-lt"/>
                        </a:defRPr>
                      </a:pPr>
                      <a:r>
                        <a:t>Razem</a:t>
                      </a:r>
                      <a:br/>
                      <a:r>
                        <a:t>P+N</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Pozytywne (PP)</a:t>
                      </a:r>
                      <a:endParaRPr sz="2000" b="1" i="0" u="none" strike="noStrike">
                        <a:solidFill>
                          <a:srgbClr val="202122"/>
                        </a:solidFill>
                        <a:effectLst/>
                        <a:latin typeface="+mj-lt"/>
                      </a:endParaRPr>
                    </a:p>
                  </a:txBody>
                  <a:tcPr marL="9525" marR="9525" marT="9525" marB="0" anchor="ctr"/>
                </a:tc>
                <a:tc>
                  <a:txBody>
                    <a:bodyPr/>
                    <a:lstStyle/>
                    <a:p>
                      <a:pPr algn="ctr" fontAlgn="ctr">
                        <a:defRPr sz="2000" b="1">
                          <a:effectLst/>
                          <a:latin typeface="+mj-lt"/>
                        </a:defRPr>
                      </a:pPr>
                      <a:r>
                        <a:t>Ujemne (PN)</a:t>
                      </a:r>
                      <a:endParaRPr sz="2000" b="1" i="0" u="none" strike="noStrike">
                        <a:solidFill>
                          <a:srgbClr val="202122"/>
                        </a:solidFill>
                        <a:effectLst/>
                        <a:latin typeface="+mj-lt"/>
                      </a:endParaRPr>
                    </a:p>
                  </a:txBody>
                  <a:tcPr marL="9525" marR="9525" marT="9525" marB="0" anchor="ctr"/>
                </a:tc>
                <a:extLst>
                  <a:ext uri="{0D108BD9-81ED-4DB2-BD59-A6C34878D82A}">
                    <a16:rowId xmlns:a16="http://schemas.microsoft.com/office/drawing/2014/main" val="2675221471"/>
                  </a:ext>
                </a:extLst>
              </a:tr>
              <a:tr h="704850">
                <a:tc rowSpan="2">
                  <a:txBody>
                    <a:bodyPr/>
                    <a:lstStyle/>
                    <a:p>
                      <a:pPr algn="ctr" fontAlgn="ctr">
                        <a:defRPr sz="2000" b="1">
                          <a:effectLst/>
                          <a:latin typeface="+mj-lt"/>
                        </a:defRPr>
                      </a:pPr>
                      <a:r>
                        <a:t>Rzeczywisty warunek</a:t>
                      </a:r>
                      <a:endParaRPr sz="2000" b="1" i="0" u="none" strike="noStrike">
                        <a:solidFill>
                          <a:srgbClr val="202122"/>
                        </a:solidFill>
                        <a:effectLst/>
                        <a:latin typeface="+mj-lt"/>
                      </a:endParaRPr>
                    </a:p>
                  </a:txBody>
                  <a:tcPr marL="9525" marR="9525" marT="9525" marB="0" vert="vert270" anchor="ctr"/>
                </a:tc>
                <a:tc>
                  <a:txBody>
                    <a:bodyPr/>
                    <a:lstStyle/>
                    <a:p>
                      <a:pPr algn="ctr" fontAlgn="ctr">
                        <a:defRPr sz="2000" b="1">
                          <a:effectLst/>
                          <a:latin typeface="+mj-lt"/>
                        </a:defRPr>
                      </a:pPr>
                      <a:r>
                        <a:t>Pozytywne (P)</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00B050"/>
                          </a:solidFill>
                          <a:effectLst/>
                          <a:latin typeface="+mj-lt"/>
                        </a:defRPr>
                      </a:pPr>
                      <a:r>
                        <a:t>Truje pozytywne (TP)</a:t>
                      </a:r>
                      <a:endParaRPr sz="2000" b="1" i="0" u="none" strike="noStrike">
                        <a:solidFill>
                          <a:srgbClr val="00B050"/>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Fałszywie ujemny (FN)</a:t>
                      </a:r>
                      <a:endParaRPr sz="2000" b="1" i="0" u="none" strike="noStrike">
                        <a:solidFill>
                          <a:srgbClr val="C00000"/>
                        </a:solidFill>
                        <a:effectLst/>
                        <a:latin typeface="+mj-lt"/>
                      </a:endParaRPr>
                    </a:p>
                  </a:txBody>
                  <a:tcPr marL="9525" marR="9525" marT="9525" marB="0" anchor="ctr"/>
                </a:tc>
                <a:extLst>
                  <a:ext uri="{0D108BD9-81ED-4DB2-BD59-A6C34878D82A}">
                    <a16:rowId xmlns:a16="http://schemas.microsoft.com/office/drawing/2014/main" val="994872510"/>
                  </a:ext>
                </a:extLst>
              </a:tr>
              <a:tr h="990600">
                <a:tc vMerge="1">
                  <a:txBody>
                    <a:bodyPr/>
                    <a:lstStyle/>
                    <a:p>
                      <a:endParaRPr/>
                    </a:p>
                  </a:txBody>
                  <a:tcPr/>
                </a:tc>
                <a:tc>
                  <a:txBody>
                    <a:bodyPr/>
                    <a:lstStyle/>
                    <a:p>
                      <a:pPr algn="ctr" fontAlgn="ctr">
                        <a:defRPr sz="2000" b="1">
                          <a:effectLst/>
                          <a:latin typeface="+mj-lt"/>
                        </a:defRPr>
                      </a:pPr>
                      <a:r>
                        <a:t>Ujemne (N)</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Fałszywie pozytywne (FP)</a:t>
                      </a:r>
                      <a:endParaRPr sz="2000" b="1" i="0" u="none" strike="noStrike">
                        <a:solidFill>
                          <a:srgbClr val="C00000"/>
                        </a:solidFill>
                        <a:effectLst/>
                        <a:latin typeface="+mj-lt"/>
                      </a:endParaRPr>
                    </a:p>
                  </a:txBody>
                  <a:tcPr marL="9525" marR="9525" marT="9525" marB="0" anchor="ctr"/>
                </a:tc>
                <a:tc>
                  <a:txBody>
                    <a:bodyPr/>
                    <a:lstStyle/>
                    <a:p>
                      <a:pPr algn="ctr" fontAlgn="ctr">
                        <a:defRPr sz="2000">
                          <a:effectLst/>
                          <a:latin typeface="+mj-lt"/>
                        </a:defRPr>
                      </a:pPr>
                      <a:r>
                        <a:rPr b="1">
                          <a:solidFill>
                            <a:srgbClr val="00B050"/>
                          </a:solidFill>
                        </a:rPr>
                        <a:t>Prawda ujemna (TN</a:t>
                      </a:r>
                      <a:r>
                        <a:t>)</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06424395"/>
                  </a:ext>
                </a:extLst>
              </a:tr>
            </a:tbl>
          </a:graphicData>
        </a:graphic>
      </p:graphicFrame>
      <p:sp>
        <p:nvSpPr>
          <p:cNvPr id="7" name="Cloud Callout 6"/>
          <p:cNvSpPr/>
          <p:nvPr/>
        </p:nvSpPr>
        <p:spPr>
          <a:xfrm>
            <a:off x="7957457" y="1393450"/>
            <a:ext cx="3744686" cy="1513114"/>
          </a:xfrm>
          <a:prstGeom prst="cloudCallout">
            <a:avLst>
              <a:gd name="adj1" fmla="val -27228"/>
              <a:gd name="adj2" fmla="val 754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a:pPr>
            <a:r>
              <a:t>Macierz pomyłek </a:t>
            </a:r>
            <a:endParaRPr sz="360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Miary oceny klasyfikacji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3600">
              <a:latin typeface="+mj-lt"/>
            </a:endParaRPr>
          </a:p>
          <a:p>
            <a:endParaRPr sz="3600">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5" name="TextBox 4"/>
              <p:cNvSpPr txBox="1"/>
              <p:nvPr/>
            </p:nvSpPr>
            <p:spPr>
              <a:xfrm>
                <a:off x="1230085" y="1560059"/>
                <a:ext cx="9893349" cy="988669"/>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a:latin typeface="+mj-lt"/>
                      </a:rPr>
                      <m:t>Accuracy</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Correct</m:t>
                        </m:r>
                        <m:r>
                          <m:rPr>
                            <m:nor/>
                          </m:rPr>
                          <a:rPr lang="en-US" sz="4000" dirty="0">
                            <a:latin typeface="+mj-lt"/>
                          </a:rPr>
                          <m:t> </m:t>
                        </m:r>
                        <m:r>
                          <m:rPr>
                            <m:nor/>
                          </m:rPr>
                          <a:rPr lang="en-US" sz="4000" dirty="0">
                            <a:latin typeface="+mj-lt"/>
                          </a:rPr>
                          <m:t>Predictions</m:t>
                        </m:r>
                      </m:num>
                      <m:den>
                        <m:r>
                          <m:rPr>
                            <m:nor/>
                          </m:rPr>
                          <a:rPr lang="en-US" sz="4000" dirty="0">
                            <a:latin typeface="+mj-lt"/>
                          </a:rPr>
                          <m:t>Total</m:t>
                        </m:r>
                        <m:r>
                          <m:rPr>
                            <m:nor/>
                          </m:rPr>
                          <a:rPr lang="en-US" sz="4000" dirty="0">
                            <a:latin typeface="+mj-lt"/>
                          </a:rPr>
                          <m:t> </m:t>
                        </m:r>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Predictions</m:t>
                        </m:r>
                      </m:den>
                    </m:f>
                  </m:oMath>
                </a14:m>
                <a:r>
                  <a:t> x 100</a:t>
                </a:r>
                <a:endParaRPr>
                  <a:latin typeface="+mj-lt"/>
                </a:endParaRPr>
              </a:p>
            </p:txBody>
          </p:sp>
        </mc:Choice>
        <mc:Fallback xmlns="">
          <p:sp>
            <p:nvSpPr>
              <p:cNvPr id="5" name="TextBox 4"/>
              <p:cNvSpPr txBox="1">
                <a:spLocks noAdjustHandles="1" noChangeArrowheads="1" noChangeAspect="1" noChangeShapeType="1" noEditPoints="1" noMove="1" noResize="1" noRot="1" noTextEdit="1"/>
              </p:cNvSpPr>
              <p:nvPr/>
            </p:nvSpPr>
            <p:spPr>
              <a:xfrm>
                <a:off x="1230085" y="1560059"/>
                <a:ext cx="9893349" cy="988669"/>
              </a:xfrm>
              <a:prstGeom prst="rect">
                <a:avLst/>
              </a:prstGeom>
              <a:blipFill>
                <a:blip r:embed="rId3"/>
                <a:stretch>
                  <a:fillRect b="-12963" r="-1787"/>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89020" y="2993846"/>
                <a:ext cx="10034414" cy="966290"/>
              </a:xfrm>
              <a:prstGeom prst="rect">
                <a:avLst/>
              </a:prstGeom>
              <a:noFill/>
            </p:spPr>
            <p:txBody>
              <a:bodyPr wrap="none" lIns="0" tIns="0" rIns="0" bIns="0">
                <a:spAutoFit/>
              </a:bodyPr>
              <a:lstStyle/>
              <a:p>
                <a:pPr>
                  <a:defRPr sz="4000">
                    <a:latin typeface="+mj-lt"/>
                  </a:defRPr>
                </a:pPr>
                <a14:m>
                  <m:oMath xmlns:m="http://schemas.openxmlformats.org/officeDocument/2006/math">
                    <m:r>
                      <m:rPr>
                        <m:nor/>
                      </m:rPr>
                      <a:rPr lang="en-US" sz="4000" b="1" dirty="0">
                        <a:latin typeface="+mj-lt"/>
                      </a:rPr>
                      <m:t>Precision</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Positives</m:t>
                        </m:r>
                      </m:den>
                    </m:f>
                  </m:oMath>
                </a14:m>
                <a:r>
                  <a:t> x 100</a:t>
                </a:r>
                <a:endParaRPr sz="2000">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089020" y="2993846"/>
                <a:ext cx="10034414" cy="966290"/>
              </a:xfrm>
              <a:prstGeom prst="rect">
                <a:avLst/>
              </a:prstGeom>
              <a:blipFill>
                <a:blip r:embed="rId4"/>
                <a:stretch>
                  <a:fillRect b="-17610" r="-2005"/>
                </a:stretch>
              </a:blipFill>
            </p:spPr>
            <p:txBody>
              <a:bodyPr/>
              <a:lstStyle/>
              <a:p>
                <a:pPr>
                  <a:defRPr>
                    <a:noFill/>
                  </a:defRPr>
                </a:pPr>
                <a: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255042475"/>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Przewidywane</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Razem</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Inne niż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Rzeczywisty </a:t>
                      </a:r>
                      <a:br/>
                      <a:r>
                        <a:t>warunek</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Inne niż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name="adj1" fmla="val -84920"/>
              <a:gd name="adj2" fmla="val 421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Dokładność = (6 + 1 ) /12 = 75%</a:t>
            </a:r>
          </a:p>
          <a:p>
            <a:pPr algn="ctr"/>
            <a:endParaRPr sz="2400"/>
          </a:p>
          <a:p>
            <a:pPr algn="ctr">
              <a:defRPr sz="2400"/>
            </a:pPr>
            <a:r>
              <a:t>Precyzja = 6 / (6 + 1) = 85,7%</a:t>
            </a:r>
            <a:endParaRPr sz="240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Miary oceny klasyfikacji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4000" b="1">
              <a:latin typeface="+mj-lt"/>
            </a:endParaRPr>
          </a:p>
          <a:p>
            <a:endParaRPr sz="4000" b="1">
              <a:latin typeface="+mj-lt"/>
            </a:endParaRPr>
          </a:p>
          <a:p>
            <a:pPr marL="0" indent="0">
              <a:buNone/>
            </a:pPr>
            <a:endParaRPr sz="4000" b="1">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7" name="TextBox 6"/>
              <p:cNvSpPr txBox="1"/>
              <p:nvPr/>
            </p:nvSpPr>
            <p:spPr>
              <a:xfrm>
                <a:off x="1426028" y="1535265"/>
                <a:ext cx="9490996" cy="1053494"/>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i="0" dirty="0" smtClean="0">
                        <a:latin typeface="+mj-lt"/>
                      </a:rPr>
                      <m:t>Recall</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Negatives</m:t>
                        </m:r>
                      </m:den>
                    </m:f>
                  </m:oMath>
                </a14:m>
                <a:r>
                  <a:t> x 100</a:t>
                </a:r>
                <a:endParaRPr>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426028" y="1535265"/>
                <a:ext cx="9490996" cy="1053494"/>
              </a:xfrm>
              <a:prstGeom prst="rect">
                <a:avLst/>
              </a:prstGeom>
              <a:blipFill>
                <a:blip r:embed="rId3"/>
                <a:stretch>
                  <a:fillRect b="-3468" r="-1863"/>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38586" y="3005816"/>
                <a:ext cx="7838813" cy="997517"/>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smtClean="0">
                        <a:latin typeface="+mj-lt"/>
                      </a:rPr>
                      <m:t>F</m:t>
                    </m:r>
                    <m:r>
                      <m:rPr>
                        <m:nor/>
                      </m:rPr>
                      <a:rPr lang="en-US" sz="4000" b="1" dirty="0" smtClean="0">
                        <a:latin typeface="+mj-lt"/>
                      </a:rPr>
                      <m:t>1−</m:t>
                    </m:r>
                    <m:r>
                      <m:rPr>
                        <m:nor/>
                      </m:rPr>
                      <a:rPr lang="en-US" sz="4000" b="1" dirty="0" smtClean="0">
                        <a:latin typeface="+mj-lt"/>
                      </a:rPr>
                      <m:t>Score</m:t>
                    </m:r>
                    <m:r>
                      <a:rPr lang="en-US" sz="4000" i="1" smtClean="0">
                        <a:latin typeface="Cambria Math" panose="02040503050406030204" pitchFamily="18" charset="0"/>
                      </a:rPr>
                      <m:t>=</m:t>
                    </m:r>
                    <m:r>
                      <a:rPr lang="hr-HR" sz="4000" b="0" i="0" smtClean="0">
                        <a:latin typeface="Cambria Math" panose="02040503050406030204" pitchFamily="18" charset="0"/>
                      </a:rPr>
                      <m:t>2 </m:t>
                    </m:r>
                    <m:r>
                      <m:rPr>
                        <m:sty m:val="p"/>
                      </m:rPr>
                      <a:rPr lang="hr-HR" sz="4000" b="0" i="0" smtClean="0">
                        <a:latin typeface="Cambria Math" panose="02040503050406030204" pitchFamily="18" charset="0"/>
                      </a:rPr>
                      <m:t>x</m:t>
                    </m:r>
                    <m:f>
                      <m:fPr>
                        <m:ctrlPr>
                          <a:rPr lang="en-US" sz="4000" i="1" smtClean="0">
                            <a:latin typeface="Cambria Math" panose="02040503050406030204" pitchFamily="18" charset="0"/>
                          </a:rPr>
                        </m:ctrlPr>
                      </m:fPr>
                      <m:num>
                        <m:r>
                          <m:rPr>
                            <m:nor/>
                          </m:rPr>
                          <a:rPr lang="en-US" sz="4000" dirty="0">
                            <a:latin typeface="+mj-lt"/>
                          </a:rPr>
                          <m:t>Precision</m:t>
                        </m:r>
                        <m:r>
                          <m:rPr>
                            <m:nor/>
                          </m:rPr>
                          <a:rPr lang="en-US" sz="4000" dirty="0">
                            <a:latin typeface="+mj-lt"/>
                          </a:rPr>
                          <m:t> ∗ </m:t>
                        </m:r>
                        <m:r>
                          <m:rPr>
                            <m:nor/>
                          </m:rPr>
                          <a:rPr lang="en-US" sz="4000" dirty="0">
                            <a:latin typeface="+mj-lt"/>
                          </a:rPr>
                          <m:t>Recall</m:t>
                        </m:r>
                      </m:num>
                      <m:den>
                        <m:r>
                          <m:rPr>
                            <m:nor/>
                          </m:rPr>
                          <a:rPr lang="en-US" sz="4000" dirty="0">
                            <a:latin typeface="+mj-lt"/>
                          </a:rPr>
                          <m:t>Precision</m:t>
                        </m:r>
                        <m:r>
                          <m:rPr>
                            <m:nor/>
                          </m:rPr>
                          <a:rPr lang="en-US" sz="4000" dirty="0">
                            <a:latin typeface="+mj-lt"/>
                          </a:rPr>
                          <m:t> + </m:t>
                        </m:r>
                        <m:r>
                          <m:rPr>
                            <m:nor/>
                          </m:rPr>
                          <a:rPr lang="en-US" sz="4000" dirty="0">
                            <a:latin typeface="+mj-lt"/>
                          </a:rPr>
                          <m:t>Recall</m:t>
                        </m:r>
                      </m:den>
                    </m:f>
                  </m:oMath>
                </a14:m>
                <a:r>
                  <a:t> x 100</a:t>
                </a:r>
                <a:endParaRPr>
                  <a:latin typeface="+mj-lt"/>
                </a:endParaRPr>
              </a:p>
            </p:txBody>
          </p:sp>
        </mc:Choice>
        <mc:Fallback xmlns="">
          <p:sp>
            <p:nvSpPr>
              <p:cNvPr id="8" name="TextBox 7"/>
              <p:cNvSpPr txBox="1">
                <a:spLocks noAdjustHandles="1" noChangeArrowheads="1" noChangeAspect="1" noChangeShapeType="1" noEditPoints="1" noMove="1" noResize="1" noRot="1" noTextEdit="1"/>
              </p:cNvSpPr>
              <p:nvPr/>
            </p:nvSpPr>
            <p:spPr>
              <a:xfrm>
                <a:off x="1838586" y="3005816"/>
                <a:ext cx="7838813" cy="997517"/>
              </a:xfrm>
              <a:prstGeom prst="rect">
                <a:avLst/>
              </a:prstGeom>
              <a:blipFill>
                <a:blip r:embed="rId4"/>
                <a:stretch>
                  <a:fillRect b="-12195" r="-3813"/>
                </a:stretch>
              </a:blipFill>
            </p:spPr>
            <p:txBody>
              <a:bodyPr/>
              <a:lstStyle/>
              <a:p>
                <a:pPr>
                  <a:defRPr>
                    <a:noFill/>
                  </a:defRPr>
                </a:pPr>
                <a: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98060831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Przewidywane</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Razem</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Inne niż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Rzeczywisty </a:t>
                      </a:r>
                      <a:br/>
                      <a:r>
                        <a:t>warunek</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Inne niż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name="adj1" fmla="val -63170"/>
              <a:gd name="adj2" fmla="val 484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Przywołanie = 6/ (6+2) = 75%</a:t>
            </a:r>
          </a:p>
          <a:p>
            <a:pPr algn="ctr"/>
            <a:endParaRPr sz="2400"/>
          </a:p>
          <a:p>
            <a:pPr algn="ctr">
              <a:defRPr sz="2400"/>
            </a:pPr>
            <a:r>
              <a:t>F1-Wynik = 2 * (0,857 * 0,75) / (0,857 + 0,75)</a:t>
            </a:r>
          </a:p>
          <a:p>
            <a:pPr algn="ctr">
              <a:defRPr sz="2400"/>
            </a:pPr>
            <a:r>
              <a:t> = 0.8003</a:t>
            </a:r>
            <a:endParaRPr sz="240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Wskaźniki oceny regresji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rPr b="1"/>
              <a:t>Średni błąd kwadratowy </a:t>
            </a:r>
            <a:r>
              <a:t>(MSE)</a:t>
            </a:r>
          </a:p>
          <a:p>
            <a:pPr marL="0" indent="0">
              <a:buNone/>
            </a:pPr>
            <a:r>
              <a:t>	</a:t>
            </a:r>
            <a:r>
              <a:rPr sz="3200" b="1">
                <a:latin typeface="+mj-lt"/>
              </a:rPr>
              <a:t>MSE</a:t>
            </a:r>
            <a:r>
              <a:rPr sz="3200">
                <a:latin typeface="+mj-lt"/>
              </a:rPr>
              <a:t> = (1/n) * Σ(yi -  ⁇ )2</a:t>
            </a:r>
            <a:endParaRPr sz="4000">
              <a:latin typeface="+mj-lt"/>
            </a:endParaRPr>
          </a:p>
          <a:p>
            <a:pPr>
              <a:defRPr sz="3600">
                <a:latin typeface="+mj-lt"/>
              </a:defRPr>
            </a:pPr>
            <a:r>
              <a:rPr b="1"/>
              <a:t>R-kwadrat</a:t>
            </a:r>
            <a:r>
              <a:t> (R2)</a:t>
            </a:r>
            <a:endParaRPr sz="3600">
              <a:latin typeface="+mj-lt"/>
            </a:endParaRPr>
          </a:p>
          <a:p>
            <a:pPr marL="0" indent="0">
              <a:buNone/>
            </a:pPr>
            <a:r>
              <a:t>	</a:t>
            </a:r>
            <a:r>
              <a:rPr b="1">
                <a:latin typeface="+mj-lt"/>
              </a:rPr>
              <a:t>R²</a:t>
            </a:r>
            <a:r>
              <a:rPr>
                <a:latin typeface="+mj-lt"/>
              </a:rPr>
              <a:t> = 1 - (SSᵣₑₛ / SSᵣₜₒₜₐₗ)</a:t>
            </a:r>
          </a:p>
          <a:p>
            <a:pPr marL="0" indent="0">
              <a:buNone/>
              <a:defRPr>
                <a:latin typeface="+mj-lt"/>
              </a:defRPr>
            </a:pPr>
            <a:r>
              <a:rPr sz="3600"/>
              <a:t>	</a:t>
            </a:r>
            <a:r>
              <a:t>SSᵣₑₛ = Σ(yᵢ - ȳ)²</a:t>
            </a:r>
          </a:p>
          <a:p>
            <a:pPr marL="0" indent="0">
              <a:buNone/>
              <a:defRPr>
                <a:latin typeface="+mj-lt"/>
              </a:defRPr>
            </a:pPr>
            <a:r>
              <a:rPr sz="3600"/>
              <a:t>	</a:t>
            </a:r>
            <a:r>
              <a:t>SSᵣₜₒₜₐₗ = Σ(yᵢ - ȳₘₑₐₙ)²</a:t>
            </a:r>
            <a:endParaRPr sz="3600">
              <a:latin typeface="+mj-lt"/>
            </a:endParaRPr>
          </a:p>
          <a:p>
            <a:pPr>
              <a:defRPr sz="3600">
                <a:latin typeface="+mj-lt"/>
              </a:defRPr>
            </a:pPr>
            <a:r>
              <a:rPr b="1"/>
              <a:t>Średni błąd bezwzględny </a:t>
            </a:r>
            <a:r>
              <a:t>(MAE)</a:t>
            </a:r>
            <a:endParaRPr sz="3600">
              <a:latin typeface="+mj-lt"/>
            </a:endParaRPr>
          </a:p>
          <a:p>
            <a:pPr marL="0" indent="0">
              <a:buNone/>
              <a:defRPr sz="3200"/>
            </a:pPr>
            <a:r>
              <a:t>	</a:t>
            </a:r>
            <a:r>
              <a:rPr b="1">
                <a:latin typeface="+mj-lt"/>
              </a:rPr>
              <a:t>MAE</a:t>
            </a:r>
            <a:r>
              <a:rPr>
                <a:latin typeface="+mj-lt"/>
              </a:rPr>
              <a:t> = (1/n) * Σ|yi -  ⁇ |</a:t>
            </a:r>
            <a:endParaRPr sz="4000">
              <a:latin typeface="+mj-lt"/>
            </a:endParaRPr>
          </a:p>
          <a:p>
            <a:endParaRPr sz="3600">
              <a:latin typeface="+mj-lt"/>
            </a:endParaRPr>
          </a:p>
        </p:txBody>
      </p:sp>
      <p:sp>
        <p:nvSpPr>
          <p:cNvPr id="4" name="Rectangular Callout 3"/>
          <p:cNvSpPr/>
          <p:nvPr/>
        </p:nvSpPr>
        <p:spPr>
          <a:xfrm>
            <a:off x="6313715" y="1139754"/>
            <a:ext cx="5649686" cy="2122714"/>
          </a:xfrm>
          <a:prstGeom prst="wedgeRectCallout">
            <a:avLst>
              <a:gd name="adj1" fmla="val -70348"/>
              <a:gd name="adj2" fmla="val 611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sz="4000" b="1"/>
              <a:t>n</a:t>
            </a:r>
            <a:r>
              <a:rPr sz="3200" b="1"/>
              <a:t>:</a:t>
            </a:r>
            <a:r>
              <a:rPr sz="3200"/>
              <a:t> liczba punktów danych </a:t>
            </a:r>
            <a:endParaRPr sz="3200">
              <a:latin typeface="+mj-lt"/>
            </a:endParaRPr>
          </a:p>
          <a:p>
            <a:pPr algn="ctr">
              <a:defRPr>
                <a:latin typeface="+mj-lt"/>
              </a:defRPr>
            </a:pPr>
            <a:r>
              <a:rPr sz="4000" b="1"/>
              <a:t>yi</a:t>
            </a:r>
            <a:r>
              <a:rPr sz="3200"/>
              <a:t>: Wartości </a:t>
            </a:r>
            <a:r>
              <a:rPr sz="3200" b="1"/>
              <a:t>rzeczywiste</a:t>
            </a:r>
            <a:r>
              <a:rPr sz="3200"/>
              <a:t> </a:t>
            </a:r>
            <a:endParaRPr sz="3200">
              <a:latin typeface="+mj-lt"/>
            </a:endParaRPr>
          </a:p>
          <a:p>
            <a:pPr algn="ctr">
              <a:defRPr>
                <a:latin typeface="+mj-lt"/>
              </a:defRPr>
            </a:pPr>
            <a:r>
              <a:rPr sz="4000" b="1"/>
              <a:t> ⁇ </a:t>
            </a:r>
            <a:r>
              <a:rPr sz="3200"/>
              <a:t>: </a:t>
            </a:r>
            <a:r>
              <a:rPr sz="3200" b="1"/>
              <a:t>przewidywane</a:t>
            </a:r>
            <a:r>
              <a:rPr sz="3200"/>
              <a:t> wartości</a:t>
            </a:r>
            <a:endParaRPr sz="3200">
              <a:latin typeface="+mj-lt"/>
            </a:endParaRPr>
          </a:p>
        </p:txBody>
      </p:sp>
      <p:sp>
        <p:nvSpPr>
          <p:cNvPr id="8" name="Cloud Callout 7"/>
          <p:cNvSpPr/>
          <p:nvPr/>
        </p:nvSpPr>
        <p:spPr>
          <a:xfrm>
            <a:off x="6030687" y="3682773"/>
            <a:ext cx="6041570" cy="2282598"/>
          </a:xfrm>
          <a:prstGeom prst="cloudCallout">
            <a:avLst>
              <a:gd name="adj1" fmla="val -68539"/>
              <a:gd name="adj2" fmla="val -176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latin typeface="+mj-lt"/>
              </a:defRPr>
            </a:pPr>
            <a:r>
              <a:rPr b="1"/>
              <a:t>Pamiętaj</a:t>
            </a:r>
            <a:r>
              <a:t>: chcesz, aby Twoja MSE była niska, R-kwadrat wysoka, a MAE mała!</a:t>
            </a:r>
            <a:endParaRPr sz="280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Miary oceny w modelach regresji</a:t>
            </a:r>
          </a:p>
        </p:txBody>
      </p:sp>
      <p:graphicFrame>
        <p:nvGraphicFramePr>
          <p:cNvPr id="5" name="Table 4"/>
          <p:cNvGraphicFramePr>
            <a:graphicFrameLocks noGrp="1"/>
          </p:cNvGraphicFramePr>
          <p:nvPr>
            <p:extLst>
              <p:ext uri="{D42A27DB-BD31-4B8C-83A1-F6EECF244321}">
                <p14:modId xmlns:p14="http://schemas.microsoft.com/office/powerpoint/2010/main" val="1102655667"/>
              </p:ext>
            </p:extLst>
          </p:nvPr>
        </p:nvGraphicFramePr>
        <p:xfrm>
          <a:off x="157842" y="4185266"/>
          <a:ext cx="11919860" cy="1967865"/>
        </p:xfrm>
        <a:graphic>
          <a:graphicData uri="http://schemas.openxmlformats.org/drawingml/2006/table">
            <a:tbl>
              <a:tblPr>
                <a:tableStyleId>{5C22544A-7EE6-4342-B048-85BDC9FD1C3A}</a:tableStyleId>
              </a:tblPr>
              <a:tblGrid>
                <a:gridCol w="818239">
                  <a:extLst>
                    <a:ext uri="{9D8B030D-6E8A-4147-A177-3AD203B41FA5}">
                      <a16:colId xmlns:a16="http://schemas.microsoft.com/office/drawing/2014/main" val="1189529551"/>
                    </a:ext>
                  </a:extLst>
                </a:gridCol>
                <a:gridCol w="1108031">
                  <a:extLst>
                    <a:ext uri="{9D8B030D-6E8A-4147-A177-3AD203B41FA5}">
                      <a16:colId xmlns:a16="http://schemas.microsoft.com/office/drawing/2014/main" val="2202591060"/>
                    </a:ext>
                  </a:extLst>
                </a:gridCol>
                <a:gridCol w="1045533">
                  <a:extLst>
                    <a:ext uri="{9D8B030D-6E8A-4147-A177-3AD203B41FA5}">
                      <a16:colId xmlns:a16="http://schemas.microsoft.com/office/drawing/2014/main" val="682325421"/>
                    </a:ext>
                  </a:extLst>
                </a:gridCol>
                <a:gridCol w="2177143">
                  <a:extLst>
                    <a:ext uri="{9D8B030D-6E8A-4147-A177-3AD203B41FA5}">
                      <a16:colId xmlns:a16="http://schemas.microsoft.com/office/drawing/2014/main" val="3011624626"/>
                    </a:ext>
                  </a:extLst>
                </a:gridCol>
                <a:gridCol w="681003">
                  <a:extLst>
                    <a:ext uri="{9D8B030D-6E8A-4147-A177-3AD203B41FA5}">
                      <a16:colId xmlns:a16="http://schemas.microsoft.com/office/drawing/2014/main" val="11484506"/>
                    </a:ext>
                  </a:extLst>
                </a:gridCol>
                <a:gridCol w="1879390">
                  <a:extLst>
                    <a:ext uri="{9D8B030D-6E8A-4147-A177-3AD203B41FA5}">
                      <a16:colId xmlns:a16="http://schemas.microsoft.com/office/drawing/2014/main" val="3676967605"/>
                    </a:ext>
                  </a:extLst>
                </a:gridCol>
                <a:gridCol w="818239">
                  <a:extLst>
                    <a:ext uri="{9D8B030D-6E8A-4147-A177-3AD203B41FA5}">
                      <a16:colId xmlns:a16="http://schemas.microsoft.com/office/drawing/2014/main" val="2158587969"/>
                    </a:ext>
                  </a:extLst>
                </a:gridCol>
                <a:gridCol w="937565">
                  <a:extLst>
                    <a:ext uri="{9D8B030D-6E8A-4147-A177-3AD203B41FA5}">
                      <a16:colId xmlns:a16="http://schemas.microsoft.com/office/drawing/2014/main" val="1461889541"/>
                    </a:ext>
                  </a:extLst>
                </a:gridCol>
                <a:gridCol w="818239">
                  <a:extLst>
                    <a:ext uri="{9D8B030D-6E8A-4147-A177-3AD203B41FA5}">
                      <a16:colId xmlns:a16="http://schemas.microsoft.com/office/drawing/2014/main" val="2072752913"/>
                    </a:ext>
                  </a:extLst>
                </a:gridCol>
                <a:gridCol w="818239">
                  <a:extLst>
                    <a:ext uri="{9D8B030D-6E8A-4147-A177-3AD203B41FA5}">
                      <a16:colId xmlns:a16="http://schemas.microsoft.com/office/drawing/2014/main" val="1015611704"/>
                    </a:ext>
                  </a:extLst>
                </a:gridCol>
                <a:gridCol w="818239">
                  <a:extLst>
                    <a:ext uri="{9D8B030D-6E8A-4147-A177-3AD203B41FA5}">
                      <a16:colId xmlns:a16="http://schemas.microsoft.com/office/drawing/2014/main" val="1713849991"/>
                    </a:ext>
                  </a:extLst>
                </a:gridCol>
              </a:tblGrid>
              <a:tr h="514350">
                <a:tc>
                  <a:txBody>
                    <a:bodyPr/>
                    <a:lstStyle/>
                    <a:p>
                      <a:pPr algn="ctr" fontAlgn="ctr">
                        <a:defRPr>
                          <a:effectLst/>
                        </a:defRPr>
                      </a:pPr>
                      <a:r>
                        <a:t>n</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y prawdziwe</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Przewidywane Y</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marL="0" indent="0" algn="ctr">
                        <a:buNone/>
                      </a:pPr>
                      <a:r>
                        <a:rPr>
                          <a:effectLst/>
                        </a:rPr>
                        <a:t>różnica kwadratowa</a:t>
                      </a:r>
                      <a:br>
                        <a:rPr>
                          <a:effectLst/>
                        </a:rPr>
                      </a:br>
                      <a:r>
                        <a:rPr>
                          <a:effectLst/>
                        </a:rPr>
                        <a:t> </a:t>
                      </a:r>
                      <a:r>
                        <a:rPr>
                          <a:solidFill>
                            <a:schemeClr val="dk1"/>
                          </a:solidFill>
                        </a:rPr>
                        <a:t>(rzeczywista - y przewidywana)2</a:t>
                      </a:r>
                      <a:endParaRPr sz="2400" kern="1200">
                        <a:solidFill>
                          <a:schemeClr val="dk1"/>
                        </a:solidFill>
                        <a:latin typeface="+mn-lt"/>
                        <a:ea typeface="+mn-ea"/>
                        <a:cs typeface="+mn-cs"/>
                      </a:endParaRPr>
                    </a:p>
                  </a:txBody>
                  <a:tcPr marL="9525" marR="9525" marT="9525" marB="0" anchor="ctr"/>
                </a:tc>
                <a:tc>
                  <a:txBody>
                    <a:bodyPr/>
                    <a:lstStyle/>
                    <a:p>
                      <a:pPr algn="ctr" fontAlgn="ctr">
                        <a:defRPr b="1">
                          <a:effectLst/>
                        </a:defRPr>
                      </a:pPr>
                      <a:r>
                        <a:t>MSE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różnica bezwzględna</a:t>
                      </a:r>
                      <a:br/>
                      <a:r>
                        <a:t> |y przewidywane - y real|</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b="1">
                          <a:effectLst/>
                        </a:defRPr>
                      </a:pPr>
                      <a:r>
                        <a:t>MAE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średnia </a:t>
                      </a:r>
                      <a:br/>
                      <a:r>
                        <a:t>naprawdę</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SSᵣₑₛ </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2000">
                          <a:effectLst/>
                          <a:latin typeface="+mj-lt"/>
                        </a:defRPr>
                      </a:pPr>
                      <a:r>
                        <a:t>SSᵣₜₒₜₐₗ</a:t>
                      </a:r>
                      <a:endParaRPr sz="2000" b="0" i="0" u="none" strike="noStrike">
                        <a:solidFill>
                          <a:srgbClr val="000000"/>
                        </a:solidFill>
                        <a:effectLst/>
                        <a:latin typeface="+mj-lt"/>
                      </a:endParaRPr>
                    </a:p>
                  </a:txBody>
                  <a:tcPr marL="9525" marR="9525" marT="9525" marB="0" anchor="ctr"/>
                </a:tc>
                <a:tc>
                  <a:txBody>
                    <a:bodyPr/>
                    <a:lstStyle/>
                    <a:p>
                      <a:pPr algn="ctr" fontAlgn="ctr">
                        <a:defRPr b="1">
                          <a:effectLst/>
                        </a:defRPr>
                      </a:pPr>
                      <a:r>
                        <a:t>R-kwadrat</a:t>
                      </a:r>
                      <a:endParaRPr sz="1800" b="1"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88698109"/>
                  </a:ext>
                </a:extLst>
              </a:tr>
              <a:tr h="190500">
                <a:tc>
                  <a:txBody>
                    <a:bodyPr/>
                    <a:lstStyle/>
                    <a:p>
                      <a:pPr algn="ctr" fontAlgn="ctr">
                        <a:defRPr>
                          <a:effectLst/>
                        </a:defRPr>
                      </a:pPr>
                      <a:r>
                        <a:t>1</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1,83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b="1">
                          <a:effectLst/>
                        </a:defRPr>
                      </a:pPr>
                      <a:r>
                        <a:t>0,06</a:t>
                      </a:r>
                      <a:endParaRPr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rowSpan="3">
                  <a:txBody>
                    <a:bodyPr/>
                    <a:lstStyle/>
                    <a:p>
                      <a:pPr algn="ctr" fontAlgn="ctr">
                        <a:defRPr b="1">
                          <a:effectLst/>
                        </a:defRPr>
                      </a:pPr>
                      <a:r>
                        <a:t>0,22</a:t>
                      </a:r>
                      <a:endParaRPr sz="1800" b="1"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defRPr>
                          <a:effectLst/>
                          <a:latin typeface="+mj-lt"/>
                        </a:defRPr>
                      </a:pPr>
                      <a:r>
                        <a:t>1,77</a:t>
                      </a:r>
                      <a:endParaRPr sz="1800" b="0" i="0" u="none" strike="noStrike">
                        <a:solidFill>
                          <a:srgbClr val="000000"/>
                        </a:solidFill>
                        <a:effectLst/>
                        <a:latin typeface="+mj-lt"/>
                      </a:endParaRPr>
                    </a:p>
                  </a:txBody>
                  <a:tcPr marL="9525" marR="9525" marT="9525" marB="0" anchor="b"/>
                </a:tc>
                <a:tc rowSpan="3">
                  <a:txBody>
                    <a:bodyPr/>
                    <a:lstStyle/>
                    <a:p>
                      <a:pPr algn="ctr" fontAlgn="ctr">
                        <a:defRPr b="1">
                          <a:effectLst/>
                        </a:defRPr>
                      </a:pPr>
                      <a:r>
                        <a:t>0,96</a:t>
                      </a:r>
                    </a:p>
                    <a:p>
                      <a:pPr algn="ctr" fontAlgn="ctr"/>
                      <a:endParaRPr sz="18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1913127"/>
                  </a:ext>
                </a:extLst>
              </a:tr>
              <a:tr h="190500">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0,11</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0,3333</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0,11</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2423063015"/>
                  </a:ext>
                </a:extLst>
              </a:tr>
              <a:tr h="190500">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5</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4,83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2,79</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820767126"/>
                  </a:ext>
                </a:extLst>
              </a:tr>
              <a:tr h="190500">
                <a:tc>
                  <a:txBody>
                    <a:bodyPr/>
                    <a:lstStyle/>
                    <a:p>
                      <a:pPr algn="ctr" fontAlgn="b">
                        <a:defRPr>
                          <a:effectLst/>
                        </a:defRPr>
                      </a:pPr>
                      <a:r>
                        <a:t>Razem</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10</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Razem</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Razem</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0,6667</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defRPr>
                          <a:effectLst/>
                          <a:latin typeface="+mj-lt"/>
                        </a:defRPr>
                      </a:pPr>
                      <a:r>
                        <a:t>4,67</a:t>
                      </a:r>
                      <a:endParaRPr sz="1800" b="0" i="0" u="none" strike="noStrike">
                        <a:solidFill>
                          <a:srgbClr val="000000"/>
                        </a:solidFill>
                        <a:effectLst/>
                        <a:latin typeface="+mj-lt"/>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2686" y="2425999"/>
            <a:ext cx="718457" cy="369332"/>
          </a:xfrm>
          <a:prstGeom prst="rect">
            <a:avLst/>
          </a:prstGeom>
          <a:noFill/>
        </p:spPr>
        <p:txBody>
          <a:bodyPr wrap="square">
            <a:spAutoFit/>
          </a:bodyPr>
          <a:lstStyle/>
          <a:p>
            <a:r>
              <a:rPr>
                <a:latin typeface="+mj-lt"/>
              </a:rPr>
              <a:t>T</a:t>
            </a:r>
            <a:r>
              <a:t> </a:t>
            </a:r>
            <a:r>
              <a:rPr>
                <a:latin typeface="+mj-lt"/>
              </a:rPr>
              <a:t>rzeczywiste</a:t>
            </a:r>
            <a:r>
              <a:t> </a:t>
            </a:r>
          </a:p>
        </p:txBody>
      </p:sp>
      <p:sp>
        <p:nvSpPr>
          <p:cNvPr id="10" name="Cloud Callout 9"/>
          <p:cNvSpPr/>
          <p:nvPr/>
        </p:nvSpPr>
        <p:spPr>
          <a:xfrm>
            <a:off x="5617028" y="1243444"/>
            <a:ext cx="6291943" cy="2381499"/>
          </a:xfrm>
          <a:prstGeom prst="cloudCallout">
            <a:avLst>
              <a:gd name="adj1" fmla="val -42000"/>
              <a:gd name="adj2" fmla="val 638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 Oceńmy dokładność i wydajność modelu regresji, obliczając miary, takie jak MSE, R-kwadrat (R2) i MAE, używając przewidywanych i rzeczywistych wartości zmiennej docelowej.</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8116</TotalTime>
  <Words>2582</Words>
  <Application>Microsoft Office PowerPoint</Application>
  <PresentationFormat>Widescreen</PresentationFormat>
  <Paragraphs>290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Programy nauczania zdalnego w uczeniu maszynowym  8 - Ocena modeli samouczenia się maszyn</vt:lpstr>
      <vt:lpstr>Ocena modeli uczenia maszynowego</vt:lpstr>
      <vt:lpstr>Ocena modeli uczenia maszynowego</vt:lpstr>
      <vt:lpstr>Miary oceny klasyfikacji</vt:lpstr>
      <vt:lpstr>Miary oceny klasyfikacji</vt:lpstr>
      <vt:lpstr>Miary oceny klasyfikacji</vt:lpstr>
      <vt:lpstr>Miary oceny klasyfikacji</vt:lpstr>
      <vt:lpstr>Wskaźniki oceny regresji</vt:lpstr>
      <vt:lpstr>Miary oceny w modelach regresji</vt:lpstr>
      <vt:lpstr>Miary oceny na potrzeby klastrowania</vt:lpstr>
      <vt:lpstr>Miary oceny na potrzeby klastrowania</vt:lpstr>
      <vt:lpstr>Miary oceny na potrzeby klastrowania</vt:lpstr>
      <vt:lpstr>Miary oceny na potrzeby klastrowania</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510</cp:revision>
  <dcterms:created xsi:type="dcterms:W3CDTF">2021-12-08T08:56:03Z</dcterms:created>
  <dcterms:modified xsi:type="dcterms:W3CDTF">2024-03-02T19:24:46Z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