
<file path=[Content_Types].xml><?xml version="1.0" encoding="utf-8"?>
<Types xmlns="http://schemas.openxmlformats.org/package/2006/content-types">
  <Default ContentType="image/x-emf" Extension="emf"/>
  <Default ContentType="image/jpeg" Extension="jpeg"/>
  <Default ContentType="image/jpeg" Extension="jp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commentAuthors+xml" PartName="/ppt/commentAuthors.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92" r:id="rId28"/>
    <p:sldId id="256" r:id="rId5"/>
    <p:sldId id="25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1" r:id="rId19"/>
    <p:sldId id="290" r:id="rId20"/>
    <p:sldId id="277" r:id="rId2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slides/slide12.xml" Type="http://schemas.openxmlformats.org/officeDocument/2006/relationships/slide"/><Relationship Id="rId17" Target="slides/slide13.xml" Type="http://schemas.openxmlformats.org/officeDocument/2006/relationships/slide"/><Relationship Id="rId18" Target="slides/slide14.xml" Type="http://schemas.openxmlformats.org/officeDocument/2006/relationships/slide"/><Relationship Id="rId19" Target="slides/slide15.xml" Type="http://schemas.openxmlformats.org/officeDocument/2006/relationships/slide"/><Relationship Id="rId2" Target="../customXml/item2.xml" Type="http://schemas.openxmlformats.org/officeDocument/2006/relationships/customXml"/><Relationship Id="rId20" Target="slides/slide16.xml" Type="http://schemas.openxmlformats.org/officeDocument/2006/relationships/slide"/><Relationship Id="rId21" Target="slides/slide17.xml" Type="http://schemas.openxmlformats.org/officeDocument/2006/relationships/slide"/><Relationship Id="rId22" Target="notesMasters/notesMaster1.xml" Type="http://schemas.openxmlformats.org/officeDocument/2006/relationships/notesMaster"/><Relationship Id="rId23" Target="commentAuthors.xml" Type="http://schemas.openxmlformats.org/officeDocument/2006/relationships/commentAuthors"/><Relationship Id="rId24" Target="presProps.xml" Type="http://schemas.openxmlformats.org/officeDocument/2006/relationships/presProps"/><Relationship Id="rId25" Target="viewProps.xml" Type="http://schemas.openxmlformats.org/officeDocument/2006/relationships/viewProps"/><Relationship Id="rId26" Target="theme/theme1.xml" Type="http://schemas.openxmlformats.org/officeDocument/2006/relationships/theme"/><Relationship Id="rId27" Target="tableStyles.xml" Type="http://schemas.openxmlformats.org/officeDocument/2006/relationships/tableStyles"/><Relationship Id="rId28" Target="slides/slide18.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1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4.xml" Type="http://schemas.openxmlformats.org/officeDocument/2006/relationships/slide"/></Relationships>
</file>

<file path=ppt/notesSlides/_rels/notesSlide1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5.xml" Type="http://schemas.openxmlformats.org/officeDocument/2006/relationships/slide"/></Relationships>
</file>

<file path=ppt/notesSlides/_rels/notesSlide1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6.xml" Type="http://schemas.openxmlformats.org/officeDocument/2006/relationships/slide"/></Relationships>
</file>

<file path=ppt/notesSlides/_rels/notesSlide1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7.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benvenuti al corso di Machine Learning. Questo corso è stato sviluppato a seguito del progetto Erasmus+ CodeIn. Tutto quello che devi imparare è l'accesso a Internet e un computer.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Il corso contiene un totale di dieci argomenti e in questo argomento diremo qualcosa di più sull'ottimizzazione dei modelli di apprendimento automatico.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La selezione del modello consiste nel scegliere il meglio da un set di modelli candidati per un task o un problema specifico. Comprende la valutazione delle prestazioni di diversi modelli, il confronto dei risultati e la selezione di quello che meglio si adatta ai dati o fornisce le previsioni più accurate.</a:t>
            </a:r>
          </a:p>
          <a:p/>
          <a:p>
            <a:r>
              <a:t>Nella fase di valutazione, testiamo diversi modelli e vediamo come funzionano sui nostri dati, utilizzando metriche come accuratezza o errore.</a:t>
            </a:r>
          </a:p>
          <a:p/>
          <a:p>
            <a:r>
              <a:t>Una volta valutati i modelli, confrontiamo i loro risultati per vedere quale sia meglio prevedere o adattare i dati, considerando fattori come la semplicità e l'interpretabilità.</a:t>
            </a:r>
          </a:p>
          <a:p/>
          <a:p>
            <a:r>
              <a:t>Dopo aver confrontato i modelli, selezioniamo la soluzione migliore per i nostri dati, trovando un equilibrio tra prestazioni e altri criteri necessari per il nostro problema specifico.</a:t>
            </a:r>
          </a:p>
          <a:p/>
          <a:p>
            <a:r>
              <a:t>Seguendo questi passaggi, è possibile valutare e confrontare in modo efficace diversi modelli, considerando le loro prestazioni e altri fattori rilevanti, e infine decidere il modello più appropriato da utilizzare.</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468300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Di seguito è riportato l'esempio che illustra l'algoritmo di selezione del modello. Abbiamo un set di dati con 30 campioni, due funzionalità (X1 e X2) e le corrispondenti etichette di classe.</a:t>
            </a:r>
          </a:p>
          <a:p>
            <a:r>
              <a:t>Abbiamo valutato due modelli: il modello A, che è un classificatore K-Neighbors (KNN) con k=3, e il modello B, che è un modello di regressione logistica.</a:t>
            </a:r>
          </a:p>
          <a:p/>
          <a:p>
            <a:r>
              <a:t>Quando abbiamo confrontato i due modelli utilizzando l'80% dei dati per la formazione e il 20% per la convalida, il modello B inizialmente si è comportato meglio con un'accuratezza del 66,66%. Tuttavia, il modello A aveva solo una precisione del 16,66%.</a:t>
            </a:r>
          </a:p>
          <a:p/>
          <a:p>
            <a:r>
              <a:t>Tuttavia, ecco la parte eccitante: se modifichiamo un po' il Modello A e usiamo k=5 invece di k=3, potremmo ottenere risultati migliori. Potremmo potenzialmente raggiungere un'accuratezza del 75% con questo modello A modificato.</a:t>
            </a:r>
          </a:p>
          <a:p>
            <a:r>
              <a:t>Quindi, anche se la Model B è stata inizialmente vincitrice, c'è la possibilità che la Model A, con i giusti aggiustamenti, possa superarla e darci risultati ancora migliori.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p>
        </p:txBody>
      </p:sp>
    </p:spTree>
    <p:extLst>
      <p:ext uri="{BB962C8B-B14F-4D97-AF65-F5344CB8AC3E}">
        <p14:creationId xmlns:p14="http://schemas.microsoft.com/office/powerpoint/2010/main" val="1203796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 di provare a imparare qualcosa di nuovo, come andare in bicicletta. Se pratichi troppo e memorizzi solo i movimenti esatti per un percorso specifico, potresti lottare quando affronti un percorso diverso o ostacoli inaspettati.</a:t>
            </a:r>
          </a:p>
          <a:p/>
          <a:p>
            <a:r>
              <a:t>Allo stesso modo, nel machine learning,  si verifica quando un modello si concentra troppo sui dati di formazione e perde la capacità di generalizzare a nuovi dati invisibili. È come memorizzare le risposte a una serie specifica di domande senza comprendere realmente i modelli sottostanti.</a:t>
            </a:r>
          </a:p>
          <a:p/>
          <a:p>
            <a:r>
              <a:t>La regolarizzazione entra in gioco per salvare la giornata aggiungendo un equilibrio al modello. È come un allenatore che ti dice di concentrarti sulle abilità principali della bicicletta piuttosto che memorizzare un percorso specifico. La regolarizzazione aiuta il modello a trovare il giusto equilibrio tra il corretto adattamento dei dati di addestramento e la generalizzazione di tali dati a nuovi dati invisibili.</a:t>
            </a:r>
          </a:p>
          <a:p/>
          <a:p>
            <a:r>
              <a:t>Raggiunge questo risultato aggiungendo una penalità al processo di apprendimento del modello. La penalità scoraggia il modello dal fare troppo affidamento su qualsiasi caratteristica o prendere decisioni eccessivamente complesse. È come aggiungere sbalzi di velocità o ostacoli nel processo di apprendimento, costringendo il modello a pensare con più attenzione ed evitare di rimanere bloccato nei dettagli.</a:t>
            </a:r>
          </a:p>
          <a:p/>
          <a:p>
            <a:r>
              <a:t>Il modello diventa più adattabile, flessibile e migliore nella gestione di nuove situazioni applicando la regolarizzazione. Impara a identificare i modelli e i principi sottostanti invece di memorizzare i dati di addestramento.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p>
        </p:txBody>
      </p:sp>
    </p:spTree>
    <p:extLst>
      <p:ext uri="{BB962C8B-B14F-4D97-AF65-F5344CB8AC3E}">
        <p14:creationId xmlns:p14="http://schemas.microsoft.com/office/powerpoint/2010/main" val="1083582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Ad esempio, nella regressione logistica, sfruttiamo il potere di un'equazione per guardare al futuro e prevedere la probabilità che un evento si verifichi. Il nostro modello, armato di coefficienti β0 e β1, vantava una sbalorditiva precisione del 100% sul set di convalida. Un trionfo, si potrebbe dire! Tuttavia, mentre ci avventuriamo in un territorio inesplorato con valori futuri, dovremmo avvicinarci scetticamente.</a:t>
            </a:r>
          </a:p>
          <a:p/>
          <a:p>
            <a:r>
              <a:t>Per proteggerci dal sovrasfruttamento, ci siamo arruolati nell'aiuto della regolarizzazione della cresta. Questa tecnica fidata agisce come un angelo custode, scongiurando i pericoli del sovraadattamento e assicurando che le nostre previsioni rimangano costanti e affidabili.</a:t>
            </a:r>
          </a:p>
          <a:p/>
          <a:p>
            <a:r>
              <a:t>Con il respiro sospeso, mettiamo alla prova i nostri modelli utilizzando quegli elusivi valori futuri. La regressione logistica senza regolarizzazione ha valorosamente assicurato un'accuratezza del 70%, mentre la sua controparte regolarizzata ha flettuto i suoi muscoli e ha raggiunto un'impressionante precisione dell'80%, una chiara dimostrazione della capacità della tecnica di regolarizzazione nel fortificare i nostri modelli contro l'ignoto.</a:t>
            </a:r>
          </a:p>
          <a:p/>
          <a:p>
            <a:r>
              <a:t>Nel regno imprevedibile della previsione, dove l'accuratezza regna sovrana, il nostro viaggio mette in evidenza l'importanza di domare le bestie selvagge di overfitting e abbracciare le meraviglie della regolarizzazione per navigare nei territori inesplorati del futuro.</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p>
        </p:txBody>
      </p:sp>
    </p:spTree>
    <p:extLst>
      <p:ext uri="{BB962C8B-B14F-4D97-AF65-F5344CB8AC3E}">
        <p14:creationId xmlns:p14="http://schemas.microsoft.com/office/powerpoint/2010/main" val="3608005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 di essere uno chef che prova una nuova ricetta prima di servirla agli ospiti. Nel machine learning, facciamo qualcosa di simile per valutare le prestazioni di un modello su dati invisibili. Dividiamo il nostro set di dati in set di addestramento e test, addestra il modello sul set di addestramento e valuta le sue prestazioni sul set di test utilizzando metriche come l'accuratezza.</a:t>
            </a:r>
          </a:p>
          <a:p/>
          <a:p>
            <a:r>
              <a:t>Per garantire che il modello possa generalizzarsi bene, utilizziamo la convalida incrociata. Si tratta di dividere il set di dati in sottoinsiemi e di addestrare il modello su diverse combinazioni di questi sottoinsiemi. Questo ci aiuta a verificare se il modello può applicare ciò che ha imparato a nuovi dati invisibili senza sovraadattarsi.</a:t>
            </a:r>
          </a:p>
          <a:p/>
          <a:p>
            <a:r>
              <a:t>La valutazione del modello implica l'esame delle prestazioni complessive del modello. Con la convalida incrociata, otteniamo più punteggi di performance da diversi frazionamenti di training-test. Mediante la media di questi punteggi, possiamo giudicare come il modello probabilmente si esibirà in situazioni del mondo reale. Questa valutazione ci guida nel decidere se il modello è adatto per l'uso pratico.</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p>
        </p:txBody>
      </p:sp>
    </p:spTree>
    <p:extLst>
      <p:ext uri="{BB962C8B-B14F-4D97-AF65-F5344CB8AC3E}">
        <p14:creationId xmlns:p14="http://schemas.microsoft.com/office/powerpoint/2010/main" val="4107654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 di essere un agente immobiliare che cerca di stimare i prezzi delle case in una particolare città. Hai un set di dati con informazioni su varie caratteristiche come il numero di camere da letto, metratura e la posizione delle case. È possibile utilizzare la convalida incrociata con quattro pieghe per garantire che il modello funzioni correttamente in scenari diversi.</a:t>
            </a:r>
          </a:p>
          <a:p/>
          <a:p>
            <a:r>
              <a:t>Nel processo di convalida incrociata, eseguiamo più iterazioni, in cui ogni piega di dati a turno è il set di test mentre le pieghe rimanenti fungono da set di allenamento.</a:t>
            </a:r>
          </a:p>
          <a:p/>
          <a:p>
            <a:r>
              <a:t>L'esecuzione di queste iterazioni di convalida incrociata consente di ottenere informazioni dettagliate sulle prestazioni del modello in diversi frazionamenti di test di addestramento. È possibile osservare variazioni di precisione, evidenziando l'importanza di controllare le prestazioni del modello su diversi sottoinsiemi di dati. Questo processo ti aiuta a valutare la capacità del tuo modello di stimare i prezzi delle case e prendere decisioni informate come agente immobiliare.</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p>
        </p:txBody>
      </p:sp>
    </p:spTree>
    <p:extLst>
      <p:ext uri="{BB962C8B-B14F-4D97-AF65-F5344CB8AC3E}">
        <p14:creationId xmlns:p14="http://schemas.microsoft.com/office/powerpoint/2010/main" val="1656606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In conclusione, l'ottimizzazione dei modelli di machine learning è fondamentale per migliorare le loro prestazioni, migliorare la generalizzazione e garantire che forniscano previsioni accurate e affidabili sui dati invisibili.</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Per completare questa unità, studiare e rivedere le seguenti risorse online. </a:t>
            </a:r>
          </a:p>
          <a:p>
            <a:endParaRPr sz="1200" kern="1200">
              <a:solidFill>
                <a:schemeClr val="tx1"/>
              </a:solidFill>
              <a:effectLst/>
              <a:latin typeface="+mn-lt"/>
              <a:ea typeface="+mn-ea"/>
              <a:cs typeface="+mn-cs"/>
            </a:endParaRPr>
          </a:p>
          <a:p>
            <a:pPr>
              <a:defRPr>
                <a:effectLst/>
              </a:defRPr>
            </a:pPr>
            <a:r>
              <a:t>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Ottimizzare i modelli di machine learning è come perfezionare una macchina intelligente. </a:t>
            </a:r>
          </a:p>
          <a:p>
            <a:r>
              <a:t>Si tratta di pulire i dati disordinati, selezionare informazioni importanti e regolare le impostazioni per fare previsioni accurate. </a:t>
            </a:r>
          </a:p>
          <a:p>
            <a:r>
              <a:t>Ottimizzando, dai alla tua macchina la potenza necessaria per imparare meglio, più velocemente e in modo più intelligente. </a:t>
            </a:r>
          </a:p>
          <a:p>
            <a:r>
              <a:t>Rendi il tuo modello più affidabile e adattabile utilizzando tecniche come la pulizia dei dati, la selezione delle funzionalità, l'ottimizzazione degli iperparametri e il test con nuovi dati. </a:t>
            </a:r>
          </a:p>
          <a:p>
            <a:r>
              <a:t>Si spruzza anche in qualche magia utilizzando la regolarizzazione per prevenire l'overfitting. L'ottimizzazione consiste nello sbloccare tutto il potenziale dei tuoi modelli di machine learning e renderli super intelligenti e accurati.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Benvenuti nel mondo dell'ottimizzazione dei modelli di machine learning! </a:t>
            </a:r>
          </a:p>
          <a:p>
            <a:r>
              <a:t>Iniziamo con la pulizia e la pre-elaborazione dei dati, garantendo qualità e coerenza. </a:t>
            </a:r>
          </a:p>
          <a:p>
            <a:r>
              <a:t>Successivamente, ci concentriamo sulla progettazione delle funzionalità, selezionando le funzionalità pertinenti e trasformandole per ottenere insight significativi. </a:t>
            </a:r>
          </a:p>
          <a:p>
            <a:r>
              <a:t>Quindi, perfezioniamo il modello mediante l'ottimizzazione degli iperparametri, cercando i migliori valori dei parametri. </a:t>
            </a:r>
          </a:p>
          <a:p>
            <a:r>
              <a:t>Dopo aver selezionato il modello ottimale, applichiamo tecniche di regolarizzazione per prevenire l'overfitting. </a:t>
            </a:r>
          </a:p>
          <a:p>
            <a:r>
              <a:t>Infine, la convalida incrociata consente di valutare le prestazioni del modello e generalizzarne le capacità. Preparati a ottimizzare i tuoi modelli di machine learning e sfruttarne appieno il potenziale.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4086513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La pre-elaborazione dei dati è come preparare i tuoi dati per l'avventura definitiva! Si tratta di ripulire i dati e prepararli per l'analisi. Proprio come riordinare una stanza disordinata, gestiamo i valori mancanti, rimuoviamo i valori anomali e ci assicuriamo che i dati siano nel formato giusto.</a:t>
            </a:r>
          </a:p>
          <a:p/>
          <a:p>
            <a:r>
              <a:t>Ad esempio, immagina di analizzare i dati di feedback dei clienti. Si notano alcuni valori mancanti nella colonna "rating", rendendo incompleta l'analisi. Pre-elaborazione dei dati consente di inserire i valori mancanti con una media o un valore basato su altre informazioni pertinenti. Ciò garantisce la disponibilità di un set di dati completo da utilizzare.</a:t>
            </a:r>
          </a:p>
          <a:p/>
          <a:p>
            <a:r>
              <a:t>Inoltre, potresti imbatterti in alcuni valori estremi nella colonna "età", come qualcuno che afferma di avere -5 anni! La pre-elaborazione consente di identificare e rimuovere questi valori anomali, garantendo che l'analisi si basi su dati affidabili e significativi.</a:t>
            </a:r>
          </a:p>
          <a:p/>
          <a:p>
            <a:r>
              <a:t>La pre-elaborazione dei dati costituisce una solida base per un'analisi accurata e aiuta i modelli di machine learning a fare previsioni migliori. È come preparare la tua attrezzatura prima di intraprendere un emozionante viaggio di esplorazione dei dati.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1987886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Feature Engineering è come sbloccare superpotenze nascoste nei tuoi dati! Si tratta di trasformare e selezionare le funzionalità giuste per rendere i modelli di machine learning più intelligenti. </a:t>
            </a:r>
          </a:p>
          <a:p/>
          <a:p>
            <a:r>
              <a:t>Pensalo come un set perfetto di strumenti per la tua analisi.</a:t>
            </a:r>
          </a:p>
          <a:p/>
          <a:p>
            <a:r>
              <a:t>L'ingegneria delle caratteristiche implica anche la codifica delle variabili categoriche, la scalabilità delle caratteristiche numeriche e la creazione di termini di interazione o di caratteristiche polinomiali. In questo modo, stai dotando i tuoi modelli di insight aggiuntivi e consentendo loro di scoprire modelli nascosti nei dati.</a:t>
            </a:r>
          </a:p>
          <a:p/>
          <a:p>
            <a:r>
              <a:t>L'ingegneria delle caratteristiche è un'arte che combina la conoscenza del dominio, la creatività e una profonda comprensione dei dati. È come aggiungere ingredienti unici alla tua ricetta, rendendo i tuoi modelli più robusti e sbloccando il loro vero potenziale.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1104055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 di avere un set di dati di frutta e i loro colori corrispondenti. È necessario convertire i dati di colore categorici in rappresentazioni numeriche per facilitare la comprensione da parte degli algoritmi di apprendimento automatico. Questo processo è noto come codifica delle variabili categoriche. Nel nostro esempio, assegniamo valori numerici ai colori della frutta: 1 per il rosso, 2 per il giallo, 3 per l'arancione e 4 per il viola. Ora, gli algoritmi possono schiacciare i numeri e analizzare i dati in modo efficace.</a:t>
            </a:r>
          </a:p>
          <a:p/>
          <a:p>
            <a:r>
              <a:t>Ma aspetta, c'è di più! La scalabilità delle caratteristiche numeriche è un altro concetto entusiasmante. È come portare caratteristiche diverse in un campo di gioco equo. Nel nostro caso, abbiamo caratteristiche numeriche come l'età e il reddito. Vogliamo assicurarci che siano su una scala simile in modo che non si offuschino l'un l'altro. Utilizzando la tecnica di ridimensionamento min-max, trasformiamo i valori di età e reddito per adattarsi all'intervallo da 0 a 1. Più piccolo è il valore, più si avvicina a 0 e più grande è il valore, più si avvicina a 1. In questo modo, gli algoritmi possono confrontare e analizzare le caratteristiche senza essere distorti dai loro intervalli originali.</a:t>
            </a:r>
          </a:p>
          <a:p/>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4277003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
            <a:r>
              <a:t>Immaginate di avere un set di dati con variabili come "peso" e "altezza" e volete catturare l'effetto combinato di queste variabili sull'indice di massa corporea di una persona (BMI). Creando un termine di interazione, ad esempio moltiplicando il peso (in chilogrammi) per l'altezza quadrata (in metri), è possibile derivare una nuova feature che rappresenta l'interazione tra peso e altezza. Se incluso nell'analisi, questo termine di interazione consente ai modelli di machine learning di comprendere meglio come peso e altezza contribuiscono congiuntamente alla previsione del BMI.</a:t>
            </a:r>
          </a:p>
          <a:p/>
          <a:p>
            <a:r>
              <a:t>Incorporando queste caratteristiche polinomiali, possiamo analizzare e modellare i dati considerando i potenziali effetti non lineari dell'età del vino sui prezzi del vino. Pertanto, in questo esempio, l'approccio di regressione polinomiale con il termine quadrato si rivela utile per catturare il pattern non lineare nei dati e migliorare l'adattamento del modello rispetto al semplice modello di regressione lineare.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246413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Gli iperparametri sono come impostazioni per un algoritmo di apprendimento automatico che dobbiamo decidere prima di addestrare il modello. Essi controllano come l'algoritmo apprende e si comporta. Non vengono apprese dai dati, ma invece impostate da noi, gli esseri umani. Scegliere gli iperparametri corretti è essenziale perché possono influire in modo significativo sulle prestazioni del modello. Esempi di iperparametri includono il tasso di apprendimento, il numero di livelli in una rete neurale o il numero di vicini da considerare nei vicini K-Nearest. Sintonizzare gli iperparametri significa trovare i loro valori migliori per far funzionare al meglio il nostro modello.</a:t>
            </a:r>
          </a:p>
          <a:p/>
          <a:p>
            <a:r>
              <a:t>L'ottimizzazione degli iperparametri è un viaggio emozionante in cui sperimentiamo diverse impostazioni per il nostro modello di apprendimento automatico per renderlo più intelligente e accurato. Dividiamo i nostri dati in gruppi di formazione, convalida e test, proviamo varie configurazioni, selezioniamo quelle con le migliori prestazioni e perfezioniamo il modello di conseguenza. In definitiva, liberiamo il nostro modello ottimizzato nel mondo reale per vedere il suo vero potenziale svilupparsi.</a:t>
            </a:r>
          </a:p>
          <a:p/>
          <a:p/>
          <a:p/>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276117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Immergiamoci nell'Hyperparameter Tuning, esplorando un semplice problema di classificazione KNN. La nostra missione è prevedere le classi in base alle funzionalità X1 e X2. Per fare ciò, esaminiamo le colonne "Distanza ai vicini", che calcolano la distanza euclidea tra i campioni di addestramento (numerati da 1 a 8) e i campioni di convalida, 9 e 10.</a:t>
            </a:r>
          </a:p>
          <a:p/>
          <a:p>
            <a:r>
              <a:t>Concentriamoci sul campione 9. Quando impostiamo k=3, raccogliamo i tre vicini più vicini: campioni 3, 4 e 7. Con un coro unanime, dichiarano "Classe 1", allineandosi perfettamente con la nostra previsione. Ora, preparatevi per un tocco emozionante! Con k=5, estendiamo il gruppo per includere i campioni 3, 4, 6, 7 e 8. Nonostante il partito allargato, la maggioranza grida ancora "Classe 1", riaffermando di nuovo la nostra previsione.</a:t>
            </a:r>
          </a:p>
          <a:p/>
          <a:p>
            <a:r>
              <a:t>Ora, spostiamo la nostra attenzione al campione 10. Con k=3, l'equipaggio più vicino rimane i campioni 3, 4 e 7, dichiarando risolutamente "Classe 1". Tuttavia, preparatevi per una svolta sorprendente degli eventi! Quando aumentiamo da k a 5, invitiamo i campioni 1, 3, 4, 7 e 8 a partecipare alla riunione. In un inaspettato colpo di scena, cantano collettivamente "Classe 0". Di conseguenza, la nostra previsione cambia per corrispondere alla loro chiamata.</a:t>
            </a:r>
          </a:p>
          <a:p/>
          <a:p>
            <a:r>
              <a:t>In sintesi, per il campione 9, sia k=3 che k=5 concordano con fiducia su "Classe 1". Tuttavia, per il campione 10, k=3 favorisce "Classe 1", mentre k=5 prende un percorso diverso, portandoci a "Classe 0". Il gruppo più grande (k=5) sembra fornire una previsione più accurata per il campione 10, catturando intuizioni distinte dal quartiere espanso.</a:t>
            </a:r>
          </a:p>
          <a:p>
            <a:r>
              <a:t>In questo breve viaggio di sintonizzazione degli iperparametri, assistiamo all'impatto di diversi valori k sulle nostre previsioni. Non è affascinante come un leggero aggiustamento possa rivelare risultati diversi?</a:t>
            </a:r>
          </a:p>
          <a:p/>
          <a:p/>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531115876"/>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1.xml" Type="http://schemas.openxmlformats.org/officeDocument/2006/relationships/notesSlid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2.xml" Type="http://schemas.openxmlformats.org/officeDocument/2006/relationships/notesSlide"/><Relationship Id="rId3" Target="../media/image7.jpe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3.xml" Type="http://schemas.openxmlformats.org/officeDocument/2006/relationships/notesSlide"/></Relationships>
</file>

<file path=ppt/slides/_rels/slide1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4.xml" Type="http://schemas.openxmlformats.org/officeDocument/2006/relationships/notesSlide"/></Relationships>
</file>

<file path=ppt/slides/_rels/slide1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5.xml" Type="http://schemas.openxmlformats.org/officeDocument/2006/relationships/notesSlide"/><Relationship Id="rId3" Target="../media/image8.emf" Type="http://schemas.openxmlformats.org/officeDocument/2006/relationships/image"/><Relationship Id="rId4" Target="../media/image9.emf"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6.xml" Type="http://schemas.openxmlformats.org/officeDocument/2006/relationships/notesSlide"/><Relationship Id="rId3" Target="https://developer.ibm.com/articles/data-preprocessing-in-detail/" TargetMode="External" Type="http://schemas.openxmlformats.org/officeDocument/2006/relationships/hyperlink"/><Relationship Id="rId4" Target="https://www.ibm.com/garage/method/practices/reason/prepare-data-for-machine-learning/" TargetMode="External" Type="http://schemas.openxmlformats.org/officeDocument/2006/relationships/hyperlink"/><Relationship Id="rId5" Target="https://www.youtube.com/watch?v=soilQNNvhLw" TargetMode="External" Type="http://schemas.openxmlformats.org/officeDocument/2006/relationships/hyperlink"/><Relationship Id="rId6" Target="https://www.youtube.com/watch?v=fSytzGwwBVw" TargetMode="External" Type="http://schemas.openxmlformats.org/officeDocument/2006/relationships/hyperlink"/></Relationships>
</file>

<file path=ppt/slides/_rels/slide18.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jpeg" Type="http://schemas.openxmlformats.org/officeDocument/2006/relationships/image"/><Relationship Id="rId4" Target="../media/image3.jpe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4.jpe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5.jpeg" Type="http://schemas.openxmlformats.org/officeDocument/2006/relationships/image"/><Relationship Id="rId4" Target="../media/image6.jpe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di apprendimento a distanza nel Machine Learning</a:t>
            </a:r>
            <a:br>
              <a:rPr b="1"/>
            </a:br>
            <a:br>
              <a:rPr b="1"/>
            </a:br>
            <a:r>
              <a:t>9 - Ottimizzazione dei modelli di Machine Learning</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defRPr b="1"/>
            </a:pPr>
            <a:r>
              <a:t>Tuning degli iperparametri</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indent="0" marL="0">
              <a:buNone/>
            </a:pPr>
            <a:endParaRPr sz="3600">
              <a:latin typeface="+mj-lt"/>
            </a:endParaRPr>
          </a:p>
        </p:txBody>
      </p:sp>
      <p:graphicFrame>
        <p:nvGraphicFramePr>
          <p:cNvPr id="8" name="Table 7"/>
          <p:cNvGraphicFramePr>
            <a:graphicFrameLocks noGrp="1"/>
          </p:cNvGraphicFramePr>
          <p:nvPr>
            <p:extLst>
              <p:ext uri="{D42A27DB-BD31-4B8C-83A1-F6EECF244321}">
                <p14:modId xmlns:p14="http://schemas.microsoft.com/office/powerpoint/2010/main" val="2052317465"/>
              </p:ext>
            </p:extLst>
          </p:nvPr>
        </p:nvGraphicFramePr>
        <p:xfrm>
          <a:off x="381001" y="1121230"/>
          <a:ext cx="7218135" cy="3484221"/>
        </p:xfrm>
        <a:graphic>
          <a:graphicData uri="http://schemas.openxmlformats.org/drawingml/2006/table">
            <a:tbl>
              <a:tblGrid>
                <a:gridCol w="948695">
                  <a:extLst>
                    <a:ext uri="{9D8B030D-6E8A-4147-A177-3AD203B41FA5}">
                      <a16:colId xmlns:a16="http://schemas.microsoft.com/office/drawing/2014/main" val="2989505484"/>
                    </a:ext>
                  </a:extLst>
                </a:gridCol>
                <a:gridCol w="859195">
                  <a:extLst>
                    <a:ext uri="{9D8B030D-6E8A-4147-A177-3AD203B41FA5}">
                      <a16:colId xmlns:a16="http://schemas.microsoft.com/office/drawing/2014/main" val="2708240083"/>
                    </a:ext>
                  </a:extLst>
                </a:gridCol>
                <a:gridCol w="859195">
                  <a:extLst>
                    <a:ext uri="{9D8B030D-6E8A-4147-A177-3AD203B41FA5}">
                      <a16:colId xmlns:a16="http://schemas.microsoft.com/office/drawing/2014/main" val="4032320644"/>
                    </a:ext>
                  </a:extLst>
                </a:gridCol>
                <a:gridCol w="859195">
                  <a:extLst>
                    <a:ext uri="{9D8B030D-6E8A-4147-A177-3AD203B41FA5}">
                      <a16:colId xmlns:a16="http://schemas.microsoft.com/office/drawing/2014/main" val="1298068912"/>
                    </a:ext>
                  </a:extLst>
                </a:gridCol>
                <a:gridCol w="859195">
                  <a:extLst>
                    <a:ext uri="{9D8B030D-6E8A-4147-A177-3AD203B41FA5}">
                      <a16:colId xmlns:a16="http://schemas.microsoft.com/office/drawing/2014/main" val="3637076022"/>
                    </a:ext>
                  </a:extLst>
                </a:gridCol>
                <a:gridCol w="1396193">
                  <a:extLst>
                    <a:ext uri="{9D8B030D-6E8A-4147-A177-3AD203B41FA5}">
                      <a16:colId xmlns:a16="http://schemas.microsoft.com/office/drawing/2014/main" val="2615147901"/>
                    </a:ext>
                  </a:extLst>
                </a:gridCol>
                <a:gridCol w="1436467">
                  <a:extLst>
                    <a:ext uri="{9D8B030D-6E8A-4147-A177-3AD203B41FA5}">
                      <a16:colId xmlns:a16="http://schemas.microsoft.com/office/drawing/2014/main" val="3434068176"/>
                    </a:ext>
                  </a:extLst>
                </a:gridCol>
              </a:tblGrid>
              <a:tr h="791869">
                <a:tc>
                  <a:txBody>
                    <a:bodyPr/>
                    <a:lstStyle/>
                    <a:p>
                      <a:pPr algn="l" fontAlgn="b"/>
                      <a:endParaRPr b="0" i="0" strike="noStrike" sz="1600" u="none">
                        <a:solidFill>
                          <a:srgbClr val="000000"/>
                        </a:solidFill>
                        <a:effectLst/>
                        <a:latin charset="0" panose="020F0502020204030204" pitchFamily="34" typeface="Calibri"/>
                      </a:endParaRPr>
                    </a:p>
                  </a:txBody>
                  <a:tcPr anchor="b" marB="0" marL="9525" marR="9525" marT="9525">
                    <a:lnL>
                      <a:noFill/>
                    </a:lnL>
                    <a:lnR algn="ctr" cap="flat" cmpd="sng" w="6350">
                      <a:solidFill>
                        <a:srgbClr val="000000"/>
                      </a:solidFill>
                      <a:prstDash val="solid"/>
                      <a:round/>
                      <a:headEnd len="med" type="none" w="med"/>
                      <a:tailEnd len="med" type="none" w="med"/>
                    </a:lnR>
                    <a:lnT>
                      <a:noFill/>
                    </a:lnT>
                    <a:lnB algn="ctr" cap="flat" cmpd="sng" w="6350">
                      <a:solidFill>
                        <a:srgbClr val="000000"/>
                      </a:solidFill>
                      <a:prstDash val="solid"/>
                      <a:round/>
                      <a:headEnd len="med" type="none" w="med"/>
                      <a:tailEnd len="med" type="none" w="med"/>
                    </a:lnB>
                  </a:tcPr>
                </a:tc>
                <a:tc>
                  <a:txBody>
                    <a:bodyPr/>
                    <a:lstStyle/>
                    <a:p>
                      <a:pPr algn="ctr" fontAlgn="ctr">
                        <a:defRPr b="1" sz="1600">
                          <a:solidFill>
                            <a:srgbClr val="000000"/>
                          </a:solidFill>
                          <a:effectLst/>
                          <a:latin charset="0" panose="020F0502020204030204" pitchFamily="34" typeface="Calibri"/>
                        </a:defRPr>
                      </a:pPr>
                      <a:r>
                        <a:t>Campione</a:t>
                      </a:r>
                      <a:endParaRPr b="1" i="0" strike="noStrike" sz="1600" u="none">
                        <a:solidFill>
                          <a:srgbClr val="000000"/>
                        </a:solidFill>
                        <a:effectLst/>
                        <a:latin charset="0" panose="020F0502020204030204" pitchFamily="34" typeface="Calibri"/>
                      </a:endParaRP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b="1" sz="1600">
                          <a:solidFill>
                            <a:srgbClr val="000000"/>
                          </a:solidFill>
                          <a:effectLst/>
                          <a:latin charset="0" panose="020F0502020204030204" pitchFamily="34" typeface="Calibri"/>
                        </a:defRPr>
                      </a:pPr>
                      <a:r>
                        <a:t>X1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b="1" sz="1600">
                          <a:solidFill>
                            <a:srgbClr val="000000"/>
                          </a:solidFill>
                          <a:effectLst/>
                          <a:latin charset="0" panose="020F0502020204030204" pitchFamily="34" typeface="Calibri"/>
                        </a:defRPr>
                      </a:pPr>
                      <a:r>
                        <a:t>X2</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b="1" sz="1600">
                          <a:solidFill>
                            <a:srgbClr val="000000"/>
                          </a:solidFill>
                          <a:effectLst/>
                          <a:latin charset="0" panose="020F0502020204030204" pitchFamily="34" typeface="Calibri"/>
                        </a:defRPr>
                      </a:pPr>
                      <a:r>
                        <a:t>Classe</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b="1" sz="1600">
                          <a:solidFill>
                            <a:srgbClr val="000000"/>
                          </a:solidFill>
                          <a:effectLst/>
                          <a:latin charset="0" panose="020F0502020204030204" pitchFamily="34" typeface="Calibri"/>
                        </a:defRPr>
                      </a:pPr>
                      <a:r>
                        <a:t>Distanza dai vicini, campione 9</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b="1" sz="1600">
                          <a:solidFill>
                            <a:srgbClr val="000000"/>
                          </a:solidFill>
                          <a:effectLst/>
                          <a:latin charset="0" panose="020F0502020204030204" pitchFamily="34" typeface="Calibri"/>
                        </a:defRPr>
                      </a:pPr>
                      <a:r>
                        <a:t>Distanza dai vicini, campione 10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extLst>
                  <a:ext uri="{0D108BD9-81ED-4DB2-BD59-A6C34878D82A}">
                    <a16:rowId xmlns:a16="http://schemas.microsoft.com/office/drawing/2014/main" val="1111078732"/>
                  </a:ext>
                </a:extLst>
              </a:tr>
              <a:tr h="316748">
                <a:tc rowSpan="8">
                  <a:txBody>
                    <a:bodyPr/>
                    <a:lstStyle/>
                    <a:p>
                      <a:pPr algn="ctr" fontAlgn="ctr">
                        <a:defRPr b="1" sz="1600">
                          <a:solidFill>
                            <a:srgbClr val="000000"/>
                          </a:solidFill>
                          <a:effectLst/>
                          <a:latin charset="0" panose="020F0502020204030204" pitchFamily="34" typeface="Calibri"/>
                        </a:defRPr>
                      </a:pPr>
                      <a:r>
                        <a:t>set di formazione</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1,20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1,30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2,40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sz="1600">
                          <a:solidFill>
                            <a:srgbClr val="000000"/>
                          </a:solidFill>
                          <a:effectLst/>
                          <a:latin charset="0" panose="020F0502020204030204" pitchFamily="34" typeface="Calibri"/>
                        </a:defRPr>
                      </a:pPr>
                      <a:r>
                        <a:t>2,00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00B0F0"/>
                    </a:solidFill>
                  </a:tcPr>
                </a:tc>
                <a:extLst>
                  <a:ext uri="{0D108BD9-81ED-4DB2-BD59-A6C34878D82A}">
                    <a16:rowId xmlns:a16="http://schemas.microsoft.com/office/drawing/2014/main" val="1778498487"/>
                  </a:ext>
                </a:extLst>
              </a:tr>
              <a:tr h="263956">
                <a:tc vMerge="1">
                  <a:txBody>
                    <a:bodyPr/>
                    <a:lstStyle/>
                    <a:p/>
                  </a:txBody>
                  <a:tcPr/>
                </a:tc>
                <a:tc>
                  <a:txBody>
                    <a:bodyPr/>
                    <a:lstStyle/>
                    <a:p>
                      <a:pPr algn="ctr" fontAlgn="ctr">
                        <a:defRPr sz="1600">
                          <a:solidFill>
                            <a:srgbClr val="000000"/>
                          </a:solidFill>
                          <a:effectLst/>
                          <a:latin charset="0" panose="020F0502020204030204" pitchFamily="34" typeface="Calibri"/>
                        </a:defRPr>
                      </a:pPr>
                      <a:r>
                        <a:t>2</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0,80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0,60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3,04</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sz="1600">
                          <a:solidFill>
                            <a:srgbClr val="000000"/>
                          </a:solidFill>
                          <a:effectLst/>
                          <a:latin charset="0" panose="020F0502020204030204" pitchFamily="34" typeface="Calibri"/>
                        </a:defRPr>
                      </a:pPr>
                      <a:r>
                        <a:t>2,53</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extLst>
                  <a:ext uri="{0D108BD9-81ED-4DB2-BD59-A6C34878D82A}">
                    <a16:rowId xmlns:a16="http://schemas.microsoft.com/office/drawing/2014/main" val="2688466229"/>
                  </a:ext>
                </a:extLst>
              </a:tr>
              <a:tr h="263956">
                <a:tc vMerge="1">
                  <a:txBody>
                    <a:bodyPr/>
                    <a:lstStyle/>
                    <a:p/>
                  </a:txBody>
                  <a:tcPr/>
                </a:tc>
                <a:tc>
                  <a:txBody>
                    <a:bodyPr/>
                    <a:lstStyle/>
                    <a:p>
                      <a:pPr algn="ctr" fontAlgn="ctr">
                        <a:defRPr sz="1600">
                          <a:solidFill>
                            <a:srgbClr val="000000"/>
                          </a:solidFill>
                          <a:effectLst/>
                          <a:latin charset="0" panose="020F0502020204030204" pitchFamily="34" typeface="Calibri"/>
                        </a:defRPr>
                      </a:pPr>
                      <a:r>
                        <a:t>3</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3,10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2,80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0,89</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ctr">
                        <a:defRPr sz="1600">
                          <a:solidFill>
                            <a:srgbClr val="000000"/>
                          </a:solidFill>
                          <a:effectLst/>
                          <a:latin charset="0" panose="020F0502020204030204" pitchFamily="34" typeface="Calibri"/>
                        </a:defRPr>
                      </a:pPr>
                      <a:r>
                        <a:t>1,40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extLst>
                  <a:ext uri="{0D108BD9-81ED-4DB2-BD59-A6C34878D82A}">
                    <a16:rowId xmlns:a16="http://schemas.microsoft.com/office/drawing/2014/main" val="1243895745"/>
                  </a:ext>
                </a:extLst>
              </a:tr>
              <a:tr h="263956">
                <a:tc vMerge="1">
                  <a:txBody>
                    <a:bodyPr/>
                    <a:lstStyle/>
                    <a:p/>
                  </a:txBody>
                  <a:tcPr/>
                </a:tc>
                <a:tc>
                  <a:txBody>
                    <a:bodyPr/>
                    <a:lstStyle/>
                    <a:p>
                      <a:pPr algn="ctr" fontAlgn="ctr">
                        <a:defRPr sz="1600">
                          <a:solidFill>
                            <a:srgbClr val="000000"/>
                          </a:solidFill>
                          <a:effectLst/>
                          <a:latin charset="0" panose="020F0502020204030204" pitchFamily="34" typeface="Calibri"/>
                        </a:defRPr>
                      </a:pPr>
                      <a:r>
                        <a:t>4</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2,80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0,80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1,39</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ctr">
                        <a:defRPr sz="1600">
                          <a:solidFill>
                            <a:srgbClr val="000000"/>
                          </a:solidFill>
                          <a:effectLst/>
                          <a:latin charset="0" panose="020F0502020204030204" pitchFamily="34" typeface="Calibri"/>
                        </a:defRPr>
                      </a:pPr>
                      <a:r>
                        <a:t>0,72</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extLst>
                  <a:ext uri="{0D108BD9-81ED-4DB2-BD59-A6C34878D82A}">
                    <a16:rowId xmlns:a16="http://schemas.microsoft.com/office/drawing/2014/main" val="3162456591"/>
                  </a:ext>
                </a:extLst>
              </a:tr>
              <a:tr h="263956">
                <a:tc vMerge="1">
                  <a:txBody>
                    <a:bodyPr/>
                    <a:lstStyle/>
                    <a:p/>
                  </a:txBody>
                  <a:tcPr/>
                </a:tc>
                <a:tc>
                  <a:txBody>
                    <a:bodyPr/>
                    <a:lstStyle/>
                    <a:p>
                      <a:pPr algn="ctr" fontAlgn="ctr">
                        <a:defRPr sz="1600">
                          <a:solidFill>
                            <a:srgbClr val="000000"/>
                          </a:solidFill>
                          <a:effectLst/>
                          <a:latin charset="0" panose="020F0502020204030204" pitchFamily="34" typeface="Calibri"/>
                        </a:defRPr>
                      </a:pPr>
                      <a:r>
                        <a:t>5</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1,40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2,50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2,16</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sz="1600">
                          <a:solidFill>
                            <a:srgbClr val="000000"/>
                          </a:solidFill>
                          <a:effectLst/>
                          <a:latin charset="0" panose="020F0502020204030204" pitchFamily="34" typeface="Calibri"/>
                        </a:defRPr>
                      </a:pPr>
                      <a:r>
                        <a:t>2,11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extLst>
                  <a:ext uri="{0D108BD9-81ED-4DB2-BD59-A6C34878D82A}">
                    <a16:rowId xmlns:a16="http://schemas.microsoft.com/office/drawing/2014/main" val="348429258"/>
                  </a:ext>
                </a:extLst>
              </a:tr>
              <a:tr h="263956">
                <a:tc vMerge="1">
                  <a:txBody>
                    <a:bodyPr/>
                    <a:lstStyle/>
                    <a:p/>
                  </a:txBody>
                  <a:tcPr/>
                </a:tc>
                <a:tc>
                  <a:txBody>
                    <a:bodyPr/>
                    <a:lstStyle/>
                    <a:p>
                      <a:pPr algn="ctr" fontAlgn="ctr">
                        <a:defRPr sz="1600">
                          <a:solidFill>
                            <a:srgbClr val="000000"/>
                          </a:solidFill>
                          <a:effectLst/>
                          <a:latin charset="0" panose="020F0502020204030204" pitchFamily="34" typeface="Calibri"/>
                        </a:defRPr>
                      </a:pPr>
                      <a:r>
                        <a:t>6</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1,90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3,00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1,89</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00B0F0"/>
                    </a:solidFill>
                  </a:tcPr>
                </a:tc>
                <a:tc>
                  <a:txBody>
                    <a:bodyPr/>
                    <a:lstStyle/>
                    <a:p>
                      <a:pPr algn="ctr" fontAlgn="ctr">
                        <a:defRPr sz="1600">
                          <a:solidFill>
                            <a:srgbClr val="000000"/>
                          </a:solidFill>
                          <a:effectLst/>
                          <a:latin charset="0" panose="020F0502020204030204" pitchFamily="34" typeface="Calibri"/>
                        </a:defRPr>
                      </a:pPr>
                      <a:r>
                        <a:t>2,06</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extLst>
                  <a:ext uri="{0D108BD9-81ED-4DB2-BD59-A6C34878D82A}">
                    <a16:rowId xmlns:a16="http://schemas.microsoft.com/office/drawing/2014/main" val="2092380075"/>
                  </a:ext>
                </a:extLst>
              </a:tr>
              <a:tr h="263956">
                <a:tc vMerge="1">
                  <a:txBody>
                    <a:bodyPr/>
                    <a:lstStyle/>
                    <a:p/>
                  </a:txBody>
                  <a:tcPr/>
                </a:tc>
                <a:tc>
                  <a:txBody>
                    <a:bodyPr/>
                    <a:lstStyle/>
                    <a:p>
                      <a:pPr algn="ctr" fontAlgn="ctr">
                        <a:defRPr sz="1600">
                          <a:solidFill>
                            <a:srgbClr val="000000"/>
                          </a:solidFill>
                          <a:effectLst/>
                          <a:latin charset="0" panose="020F0502020204030204" pitchFamily="34" typeface="Calibri"/>
                        </a:defRPr>
                      </a:pPr>
                      <a:r>
                        <a:t>7</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3,90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2,20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0,45</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ctr">
                        <a:defRPr sz="1600">
                          <a:solidFill>
                            <a:srgbClr val="000000"/>
                          </a:solidFill>
                          <a:effectLst/>
                          <a:latin charset="0" panose="020F0502020204030204" pitchFamily="34" typeface="Calibri"/>
                        </a:defRPr>
                      </a:pPr>
                      <a:r>
                        <a:t>1,06</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extLst>
                  <a:ext uri="{0D108BD9-81ED-4DB2-BD59-A6C34878D82A}">
                    <a16:rowId xmlns:a16="http://schemas.microsoft.com/office/drawing/2014/main" val="2755517122"/>
                  </a:ext>
                </a:extLst>
              </a:tr>
              <a:tr h="263956">
                <a:tc vMerge="1">
                  <a:txBody>
                    <a:bodyPr/>
                    <a:lstStyle/>
                    <a:p/>
                  </a:txBody>
                  <a:tcPr/>
                </a:tc>
                <a:tc>
                  <a:txBody>
                    <a:bodyPr/>
                    <a:lstStyle/>
                    <a:p>
                      <a:pPr algn="ctr" fontAlgn="ctr">
                        <a:defRPr sz="1600">
                          <a:solidFill>
                            <a:srgbClr val="000000"/>
                          </a:solidFill>
                          <a:effectLst/>
                          <a:latin charset="0" panose="020F0502020204030204" pitchFamily="34" typeface="Calibri"/>
                        </a:defRPr>
                      </a:pPr>
                      <a:r>
                        <a:t>8</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2,10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2,50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D9D9D9"/>
                    </a:solidFill>
                  </a:tcPr>
                </a:tc>
                <a:tc>
                  <a:txBody>
                    <a:bodyPr/>
                    <a:lstStyle/>
                    <a:p>
                      <a:pPr algn="ctr" fontAlgn="ctr">
                        <a:defRPr sz="1600">
                          <a:solidFill>
                            <a:srgbClr val="000000"/>
                          </a:solidFill>
                          <a:effectLst/>
                          <a:latin charset="0" panose="020F0502020204030204" pitchFamily="34" typeface="Calibri"/>
                        </a:defRPr>
                      </a:pPr>
                      <a:r>
                        <a:t>1,49</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00B0F0"/>
                    </a:solidFill>
                  </a:tcPr>
                </a:tc>
                <a:tc>
                  <a:txBody>
                    <a:bodyPr/>
                    <a:lstStyle/>
                    <a:p>
                      <a:pPr algn="ctr" fontAlgn="ctr">
                        <a:defRPr sz="1600">
                          <a:solidFill>
                            <a:srgbClr val="000000"/>
                          </a:solidFill>
                          <a:effectLst/>
                          <a:latin charset="0" panose="020F0502020204030204" pitchFamily="34" typeface="Calibri"/>
                        </a:defRPr>
                      </a:pPr>
                      <a:r>
                        <a:t>1,56</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00B0F0"/>
                    </a:solidFill>
                  </a:tcPr>
                </a:tc>
                <a:extLst>
                  <a:ext uri="{0D108BD9-81ED-4DB2-BD59-A6C34878D82A}">
                    <a16:rowId xmlns:a16="http://schemas.microsoft.com/office/drawing/2014/main" val="2798319814"/>
                  </a:ext>
                </a:extLst>
              </a:tr>
              <a:tr h="263956">
                <a:tc rowSpan="2">
                  <a:txBody>
                    <a:bodyPr/>
                    <a:lstStyle/>
                    <a:p>
                      <a:pPr algn="ctr" fontAlgn="b">
                        <a:defRPr b="1" sz="1600">
                          <a:solidFill>
                            <a:srgbClr val="000000"/>
                          </a:solidFill>
                          <a:effectLst/>
                          <a:latin charset="0" panose="020F0502020204030204" pitchFamily="34" typeface="Calibri"/>
                        </a:defRPr>
                      </a:pPr>
                      <a:r>
                        <a:t>serie di convalida</a:t>
                      </a:r>
                    </a:p>
                  </a:txBody>
                  <a:tcPr anchor="b"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92D050"/>
                    </a:solidFill>
                  </a:tcPr>
                </a:tc>
                <a:tc>
                  <a:txBody>
                    <a:bodyPr/>
                    <a:lstStyle/>
                    <a:p>
                      <a:pPr algn="ctr" fontAlgn="ctr">
                        <a:defRPr sz="1600">
                          <a:solidFill>
                            <a:srgbClr val="000000"/>
                          </a:solidFill>
                          <a:effectLst/>
                          <a:latin charset="0" panose="020F0502020204030204" pitchFamily="34" typeface="Calibri"/>
                        </a:defRPr>
                      </a:pPr>
                      <a:r>
                        <a:t>9</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92D050"/>
                    </a:solidFill>
                  </a:tcPr>
                </a:tc>
                <a:tc>
                  <a:txBody>
                    <a:bodyPr/>
                    <a:lstStyle/>
                    <a:p>
                      <a:pPr algn="ctr" fontAlgn="ctr">
                        <a:defRPr sz="1600">
                          <a:solidFill>
                            <a:srgbClr val="000000"/>
                          </a:solidFill>
                          <a:effectLst/>
                          <a:latin charset="0" panose="020F0502020204030204" pitchFamily="34" typeface="Calibri"/>
                        </a:defRPr>
                      </a:pPr>
                      <a:r>
                        <a:t>3,50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92D050"/>
                    </a:solidFill>
                  </a:tcPr>
                </a:tc>
                <a:tc>
                  <a:txBody>
                    <a:bodyPr/>
                    <a:lstStyle/>
                    <a:p>
                      <a:pPr algn="ctr" fontAlgn="ctr">
                        <a:defRPr sz="1600">
                          <a:solidFill>
                            <a:srgbClr val="000000"/>
                          </a:solidFill>
                          <a:effectLst/>
                          <a:latin charset="0" panose="020F0502020204030204" pitchFamily="34" typeface="Calibri"/>
                        </a:defRPr>
                      </a:pPr>
                      <a:r>
                        <a:t>2,00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92D050"/>
                    </a:solidFill>
                  </a:tcPr>
                </a:tc>
                <a:tc>
                  <a:txBody>
                    <a:bodyPr/>
                    <a:lstStyle/>
                    <a:p>
                      <a:pPr algn="ctr" fontAlgn="ctr">
                        <a:defRPr sz="1600">
                          <a:solidFill>
                            <a:srgbClr val="000000"/>
                          </a:solidFill>
                          <a:effectLst/>
                          <a:latin charset="0" panose="020F0502020204030204" pitchFamily="34" typeface="Calibri"/>
                        </a:defRPr>
                      </a:pPr>
                      <a:r>
                        <a:t>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92D050"/>
                    </a:solidFill>
                  </a:tcPr>
                </a:tc>
                <a:tc>
                  <a:txBody>
                    <a:bodyPr/>
                    <a:lstStyle/>
                    <a:p>
                      <a:pPr algn="l" fontAlgn="b"/>
                      <a:endParaRPr b="0" i="0" strike="noStrike" sz="1600" u="none">
                        <a:solidFill>
                          <a:srgbClr val="000000"/>
                        </a:solidFill>
                        <a:effectLst/>
                        <a:latin charset="0" panose="020F0502020204030204" pitchFamily="34" typeface="Calibri"/>
                      </a:endParaRPr>
                    </a:p>
                  </a:txBody>
                  <a:tcPr anchor="b" marB="0" marL="9525" marR="9525" marT="9525">
                    <a:lnL algn="ctr" cap="flat" cmpd="sng" w="6350">
                      <a:solidFill>
                        <a:srgbClr val="000000"/>
                      </a:solidFill>
                      <a:prstDash val="solid"/>
                      <a:round/>
                      <a:headEnd len="med" type="none" w="med"/>
                      <a:tailEnd len="med" type="none" w="med"/>
                    </a:lnL>
                    <a:lnR>
                      <a:noFill/>
                    </a:lnR>
                    <a:lnT algn="ctr" cap="flat" cmpd="sng" w="6350">
                      <a:solidFill>
                        <a:srgbClr val="000000"/>
                      </a:solidFill>
                      <a:prstDash val="solid"/>
                      <a:round/>
                      <a:headEnd len="med" type="none" w="med"/>
                      <a:tailEnd len="med" type="none" w="med"/>
                    </a:lnT>
                    <a:lnB>
                      <a:noFill/>
                    </a:lnB>
                  </a:tcPr>
                </a:tc>
                <a:tc>
                  <a:txBody>
                    <a:bodyPr/>
                    <a:lstStyle/>
                    <a:p>
                      <a:pPr algn="l" fontAlgn="b"/>
                      <a:endParaRPr b="0" i="0" strike="noStrike" sz="1600" u="none">
                        <a:solidFill>
                          <a:srgbClr val="000000"/>
                        </a:solidFill>
                        <a:effectLst/>
                        <a:latin charset="0" panose="020F0502020204030204" pitchFamily="34" typeface="Calibri"/>
                      </a:endParaRPr>
                    </a:p>
                  </a:txBody>
                  <a:tcPr anchor="b" marB="0" marL="9525" marR="9525" marT="9525">
                    <a:lnL>
                      <a:noFill/>
                    </a:lnL>
                    <a:lnR>
                      <a:noFill/>
                    </a:lnR>
                    <a:lnT algn="ctr" cap="flat" cmpd="sng" w="6350">
                      <a:solidFill>
                        <a:srgbClr val="000000"/>
                      </a:solidFill>
                      <a:prstDash val="solid"/>
                      <a:round/>
                      <a:headEnd len="med" type="none" w="med"/>
                      <a:tailEnd len="med" type="none" w="med"/>
                    </a:lnT>
                    <a:lnB>
                      <a:noFill/>
                    </a:lnB>
                  </a:tcPr>
                </a:tc>
                <a:extLst>
                  <a:ext uri="{0D108BD9-81ED-4DB2-BD59-A6C34878D82A}">
                    <a16:rowId xmlns:a16="http://schemas.microsoft.com/office/drawing/2014/main" val="286296559"/>
                  </a:ext>
                </a:extLst>
              </a:tr>
              <a:tr h="263956">
                <a:tc vMerge="1">
                  <a:txBody>
                    <a:bodyPr/>
                    <a:lstStyle/>
                    <a:p/>
                  </a:txBody>
                  <a:tcPr/>
                </a:tc>
                <a:tc>
                  <a:txBody>
                    <a:bodyPr/>
                    <a:lstStyle/>
                    <a:p>
                      <a:pPr algn="ctr" fontAlgn="ctr">
                        <a:defRPr sz="1600">
                          <a:solidFill>
                            <a:srgbClr val="000000"/>
                          </a:solidFill>
                          <a:effectLst/>
                          <a:latin charset="0" panose="020F0502020204030204" pitchFamily="34" typeface="Calibri"/>
                        </a:defRPr>
                      </a:pPr>
                      <a:r>
                        <a:t>10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92D050"/>
                    </a:solidFill>
                  </a:tcPr>
                </a:tc>
                <a:tc>
                  <a:txBody>
                    <a:bodyPr/>
                    <a:lstStyle/>
                    <a:p>
                      <a:pPr algn="ctr" fontAlgn="ctr">
                        <a:defRPr sz="1600">
                          <a:solidFill>
                            <a:srgbClr val="000000"/>
                          </a:solidFill>
                          <a:effectLst/>
                          <a:latin charset="0" panose="020F0502020204030204" pitchFamily="34" typeface="Calibri"/>
                        </a:defRPr>
                      </a:pPr>
                      <a:r>
                        <a:t>3,20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92D050"/>
                    </a:solidFill>
                  </a:tcPr>
                </a:tc>
                <a:tc>
                  <a:txBody>
                    <a:bodyPr/>
                    <a:lstStyle/>
                    <a:p>
                      <a:pPr algn="ctr" fontAlgn="ctr">
                        <a:defRPr sz="1600">
                          <a:solidFill>
                            <a:srgbClr val="000000"/>
                          </a:solidFill>
                          <a:effectLst/>
                          <a:latin charset="0" panose="020F0502020204030204" pitchFamily="34" typeface="Calibri"/>
                        </a:defRPr>
                      </a:pPr>
                      <a:r>
                        <a:t>1,40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92D050"/>
                    </a:solidFill>
                  </a:tcPr>
                </a:tc>
                <a:tc>
                  <a:txBody>
                    <a:bodyPr/>
                    <a:lstStyle/>
                    <a:p>
                      <a:pPr algn="ctr" fontAlgn="ctr">
                        <a:defRPr sz="1600">
                          <a:solidFill>
                            <a:srgbClr val="000000"/>
                          </a:solidFill>
                          <a:effectLst/>
                          <a:latin charset="0" panose="020F0502020204030204" pitchFamily="34" typeface="Calibri"/>
                        </a:defRPr>
                      </a:pPr>
                      <a:r>
                        <a:t>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92D050"/>
                    </a:solidFill>
                  </a:tcPr>
                </a:tc>
                <a:tc>
                  <a:txBody>
                    <a:bodyPr/>
                    <a:lstStyle/>
                    <a:p>
                      <a:pPr algn="l" fontAlgn="b"/>
                      <a:endParaRPr b="0" i="0" strike="noStrike" sz="1600" u="none">
                        <a:solidFill>
                          <a:srgbClr val="000000"/>
                        </a:solidFill>
                        <a:effectLst/>
                        <a:latin charset="0" panose="020F0502020204030204" pitchFamily="34" typeface="Calibri"/>
                      </a:endParaRPr>
                    </a:p>
                  </a:txBody>
                  <a:tcPr anchor="b" marB="0" marL="9525" marR="9525" marT="9525">
                    <a:lnL algn="ctr" cap="flat" cmpd="sng" w="6350">
                      <a:solidFill>
                        <a:srgbClr val="000000"/>
                      </a:solidFill>
                      <a:prstDash val="solid"/>
                      <a:round/>
                      <a:headEnd len="med" type="none" w="med"/>
                      <a:tailEnd len="med" type="none" w="med"/>
                    </a:lnL>
                    <a:lnR>
                      <a:noFill/>
                    </a:lnR>
                    <a:lnT>
                      <a:noFill/>
                    </a:lnT>
                    <a:lnB>
                      <a:noFill/>
                    </a:lnB>
                  </a:tcPr>
                </a:tc>
                <a:tc>
                  <a:txBody>
                    <a:bodyPr/>
                    <a:lstStyle/>
                    <a:p>
                      <a:pPr algn="l" fontAlgn="b"/>
                      <a:endParaRPr b="0" i="0" strike="noStrike" sz="1600" u="none">
                        <a:solidFill>
                          <a:srgbClr val="000000"/>
                        </a:solidFill>
                        <a:effectLst/>
                        <a:latin charset="0" panose="020F0502020204030204" pitchFamily="34" typeface="Calibri"/>
                      </a:endParaRPr>
                    </a:p>
                  </a:txBody>
                  <a:tcPr anchor="b" marB="0" marL="9525" marR="9525" marT="9525">
                    <a:lnL>
                      <a:noFill/>
                    </a:lnL>
                    <a:lnR>
                      <a:noFill/>
                    </a:lnR>
                    <a:lnT>
                      <a:noFill/>
                    </a:lnT>
                    <a:lnB>
                      <a:noFill/>
                    </a:lnB>
                  </a:tcPr>
                </a:tc>
                <a:extLst>
                  <a:ext uri="{0D108BD9-81ED-4DB2-BD59-A6C34878D82A}">
                    <a16:rowId xmlns:a16="http://schemas.microsoft.com/office/drawing/2014/main" val="407067873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18342397"/>
              </p:ext>
            </p:extLst>
          </p:nvPr>
        </p:nvGraphicFramePr>
        <p:xfrm>
          <a:off x="5372100" y="4605451"/>
          <a:ext cx="5295900" cy="1610293"/>
        </p:xfrm>
        <a:graphic>
          <a:graphicData uri="http://schemas.openxmlformats.org/drawingml/2006/table">
            <a:tbl>
              <a:tblGrid>
                <a:gridCol w="1026017">
                  <a:extLst>
                    <a:ext uri="{9D8B030D-6E8A-4147-A177-3AD203B41FA5}">
                      <a16:colId xmlns:a16="http://schemas.microsoft.com/office/drawing/2014/main" val="1914576827"/>
                    </a:ext>
                  </a:extLst>
                </a:gridCol>
                <a:gridCol w="1026017">
                  <a:extLst>
                    <a:ext uri="{9D8B030D-6E8A-4147-A177-3AD203B41FA5}">
                      <a16:colId xmlns:a16="http://schemas.microsoft.com/office/drawing/2014/main" val="871075889"/>
                    </a:ext>
                  </a:extLst>
                </a:gridCol>
                <a:gridCol w="1060797">
                  <a:extLst>
                    <a:ext uri="{9D8B030D-6E8A-4147-A177-3AD203B41FA5}">
                      <a16:colId xmlns:a16="http://schemas.microsoft.com/office/drawing/2014/main" val="1276002572"/>
                    </a:ext>
                  </a:extLst>
                </a:gridCol>
                <a:gridCol w="956457">
                  <a:extLst>
                    <a:ext uri="{9D8B030D-6E8A-4147-A177-3AD203B41FA5}">
                      <a16:colId xmlns:a16="http://schemas.microsoft.com/office/drawing/2014/main" val="4113291515"/>
                    </a:ext>
                  </a:extLst>
                </a:gridCol>
                <a:gridCol w="1226612">
                  <a:extLst>
                    <a:ext uri="{9D8B030D-6E8A-4147-A177-3AD203B41FA5}">
                      <a16:colId xmlns:a16="http://schemas.microsoft.com/office/drawing/2014/main" val="418290458"/>
                    </a:ext>
                  </a:extLst>
                </a:gridCol>
              </a:tblGrid>
              <a:tr h="929015">
                <a:tc>
                  <a:txBody>
                    <a:bodyPr/>
                    <a:lstStyle/>
                    <a:p>
                      <a:pPr algn="ctr" fontAlgn="ctr">
                        <a:defRPr b="1">
                          <a:solidFill>
                            <a:srgbClr val="000000"/>
                          </a:solidFill>
                          <a:effectLst/>
                          <a:latin charset="0" panose="020F0502020204030204" pitchFamily="34" typeface="Calibri"/>
                        </a:defRPr>
                      </a:pPr>
                      <a:r>
                        <a:t>Campione</a:t>
                      </a:r>
                      <a:endParaRPr b="1" i="0" strike="noStrike" sz="1800" u="none">
                        <a:solidFill>
                          <a:srgbClr val="000000"/>
                        </a:solidFill>
                        <a:effectLst/>
                        <a:latin charset="0" panose="020F0502020204030204" pitchFamily="34" typeface="Calibri"/>
                      </a:endParaRP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2F2F2"/>
                    </a:solidFill>
                  </a:tcPr>
                </a:tc>
                <a:tc>
                  <a:txBody>
                    <a:bodyPr/>
                    <a:lstStyle/>
                    <a:p>
                      <a:pPr algn="ctr" fontAlgn="ctr">
                        <a:defRPr b="1">
                          <a:solidFill>
                            <a:srgbClr val="000000"/>
                          </a:solidFill>
                          <a:effectLst/>
                          <a:latin charset="0" panose="020F0502020204030204" pitchFamily="34" typeface="Calibri"/>
                        </a:defRPr>
                      </a:pPr>
                      <a:r>
                        <a:t>Campioni più recenti per k=3</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ctr">
                        <a:defRPr b="1">
                          <a:solidFill>
                            <a:srgbClr val="000000"/>
                          </a:solidFill>
                          <a:effectLst/>
                          <a:latin charset="0" panose="020F0502020204030204" pitchFamily="34" typeface="Calibri"/>
                        </a:defRPr>
                      </a:pPr>
                      <a:r>
                        <a:t>Previsione per k=3</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ctr">
                        <a:defRPr b="1">
                          <a:solidFill>
                            <a:srgbClr val="000000"/>
                          </a:solidFill>
                          <a:effectLst/>
                          <a:latin charset="0" panose="020F0502020204030204" pitchFamily="34" typeface="Calibri"/>
                        </a:defRPr>
                      </a:pPr>
                      <a:r>
                        <a:t>Campioni più recenti per k=5</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00B0F0"/>
                    </a:solidFill>
                  </a:tcPr>
                </a:tc>
                <a:tc>
                  <a:txBody>
                    <a:bodyPr/>
                    <a:lstStyle/>
                    <a:p>
                      <a:pPr algn="ctr" fontAlgn="ctr">
                        <a:defRPr b="1">
                          <a:solidFill>
                            <a:srgbClr val="000000"/>
                          </a:solidFill>
                          <a:effectLst/>
                          <a:latin charset="0" panose="020F0502020204030204" pitchFamily="34" typeface="Calibri"/>
                        </a:defRPr>
                      </a:pPr>
                      <a:r>
                        <a:t>Previsione per k=5</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00B0F0"/>
                    </a:solidFill>
                  </a:tcPr>
                </a:tc>
                <a:extLst>
                  <a:ext uri="{0D108BD9-81ED-4DB2-BD59-A6C34878D82A}">
                    <a16:rowId xmlns:a16="http://schemas.microsoft.com/office/drawing/2014/main" val="1652274897"/>
                  </a:ext>
                </a:extLst>
              </a:tr>
              <a:tr h="371606">
                <a:tc>
                  <a:txBody>
                    <a:bodyPr/>
                    <a:lstStyle/>
                    <a:p>
                      <a:pPr algn="ctr" fontAlgn="ctr">
                        <a:defRPr>
                          <a:solidFill>
                            <a:srgbClr val="000000"/>
                          </a:solidFill>
                          <a:effectLst/>
                          <a:latin charset="0" panose="020F0502020204030204" pitchFamily="34" typeface="Calibri"/>
                        </a:defRPr>
                      </a:pPr>
                      <a:r>
                        <a:t>9</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a:solidFill>
                            <a:srgbClr val="000000"/>
                          </a:solidFill>
                          <a:effectLst/>
                          <a:latin charset="0" panose="020F0502020204030204" pitchFamily="34" typeface="Calibri"/>
                        </a:defRPr>
                      </a:pPr>
                      <a:r>
                        <a:t>3,4,7</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a:solidFill>
                            <a:srgbClr val="000000"/>
                          </a:solidFill>
                          <a:effectLst/>
                          <a:latin charset="0" panose="020F0502020204030204" pitchFamily="34" typeface="Calibri"/>
                        </a:defRPr>
                      </a:pPr>
                      <a:r>
                        <a:t>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a:solidFill>
                            <a:srgbClr val="000000"/>
                          </a:solidFill>
                          <a:effectLst/>
                          <a:latin charset="0" panose="020F0502020204030204" pitchFamily="34" typeface="Calibri"/>
                        </a:defRPr>
                      </a:pPr>
                      <a:r>
                        <a:t>3,4,6,7,8</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a:solidFill>
                            <a:srgbClr val="000000"/>
                          </a:solidFill>
                          <a:effectLst/>
                          <a:latin charset="0" panose="020F0502020204030204" pitchFamily="34" typeface="Calibri"/>
                        </a:defRPr>
                      </a:pPr>
                      <a:r>
                        <a:t>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extLst>
                  <a:ext uri="{0D108BD9-81ED-4DB2-BD59-A6C34878D82A}">
                    <a16:rowId xmlns:a16="http://schemas.microsoft.com/office/drawing/2014/main" val="4171504910"/>
                  </a:ext>
                </a:extLst>
              </a:tr>
              <a:tr h="309672">
                <a:tc>
                  <a:txBody>
                    <a:bodyPr/>
                    <a:lstStyle/>
                    <a:p>
                      <a:pPr algn="ctr" fontAlgn="ctr">
                        <a:defRPr>
                          <a:solidFill>
                            <a:srgbClr val="000000"/>
                          </a:solidFill>
                          <a:effectLst/>
                          <a:latin charset="0" panose="020F0502020204030204" pitchFamily="34" typeface="Calibri"/>
                        </a:defRPr>
                      </a:pPr>
                      <a:r>
                        <a:t>10</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a:solidFill>
                            <a:srgbClr val="000000"/>
                          </a:solidFill>
                          <a:effectLst/>
                          <a:latin charset="0" panose="020F0502020204030204" pitchFamily="34" typeface="Calibri"/>
                        </a:defRPr>
                      </a:pPr>
                      <a:r>
                        <a:t>3,4,7</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a:solidFill>
                            <a:srgbClr val="000000"/>
                          </a:solidFill>
                          <a:effectLst/>
                          <a:latin charset="0" panose="020F0502020204030204" pitchFamily="34" typeface="Calibri"/>
                        </a:defRPr>
                      </a:pPr>
                      <a:r>
                        <a:t>1</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a:solidFill>
                            <a:srgbClr val="000000"/>
                          </a:solidFill>
                          <a:effectLst/>
                          <a:latin charset="0" panose="020F0502020204030204" pitchFamily="34" typeface="Calibri"/>
                        </a:defRPr>
                      </a:pPr>
                      <a:r>
                        <a:t>1,3,4,7,8</a:t>
                      </a:r>
                    </a:p>
                  </a:txBody>
                  <a:tcPr anchor="ctr"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b">
                        <a:defRPr>
                          <a:solidFill>
                            <a:srgbClr val="000000"/>
                          </a:solidFill>
                          <a:effectLst/>
                          <a:latin charset="0" panose="020F0502020204030204" pitchFamily="34" typeface="Calibri"/>
                        </a:defRPr>
                      </a:pPr>
                      <a:r>
                        <a:t>0</a:t>
                      </a:r>
                    </a:p>
                  </a:txBody>
                  <a:tcPr anchor="b" marB="0" marL="9525" marR="9525" marT="9525">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extLst>
                  <a:ext uri="{0D108BD9-81ED-4DB2-BD59-A6C34878D82A}">
                    <a16:rowId xmlns:a16="http://schemas.microsoft.com/office/drawing/2014/main" val="1851810587"/>
                  </a:ext>
                </a:extLst>
              </a:tr>
            </a:tbl>
          </a:graphicData>
        </a:graphic>
      </p:graphicFrame>
      <p:sp>
        <p:nvSpPr>
          <p:cNvPr id="10" name="Rectangular Callout 9"/>
          <p:cNvSpPr/>
          <p:nvPr/>
        </p:nvSpPr>
        <p:spPr>
          <a:xfrm>
            <a:off x="7881258" y="1121229"/>
            <a:ext cx="3178628" cy="1447799"/>
          </a:xfrm>
          <a:prstGeom prst="wedgeRectCallout">
            <a:avLst>
              <a:gd fmla="val -71470" name="adj1"/>
              <a:gd fmla="val 478"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formula di distanza euclidea, </a:t>
            </a:r>
          </a:p>
          <a:p>
            <a:pPr algn="ctr"/>
            <a:r>
              <a:t>ad esempio tra il campione 9 e il campione 1 </a:t>
            </a:r>
            <a:br/>
            <a:r>
              <a:t>√((1,20 - 3,5)^2 + (1,30 - 2,0)^2)</a:t>
            </a:r>
          </a:p>
        </p:txBody>
      </p:sp>
      <p:sp>
        <p:nvSpPr>
          <p:cNvPr id="22" name="Rectangular Callout 21"/>
          <p:cNvSpPr/>
          <p:nvPr/>
        </p:nvSpPr>
        <p:spPr>
          <a:xfrm>
            <a:off x="8763000" y="2863340"/>
            <a:ext cx="3178628" cy="1447799"/>
          </a:xfrm>
          <a:prstGeom prst="wedgeRectCallout">
            <a:avLst>
              <a:gd fmla="val -68388" name="adj1"/>
              <a:gd fmla="val 59125"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La classe di maggioranza tra i vicini, ad esempio Campione 9 e k=3, la classe di maggioranza tra i vicini 3,4,7 è Classe 1</a:t>
            </a:r>
          </a:p>
        </p:txBody>
      </p:sp>
      <p:sp>
        <p:nvSpPr>
          <p:cNvPr id="11" name="Cloud Callout 10"/>
          <p:cNvSpPr/>
          <p:nvPr/>
        </p:nvSpPr>
        <p:spPr>
          <a:xfrm>
            <a:off x="97971" y="4783028"/>
            <a:ext cx="4876799" cy="1687286"/>
          </a:xfrm>
          <a:prstGeom prst="cloudCallout">
            <a:avLst>
              <a:gd fmla="val 49725" name="adj1"/>
              <a:gd fmla="val -52984"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Esempio - Tuning iperparametrico per classificazione KNN</a:t>
            </a:r>
          </a:p>
        </p:txBody>
      </p:sp>
    </p:spTree>
    <p:extLst>
      <p:ext uri="{BB962C8B-B14F-4D97-AF65-F5344CB8AC3E}">
        <p14:creationId xmlns:p14="http://schemas.microsoft.com/office/powerpoint/2010/main" val="3062340944"/>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463097"/>
            <a:ext cx="10515600" cy="794852"/>
          </a:xfrm>
        </p:spPr>
        <p:txBody>
          <a:bodyPr/>
          <a:lstStyle/>
          <a:p>
            <a:pPr algn="ctr">
              <a:defRPr b="1"/>
            </a:pPr>
            <a:r>
              <a:t>Selezione modello</a:t>
            </a:r>
          </a:p>
        </p:txBody>
      </p:sp>
      <p:sp>
        <p:nvSpPr>
          <p:cNvPr id="5" name="Rectangle 4"/>
          <p:cNvSpPr/>
          <p:nvPr/>
        </p:nvSpPr>
        <p:spPr>
          <a:xfrm>
            <a:off x="209552"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latin typeface="+mj-lt"/>
              </a:defRPr>
            </a:pPr>
            <a:r>
              <a:t>VALUTAZIONE </a:t>
            </a:r>
          </a:p>
          <a:p>
            <a:pPr algn="ctr"/>
            <a:endParaRPr b="1" sz="3600">
              <a:latin typeface="+mj-lt"/>
            </a:endParaRPr>
          </a:p>
          <a:p>
            <a:pPr algn="ctr">
              <a:defRPr sz="2400">
                <a:latin typeface="+mj-lt"/>
              </a:defRPr>
            </a:pPr>
            <a:r>
              <a:t>Testare diversi modelli e vedere come funzionano bene sui nostri dati, utilizzando metriche come la precisione o l'errore (matrice di confusione, MSE, MAE, R-squared ...)</a:t>
            </a:r>
            <a:endParaRPr sz="2400">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0" name="Rectangle 9"/>
          <p:cNvSpPr/>
          <p:nvPr/>
        </p:nvSpPr>
        <p:spPr>
          <a:xfrm>
            <a:off x="4446814"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latin typeface="+mj-lt"/>
              </a:defRPr>
            </a:pPr>
            <a:r>
              <a:t>CONFRONTO</a:t>
            </a:r>
          </a:p>
          <a:p>
            <a:pPr algn="ctr"/>
            <a:endParaRPr b="1" sz="3600">
              <a:latin typeface="+mj-lt"/>
            </a:endParaRPr>
          </a:p>
          <a:p>
            <a:pPr algn="ctr">
              <a:defRPr sz="2400">
                <a:latin typeface="+mj-lt"/>
              </a:defRPr>
            </a:pPr>
            <a:r>
              <a:t> Confrontare le metriche di valutazione dei modelli, considerando i criteri pertinenti (accuratezza, precisione, richiamo ...) </a:t>
            </a:r>
            <a:endParaRPr sz="2400">
              <a:latin typeface="+mj-lt"/>
            </a:endParaRPr>
          </a:p>
        </p:txBody>
      </p:sp>
      <p:sp>
        <p:nvSpPr>
          <p:cNvPr id="11" name="Rectangle 10"/>
          <p:cNvSpPr/>
          <p:nvPr/>
        </p:nvSpPr>
        <p:spPr>
          <a:xfrm>
            <a:off x="8684076" y="1964868"/>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latin typeface="+mj-lt"/>
              </a:defRPr>
            </a:pPr>
            <a:r>
              <a:t>ADATTA </a:t>
            </a:r>
          </a:p>
          <a:p>
            <a:pPr algn="ctr"/>
            <a:endParaRPr b="1" sz="3600">
              <a:latin typeface="+mj-lt"/>
            </a:endParaRPr>
          </a:p>
          <a:p>
            <a:pPr algn="ctr">
              <a:defRPr sz="2400">
                <a:latin typeface="+mj-lt"/>
              </a:defRPr>
            </a:pPr>
            <a:r>
              <a:t>In base alla valutazione e al confronto, seleziona il modello più adatto alle tue esigenze e fornisce le previsioni più accurate.</a:t>
            </a:r>
          </a:p>
        </p:txBody>
      </p:sp>
    </p:spTree>
    <p:extLst>
      <p:ext uri="{BB962C8B-B14F-4D97-AF65-F5344CB8AC3E}">
        <p14:creationId xmlns:p14="http://schemas.microsoft.com/office/powerpoint/2010/main" val="2419875095"/>
      </p:ext>
    </p:extLst>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79401"/>
            <a:ext cx="10515600" cy="794852"/>
          </a:xfrm>
        </p:spPr>
        <p:txBody>
          <a:bodyPr/>
          <a:lstStyle/>
          <a:p>
            <a:pPr algn="ctr">
              <a:defRPr b="1"/>
            </a:pPr>
            <a:r>
              <a:t>Selezione modello</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indent="0" marL="0">
              <a:buNone/>
            </a:pPr>
            <a:endParaRPr sz="3600">
              <a:latin typeface="+mj-lt"/>
            </a:endParaRPr>
          </a:p>
        </p:txBody>
      </p:sp>
      <p:sp>
        <p:nvSpPr>
          <p:cNvPr id="13" name="Rectangle 12"/>
          <p:cNvSpPr/>
          <p:nvPr/>
        </p:nvSpPr>
        <p:spPr>
          <a:xfrm>
            <a:off x="5206096" y="3012619"/>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latin typeface="+mj-lt"/>
              </a:defRPr>
            </a:pPr>
            <a:r>
              <a:t>CONFRONTO </a:t>
            </a:r>
          </a:p>
          <a:p>
            <a:pPr algn="ctr">
              <a:defRPr b="1" sz="2400">
                <a:latin typeface="+mj-lt"/>
              </a:defRPr>
            </a:pPr>
            <a:r>
              <a:t>Modello A: Precisione = 16,66% </a:t>
            </a:r>
            <a:endParaRPr sz="2400">
              <a:latin typeface="+mj-lt"/>
            </a:endParaRPr>
          </a:p>
          <a:p>
            <a:pPr algn="ctr">
              <a:defRPr sz="2400"/>
            </a:pPr>
            <a:r>
              <a:rPr b="1">
                <a:latin typeface="+mj-lt"/>
              </a:rPr>
              <a:t>Modello B: </a:t>
            </a:r>
            <a:r>
              <a:t>precisione = 66,66%</a:t>
            </a:r>
            <a:endParaRPr sz="2400">
              <a:latin typeface="+mj-lt"/>
            </a:endParaRPr>
          </a:p>
        </p:txBody>
      </p:sp>
      <p:sp>
        <p:nvSpPr>
          <p:cNvPr id="14" name="Rectangle 13"/>
          <p:cNvSpPr/>
          <p:nvPr/>
        </p:nvSpPr>
        <p:spPr>
          <a:xfrm>
            <a:off x="5206096" y="4772028"/>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latin typeface="+mj-lt"/>
              </a:defRPr>
            </a:pPr>
            <a:r>
              <a:t>BEST FIT - Modello B</a:t>
            </a:r>
          </a:p>
          <a:p>
            <a:pPr algn="ctr">
              <a:defRPr sz="2400">
                <a:latin typeface="+mj-lt"/>
              </a:defRPr>
            </a:pPr>
            <a:r>
              <a:t>Il modello B è inizialmente migliore del modello A. Tuttavia, se proviamo il modello A con k=5, possiamo ottenere risultati migliori dove la precisione raggiunge il 75% !</a:t>
            </a:r>
            <a:endParaRPr sz="2400">
              <a:latin typeface="+mj-lt"/>
            </a:endParaRPr>
          </a:p>
        </p:txBody>
      </p:sp>
      <p:sp>
        <p:nvSpPr>
          <p:cNvPr id="15" name="Rectangle 14"/>
          <p:cNvSpPr/>
          <p:nvPr/>
        </p:nvSpPr>
        <p:spPr>
          <a:xfrm>
            <a:off x="5206096" y="757233"/>
            <a:ext cx="6604904" cy="2177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latin typeface="+mj-lt"/>
              </a:defRPr>
            </a:pPr>
            <a:r>
              <a:t>VALUTAZIONE </a:t>
            </a:r>
          </a:p>
          <a:p>
            <a:pPr algn="ctr">
              <a:defRPr sz="2400">
                <a:latin typeface="+mj-lt"/>
              </a:defRPr>
            </a:pPr>
            <a:r>
              <a:rPr b="1"/>
              <a:t>Modello A:</a:t>
            </a:r>
            <a:r>
              <a:t> </a:t>
            </a:r>
            <a:r>
              <a:rPr b="1"/>
              <a:t>classificatore K-Neighbors (KNN) più vicino</a:t>
            </a:r>
            <a:endParaRPr b="1" sz="2400">
              <a:latin typeface="+mj-lt"/>
            </a:endParaRPr>
          </a:p>
          <a:p>
            <a:pPr algn="ctr">
              <a:defRPr sz="2400">
                <a:latin typeface="+mj-lt"/>
              </a:defRPr>
            </a:pPr>
            <a:r>
              <a:t>k=3</a:t>
            </a:r>
            <a:endParaRPr sz="2400">
              <a:latin typeface="+mj-lt"/>
            </a:endParaRPr>
          </a:p>
          <a:p>
            <a:pPr algn="ctr">
              <a:defRPr b="1" sz="2400">
                <a:latin typeface="+mj-lt"/>
              </a:defRPr>
            </a:pPr>
            <a:r>
              <a:t>Modello B: Regressione logistica</a:t>
            </a:r>
            <a:endParaRPr b="1" sz="2400">
              <a:latin typeface="+mj-lt"/>
            </a:endParaRPr>
          </a:p>
          <a:p>
            <a:pPr algn="ctr">
              <a:defRPr>
                <a:latin typeface="+mj-lt"/>
              </a:defRPr>
            </a:pPr>
            <a:r>
              <a:t>p = 1 / (1 + esp(-(-(-1,7150779 + 0,2574228*X1 + 0,6058557*X2)))</a:t>
            </a:r>
          </a:p>
          <a:p>
            <a:pPr algn="ctr"/>
            <a:endParaRPr sz="2400">
              <a:latin typeface="+mj-lt"/>
            </a:endParaRPr>
          </a:p>
        </p:txBody>
      </p:sp>
      <p:sp>
        <p:nvSpPr>
          <p:cNvPr descr="p = 1/(e^(-0.257423 X1 - 0.605856 X2 + 1.71508) + 1)" id="4" name="AutoShape 2"/>
          <p:cNvSpPr>
            <a:spLocks noChangeArrowheads="1" noChangeAspect="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anchor="t" anchorCtr="0" bIns="45720" compatLnSpc="1" lIns="91440" numCol="1" rIns="91440" tIns="45720" vert="horz" wrap="square">
            <a:prstTxWarp prst="textNoShape">
              <a:avLst/>
            </a:prstTxWarp>
          </a:bodyPr>
          <a:lstStyle/>
          <a:p/>
        </p:txBody>
      </p:sp>
      <p:graphicFrame>
        <p:nvGraphicFramePr>
          <p:cNvPr id="16" name="Table 15"/>
          <p:cNvGraphicFramePr>
            <a:graphicFrameLocks noGrp="1"/>
          </p:cNvGraphicFramePr>
          <p:nvPr>
            <p:extLst>
              <p:ext uri="{D42A27DB-BD31-4B8C-83A1-F6EECF244321}">
                <p14:modId xmlns:p14="http://schemas.microsoft.com/office/powerpoint/2010/main" val="587523584"/>
              </p:ext>
            </p:extLst>
          </p:nvPr>
        </p:nvGraphicFramePr>
        <p:xfrm>
          <a:off x="1709056" y="691386"/>
          <a:ext cx="2409738" cy="5886838"/>
        </p:xfrm>
        <a:graphic>
          <a:graphicData uri="http://schemas.openxmlformats.org/drawingml/2006/table">
            <a:tbl>
              <a:tblGrid>
                <a:gridCol w="695180">
                  <a:extLst>
                    <a:ext uri="{9D8B030D-6E8A-4147-A177-3AD203B41FA5}">
                      <a16:colId xmlns:a16="http://schemas.microsoft.com/office/drawing/2014/main" val="461866407"/>
                    </a:ext>
                  </a:extLst>
                </a:gridCol>
                <a:gridCol w="681812">
                  <a:extLst>
                    <a:ext uri="{9D8B030D-6E8A-4147-A177-3AD203B41FA5}">
                      <a16:colId xmlns:a16="http://schemas.microsoft.com/office/drawing/2014/main" val="748808849"/>
                    </a:ext>
                  </a:extLst>
                </a:gridCol>
                <a:gridCol w="391040">
                  <a:extLst>
                    <a:ext uri="{9D8B030D-6E8A-4147-A177-3AD203B41FA5}">
                      <a16:colId xmlns:a16="http://schemas.microsoft.com/office/drawing/2014/main" val="461025626"/>
                    </a:ext>
                  </a:extLst>
                </a:gridCol>
                <a:gridCol w="641706">
                  <a:extLst>
                    <a:ext uri="{9D8B030D-6E8A-4147-A177-3AD203B41FA5}">
                      <a16:colId xmlns:a16="http://schemas.microsoft.com/office/drawing/2014/main" val="4243279639"/>
                    </a:ext>
                  </a:extLst>
                </a:gridCol>
              </a:tblGrid>
              <a:tr h="183411">
                <a:tc>
                  <a:txBody>
                    <a:bodyPr/>
                    <a:lstStyle/>
                    <a:p>
                      <a:pPr algn="ctr" fontAlgn="ctr">
                        <a:defRPr b="1" sz="1200">
                          <a:solidFill>
                            <a:srgbClr val="000000"/>
                          </a:solidFill>
                          <a:effectLst/>
                          <a:latin charset="0" panose="020F0302020204030204" pitchFamily="34" typeface="Calibri Light"/>
                          <a:cs charset="0" panose="020F0302020204030204" pitchFamily="34" typeface="Calibri Light"/>
                        </a:defRPr>
                      </a:pPr>
                      <a:r>
                        <a:t>Campione</a:t>
                      </a:r>
                      <a:endParaRPr b="1" i="0" strike="noStrike" sz="1200" u="none">
                        <a:solidFill>
                          <a:srgbClr val="000000"/>
                        </a:solidFill>
                        <a:effectLst/>
                        <a:latin charset="0" panose="020F0302020204030204" pitchFamily="34" typeface="Calibri Light"/>
                        <a:cs charset="0" panose="020F0302020204030204" pitchFamily="34" typeface="Calibri Light"/>
                      </a:endParaRP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b="1" sz="1200">
                          <a:solidFill>
                            <a:srgbClr val="000000"/>
                          </a:solidFill>
                          <a:effectLst/>
                          <a:latin charset="0" panose="020F0302020204030204" pitchFamily="34" typeface="Calibri Light"/>
                          <a:cs charset="0" panose="020F0302020204030204" pitchFamily="34" typeface="Calibri Light"/>
                        </a:defRPr>
                      </a:pPr>
                      <a:r>
                        <a:t>X1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b="1" sz="1200">
                          <a:solidFill>
                            <a:srgbClr val="000000"/>
                          </a:solidFill>
                          <a:effectLst/>
                          <a:latin charset="0" panose="020F0302020204030204" pitchFamily="34" typeface="Calibri Light"/>
                          <a:cs charset="0" panose="020F0302020204030204" pitchFamily="34" typeface="Calibri Light"/>
                        </a:defRPr>
                      </a:pPr>
                      <a:r>
                        <a:t>X2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ctr">
                        <a:defRPr b="1" sz="1200">
                          <a:solidFill>
                            <a:srgbClr val="000000"/>
                          </a:solidFill>
                          <a:effectLst/>
                          <a:latin charset="0" panose="020F0302020204030204" pitchFamily="34" typeface="Calibri Light"/>
                          <a:cs charset="0" panose="020F0302020204030204" pitchFamily="34" typeface="Calibri Light"/>
                        </a:defRPr>
                      </a:pPr>
                      <a:r>
                        <a:t>Classe</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extLst>
                  <a:ext uri="{0D108BD9-81ED-4DB2-BD59-A6C34878D82A}">
                    <a16:rowId xmlns:a16="http://schemas.microsoft.com/office/drawing/2014/main" val="1900735549"/>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1.3</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053060733"/>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0.6</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461163283"/>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2561973525"/>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4</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270150961"/>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1.4</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692341730"/>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6</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667265340"/>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7</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960745732"/>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2414842312"/>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512289147"/>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1.4</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581890187"/>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627430608"/>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725443716"/>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13</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698041868"/>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14</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103234082"/>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954600071"/>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16</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81749524"/>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17</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1.4</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364704548"/>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2.7</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247756689"/>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2.3</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084519790"/>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0.7</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2976981184"/>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1.6</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683985255"/>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068060218"/>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23</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0.7</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612566030"/>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24</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0.6</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2629932953"/>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2.3</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3404168220"/>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26</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1.5</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3694941884"/>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27</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1.7</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2.6</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3195331783"/>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1.3</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4163220092"/>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29</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2.2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1.2</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4040829425"/>
                  </a:ext>
                </a:extLst>
              </a:tr>
              <a:tr h="183411">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30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1.6</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0.8</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ctr">
                        <a:defRPr sz="1200">
                          <a:solidFill>
                            <a:srgbClr val="000000"/>
                          </a:solidFill>
                          <a:effectLst/>
                          <a:latin charset="0" panose="020F0302020204030204" pitchFamily="34" typeface="Calibri Light"/>
                          <a:cs charset="0" panose="020F0302020204030204" pitchFamily="34" typeface="Calibri Light"/>
                        </a:defRPr>
                      </a:pPr>
                      <a:r>
                        <a:t>0</a:t>
                      </a:r>
                    </a:p>
                  </a:txBody>
                  <a:tcPr anchor="ctr" marB="0" marL="7018" marR="7018" marT="701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4037735631"/>
                  </a:ext>
                </a:extLst>
              </a:tr>
            </a:tbl>
          </a:graphicData>
        </a:graphic>
      </p:graphicFrame>
      <p:sp>
        <p:nvSpPr>
          <p:cNvPr id="17" name="Rounded Rectangular Callout 16"/>
          <p:cNvSpPr/>
          <p:nvPr/>
        </p:nvSpPr>
        <p:spPr>
          <a:xfrm>
            <a:off x="155575" y="1643743"/>
            <a:ext cx="1270454" cy="1883228"/>
          </a:xfrm>
          <a:prstGeom prst="wedgeRoundRectCallout">
            <a:avLst>
              <a:gd fmla="val 72562" name="adj1"/>
              <a:gd fmla="val 6431" name="adj2"/>
              <a:gd fmla="val 16667" name="adj3"/>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t>Set di formazione</a:t>
            </a:r>
          </a:p>
          <a:p>
            <a:pPr algn="ctr"/>
            <a:r>
              <a:t>(80% campioni di od)</a:t>
            </a:r>
          </a:p>
        </p:txBody>
      </p:sp>
      <p:sp>
        <p:nvSpPr>
          <p:cNvPr id="19" name="Rounded Rectangular Callout 18"/>
          <p:cNvSpPr/>
          <p:nvPr/>
        </p:nvSpPr>
        <p:spPr>
          <a:xfrm>
            <a:off x="155575" y="4738463"/>
            <a:ext cx="1270454" cy="1883228"/>
          </a:xfrm>
          <a:prstGeom prst="wedgeRoundRectCallout">
            <a:avLst>
              <a:gd fmla="val 72562" name="adj1"/>
              <a:gd fmla="val 6431" name="adj2"/>
              <a:gd fmla="val 16667" name="adj3"/>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solidFill>
                  <a:schemeClr val="tx1"/>
                </a:solidFill>
              </a:defRPr>
            </a:pPr>
            <a:r>
              <a:t>Serie di convalida</a:t>
            </a:r>
          </a:p>
          <a:p>
            <a:pPr algn="ctr">
              <a:defRPr>
                <a:solidFill>
                  <a:schemeClr val="tx1"/>
                </a:solidFill>
              </a:defRPr>
            </a:pPr>
            <a:r>
              <a:t>(20% dei campioni)</a:t>
            </a:r>
            <a:endParaRPr>
              <a:solidFill>
                <a:schemeClr val="tx1"/>
              </a:solidFill>
            </a:endParaRPr>
          </a:p>
        </p:txBody>
      </p:sp>
    </p:spTree>
    <p:extLst>
      <p:ext uri="{BB962C8B-B14F-4D97-AF65-F5344CB8AC3E}">
        <p14:creationId xmlns:p14="http://schemas.microsoft.com/office/powerpoint/2010/main" val="3500300171"/>
      </p:ext>
    </p:extLst>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Regolarizzazione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1384" y="974920"/>
            <a:ext cx="9062359" cy="4903365"/>
          </a:xfrm>
        </p:spPr>
        <p:txBody>
          <a:bodyPr>
            <a:noAutofit/>
          </a:bodyPr>
          <a:lstStyle/>
          <a:p>
            <a:pPr algn="just">
              <a:defRPr sz="3600">
                <a:latin typeface="+mj-lt"/>
              </a:defRPr>
            </a:pPr>
            <a:r>
              <a:rPr b="1"/>
              <a:t>Il ruolo della regolarizzazione</a:t>
            </a:r>
            <a:r>
              <a:t>: aggiunge equilibrio al modello, trovando il punto debole tra l'adeguamento dei dati di addestramento e la generalizzazione a dati nuovi e invisibili.</a:t>
            </a:r>
            <a:endParaRPr sz="3600">
              <a:latin typeface="+mj-lt"/>
            </a:endParaRPr>
          </a:p>
          <a:p>
            <a:pPr algn="just">
              <a:defRPr sz="3600">
                <a:latin typeface="+mj-lt"/>
              </a:defRPr>
            </a:pPr>
            <a:r>
              <a:rPr b="1"/>
              <a:t>Penalità per l'apprendimento</a:t>
            </a:r>
            <a:r>
              <a:t>: scoraggia l'eccessiva dipendenza, promuove la flessibilità.</a:t>
            </a:r>
          </a:p>
          <a:p>
            <a:pPr algn="just">
              <a:defRPr sz="3600">
                <a:latin typeface="+mj-lt"/>
              </a:defRPr>
            </a:pPr>
            <a:r>
              <a:rPr b="1"/>
              <a:t>Miglioramento delle prestazioni</a:t>
            </a:r>
            <a:r>
              <a:t>: i modelli regolarizzati diventano più flessibili, concentrandosi sui pattern sottostanti, con conseguente miglioramento delle prestazioni e dell'affidabilità.</a:t>
            </a:r>
          </a:p>
        </p:txBody>
      </p:sp>
      <p:pic>
        <p:nvPicPr>
          <p:cNvPr descr="Free Close-Up Photo of Accounting Documents Stock Photo"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9514114" y="1447801"/>
            <a:ext cx="2449286" cy="4231109"/>
          </a:xfrm>
          <a:prstGeom prst="rect">
            <a:avLst/>
          </a:prstGeom>
          <a:noFill/>
          <a:ln>
            <a:noFill/>
          </a:ln>
        </p:spPr>
      </p:pic>
    </p:spTree>
    <p:extLst>
      <p:ext uri="{BB962C8B-B14F-4D97-AF65-F5344CB8AC3E}">
        <p14:creationId xmlns:p14="http://schemas.microsoft.com/office/powerpoint/2010/main" val="1271745782"/>
      </p:ext>
    </p:extLst>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32852"/>
            <a:ext cx="10515600" cy="794852"/>
          </a:xfrm>
        </p:spPr>
        <p:txBody>
          <a:bodyPr/>
          <a:lstStyle/>
          <a:p>
            <a:pPr algn="ctr">
              <a:defRPr b="1"/>
            </a:pPr>
            <a:r>
              <a:t>Regolarizzazione</a:t>
            </a:r>
          </a:p>
        </p:txBody>
      </p:sp>
      <p:graphicFrame>
        <p:nvGraphicFramePr>
          <p:cNvPr id="5" name="Table 4"/>
          <p:cNvGraphicFramePr>
            <a:graphicFrameLocks noGrp="1"/>
          </p:cNvGraphicFramePr>
          <p:nvPr>
            <p:extLst>
              <p:ext uri="{D42A27DB-BD31-4B8C-83A1-F6EECF244321}">
                <p14:modId xmlns:p14="http://schemas.microsoft.com/office/powerpoint/2010/main" val="668413978"/>
              </p:ext>
            </p:extLst>
          </p:nvPr>
        </p:nvGraphicFramePr>
        <p:xfrm>
          <a:off x="1752599" y="800554"/>
          <a:ext cx="2086610" cy="5978288"/>
        </p:xfrm>
        <a:graphic>
          <a:graphicData uri="http://schemas.openxmlformats.org/drawingml/2006/table">
            <a:tbl>
              <a:tblGrid>
                <a:gridCol w="668180">
                  <a:extLst>
                    <a:ext uri="{9D8B030D-6E8A-4147-A177-3AD203B41FA5}">
                      <a16:colId xmlns:a16="http://schemas.microsoft.com/office/drawing/2014/main" val="97604470"/>
                    </a:ext>
                  </a:extLst>
                </a:gridCol>
                <a:gridCol w="725192">
                  <a:extLst>
                    <a:ext uri="{9D8B030D-6E8A-4147-A177-3AD203B41FA5}">
                      <a16:colId xmlns:a16="http://schemas.microsoft.com/office/drawing/2014/main" val="2232844448"/>
                    </a:ext>
                  </a:extLst>
                </a:gridCol>
                <a:gridCol w="693238">
                  <a:extLst>
                    <a:ext uri="{9D8B030D-6E8A-4147-A177-3AD203B41FA5}">
                      <a16:colId xmlns:a16="http://schemas.microsoft.com/office/drawing/2014/main" val="3899822748"/>
                    </a:ext>
                  </a:extLst>
                </a:gridCol>
              </a:tblGrid>
              <a:tr h="167359">
                <a:tc>
                  <a:txBody>
                    <a:bodyPr/>
                    <a:lstStyle/>
                    <a:p>
                      <a:pPr algn="ctr" fontAlgn="b">
                        <a:defRPr b="1" sz="1400">
                          <a:solidFill>
                            <a:srgbClr val="000000"/>
                          </a:solidFill>
                          <a:effectLst/>
                          <a:latin charset="0" panose="020F0302020204030204" pitchFamily="34" typeface="Calibri Light"/>
                          <a:cs charset="0" panose="020F0302020204030204" pitchFamily="34" typeface="Calibri Light"/>
                        </a:defRPr>
                      </a:pPr>
                      <a:r>
                        <a:t>Campione</a:t>
                      </a:r>
                      <a:endParaRPr b="1" i="0" strike="noStrike" sz="1400" u="none">
                        <a:solidFill>
                          <a:srgbClr val="000000"/>
                        </a:solidFill>
                        <a:effectLst/>
                        <a:latin charset="0" panose="020F0302020204030204" pitchFamily="34" typeface="Calibri Light"/>
                        <a:cs charset="0" panose="020F0302020204030204" pitchFamily="34" typeface="Calibri Light"/>
                      </a:endParaRP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b">
                        <a:defRPr b="1" sz="1400">
                          <a:solidFill>
                            <a:srgbClr val="000000"/>
                          </a:solidFill>
                          <a:effectLst/>
                          <a:latin charset="0" panose="020F0302020204030204" pitchFamily="34" typeface="Calibri Light"/>
                          <a:cs charset="0" panose="020F0302020204030204" pitchFamily="34" typeface="Calibri Light"/>
                        </a:defRPr>
                      </a:pPr>
                      <a:r>
                        <a:t>Ore studio</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tc>
                  <a:txBody>
                    <a:bodyPr/>
                    <a:lstStyle/>
                    <a:p>
                      <a:pPr algn="ctr" fontAlgn="b">
                        <a:defRPr b="1" sz="1400">
                          <a:solidFill>
                            <a:srgbClr val="000000"/>
                          </a:solidFill>
                          <a:effectLst/>
                          <a:latin charset="0" panose="020F0302020204030204" pitchFamily="34" typeface="Calibri Light"/>
                          <a:cs charset="0" panose="020F0302020204030204" pitchFamily="34" typeface="Calibri Light"/>
                        </a:defRPr>
                      </a:pPr>
                      <a:r>
                        <a:t>Superato</a:t>
                      </a:r>
                      <a:endParaRPr b="1" i="0" strike="noStrike" sz="1400" u="none">
                        <a:solidFill>
                          <a:srgbClr val="000000"/>
                        </a:solidFill>
                        <a:effectLst/>
                        <a:latin charset="0" panose="020F0302020204030204" pitchFamily="34" typeface="Calibri Light"/>
                        <a:cs charset="0" panose="020F0302020204030204" pitchFamily="34" typeface="Calibri Light"/>
                      </a:endParaRP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tcPr>
                </a:tc>
                <a:extLst>
                  <a:ext uri="{0D108BD9-81ED-4DB2-BD59-A6C34878D82A}">
                    <a16:rowId xmlns:a16="http://schemas.microsoft.com/office/drawing/2014/main" val="1806849594"/>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4.5</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500141471"/>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2</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3.2</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635443023"/>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3</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6.8</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463123496"/>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4</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5.1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4228141899"/>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5</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4.9</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936471001"/>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6</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6.5</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747376120"/>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7</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2.3</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816673676"/>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8</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3.7</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4012386344"/>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9</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7.2</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197288711"/>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6.1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080753287"/>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3.9</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023577422"/>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12</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5.5</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27414722"/>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13</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4.3</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295860864"/>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14</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5.9</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3835340551"/>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15</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6.4</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A9D08E"/>
                    </a:solidFill>
                  </a:tcPr>
                </a:tc>
                <a:extLst>
                  <a:ext uri="{0D108BD9-81ED-4DB2-BD59-A6C34878D82A}">
                    <a16:rowId xmlns:a16="http://schemas.microsoft.com/office/drawing/2014/main" val="1477968738"/>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16</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3.8</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2993308567"/>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17</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4.7</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572572787"/>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18</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6.6</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1523491260"/>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19</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5.3</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3516102758"/>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20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4.1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FF00"/>
                    </a:solidFill>
                  </a:tcPr>
                </a:tc>
                <a:extLst>
                  <a:ext uri="{0D108BD9-81ED-4DB2-BD59-A6C34878D82A}">
                    <a16:rowId xmlns:a16="http://schemas.microsoft.com/office/drawing/2014/main" val="1651702803"/>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21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4.2</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extLst>
                  <a:ext uri="{0D108BD9-81ED-4DB2-BD59-A6C34878D82A}">
                    <a16:rowId xmlns:a16="http://schemas.microsoft.com/office/drawing/2014/main" val="2792167745"/>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22</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6.0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extLst>
                  <a:ext uri="{0D108BD9-81ED-4DB2-BD59-A6C34878D82A}">
                    <a16:rowId xmlns:a16="http://schemas.microsoft.com/office/drawing/2014/main" val="125126807"/>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23</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5.5</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extLst>
                  <a:ext uri="{0D108BD9-81ED-4DB2-BD59-A6C34878D82A}">
                    <a16:rowId xmlns:a16="http://schemas.microsoft.com/office/drawing/2014/main" val="2347128154"/>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24</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3.7</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0</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extLst>
                  <a:ext uri="{0D108BD9-81ED-4DB2-BD59-A6C34878D82A}">
                    <a16:rowId xmlns:a16="http://schemas.microsoft.com/office/drawing/2014/main" val="198697636"/>
                  </a:ext>
                </a:extLst>
              </a:tr>
              <a:tr h="167359">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25</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6.7</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tc>
                  <a:txBody>
                    <a:bodyPr/>
                    <a:lstStyle/>
                    <a:p>
                      <a:pPr algn="ctr" fontAlgn="b">
                        <a:defRPr sz="1400">
                          <a:solidFill>
                            <a:srgbClr val="000000"/>
                          </a:solidFill>
                          <a:effectLst/>
                          <a:latin charset="0" panose="020F0302020204030204" pitchFamily="34" typeface="Calibri Light"/>
                          <a:cs charset="0" panose="020F0302020204030204" pitchFamily="34" typeface="Calibri Light"/>
                        </a:defRPr>
                      </a:pPr>
                      <a:r>
                        <a:t>1</a:t>
                      </a:r>
                    </a:p>
                  </a:txBody>
                  <a:tcPr anchor="b" marB="0" marL="8368" marR="8368" marT="8368">
                    <a:lnL algn="ctr" cap="flat" cmpd="sng" w="6350">
                      <a:solidFill>
                        <a:srgbClr val="000000"/>
                      </a:solidFill>
                      <a:prstDash val="solid"/>
                      <a:round/>
                      <a:headEnd len="med" type="none" w="med"/>
                      <a:tailEnd len="med" type="none" w="med"/>
                    </a:lnL>
                    <a:lnR algn="ctr" cap="flat" cmpd="sng" w="6350">
                      <a:solidFill>
                        <a:srgbClr val="000000"/>
                      </a:solidFill>
                      <a:prstDash val="solid"/>
                      <a:round/>
                      <a:headEnd len="med" type="none" w="med"/>
                      <a:tailEnd len="med" type="none" w="med"/>
                    </a:lnR>
                    <a:lnT algn="ctr" cap="flat" cmpd="sng" w="6350">
                      <a:solidFill>
                        <a:srgbClr val="000000"/>
                      </a:solidFill>
                      <a:prstDash val="solid"/>
                      <a:round/>
                      <a:headEnd len="med" type="none" w="med"/>
                      <a:tailEnd len="med" type="none" w="med"/>
                    </a:lnT>
                    <a:lnB algn="ctr" cap="flat" cmpd="sng" w="6350">
                      <a:solidFill>
                        <a:srgbClr val="000000"/>
                      </a:solidFill>
                      <a:prstDash val="solid"/>
                      <a:round/>
                      <a:headEnd len="med" type="none" w="med"/>
                      <a:tailEnd len="med" type="none" w="med"/>
                    </a:lnB>
                    <a:solidFill>
                      <a:srgbClr val="FFC000"/>
                    </a:solidFill>
                  </a:tcPr>
                </a:tc>
                <a:extLst>
                  <a:ext uri="{0D108BD9-81ED-4DB2-BD59-A6C34878D82A}">
                    <a16:rowId xmlns:a16="http://schemas.microsoft.com/office/drawing/2014/main" val="3694423126"/>
                  </a:ext>
                </a:extLst>
              </a:tr>
            </a:tbl>
          </a:graphicData>
        </a:graphic>
      </p:graphicFrame>
      <p:sp>
        <p:nvSpPr>
          <p:cNvPr id="6" name="Rounded Rectangular Callout 5"/>
          <p:cNvSpPr/>
          <p:nvPr/>
        </p:nvSpPr>
        <p:spPr>
          <a:xfrm>
            <a:off x="155575" y="1643743"/>
            <a:ext cx="1270454" cy="1349828"/>
          </a:xfrm>
          <a:prstGeom prst="wedgeRoundRectCallout">
            <a:avLst>
              <a:gd fmla="val 75133" name="adj1"/>
              <a:gd fmla="val 24979" name="adj2"/>
              <a:gd fmla="val 16667" name="adj3"/>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t>Set di formazione</a:t>
            </a:r>
          </a:p>
        </p:txBody>
      </p:sp>
      <p:sp>
        <p:nvSpPr>
          <p:cNvPr id="7" name="Rounded Rectangular Callout 6"/>
          <p:cNvSpPr/>
          <p:nvPr/>
        </p:nvSpPr>
        <p:spPr>
          <a:xfrm>
            <a:off x="155575" y="3875314"/>
            <a:ext cx="1270454" cy="1349828"/>
          </a:xfrm>
          <a:prstGeom prst="wedgeRoundRectCallout">
            <a:avLst>
              <a:gd fmla="val 73419" name="adj1"/>
              <a:gd fmla="val 29818" name="adj2"/>
              <a:gd fmla="val 16667" name="adj3"/>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solidFill>
                  <a:schemeClr val="tx1"/>
                </a:solidFill>
              </a:defRPr>
            </a:pPr>
            <a:r>
              <a:t>Serie di convalida</a:t>
            </a:r>
          </a:p>
        </p:txBody>
      </p:sp>
      <p:sp>
        <p:nvSpPr>
          <p:cNvPr id="8" name="Rounded Rectangular Callout 7"/>
          <p:cNvSpPr/>
          <p:nvPr/>
        </p:nvSpPr>
        <p:spPr>
          <a:xfrm>
            <a:off x="155575" y="5429014"/>
            <a:ext cx="1270454" cy="1349828"/>
          </a:xfrm>
          <a:prstGeom prst="wedgeRoundRectCallout">
            <a:avLst>
              <a:gd fmla="val 72562" name="adj1"/>
              <a:gd fmla="val 6431" name="adj2"/>
              <a:gd fmla="val 16667" name="adj3"/>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rPr>
                <a:solidFill>
                  <a:schemeClr val="tx1"/>
                </a:solidFill>
              </a:rPr>
              <a:t>valori</a:t>
            </a:r>
            <a:r>
              <a:t> </a:t>
            </a:r>
            <a:r>
              <a:rPr>
                <a:solidFill>
                  <a:schemeClr val="tx1"/>
                </a:solidFill>
              </a:rPr>
              <a:t>futuri</a:t>
            </a:r>
            <a:endParaRPr>
              <a:solidFill>
                <a:schemeClr val="tx1"/>
              </a:solidFill>
            </a:endParaRPr>
          </a:p>
        </p:txBody>
      </p:sp>
      <p:sp>
        <p:nvSpPr>
          <p:cNvPr id="9"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839209" y="806646"/>
            <a:ext cx="6774365" cy="4903365"/>
          </a:xfrm>
        </p:spPr>
        <p:txBody>
          <a:bodyPr>
            <a:noAutofit/>
          </a:bodyPr>
          <a:lstStyle/>
          <a:p>
            <a:pPr algn="ctr" indent="0" marL="0">
              <a:buNone/>
              <a:defRPr b="1">
                <a:latin typeface="+mj-lt"/>
              </a:defRPr>
            </a:pPr>
            <a:r>
              <a:t>Regressione logistica</a:t>
            </a:r>
            <a:endParaRPr b="1">
              <a:latin typeface="+mj-lt"/>
            </a:endParaRPr>
          </a:p>
          <a:p>
            <a:pPr algn="ctr" indent="0" marL="0">
              <a:buNone/>
              <a:defRPr sz="2400">
                <a:latin typeface="+mj-lt"/>
              </a:defRPr>
            </a:pPr>
            <a:r>
              <a:t>p = 1 / (1 + exp(-(β0 + β1 * Study Hours)))</a:t>
            </a:r>
            <a:endParaRPr sz="2400">
              <a:latin typeface="+mj-lt"/>
            </a:endParaRPr>
          </a:p>
          <a:p>
            <a:pPr algn="ctr" indent="0" marL="0">
              <a:buNone/>
              <a:defRPr sz="2000">
                <a:latin typeface="+mj-lt"/>
              </a:defRPr>
            </a:pPr>
            <a:r>
              <a:t>β0 = 0.01268794</a:t>
            </a:r>
            <a:endParaRPr sz="2000">
              <a:latin typeface="+mj-lt"/>
            </a:endParaRPr>
          </a:p>
          <a:p>
            <a:pPr algn="ctr" indent="0" marL="0">
              <a:buNone/>
              <a:defRPr sz="2000">
                <a:latin typeface="+mj-lt"/>
              </a:defRPr>
            </a:pPr>
            <a:r>
              <a:t>β1 = 0.78148321</a:t>
            </a:r>
            <a:endParaRPr sz="2000">
              <a:latin typeface="+mj-lt"/>
            </a:endParaRPr>
          </a:p>
          <a:p>
            <a:pPr algn="ctr" indent="0" marL="0">
              <a:buNone/>
              <a:defRPr b="1" sz="2400">
                <a:latin typeface="+mj-lt"/>
              </a:defRPr>
            </a:pPr>
            <a:r>
              <a:t>Precisione sul set di convalida = 100%</a:t>
            </a:r>
          </a:p>
          <a:p>
            <a:pPr algn="ctr" indent="0" marL="0">
              <a:buNone/>
            </a:pPr>
            <a:endParaRPr b="1" sz="2400">
              <a:latin typeface="+mj-lt"/>
            </a:endParaRPr>
          </a:p>
          <a:p>
            <a:pPr algn="ctr" indent="0" marL="0">
              <a:buNone/>
              <a:defRPr sz="2400">
                <a:latin typeface="+mj-lt"/>
              </a:defRPr>
            </a:pPr>
            <a:r>
              <a:rPr b="1"/>
              <a:t>Regressione logistica con coefficienti di regolarizzazione ridge</a:t>
            </a:r>
            <a:r>
              <a:t>:</a:t>
            </a:r>
            <a:endParaRPr sz="2400">
              <a:latin typeface="+mj-lt"/>
            </a:endParaRPr>
          </a:p>
          <a:p>
            <a:pPr algn="ctr" indent="0" marL="0">
              <a:buNone/>
              <a:defRPr sz="2400"/>
            </a:pPr>
            <a:r>
              <a:rPr>
                <a:latin typeface="+mj-lt"/>
              </a:rPr>
              <a:t>β0= 0.01475021, β1 </a:t>
            </a:r>
            <a:r>
              <a:t>= </a:t>
            </a:r>
            <a:r>
              <a:rPr>
                <a:latin typeface="+mj-lt"/>
              </a:rPr>
              <a:t>0.16443271</a:t>
            </a:r>
            <a:endParaRPr sz="2400">
              <a:latin typeface="+mj-lt"/>
            </a:endParaRPr>
          </a:p>
          <a:p>
            <a:pPr algn="ctr" indent="0" marL="0">
              <a:buNone/>
            </a:pPr>
            <a:endParaRPr sz="2400">
              <a:latin typeface="+mj-lt"/>
            </a:endParaRPr>
          </a:p>
          <a:p>
            <a:pPr algn="ctr" indent="0" marL="0">
              <a:buNone/>
              <a:defRPr sz="2400">
                <a:latin typeface="+mj-lt"/>
              </a:defRPr>
            </a:pPr>
            <a:r>
              <a:t>Test aggiuntivi con valori futuri - Regressione logistica (senza regolarizzazione)  -&gt; </a:t>
            </a:r>
            <a:r>
              <a:rPr b="1"/>
              <a:t>Precisione: 0,7</a:t>
            </a:r>
            <a:endParaRPr b="1" sz="2400">
              <a:latin typeface="+mj-lt"/>
            </a:endParaRPr>
          </a:p>
          <a:p>
            <a:pPr algn="ctr" indent="0" marL="0">
              <a:buNone/>
              <a:defRPr sz="2400">
                <a:latin typeface="+mj-lt"/>
              </a:defRPr>
            </a:pPr>
            <a:r>
              <a:t>Test aggiuntivi - Regressione logistica con regolarizzazione ridge - &gt; </a:t>
            </a:r>
            <a:r>
              <a:rPr b="1"/>
              <a:t>Precisione: 0,8</a:t>
            </a:r>
            <a:endParaRPr b="1" sz="2400">
              <a:latin typeface="+mj-lt"/>
            </a:endParaRPr>
          </a:p>
        </p:txBody>
      </p:sp>
      <p:sp>
        <p:nvSpPr>
          <p:cNvPr id="10" name="Rectangular Callout 9"/>
          <p:cNvSpPr/>
          <p:nvPr/>
        </p:nvSpPr>
        <p:spPr>
          <a:xfrm>
            <a:off x="9971314" y="3733800"/>
            <a:ext cx="2100943" cy="1393371"/>
          </a:xfrm>
          <a:prstGeom prst="wedgeRectCallout">
            <a:avLst>
              <a:gd fmla="val -36377" name="adj1"/>
              <a:gd fmla="val 100781"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100"/>
            </a:pPr>
            <a:r>
              <a:t>Il modello regolarizzato funziona meglio nei valori futuri!</a:t>
            </a:r>
            <a:endParaRPr sz="2100"/>
          </a:p>
        </p:txBody>
      </p:sp>
      <p:sp>
        <p:nvSpPr>
          <p:cNvPr id="11" name="Rectangular Callout 10"/>
          <p:cNvSpPr/>
          <p:nvPr/>
        </p:nvSpPr>
        <p:spPr>
          <a:xfrm>
            <a:off x="10091057" y="1111911"/>
            <a:ext cx="2100943" cy="1393371"/>
          </a:xfrm>
          <a:prstGeom prst="wedgeRectCallout">
            <a:avLst>
              <a:gd fmla="val -81455" name="adj1"/>
              <a:gd fmla="val 51562"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100"/>
            </a:pPr>
            <a:r>
              <a:t>Possibile sovraccarico dei dati esistenti. </a:t>
            </a:r>
            <a:endParaRPr sz="2100"/>
          </a:p>
        </p:txBody>
      </p:sp>
    </p:spTree>
    <p:extLst>
      <p:ext uri="{BB962C8B-B14F-4D97-AF65-F5344CB8AC3E}">
        <p14:creationId xmlns:p14="http://schemas.microsoft.com/office/powerpoint/2010/main" val="1272113428"/>
      </p:ext>
    </p:extLst>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3868"/>
            <a:ext cx="10515600" cy="794852"/>
          </a:xfrm>
        </p:spPr>
        <p:txBody>
          <a:bodyPr/>
          <a:lstStyle/>
          <a:p>
            <a:pPr algn="ctr">
              <a:defRPr b="1"/>
            </a:pPr>
            <a:r>
              <a:t>Convalida incrociata</a:t>
            </a:r>
          </a:p>
        </p:txBody>
      </p:sp>
      <p:sp>
        <p:nvSpPr>
          <p:cNvPr id="5" name="Rectangle 4"/>
          <p:cNvSpPr/>
          <p:nvPr/>
        </p:nvSpPr>
        <p:spPr>
          <a:xfrm>
            <a:off x="231324" y="1480457"/>
            <a:ext cx="3298371" cy="4441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latin typeface="+mj-lt"/>
              </a:defRPr>
            </a:pPr>
            <a:r>
              <a:t>Valutazione prestazioni</a:t>
            </a:r>
            <a:endParaRPr b="1" sz="3600">
              <a:latin typeface="+mj-lt"/>
            </a:endParaRPr>
          </a:p>
          <a:p>
            <a:pPr algn="ctr"/>
            <a:endParaRPr b="1" sz="3600">
              <a:latin typeface="+mj-lt"/>
            </a:endParaRPr>
          </a:p>
          <a:p>
            <a:pPr algn="ctr">
              <a:defRPr b="1" sz="2400">
                <a:latin typeface="+mj-lt"/>
              </a:defRPr>
            </a:pPr>
            <a:r>
              <a:t> Suddividere i dati in set di addestramento e test, addestrare il modello sul set di addestramento e valutarne le prestazioni sul set di test per verificare le prestazioni su dati invisibili.</a:t>
            </a:r>
            <a:endParaRPr b="1" sz="2400">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0" name="Rectangle 9"/>
          <p:cNvSpPr/>
          <p:nvPr/>
        </p:nvSpPr>
        <p:spPr>
          <a:xfrm>
            <a:off x="4468586" y="1480457"/>
            <a:ext cx="3298371" cy="4441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latin typeface="+mj-lt"/>
              </a:defRPr>
            </a:pPr>
            <a:r>
              <a:t>Controllo generalizzazione</a:t>
            </a:r>
            <a:endParaRPr b="1" sz="3600">
              <a:latin typeface="+mj-lt"/>
            </a:endParaRPr>
          </a:p>
          <a:p>
            <a:pPr algn="ctr"/>
            <a:endParaRPr b="1" sz="3600">
              <a:latin typeface="+mj-lt"/>
            </a:endParaRPr>
          </a:p>
          <a:p>
            <a:pPr algn="ctr">
              <a:defRPr b="1" sz="2400">
                <a:latin typeface="+mj-lt"/>
              </a:defRPr>
            </a:pPr>
            <a:r>
              <a:t>Utilizzare la convalida incrociata per addestrare e testare ripetutamente il modello su diversi sottoinsiemi di dati, assicurandosi che possa generalizzare bene su campioni diversi ed evitare l'adattamento eccessivo.</a:t>
            </a:r>
            <a:endParaRPr b="1" sz="2400">
              <a:latin typeface="+mj-lt"/>
            </a:endParaRPr>
          </a:p>
        </p:txBody>
      </p:sp>
      <p:sp>
        <p:nvSpPr>
          <p:cNvPr id="11" name="Rectangle 10"/>
          <p:cNvSpPr/>
          <p:nvPr/>
        </p:nvSpPr>
        <p:spPr>
          <a:xfrm>
            <a:off x="8643255" y="1480457"/>
            <a:ext cx="3298371" cy="4441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3600">
                <a:latin typeface="+mj-lt"/>
              </a:defRPr>
            </a:pPr>
            <a:r>
              <a:t>Valutazione modello</a:t>
            </a:r>
          </a:p>
          <a:p>
            <a:pPr algn="ctr"/>
            <a:endParaRPr sz="3600">
              <a:latin typeface="+mj-lt"/>
            </a:endParaRPr>
          </a:p>
          <a:p>
            <a:pPr algn="ctr">
              <a:defRPr b="1" sz="2400">
                <a:latin typeface="+mj-lt"/>
              </a:defRPr>
            </a:pPr>
            <a:r>
              <a:t>Media dei punteggi delle prestazioni ottenuti dalla convalida incrociata per formare una valutazione completa dell'efficacia complessiva del modello.</a:t>
            </a:r>
            <a:endParaRPr b="1" sz="2400">
              <a:latin typeface="+mj-lt"/>
            </a:endParaRPr>
          </a:p>
        </p:txBody>
      </p:sp>
    </p:spTree>
    <p:extLst>
      <p:ext uri="{BB962C8B-B14F-4D97-AF65-F5344CB8AC3E}">
        <p14:creationId xmlns:p14="http://schemas.microsoft.com/office/powerpoint/2010/main" val="2098229968"/>
      </p:ext>
    </p:extLst>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Convalida incrociata</a:t>
            </a:r>
          </a:p>
        </p:txBody>
      </p:sp>
      <p:pic>
        <p:nvPicPr>
          <p:cNvPr id="4" name="Picture 3"/>
          <p:cNvPicPr>
            <a:picLocks noChangeAspect="1"/>
          </p:cNvPicPr>
          <p:nvPr/>
        </p:nvPicPr>
        <p:blipFill>
          <a:blip r:embed="rId3"/>
          <a:stretch>
            <a:fillRect/>
          </a:stretch>
        </p:blipFill>
        <p:spPr>
          <a:xfrm>
            <a:off x="1852612" y="1155246"/>
            <a:ext cx="2129445" cy="4189640"/>
          </a:xfrm>
          <a:prstGeom prst="rect">
            <a:avLst/>
          </a:prstGeom>
        </p:spPr>
      </p:pic>
      <p:sp>
        <p:nvSpPr>
          <p:cNvPr id="5" name="Rounded Rectangular Callout 4"/>
          <p:cNvSpPr/>
          <p:nvPr/>
        </p:nvSpPr>
        <p:spPr>
          <a:xfrm>
            <a:off x="4169228" y="4049486"/>
            <a:ext cx="2360086" cy="990600"/>
          </a:xfrm>
          <a:prstGeom prst="wedgeRoundRectCallout">
            <a:avLst>
              <a:gd fmla="val -55260" name="adj1"/>
              <a:gd fmla="val -105769" name="adj2"/>
              <a:gd fmla="val 16667" name="adj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Valutazione delle prestazioni, accuratezza=80%</a:t>
            </a:r>
            <a:endParaRPr sz="2400">
              <a:latin typeface="+mj-lt"/>
            </a:endParaRPr>
          </a:p>
        </p:txBody>
      </p:sp>
      <p:pic>
        <p:nvPicPr>
          <p:cNvPr id="7" name="Picture 6"/>
          <p:cNvPicPr>
            <a:picLocks noChangeAspect="1"/>
          </p:cNvPicPr>
          <p:nvPr/>
        </p:nvPicPr>
        <p:blipFill>
          <a:blip r:embed="rId4"/>
          <a:stretch>
            <a:fillRect/>
          </a:stretch>
        </p:blipFill>
        <p:spPr>
          <a:xfrm>
            <a:off x="7043057" y="1144361"/>
            <a:ext cx="2177143" cy="4189640"/>
          </a:xfrm>
          <a:prstGeom prst="rect">
            <a:avLst/>
          </a:prstGeom>
        </p:spPr>
      </p:pic>
      <p:sp>
        <p:nvSpPr>
          <p:cNvPr id="9" name="Cloud Callout 8"/>
          <p:cNvSpPr/>
          <p:nvPr/>
        </p:nvSpPr>
        <p:spPr>
          <a:xfrm>
            <a:off x="87086" y="1807029"/>
            <a:ext cx="1654628" cy="1458685"/>
          </a:xfrm>
          <a:prstGeom prst="cloudCallout">
            <a:avLst>
              <a:gd fmla="val 58153" name="adj1"/>
              <a:gd fmla="val 109091"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Dividiamo i dati per la formazione e il test</a:t>
            </a:r>
          </a:p>
        </p:txBody>
      </p:sp>
      <p:sp>
        <p:nvSpPr>
          <p:cNvPr id="11" name="Cloud Callout 10"/>
          <p:cNvSpPr/>
          <p:nvPr/>
        </p:nvSpPr>
        <p:spPr>
          <a:xfrm>
            <a:off x="5083555" y="1513115"/>
            <a:ext cx="1654628" cy="1458685"/>
          </a:xfrm>
          <a:prstGeom prst="cloudCallout">
            <a:avLst>
              <a:gd fmla="val 58153" name="adj1"/>
              <a:gd fmla="val 109091"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Dividiamo gli stessi dati in pieghe</a:t>
            </a:r>
          </a:p>
        </p:txBody>
      </p:sp>
      <p:sp>
        <p:nvSpPr>
          <p:cNvPr id="12" name="Rounded Rectangular Callout 11"/>
          <p:cNvSpPr/>
          <p:nvPr/>
        </p:nvSpPr>
        <p:spPr>
          <a:xfrm>
            <a:off x="9416218" y="926648"/>
            <a:ext cx="2666926" cy="4592410"/>
          </a:xfrm>
          <a:prstGeom prst="wedgeRoundRectCallout">
            <a:avLst>
              <a:gd fmla="val -56481" name="adj1"/>
              <a:gd fmla="val -9042" name="adj2"/>
              <a:gd fmla="val 16667" name="adj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2000">
                <a:latin typeface="+mj-lt"/>
              </a:defRPr>
            </a:pPr>
            <a:r>
              <a:t>Controlliamo con iterazioni</a:t>
            </a:r>
            <a:endParaRPr b="1" sz="2000">
              <a:latin typeface="+mj-lt"/>
            </a:endParaRPr>
          </a:p>
          <a:p>
            <a:pPr algn="ctr"/>
            <a:endParaRPr>
              <a:latin typeface="+mj-lt"/>
            </a:endParaRPr>
          </a:p>
          <a:p>
            <a:pPr algn="ctr">
              <a:defRPr sz="1600"/>
            </a:pPr>
            <a:r>
              <a:t>pieghe 1,2,3 per l'allenamento, piegare 4 per la prova </a:t>
            </a:r>
            <a:endParaRPr sz="1600"/>
          </a:p>
          <a:p>
            <a:pPr algn="ctr">
              <a:defRPr sz="1600"/>
            </a:pPr>
            <a:r>
              <a:t>(precisione = 80%)</a:t>
            </a:r>
            <a:endParaRPr sz="1600"/>
          </a:p>
          <a:p>
            <a:pPr algn="ctr"/>
            <a:endParaRPr sz="1600"/>
          </a:p>
          <a:p>
            <a:pPr algn="ctr">
              <a:defRPr sz="1600"/>
            </a:pPr>
            <a:r>
              <a:t>pieghe 1,2,4  per l'allenamento, piegare 3 per la prova </a:t>
            </a:r>
            <a:endParaRPr sz="1600"/>
          </a:p>
          <a:p>
            <a:pPr algn="ctr">
              <a:defRPr sz="1600"/>
            </a:pPr>
            <a:r>
              <a:t> (precisione = 70%)</a:t>
            </a:r>
            <a:endParaRPr sz="1600"/>
          </a:p>
          <a:p>
            <a:pPr algn="ctr"/>
            <a:endParaRPr sz="1600"/>
          </a:p>
          <a:p>
            <a:pPr algn="ctr">
              <a:defRPr sz="1600"/>
            </a:pPr>
            <a:r>
              <a:t>pieghe 2,3,4 per l'allenamento, piegare 1 per la prova </a:t>
            </a:r>
            <a:endParaRPr sz="1600"/>
          </a:p>
          <a:p>
            <a:pPr algn="ctr">
              <a:defRPr sz="1600"/>
            </a:pPr>
            <a:r>
              <a:t>(precisione = 60%)</a:t>
            </a:r>
            <a:endParaRPr sz="1600"/>
          </a:p>
          <a:p>
            <a:pPr algn="ctr"/>
            <a:endParaRPr sz="1600"/>
          </a:p>
          <a:p>
            <a:pPr algn="ctr">
              <a:defRPr sz="1600"/>
            </a:pPr>
            <a:r>
              <a:t>pieghe 1,3,4  per l'allenamento, piegare 2 per il test (accuratezza = 70%)</a:t>
            </a:r>
            <a:endParaRPr sz="1600"/>
          </a:p>
        </p:txBody>
      </p:sp>
      <p:sp>
        <p:nvSpPr>
          <p:cNvPr id="13" name="Oval Callout 12"/>
          <p:cNvSpPr/>
          <p:nvPr/>
        </p:nvSpPr>
        <p:spPr>
          <a:xfrm>
            <a:off x="1426029" y="5540829"/>
            <a:ext cx="2416628" cy="707571"/>
          </a:xfrm>
          <a:prstGeom prst="wedgeEllipseCallout">
            <a:avLst>
              <a:gd fmla="val 3942" name="adj1"/>
              <a:gd fmla="val -77500"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Valutazione prestazioni</a:t>
            </a:r>
          </a:p>
        </p:txBody>
      </p:sp>
      <p:sp>
        <p:nvSpPr>
          <p:cNvPr id="14" name="Oval Callout 13"/>
          <p:cNvSpPr/>
          <p:nvPr/>
        </p:nvSpPr>
        <p:spPr>
          <a:xfrm>
            <a:off x="5083555" y="5540829"/>
            <a:ext cx="2416628" cy="870858"/>
          </a:xfrm>
          <a:prstGeom prst="wedgeEllipseCallout">
            <a:avLst>
              <a:gd fmla="val 37726" name="adj1"/>
              <a:gd fmla="val -7326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Controllo generalizzazione - </a:t>
            </a:r>
            <a:r>
              <a:rPr b="1"/>
              <a:t>Convalida incrociata</a:t>
            </a:r>
            <a:endParaRPr b="1"/>
          </a:p>
        </p:txBody>
      </p:sp>
      <p:sp>
        <p:nvSpPr>
          <p:cNvPr id="15" name="Oval Callout 14"/>
          <p:cNvSpPr/>
          <p:nvPr/>
        </p:nvSpPr>
        <p:spPr>
          <a:xfrm>
            <a:off x="7783212" y="5812971"/>
            <a:ext cx="2416628" cy="870858"/>
          </a:xfrm>
          <a:prstGeom prst="wedgeEllipseCallout">
            <a:avLst>
              <a:gd fmla="val 37726" name="adj1"/>
              <a:gd fmla="val -7326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Prestazioni Avearge - accuratezza = 70%</a:t>
            </a:r>
            <a:endParaRPr b="1"/>
          </a:p>
        </p:txBody>
      </p:sp>
    </p:spTree>
    <p:extLst>
      <p:ext uri="{BB962C8B-B14F-4D97-AF65-F5344CB8AC3E}">
        <p14:creationId xmlns:p14="http://schemas.microsoft.com/office/powerpoint/2010/main" val="3279154985"/>
      </p:ext>
    </p:extLst>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 e rivedi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algn="just" indent="0" marL="0">
              <a:buNone/>
              <a:defRPr b="1">
                <a:latin typeface="+mj-lt"/>
              </a:defRPr>
            </a:pPr>
            <a:r>
              <a:t>Consulta questo articolo sulla pre-elaborazione dei dati:</a:t>
            </a:r>
            <a:endParaRPr b="1">
              <a:latin typeface="+mj-lt"/>
            </a:endParaRPr>
          </a:p>
          <a:p>
            <a:pPr algn="just">
              <a:defRPr>
                <a:latin typeface="+mj-lt"/>
                <a:hlinkClick r:id="rId3"/>
              </a:defRPr>
            </a:pPr>
            <a:r>
              <a:t>https://developer.ibm.com/articles/data-preprocessing-in-detail/</a:t>
            </a:r>
            <a:endParaRPr>
              <a:latin typeface="+mj-lt"/>
            </a:endParaRPr>
          </a:p>
          <a:p>
            <a:pPr algn="just" indent="0" marL="0">
              <a:buNone/>
              <a:defRPr b="1">
                <a:latin typeface="+mj-lt"/>
              </a:defRPr>
            </a:pPr>
            <a:r>
              <a:t>Leggi questo articolo su Feature Engineering:</a:t>
            </a:r>
            <a:endParaRPr b="1">
              <a:latin typeface="+mj-lt"/>
            </a:endParaRPr>
          </a:p>
          <a:p>
            <a:pPr algn="just">
              <a:defRPr>
                <a:latin typeface="+mj-lt"/>
                <a:hlinkClick r:id="rId4"/>
              </a:defRPr>
            </a:pPr>
            <a:r>
              <a:t>https://www.ibm.com/garage/method/practices/reason/prepare-data-for-machine-learning/</a:t>
            </a:r>
            <a:endParaRPr>
              <a:latin typeface="+mj-lt"/>
            </a:endParaRPr>
          </a:p>
          <a:p>
            <a:pPr algn="just" indent="0" marL="0">
              <a:buNone/>
            </a:pPr>
            <a:r>
              <a:rPr b="1">
                <a:latin typeface="+mj-lt"/>
              </a:rPr>
              <a:t>Guarda questo video sull'</a:t>
            </a:r>
            <a:r>
              <a:t>ottimizzazione degli iperparametri</a:t>
            </a:r>
            <a:r>
              <a:rPr b="1">
                <a:latin typeface="+mj-lt"/>
              </a:rPr>
              <a:t>:</a:t>
            </a:r>
          </a:p>
          <a:p>
            <a:pPr algn="just">
              <a:defRPr>
                <a:latin typeface="+mj-lt"/>
                <a:hlinkClick r:id="rId5"/>
              </a:defRPr>
            </a:pPr>
            <a:r>
              <a:t>https://www.youtube.com/watch?v=soilQNNvhLw</a:t>
            </a:r>
            <a:endParaRPr>
              <a:latin typeface="+mj-lt"/>
            </a:endParaRPr>
          </a:p>
          <a:p>
            <a:pPr algn="just" indent="0" marL="0">
              <a:buNone/>
              <a:defRPr b="1">
                <a:latin typeface="+mj-lt"/>
              </a:defRPr>
            </a:pPr>
            <a:r>
              <a:t>Guarda questo video su Cross Validation:</a:t>
            </a:r>
            <a:endParaRPr b="1">
              <a:latin typeface="+mj-lt"/>
            </a:endParaRPr>
          </a:p>
          <a:p>
            <a:pPr algn="just">
              <a:defRPr>
                <a:latin typeface="+mj-lt"/>
                <a:hlinkClick r:id="rId6"/>
              </a:defRPr>
            </a:pPr>
            <a:r>
              <a:t>https://www.youtube.com/watch?v=fSytzGwwBVw</a:t>
            </a:r>
            <a:endParaRPr>
              <a:latin typeface="+mj-lt"/>
            </a:endParaRPr>
          </a:p>
          <a:p>
            <a:pPr algn="just" indent="0" marL="0">
              <a:buNone/>
              <a:defRPr b="1">
                <a:latin typeface="+mj-lt"/>
              </a:defRPr>
            </a:pPr>
            <a:r>
              <a:t>Accedi a Oracle Member Hub e termina il nono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8.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Avvertenza</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I contenuti delle traduzioni fornite sono stati generati con l'ausilio di processi di traduzione automatica di Oracle. Non c'è stato intervento umano di revisione o convalida dei testi. Qualora si renda necessario riutilizzare o distribuire detti contenuti a terzi, suggeriamo di sottoporli a revisione preventiva, sia per quanto riguarda la loro accuratezza che la formattazione.</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Ottimizzazione dei modelli di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didattici</a:t>
            </a:r>
            <a:endParaRPr sz="3600">
              <a:latin typeface="+mj-lt"/>
            </a:endParaRPr>
          </a:p>
          <a:p>
            <a:pPr lvl="0">
              <a:defRPr sz="3600">
                <a:latin typeface="+mj-lt"/>
              </a:defRPr>
            </a:pPr>
            <a:r>
              <a:t>Tutto ciò che devi imparare è l'accesso a Internet </a:t>
            </a:r>
          </a:p>
          <a:p>
            <a:pPr lvl="0">
              <a:defRPr sz="3600">
                <a:latin typeface="+mj-lt"/>
              </a:defRPr>
            </a:pPr>
            <a:r>
              <a:t>Ci si aspetta di spendere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Ottimizzazione dei modelli di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pPr>
              <a:defRPr>
                <a:latin typeface="+mj-lt"/>
              </a:defRPr>
            </a:pPr>
            <a:r>
              <a:rPr sz="3600"/>
              <a:t>Ottimizza per </a:t>
            </a:r>
            <a:r>
              <a:rPr b="1" sz="4000"/>
              <a:t>precisione</a:t>
            </a:r>
            <a:r>
              <a:rPr sz="3600"/>
              <a:t>: ottimizza il tuo modello per previsioni accurate.</a:t>
            </a:r>
          </a:p>
          <a:p>
            <a:pPr>
              <a:defRPr>
                <a:latin typeface="+mj-lt"/>
              </a:defRPr>
            </a:pPr>
            <a:r>
              <a:rPr sz="3600"/>
              <a:t>Aumenta le </a:t>
            </a:r>
            <a:r>
              <a:rPr b="1" sz="4000"/>
              <a:t>prestazioni</a:t>
            </a:r>
            <a:r>
              <a:rPr sz="3600"/>
              <a:t>: potenzia le capacità di apprendimento del tuo modello.</a:t>
            </a:r>
          </a:p>
          <a:p>
            <a:pPr>
              <a:defRPr>
                <a:latin typeface="+mj-lt"/>
              </a:defRPr>
            </a:pPr>
            <a:r>
              <a:rPr sz="3600"/>
              <a:t>Migliora l'</a:t>
            </a:r>
            <a:r>
              <a:rPr b="1" sz="4000"/>
              <a:t>adattabilità</a:t>
            </a:r>
            <a:r>
              <a:rPr sz="3600"/>
              <a:t>: assicurati che il tuo modello possa generalizzare i nuovi dati.</a:t>
            </a:r>
          </a:p>
        </p:txBody>
      </p:sp>
      <p:pic>
        <p:nvPicPr>
          <p:cNvPr descr="Free Yellow, Orange, and Green 3x3 Rubik's Cube Stock Photo" id="5"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32372" y="1576188"/>
            <a:ext cx="2087266" cy="1515356"/>
          </a:xfrm>
          <a:prstGeom prst="rect">
            <a:avLst/>
          </a:prstGeom>
          <a:noFill/>
          <a:extLst>
            <a:ext uri="{909E8E84-426E-40DD-AFC4-6F175D3DCCD1}">
              <a14:hiddenFill xmlns:a14="http://schemas.microsoft.com/office/drawing/2010/main">
                <a:solidFill>
                  <a:srgbClr val="FFFFFF"/>
                </a:solidFill>
              </a14:hiddenFill>
            </a:ext>
          </a:extLst>
        </p:spPr>
      </p:pic>
      <p:pic>
        <p:nvPicPr>
          <p:cNvPr descr="Free Close-Up Photo of a Boost Gauge Stock Photo" id="1028"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690393" y="3473223"/>
            <a:ext cx="2058489" cy="2573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Ottimizzazione dei modelli di Machine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306287"/>
            <a:ext cx="11767456" cy="4903334"/>
          </a:xfrm>
        </p:spPr>
        <p:txBody>
          <a:bodyPr>
            <a:noAutofit/>
          </a:bodyPr>
          <a:lstStyle/>
          <a:p>
            <a:pPr>
              <a:defRPr sz="3600">
                <a:latin typeface="+mj-lt"/>
              </a:defRPr>
            </a:pPr>
            <a:r>
              <a:rPr b="1"/>
              <a:t>Pre-elaborazione dei dati</a:t>
            </a:r>
            <a:r>
              <a:t>: pulizia, trasformazione, coerenza</a:t>
            </a:r>
          </a:p>
          <a:p>
            <a:pPr>
              <a:defRPr sz="3600">
                <a:latin typeface="+mj-lt"/>
              </a:defRPr>
            </a:pPr>
            <a:r>
              <a:rPr b="1"/>
              <a:t>Ingegneria delle caratteristiche</a:t>
            </a:r>
            <a:r>
              <a:t>: selezione, trasformazione, insight</a:t>
            </a:r>
          </a:p>
          <a:p>
            <a:pPr>
              <a:defRPr sz="3600">
                <a:latin typeface="+mj-lt"/>
              </a:defRPr>
            </a:pPr>
            <a:r>
              <a:rPr b="1"/>
              <a:t>Ottimizzazione degli iperparametri</a:t>
            </a:r>
            <a:r>
              <a:t>: ottimizzazione, ricerca dei parametri, prestazioni</a:t>
            </a:r>
          </a:p>
          <a:p>
            <a:pPr>
              <a:defRPr sz="3600">
                <a:latin typeface="+mj-lt"/>
              </a:defRPr>
            </a:pPr>
            <a:r>
              <a:rPr b="1"/>
              <a:t>Selezione modello</a:t>
            </a:r>
            <a:r>
              <a:t>: valutazione, confronto, adattamento ottimale</a:t>
            </a:r>
          </a:p>
          <a:p>
            <a:pPr>
              <a:defRPr sz="3600">
                <a:latin typeface="+mj-lt"/>
              </a:defRPr>
            </a:pPr>
            <a:r>
              <a:rPr b="1"/>
              <a:t>Regolarizzazione</a:t>
            </a:r>
            <a:r>
              <a:t>: prevenzione dell'overfitting, generalizzazione, bilanciamento</a:t>
            </a:r>
          </a:p>
          <a:p>
            <a:pPr>
              <a:defRPr sz="3600">
                <a:latin typeface="+mj-lt"/>
              </a:defRPr>
            </a:pPr>
            <a:r>
              <a:rPr b="1"/>
              <a:t>Convalida incrociata</a:t>
            </a:r>
            <a:r>
              <a:t>: valutazione delle prestazioni, controllo della generalizzazione, valutazione del modello</a:t>
            </a:r>
            <a:endParaRPr sz="3600">
              <a:latin typeface="+mj-lt"/>
            </a:endParaRPr>
          </a:p>
        </p:txBody>
      </p:sp>
    </p:spTree>
    <p:extLst>
      <p:ext uri="{BB962C8B-B14F-4D97-AF65-F5344CB8AC3E}">
        <p14:creationId xmlns:p14="http://schemas.microsoft.com/office/powerpoint/2010/main" val="653769670"/>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30" y="81115"/>
            <a:ext cx="10515600" cy="794852"/>
          </a:xfrm>
        </p:spPr>
        <p:txBody>
          <a:bodyPr/>
          <a:lstStyle/>
          <a:p>
            <a:pPr algn="ctr">
              <a:defRPr b="1"/>
            </a:pPr>
            <a:r>
              <a:t>Pre-elaborazione dati</a:t>
            </a:r>
          </a:p>
        </p:txBody>
      </p:sp>
      <p:graphicFrame>
        <p:nvGraphicFramePr>
          <p:cNvPr id="4" name="Table 3"/>
          <p:cNvGraphicFramePr>
            <a:graphicFrameLocks noGrp="1"/>
          </p:cNvGraphicFramePr>
          <p:nvPr>
            <p:extLst>
              <p:ext uri="{D42A27DB-BD31-4B8C-83A1-F6EECF244321}">
                <p14:modId xmlns:p14="http://schemas.microsoft.com/office/powerpoint/2010/main" val="2528952428"/>
              </p:ext>
            </p:extLst>
          </p:nvPr>
        </p:nvGraphicFramePr>
        <p:xfrm>
          <a:off x="2677886" y="2634343"/>
          <a:ext cx="8414657" cy="2796834"/>
        </p:xfrm>
        <a:graphic>
          <a:graphicData uri="http://schemas.openxmlformats.org/drawingml/2006/table">
            <a:tbl>
              <a:tblPr>
                <a:tableStyleId>{5C22544A-7EE6-4342-B048-85BDC9FD1C3A}</a:tableStyleId>
              </a:tblPr>
              <a:tblGrid>
                <a:gridCol w="700736">
                  <a:extLst>
                    <a:ext uri="{9D8B030D-6E8A-4147-A177-3AD203B41FA5}">
                      <a16:colId xmlns:a16="http://schemas.microsoft.com/office/drawing/2014/main" val="238679690"/>
                    </a:ext>
                  </a:extLst>
                </a:gridCol>
                <a:gridCol w="1121175">
                  <a:extLst>
                    <a:ext uri="{9D8B030D-6E8A-4147-A177-3AD203B41FA5}">
                      <a16:colId xmlns:a16="http://schemas.microsoft.com/office/drawing/2014/main" val="1058936078"/>
                    </a:ext>
                  </a:extLst>
                </a:gridCol>
                <a:gridCol w="1121175">
                  <a:extLst>
                    <a:ext uri="{9D8B030D-6E8A-4147-A177-3AD203B41FA5}">
                      <a16:colId xmlns:a16="http://schemas.microsoft.com/office/drawing/2014/main" val="1854595423"/>
                    </a:ext>
                  </a:extLst>
                </a:gridCol>
                <a:gridCol w="3246737">
                  <a:extLst>
                    <a:ext uri="{9D8B030D-6E8A-4147-A177-3AD203B41FA5}">
                      <a16:colId xmlns:a16="http://schemas.microsoft.com/office/drawing/2014/main" val="2017713127"/>
                    </a:ext>
                  </a:extLst>
                </a:gridCol>
                <a:gridCol w="2224834">
                  <a:extLst>
                    <a:ext uri="{9D8B030D-6E8A-4147-A177-3AD203B41FA5}">
                      <a16:colId xmlns:a16="http://schemas.microsoft.com/office/drawing/2014/main" val="4119925388"/>
                    </a:ext>
                  </a:extLst>
                </a:gridCol>
              </a:tblGrid>
              <a:tr h="466139">
                <a:tc>
                  <a:txBody>
                    <a:bodyPr/>
                    <a:lstStyle/>
                    <a:p>
                      <a:pPr algn="ctr" fontAlgn="ctr">
                        <a:defRPr b="1" sz="2800">
                          <a:effectLst/>
                          <a:latin typeface="+mj-lt"/>
                        </a:defRPr>
                      </a:pPr>
                      <a:r>
                        <a:t>ID</a:t>
                      </a:r>
                      <a:endParaRPr b="1" i="0" strike="noStrike" sz="2800" u="none">
                        <a:solidFill>
                          <a:srgbClr val="000000"/>
                        </a:solidFill>
                        <a:effectLst/>
                        <a:latin typeface="+mj-lt"/>
                      </a:endParaRPr>
                    </a:p>
                  </a:txBody>
                  <a:tcPr anchor="ctr" marB="0" marL="9525" marR="9525" marT="9525"/>
                </a:tc>
                <a:tc>
                  <a:txBody>
                    <a:bodyPr/>
                    <a:lstStyle/>
                    <a:p>
                      <a:pPr algn="ctr" fontAlgn="ctr">
                        <a:defRPr b="1" sz="2800">
                          <a:effectLst/>
                          <a:latin typeface="+mj-lt"/>
                        </a:defRPr>
                      </a:pPr>
                      <a:r>
                        <a:t>Valutazione</a:t>
                      </a:r>
                      <a:endParaRPr b="1" i="0" strike="noStrike" sz="2800" u="none">
                        <a:solidFill>
                          <a:srgbClr val="000000"/>
                        </a:solidFill>
                        <a:effectLst/>
                        <a:latin typeface="+mj-lt"/>
                      </a:endParaRPr>
                    </a:p>
                  </a:txBody>
                  <a:tcPr anchor="ctr" marB="0" marL="9525" marR="9525" marT="9525"/>
                </a:tc>
                <a:tc>
                  <a:txBody>
                    <a:bodyPr/>
                    <a:lstStyle/>
                    <a:p>
                      <a:pPr algn="ctr" fontAlgn="ctr">
                        <a:defRPr b="1" sz="2800">
                          <a:effectLst/>
                          <a:latin typeface="+mj-lt"/>
                        </a:defRPr>
                      </a:pPr>
                      <a:r>
                        <a:t>Età</a:t>
                      </a:r>
                      <a:endParaRPr b="1" i="0" strike="noStrike" sz="2800" u="none">
                        <a:solidFill>
                          <a:srgbClr val="000000"/>
                        </a:solidFill>
                        <a:effectLst/>
                        <a:latin typeface="+mj-lt"/>
                      </a:endParaRPr>
                    </a:p>
                  </a:txBody>
                  <a:tcPr anchor="ctr" marB="0" marL="9525" marR="9525" marT="9525"/>
                </a:tc>
                <a:tc>
                  <a:txBody>
                    <a:bodyPr/>
                    <a:lstStyle/>
                    <a:p>
                      <a:pPr algn="ctr" fontAlgn="ctr">
                        <a:defRPr b="1" sz="2800">
                          <a:effectLst/>
                          <a:latin typeface="+mj-lt"/>
                        </a:defRPr>
                      </a:pPr>
                      <a:r>
                        <a:t>Motivo reclamo</a:t>
                      </a:r>
                      <a:endParaRPr b="1" i="0" strike="noStrike" sz="2800" u="none">
                        <a:solidFill>
                          <a:srgbClr val="000000"/>
                        </a:solidFill>
                        <a:effectLst/>
                        <a:latin typeface="+mj-lt"/>
                      </a:endParaRPr>
                    </a:p>
                  </a:txBody>
                  <a:tcPr anchor="ctr" marB="0" marL="9525" marR="9525" marT="9525"/>
                </a:tc>
                <a:tc>
                  <a:txBody>
                    <a:bodyPr/>
                    <a:lstStyle/>
                    <a:p>
                      <a:pPr algn="ctr" fontAlgn="ctr">
                        <a:defRPr b="1" sz="2800">
                          <a:effectLst/>
                          <a:latin typeface="+mj-lt"/>
                        </a:defRPr>
                      </a:pPr>
                      <a:r>
                        <a:t>Ubicazione</a:t>
                      </a:r>
                      <a:endParaRPr b="1" i="0" strike="noStrike" sz="2800" u="none">
                        <a:solidFill>
                          <a:srgbClr val="000000"/>
                        </a:solidFill>
                        <a:effectLst/>
                        <a:latin typeface="+mj-lt"/>
                      </a:endParaRPr>
                    </a:p>
                  </a:txBody>
                  <a:tcPr anchor="ctr" marB="0" marL="9525" marR="9525" marT="9525"/>
                </a:tc>
                <a:extLst>
                  <a:ext uri="{0D108BD9-81ED-4DB2-BD59-A6C34878D82A}">
                    <a16:rowId xmlns:a16="http://schemas.microsoft.com/office/drawing/2014/main" val="3491634415"/>
                  </a:ext>
                </a:extLst>
              </a:tr>
              <a:tr h="466139">
                <a:tc>
                  <a:txBody>
                    <a:bodyPr/>
                    <a:lstStyle/>
                    <a:p>
                      <a:pPr algn="ctr" fontAlgn="ctr">
                        <a:defRPr sz="2800">
                          <a:effectLst/>
                          <a:latin typeface="+mj-lt"/>
                        </a:defRPr>
                      </a:pPr>
                      <a:r>
                        <a:t>1</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4</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-5</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Servizio lento</a:t>
                      </a:r>
                      <a:endParaRPr b="0" i="0" strike="noStrike" sz="2800" u="none">
                        <a:solidFill>
                          <a:srgbClr val="000000"/>
                        </a:solidFill>
                        <a:effectLst/>
                        <a:latin typeface="+mj-lt"/>
                      </a:endParaRPr>
                    </a:p>
                  </a:txBody>
                  <a:tcPr anchor="ctr" marB="0" marL="9525" marR="9525" marT="9525"/>
                </a:tc>
                <a:tc>
                  <a:txBody>
                    <a:bodyPr/>
                    <a:lstStyle/>
                    <a:p/>
                  </a:txBody>
                  <a:tcPr anchor="ctr" marB="0" marL="9525" marR="9525" marT="9525"/>
                </a:tc>
                <a:extLst>
                  <a:ext uri="{0D108BD9-81ED-4DB2-BD59-A6C34878D82A}">
                    <a16:rowId xmlns:a16="http://schemas.microsoft.com/office/drawing/2014/main" val="3316595930"/>
                  </a:ext>
                </a:extLst>
              </a:tr>
              <a:tr h="466139">
                <a:tc>
                  <a:txBody>
                    <a:bodyPr/>
                    <a:lstStyle/>
                    <a:p>
                      <a:pPr algn="ctr" fontAlgn="ctr">
                        <a:defRPr sz="2800">
                          <a:effectLst/>
                          <a:latin typeface="+mj-lt"/>
                        </a:defRPr>
                      </a:pPr>
                      <a:r>
                        <a:t>2</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 </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28</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Problema di fatturazione</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New York</a:t>
                      </a:r>
                      <a:endParaRPr b="0" i="0" strike="noStrike" sz="2800" u="none">
                        <a:solidFill>
                          <a:srgbClr val="000000"/>
                        </a:solidFill>
                        <a:effectLst/>
                        <a:latin typeface="+mj-lt"/>
                      </a:endParaRPr>
                    </a:p>
                  </a:txBody>
                  <a:tcPr anchor="ctr" marB="0" marL="9525" marR="9525" marT="9525"/>
                </a:tc>
                <a:extLst>
                  <a:ext uri="{0D108BD9-81ED-4DB2-BD59-A6C34878D82A}">
                    <a16:rowId xmlns:a16="http://schemas.microsoft.com/office/drawing/2014/main" val="1289706601"/>
                  </a:ext>
                </a:extLst>
              </a:tr>
              <a:tr h="466139">
                <a:tc>
                  <a:txBody>
                    <a:bodyPr/>
                    <a:lstStyle/>
                    <a:p>
                      <a:pPr algn="ctr" fontAlgn="ctr">
                        <a:defRPr sz="2800">
                          <a:effectLst/>
                          <a:latin typeface="+mj-lt"/>
                        </a:defRPr>
                      </a:pPr>
                      <a:r>
                        <a:t>3</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5</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35</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Qualità prodotto</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Los Angeles</a:t>
                      </a:r>
                      <a:endParaRPr b="0" i="0" strike="noStrike" sz="2800" u="none">
                        <a:solidFill>
                          <a:srgbClr val="000000"/>
                        </a:solidFill>
                        <a:effectLst/>
                        <a:latin typeface="+mj-lt"/>
                      </a:endParaRPr>
                    </a:p>
                  </a:txBody>
                  <a:tcPr anchor="ctr" marB="0" marL="9525" marR="9525" marT="9525"/>
                </a:tc>
                <a:extLst>
                  <a:ext uri="{0D108BD9-81ED-4DB2-BD59-A6C34878D82A}">
                    <a16:rowId xmlns:a16="http://schemas.microsoft.com/office/drawing/2014/main" val="2264697395"/>
                  </a:ext>
                </a:extLst>
              </a:tr>
              <a:tr h="466139">
                <a:tc>
                  <a:txBody>
                    <a:bodyPr/>
                    <a:lstStyle/>
                    <a:p>
                      <a:pPr algn="ctr" fontAlgn="ctr">
                        <a:defRPr sz="2800">
                          <a:effectLst/>
                          <a:latin typeface="+mj-lt"/>
                        </a:defRPr>
                      </a:pPr>
                      <a:r>
                        <a:t>4</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2</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25</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 </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New York</a:t>
                      </a:r>
                      <a:endParaRPr b="0" i="0" strike="noStrike" sz="2800" u="none">
                        <a:solidFill>
                          <a:srgbClr val="000000"/>
                        </a:solidFill>
                        <a:effectLst/>
                        <a:latin typeface="+mj-lt"/>
                      </a:endParaRPr>
                    </a:p>
                  </a:txBody>
                  <a:tcPr anchor="ctr" marB="0" marL="9525" marR="9525" marT="9525"/>
                </a:tc>
                <a:extLst>
                  <a:ext uri="{0D108BD9-81ED-4DB2-BD59-A6C34878D82A}">
                    <a16:rowId xmlns:a16="http://schemas.microsoft.com/office/drawing/2014/main" val="3952093111"/>
                  </a:ext>
                </a:extLst>
              </a:tr>
              <a:tr h="466139">
                <a:tc>
                  <a:txBody>
                    <a:bodyPr/>
                    <a:lstStyle/>
                    <a:p>
                      <a:pPr algn="ctr" fontAlgn="ctr">
                        <a:defRPr sz="2800">
                          <a:effectLst/>
                          <a:latin typeface="+mj-lt"/>
                        </a:defRPr>
                      </a:pPr>
                      <a:r>
                        <a:t>5</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5</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62</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Ritardo consegna</a:t>
                      </a:r>
                      <a:endParaRPr b="0" i="0" strike="noStrike" sz="2800" u="none">
                        <a:solidFill>
                          <a:srgbClr val="000000"/>
                        </a:solidFill>
                        <a:effectLst/>
                        <a:latin typeface="+mj-lt"/>
                      </a:endParaRPr>
                    </a:p>
                  </a:txBody>
                  <a:tcPr anchor="ctr" marB="0" marL="9525" marR="9525" marT="9525"/>
                </a:tc>
                <a:tc>
                  <a:txBody>
                    <a:bodyPr/>
                    <a:lstStyle/>
                    <a:p>
                      <a:pPr algn="ctr" fontAlgn="ctr">
                        <a:defRPr sz="2800">
                          <a:effectLst/>
                          <a:latin typeface="+mj-lt"/>
                        </a:defRPr>
                      </a:pPr>
                      <a:r>
                        <a:t>San Francisco</a:t>
                      </a:r>
                      <a:endParaRPr b="0" i="0" strike="noStrike" sz="2800" u="none">
                        <a:solidFill>
                          <a:srgbClr val="000000"/>
                        </a:solidFill>
                        <a:effectLst/>
                        <a:latin typeface="+mj-lt"/>
                      </a:endParaRPr>
                    </a:p>
                  </a:txBody>
                  <a:tcPr anchor="ctr" marB="0" marL="9525" marR="9525" marT="9525"/>
                </a:tc>
                <a:extLst>
                  <a:ext uri="{0D108BD9-81ED-4DB2-BD59-A6C34878D82A}">
                    <a16:rowId xmlns:a16="http://schemas.microsoft.com/office/drawing/2014/main" val="796780165"/>
                  </a:ext>
                </a:extLst>
              </a:tr>
            </a:tbl>
          </a:graphicData>
        </a:graphic>
      </p:graphicFrame>
      <p:sp>
        <p:nvSpPr>
          <p:cNvPr id="5" name="Rectangular Callout 4"/>
          <p:cNvSpPr/>
          <p:nvPr/>
        </p:nvSpPr>
        <p:spPr>
          <a:xfrm>
            <a:off x="2122715" y="5722707"/>
            <a:ext cx="5845628" cy="1003074"/>
          </a:xfrm>
          <a:prstGeom prst="wedgeRectCallout">
            <a:avLst>
              <a:gd fmla="val 12101" name="adj1"/>
              <a:gd fmla="val -144602"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Rilasciare la riga se il valore mancante influisce minimamente sull'analisi oppure riempirla con un valore segnaposto come "Non specificato" se è importante conservare la riga.</a:t>
            </a:r>
          </a:p>
        </p:txBody>
      </p:sp>
      <p:sp>
        <p:nvSpPr>
          <p:cNvPr id="7" name="Rectangular Callout 6"/>
          <p:cNvSpPr/>
          <p:nvPr/>
        </p:nvSpPr>
        <p:spPr>
          <a:xfrm>
            <a:off x="381001" y="2761793"/>
            <a:ext cx="1741714" cy="2960914"/>
          </a:xfrm>
          <a:prstGeom prst="wedgeRectCallout">
            <a:avLst>
              <a:gd fmla="val 156476" name="adj1"/>
              <a:gd fmla="val -13352"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Può essere compilato utilizzando tecniche di imputazione, come ad esempio prendendo la valutazione media di reclami simili o utilizzando la valutazione mediana</a:t>
            </a:r>
          </a:p>
        </p:txBody>
      </p:sp>
      <p:sp>
        <p:nvSpPr>
          <p:cNvPr id="9" name="Rectangular Callout 8"/>
          <p:cNvSpPr/>
          <p:nvPr/>
        </p:nvSpPr>
        <p:spPr>
          <a:xfrm>
            <a:off x="381001" y="770071"/>
            <a:ext cx="3766457" cy="1230638"/>
          </a:xfrm>
          <a:prstGeom prst="wedgeRectCallout">
            <a:avLst>
              <a:gd fmla="val 72278" name="adj1"/>
              <a:gd fmla="val 143535"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Il valore di età negativo (-5) può essere sostituito con un'età minima ragionevole, ad esempio 18</a:t>
            </a:r>
          </a:p>
        </p:txBody>
      </p:sp>
      <p:sp>
        <p:nvSpPr>
          <p:cNvPr id="10" name="Rectangular Callout 9"/>
          <p:cNvSpPr/>
          <p:nvPr/>
        </p:nvSpPr>
        <p:spPr>
          <a:xfrm>
            <a:off x="8153401" y="974921"/>
            <a:ext cx="3766457" cy="1230638"/>
          </a:xfrm>
          <a:prstGeom prst="wedgeRectCallout">
            <a:avLst>
              <a:gd fmla="val 20255" name="adj1"/>
              <a:gd fmla="val 140882"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Servizi di geolocalizzazione, indirizzo IP, valore più frequente ... </a:t>
            </a:r>
          </a:p>
        </p:txBody>
      </p:sp>
      <p:pic>
        <p:nvPicPr>
          <p:cNvPr descr="Free Stainless Steel Close Wrench on Spanner Stock Photo" id="2052" name="Picture 4"/>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42114" y="875967"/>
            <a:ext cx="2240189" cy="1680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094838"/>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Progettazione caratteristiche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306287"/>
            <a:ext cx="8833757" cy="4903334"/>
          </a:xfrm>
        </p:spPr>
        <p:txBody>
          <a:bodyPr>
            <a:noAutofit/>
          </a:bodyPr>
          <a:lstStyle/>
          <a:p>
            <a:pPr algn="just">
              <a:defRPr sz="3600">
                <a:latin typeface="+mj-lt"/>
              </a:defRPr>
            </a:pPr>
            <a:r>
              <a:t>Feature Engineering: sblocca i superpoteri nascosti nei tuoi dati!</a:t>
            </a:r>
          </a:p>
          <a:p>
            <a:pPr algn="just">
              <a:defRPr sz="3600">
                <a:latin typeface="+mj-lt"/>
              </a:defRPr>
            </a:pPr>
            <a:r>
              <a:t>Crea il set perfetto di strumenti per la tua analisi.</a:t>
            </a:r>
          </a:p>
          <a:p>
            <a:pPr algn="just">
              <a:defRPr sz="3600">
                <a:latin typeface="+mj-lt"/>
              </a:defRPr>
            </a:pPr>
            <a:r>
              <a:t>Trasforma, seleziona e migliora le funzionalità per rendere i tuoi modelli più intelligenti.</a:t>
            </a:r>
          </a:p>
          <a:p>
            <a:pPr algn="just">
              <a:defRPr sz="3600">
                <a:latin typeface="+mj-lt"/>
              </a:defRPr>
            </a:pPr>
            <a:r>
              <a:t>Codifica le variabili categoriche, scala le caratteristiche numeriche, crea interazioni e polinomi.</a:t>
            </a:r>
          </a:p>
          <a:p>
            <a:pPr algn="just">
              <a:defRPr sz="3600">
                <a:latin typeface="+mj-lt"/>
              </a:defRPr>
            </a:pPr>
            <a:r>
              <a:t>Consenti ai tuoi modelli di scoprire modelli nascosti e ottenere insight aggiuntivi.</a:t>
            </a:r>
            <a:endParaRPr sz="3600">
              <a:latin typeface="+mj-lt"/>
            </a:endParaRPr>
          </a:p>
        </p:txBody>
      </p:sp>
      <p:pic>
        <p:nvPicPr>
          <p:cNvPr descr="Free Man Standing Infront of White Board Stock Photo" id="2050"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11829" y="1306287"/>
            <a:ext cx="2725504" cy="1820637"/>
          </a:xfrm>
          <a:prstGeom prst="rect">
            <a:avLst/>
          </a:prstGeom>
          <a:noFill/>
          <a:extLst>
            <a:ext uri="{909E8E84-426E-40DD-AFC4-6F175D3DCCD1}">
              <a14:hiddenFill xmlns:a14="http://schemas.microsoft.com/office/drawing/2010/main">
                <a:solidFill>
                  <a:srgbClr val="FFFFFF"/>
                </a:solidFill>
              </a14:hiddenFill>
            </a:ext>
          </a:extLst>
        </p:spPr>
      </p:pic>
      <p:pic>
        <p:nvPicPr>
          <p:cNvPr descr="Free Civil Engineer Planning Dam Stock Photo" id="2052"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677399" y="3388179"/>
            <a:ext cx="1880961" cy="2821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290345"/>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Progettazione caratteristiche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270171" y="1328058"/>
            <a:ext cx="5894614" cy="1981199"/>
          </a:xfrm>
        </p:spPr>
        <p:txBody>
          <a:bodyPr>
            <a:noAutofit/>
          </a:bodyPr>
          <a:lstStyle/>
          <a:p>
            <a:pPr>
              <a:defRPr sz="3600">
                <a:latin typeface="+mj-lt"/>
              </a:defRPr>
            </a:pPr>
            <a:r>
              <a:rPr b="1"/>
              <a:t>Ridimensionamento di funzioni numeriche:</a:t>
            </a:r>
            <a:r>
              <a:t> posiziona funzioni diverse su una scala simile</a:t>
            </a:r>
          </a:p>
        </p:txBody>
      </p:sp>
      <p:graphicFrame>
        <p:nvGraphicFramePr>
          <p:cNvPr id="4" name="Table 3"/>
          <p:cNvGraphicFramePr>
            <a:graphicFrameLocks noGrp="1"/>
          </p:cNvGraphicFramePr>
          <p:nvPr>
            <p:extLst>
              <p:ext uri="{D42A27DB-BD31-4B8C-83A1-F6EECF244321}">
                <p14:modId xmlns:p14="http://schemas.microsoft.com/office/powerpoint/2010/main" val="1725009243"/>
              </p:ext>
            </p:extLst>
          </p:nvPr>
        </p:nvGraphicFramePr>
        <p:xfrm>
          <a:off x="223157" y="3428998"/>
          <a:ext cx="5894614" cy="2416630"/>
        </p:xfrm>
        <a:graphic>
          <a:graphicData uri="http://schemas.openxmlformats.org/drawingml/2006/table">
            <a:tbl>
              <a:tblPr>
                <a:tableStyleId>{5C22544A-7EE6-4342-B048-85BDC9FD1C3A}</a:tableStyleId>
              </a:tblPr>
              <a:tblGrid>
                <a:gridCol w="1447432">
                  <a:extLst>
                    <a:ext uri="{9D8B030D-6E8A-4147-A177-3AD203B41FA5}">
                      <a16:colId xmlns:a16="http://schemas.microsoft.com/office/drawing/2014/main" val="3860154422"/>
                    </a:ext>
                  </a:extLst>
                </a:gridCol>
                <a:gridCol w="1426455">
                  <a:extLst>
                    <a:ext uri="{9D8B030D-6E8A-4147-A177-3AD203B41FA5}">
                      <a16:colId xmlns:a16="http://schemas.microsoft.com/office/drawing/2014/main" val="2780291677"/>
                    </a:ext>
                  </a:extLst>
                </a:gridCol>
                <a:gridCol w="1006909">
                  <a:extLst>
                    <a:ext uri="{9D8B030D-6E8A-4147-A177-3AD203B41FA5}">
                      <a16:colId xmlns:a16="http://schemas.microsoft.com/office/drawing/2014/main" val="3452682668"/>
                    </a:ext>
                  </a:extLst>
                </a:gridCol>
                <a:gridCol w="1006909">
                  <a:extLst>
                    <a:ext uri="{9D8B030D-6E8A-4147-A177-3AD203B41FA5}">
                      <a16:colId xmlns:a16="http://schemas.microsoft.com/office/drawing/2014/main" val="4177744531"/>
                    </a:ext>
                  </a:extLst>
                </a:gridCol>
                <a:gridCol w="1006909">
                  <a:extLst>
                    <a:ext uri="{9D8B030D-6E8A-4147-A177-3AD203B41FA5}">
                      <a16:colId xmlns:a16="http://schemas.microsoft.com/office/drawing/2014/main" val="1865128360"/>
                    </a:ext>
                  </a:extLst>
                </a:gridCol>
              </a:tblGrid>
              <a:tr h="483326">
                <a:tc>
                  <a:txBody>
                    <a:bodyPr/>
                    <a:lstStyle/>
                    <a:p>
                      <a:pPr algn="ctr" fontAlgn="b">
                        <a:defRPr b="1" sz="2400">
                          <a:effectLst/>
                          <a:latin typeface="+mj-lt"/>
                        </a:defRPr>
                      </a:pPr>
                      <a:r>
                        <a:t>Frutta</a:t>
                      </a:r>
                      <a:endParaRPr b="1" i="0" strike="noStrike" sz="2400" u="none">
                        <a:solidFill>
                          <a:srgbClr val="000000"/>
                        </a:solidFill>
                        <a:effectLst/>
                        <a:latin typeface="+mj-lt"/>
                      </a:endParaRPr>
                    </a:p>
                  </a:txBody>
                  <a:tcPr anchor="b" marB="0" marL="9525" marR="9525" marT="9525"/>
                </a:tc>
                <a:tc>
                  <a:txBody>
                    <a:bodyPr/>
                    <a:lstStyle/>
                    <a:p>
                      <a:pPr algn="ctr" fontAlgn="b">
                        <a:defRPr b="1" sz="2400">
                          <a:effectLst/>
                          <a:latin typeface="+mj-lt"/>
                        </a:defRPr>
                      </a:pPr>
                      <a:r>
                        <a:t>Colore</a:t>
                      </a:r>
                      <a:endParaRPr b="1" i="0" strike="noStrike" sz="2400" u="none">
                        <a:solidFill>
                          <a:srgbClr val="000000"/>
                        </a:solidFill>
                        <a:effectLst/>
                        <a:latin typeface="+mj-lt"/>
                      </a:endParaRPr>
                    </a:p>
                  </a:txBody>
                  <a:tcPr anchor="b" marB="0" marL="9525" marR="9525" marT="9525"/>
                </a:tc>
                <a:tc>
                  <a:txBody>
                    <a:bodyPr/>
                    <a:lstStyle/>
                    <a:p>
                      <a:pPr algn="ctr" fontAlgn="b"/>
                      <a:endParaRPr b="1" i="0" strike="noStrike" sz="2400" u="none">
                        <a:solidFill>
                          <a:srgbClr val="000000"/>
                        </a:solidFill>
                        <a:effectLst/>
                        <a:latin typeface="+mj-lt"/>
                      </a:endParaRPr>
                    </a:p>
                  </a:txBody>
                  <a:tcPr anchor="b" marB="0" marL="9525" marR="9525" marT="9525"/>
                </a:tc>
                <a:tc>
                  <a:txBody>
                    <a:bodyPr/>
                    <a:lstStyle/>
                    <a:p>
                      <a:pPr algn="ctr" fontAlgn="b">
                        <a:defRPr b="1" sz="2400">
                          <a:effectLst/>
                          <a:latin typeface="+mj-lt"/>
                        </a:defRPr>
                      </a:pPr>
                      <a:r>
                        <a:t>Frutta</a:t>
                      </a:r>
                      <a:endParaRPr b="1" i="0" strike="noStrike" sz="2400" u="none">
                        <a:solidFill>
                          <a:srgbClr val="000000"/>
                        </a:solidFill>
                        <a:effectLst/>
                        <a:latin typeface="+mj-lt"/>
                      </a:endParaRPr>
                    </a:p>
                  </a:txBody>
                  <a:tcPr anchor="b" marB="0" marL="9525" marR="9525" marT="9525"/>
                </a:tc>
                <a:tc>
                  <a:txBody>
                    <a:bodyPr/>
                    <a:lstStyle/>
                    <a:p>
                      <a:pPr algn="ctr" fontAlgn="b">
                        <a:defRPr b="1" sz="2400">
                          <a:effectLst/>
                          <a:latin typeface="+mj-lt"/>
                        </a:defRPr>
                      </a:pPr>
                      <a:r>
                        <a:t>Colore</a:t>
                      </a:r>
                      <a:endParaRPr b="1" i="0" strike="noStrike" sz="2400" u="none">
                        <a:solidFill>
                          <a:srgbClr val="000000"/>
                        </a:solidFill>
                        <a:effectLst/>
                        <a:latin typeface="+mj-lt"/>
                      </a:endParaRPr>
                    </a:p>
                  </a:txBody>
                  <a:tcPr anchor="b" marB="0" marL="9525" marR="9525" marT="9525"/>
                </a:tc>
                <a:extLst>
                  <a:ext uri="{0D108BD9-81ED-4DB2-BD59-A6C34878D82A}">
                    <a16:rowId xmlns:a16="http://schemas.microsoft.com/office/drawing/2014/main" val="3667721183"/>
                  </a:ext>
                </a:extLst>
              </a:tr>
              <a:tr h="483326">
                <a:tc>
                  <a:txBody>
                    <a:bodyPr/>
                    <a:lstStyle/>
                    <a:p>
                      <a:pPr algn="ctr" fontAlgn="b">
                        <a:defRPr sz="2400">
                          <a:effectLst/>
                          <a:latin typeface="+mj-lt"/>
                        </a:defRPr>
                      </a:pPr>
                      <a:r>
                        <a:t>Apple</a:t>
                      </a:r>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Rosso</a:t>
                      </a:r>
                      <a:endParaRPr b="0" i="0" strike="noStrike" sz="2400" u="none">
                        <a:solidFill>
                          <a:srgbClr val="000000"/>
                        </a:solidFill>
                        <a:effectLst/>
                        <a:latin typeface="+mj-lt"/>
                      </a:endParaRPr>
                    </a:p>
                  </a:txBody>
                  <a:tcPr anchor="b" marB="0" marL="9525" marR="9525" marT="9525"/>
                </a:tc>
                <a:tc>
                  <a:txBody>
                    <a:bodyPr/>
                    <a:lstStyle/>
                    <a:p>
                      <a:pPr algn="ctr" fontAlgn="b"/>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Apple</a:t>
                      </a:r>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1</a:t>
                      </a:r>
                      <a:endParaRPr b="0" i="0" strike="noStrike" sz="2400" u="none">
                        <a:solidFill>
                          <a:srgbClr val="000000"/>
                        </a:solidFill>
                        <a:effectLst/>
                        <a:latin typeface="+mj-lt"/>
                      </a:endParaRPr>
                    </a:p>
                  </a:txBody>
                  <a:tcPr anchor="b" marB="0" marL="9525" marR="9525" marT="9525"/>
                </a:tc>
                <a:extLst>
                  <a:ext uri="{0D108BD9-81ED-4DB2-BD59-A6C34878D82A}">
                    <a16:rowId xmlns:a16="http://schemas.microsoft.com/office/drawing/2014/main" val="655356608"/>
                  </a:ext>
                </a:extLst>
              </a:tr>
              <a:tr h="483326">
                <a:tc>
                  <a:txBody>
                    <a:bodyPr/>
                    <a:lstStyle/>
                    <a:p>
                      <a:pPr algn="ctr" fontAlgn="b">
                        <a:defRPr sz="2400">
                          <a:effectLst/>
                          <a:latin typeface="+mj-lt"/>
                        </a:defRPr>
                      </a:pPr>
                      <a:r>
                        <a:t>Banana</a:t>
                      </a:r>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Giallo</a:t>
                      </a:r>
                      <a:endParaRPr b="0" i="0" strike="noStrike" sz="2400" u="none">
                        <a:solidFill>
                          <a:srgbClr val="000000"/>
                        </a:solidFill>
                        <a:effectLst/>
                        <a:latin typeface="+mj-lt"/>
                      </a:endParaRPr>
                    </a:p>
                  </a:txBody>
                  <a:tcPr anchor="b" marB="0" marL="9525" marR="9525" marT="9525"/>
                </a:tc>
                <a:tc>
                  <a:txBody>
                    <a:bodyPr/>
                    <a:lstStyle/>
                    <a:p>
                      <a:pPr algn="ctr" fontAlgn="b"/>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Banana</a:t>
                      </a:r>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2</a:t>
                      </a:r>
                      <a:endParaRPr b="0" i="0" strike="noStrike" sz="2400" u="none">
                        <a:solidFill>
                          <a:srgbClr val="000000"/>
                        </a:solidFill>
                        <a:effectLst/>
                        <a:latin typeface="+mj-lt"/>
                      </a:endParaRPr>
                    </a:p>
                  </a:txBody>
                  <a:tcPr anchor="b" marB="0" marL="9525" marR="9525" marT="9525"/>
                </a:tc>
                <a:extLst>
                  <a:ext uri="{0D108BD9-81ED-4DB2-BD59-A6C34878D82A}">
                    <a16:rowId xmlns:a16="http://schemas.microsoft.com/office/drawing/2014/main" val="2597298304"/>
                  </a:ext>
                </a:extLst>
              </a:tr>
              <a:tr h="483326">
                <a:tc>
                  <a:txBody>
                    <a:bodyPr/>
                    <a:lstStyle/>
                    <a:p>
                      <a:pPr algn="ctr" fontAlgn="b">
                        <a:defRPr sz="2400">
                          <a:effectLst/>
                          <a:latin typeface="+mj-lt"/>
                        </a:defRPr>
                      </a:pPr>
                      <a:r>
                        <a:t>Arancione</a:t>
                      </a:r>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Arancione</a:t>
                      </a:r>
                      <a:endParaRPr b="0" i="0" strike="noStrike" sz="2400" u="none">
                        <a:solidFill>
                          <a:srgbClr val="000000"/>
                        </a:solidFill>
                        <a:effectLst/>
                        <a:latin typeface="+mj-lt"/>
                      </a:endParaRPr>
                    </a:p>
                  </a:txBody>
                  <a:tcPr anchor="b" marB="0" marL="9525" marR="9525" marT="9525"/>
                </a:tc>
                <a:tc>
                  <a:txBody>
                    <a:bodyPr/>
                    <a:lstStyle/>
                    <a:p>
                      <a:pPr algn="ctr" fontAlgn="b"/>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Arancione</a:t>
                      </a:r>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3</a:t>
                      </a:r>
                      <a:endParaRPr b="0" i="0" strike="noStrike" sz="2400" u="none">
                        <a:solidFill>
                          <a:srgbClr val="000000"/>
                        </a:solidFill>
                        <a:effectLst/>
                        <a:latin typeface="+mj-lt"/>
                      </a:endParaRPr>
                    </a:p>
                  </a:txBody>
                  <a:tcPr anchor="b" marB="0" marL="9525" marR="9525" marT="9525"/>
                </a:tc>
                <a:extLst>
                  <a:ext uri="{0D108BD9-81ED-4DB2-BD59-A6C34878D82A}">
                    <a16:rowId xmlns:a16="http://schemas.microsoft.com/office/drawing/2014/main" val="1500029851"/>
                  </a:ext>
                </a:extLst>
              </a:tr>
              <a:tr h="483326">
                <a:tc>
                  <a:txBody>
                    <a:bodyPr/>
                    <a:lstStyle/>
                    <a:p>
                      <a:pPr algn="ctr" fontAlgn="b">
                        <a:defRPr sz="2400">
                          <a:effectLst/>
                          <a:latin typeface="+mj-lt"/>
                        </a:defRPr>
                      </a:pPr>
                      <a:r>
                        <a:t>Uva</a:t>
                      </a:r>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Viola</a:t>
                      </a:r>
                      <a:endParaRPr b="0" i="0" strike="noStrike" sz="2400" u="none">
                        <a:solidFill>
                          <a:srgbClr val="000000"/>
                        </a:solidFill>
                        <a:effectLst/>
                        <a:latin typeface="+mj-lt"/>
                      </a:endParaRPr>
                    </a:p>
                  </a:txBody>
                  <a:tcPr anchor="b" marB="0" marL="9525" marR="9525" marT="9525"/>
                </a:tc>
                <a:tc>
                  <a:txBody>
                    <a:bodyPr/>
                    <a:lstStyle/>
                    <a:p>
                      <a:pPr algn="ctr" fontAlgn="b"/>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Uva</a:t>
                      </a:r>
                      <a:endParaRPr b="0" i="0" strike="noStrike" sz="2400" u="none">
                        <a:solidFill>
                          <a:srgbClr val="000000"/>
                        </a:solidFill>
                        <a:effectLst/>
                        <a:latin typeface="+mj-lt"/>
                      </a:endParaRPr>
                    </a:p>
                  </a:txBody>
                  <a:tcPr anchor="b" marB="0" marL="9525" marR="9525" marT="9525"/>
                </a:tc>
                <a:tc>
                  <a:txBody>
                    <a:bodyPr/>
                    <a:lstStyle/>
                    <a:p>
                      <a:pPr algn="ctr" fontAlgn="b">
                        <a:defRPr sz="2400">
                          <a:effectLst/>
                          <a:latin typeface="+mj-lt"/>
                        </a:defRPr>
                      </a:pPr>
                      <a:r>
                        <a:t>4</a:t>
                      </a:r>
                      <a:endParaRPr b="0" i="0" strike="noStrike" sz="2400" u="none">
                        <a:solidFill>
                          <a:srgbClr val="000000"/>
                        </a:solidFill>
                        <a:effectLst/>
                        <a:latin typeface="+mj-lt"/>
                      </a:endParaRPr>
                    </a:p>
                  </a:txBody>
                  <a:tcPr anchor="b" marB="0" marL="9525" marR="9525" marT="9525"/>
                </a:tc>
                <a:extLst>
                  <a:ext uri="{0D108BD9-81ED-4DB2-BD59-A6C34878D82A}">
                    <a16:rowId xmlns:a16="http://schemas.microsoft.com/office/drawing/2014/main" val="2276462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65398059"/>
              </p:ext>
            </p:extLst>
          </p:nvPr>
        </p:nvGraphicFramePr>
        <p:xfrm>
          <a:off x="6945086" y="3428996"/>
          <a:ext cx="4691745" cy="2416632"/>
        </p:xfrm>
        <a:graphic>
          <a:graphicData uri="http://schemas.openxmlformats.org/drawingml/2006/table">
            <a:tbl>
              <a:tblPr>
                <a:tableStyleId>{5C22544A-7EE6-4342-B048-85BDC9FD1C3A}</a:tableStyleId>
              </a:tblPr>
              <a:tblGrid>
                <a:gridCol w="883383">
                  <a:extLst>
                    <a:ext uri="{9D8B030D-6E8A-4147-A177-3AD203B41FA5}">
                      <a16:colId xmlns:a16="http://schemas.microsoft.com/office/drawing/2014/main" val="3129254369"/>
                    </a:ext>
                  </a:extLst>
                </a:gridCol>
                <a:gridCol w="981537">
                  <a:extLst>
                    <a:ext uri="{9D8B030D-6E8A-4147-A177-3AD203B41FA5}">
                      <a16:colId xmlns:a16="http://schemas.microsoft.com/office/drawing/2014/main" val="3472576496"/>
                    </a:ext>
                  </a:extLst>
                </a:gridCol>
                <a:gridCol w="942275">
                  <a:extLst>
                    <a:ext uri="{9D8B030D-6E8A-4147-A177-3AD203B41FA5}">
                      <a16:colId xmlns:a16="http://schemas.microsoft.com/office/drawing/2014/main" val="4013687729"/>
                    </a:ext>
                  </a:extLst>
                </a:gridCol>
                <a:gridCol w="942275">
                  <a:extLst>
                    <a:ext uri="{9D8B030D-6E8A-4147-A177-3AD203B41FA5}">
                      <a16:colId xmlns:a16="http://schemas.microsoft.com/office/drawing/2014/main" val="2748079332"/>
                    </a:ext>
                  </a:extLst>
                </a:gridCol>
                <a:gridCol w="942275">
                  <a:extLst>
                    <a:ext uri="{9D8B030D-6E8A-4147-A177-3AD203B41FA5}">
                      <a16:colId xmlns:a16="http://schemas.microsoft.com/office/drawing/2014/main" val="3010270365"/>
                    </a:ext>
                  </a:extLst>
                </a:gridCol>
              </a:tblGrid>
              <a:tr h="402772">
                <a:tc>
                  <a:txBody>
                    <a:bodyPr/>
                    <a:lstStyle/>
                    <a:p>
                      <a:pPr algn="ctr" fontAlgn="ctr">
                        <a:defRPr b="1" sz="2000">
                          <a:effectLst/>
                          <a:latin typeface="+mj-lt"/>
                        </a:defRPr>
                      </a:pPr>
                      <a:r>
                        <a:t>Età</a:t>
                      </a:r>
                      <a:endParaRPr b="1" i="0" strike="noStrike" sz="2000" u="none">
                        <a:solidFill>
                          <a:srgbClr val="000000"/>
                        </a:solidFill>
                        <a:effectLst/>
                        <a:latin typeface="+mj-lt"/>
                      </a:endParaRPr>
                    </a:p>
                  </a:txBody>
                  <a:tcPr anchor="ctr" marB="0" marL="9525" marR="9525" marT="9525"/>
                </a:tc>
                <a:tc>
                  <a:txBody>
                    <a:bodyPr/>
                    <a:lstStyle/>
                    <a:p>
                      <a:pPr algn="ctr" fontAlgn="ctr">
                        <a:defRPr b="1" sz="2000">
                          <a:effectLst/>
                          <a:latin typeface="+mj-lt"/>
                        </a:defRPr>
                      </a:pPr>
                      <a:r>
                        <a:t>Reddito</a:t>
                      </a:r>
                      <a:endParaRPr b="1" i="0" strike="noStrike" sz="2000" u="none">
                        <a:solidFill>
                          <a:srgbClr val="000000"/>
                        </a:solidFill>
                        <a:effectLst/>
                        <a:latin typeface="+mj-lt"/>
                      </a:endParaRPr>
                    </a:p>
                  </a:txBody>
                  <a:tcPr anchor="ctr" marB="0" marL="9525" marR="9525" marT="9525"/>
                </a:tc>
                <a:tc>
                  <a:txBody>
                    <a:bodyPr/>
                    <a:lstStyle/>
                    <a:p>
                      <a:pPr algn="l" fontAlgn="b"/>
                      <a:endParaRPr b="1" i="0" strike="noStrike" sz="2000" u="none">
                        <a:solidFill>
                          <a:srgbClr val="000000"/>
                        </a:solidFill>
                        <a:effectLst/>
                        <a:latin typeface="+mj-lt"/>
                      </a:endParaRPr>
                    </a:p>
                  </a:txBody>
                  <a:tcPr anchor="b" marB="0" marL="9525" marR="9525" marT="9525"/>
                </a:tc>
                <a:tc>
                  <a:txBody>
                    <a:bodyPr/>
                    <a:lstStyle/>
                    <a:p>
                      <a:pPr algn="ctr" fontAlgn="b">
                        <a:defRPr b="1" sz="2000">
                          <a:effectLst/>
                          <a:latin typeface="+mj-lt"/>
                        </a:defRPr>
                      </a:pPr>
                      <a:r>
                        <a:t>Età</a:t>
                      </a:r>
                      <a:endParaRPr b="1" i="0" strike="noStrike" sz="2000" u="none">
                        <a:solidFill>
                          <a:srgbClr val="000000"/>
                        </a:solidFill>
                        <a:effectLst/>
                        <a:latin typeface="+mj-lt"/>
                      </a:endParaRPr>
                    </a:p>
                  </a:txBody>
                  <a:tcPr anchor="b" marB="0" marL="9525" marR="9525" marT="9525"/>
                </a:tc>
                <a:tc>
                  <a:txBody>
                    <a:bodyPr/>
                    <a:lstStyle/>
                    <a:p>
                      <a:pPr algn="ctr" fontAlgn="b">
                        <a:defRPr b="1" sz="2000">
                          <a:effectLst/>
                          <a:latin typeface="+mj-lt"/>
                        </a:defRPr>
                      </a:pPr>
                      <a:r>
                        <a:t>Reddito</a:t>
                      </a:r>
                      <a:endParaRPr b="1"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3904680133"/>
                  </a:ext>
                </a:extLst>
              </a:tr>
              <a:tr h="402772">
                <a:tc>
                  <a:txBody>
                    <a:bodyPr/>
                    <a:lstStyle/>
                    <a:p>
                      <a:pPr algn="ctr" fontAlgn="ctr">
                        <a:defRPr sz="2000">
                          <a:effectLst/>
                          <a:latin typeface="+mj-lt"/>
                        </a:defRPr>
                      </a:pPr>
                      <a:r>
                        <a:t>25</a:t>
                      </a:r>
                      <a:endParaRPr b="0" i="0" strike="noStrike" sz="2000" u="none">
                        <a:solidFill>
                          <a:srgbClr val="000000"/>
                        </a:solidFill>
                        <a:effectLst/>
                        <a:latin typeface="+mj-lt"/>
                      </a:endParaRPr>
                    </a:p>
                  </a:txBody>
                  <a:tcPr anchor="ctr" marB="0" marL="9525" marR="9525" marT="9525"/>
                </a:tc>
                <a:tc>
                  <a:txBody>
                    <a:bodyPr/>
                    <a:lstStyle/>
                    <a:p>
                      <a:pPr algn="ctr" fontAlgn="ctr">
                        <a:defRPr sz="2000">
                          <a:effectLst/>
                          <a:latin typeface="+mj-lt"/>
                        </a:defRPr>
                      </a:pPr>
                      <a:r>
                        <a:t>30.000</a:t>
                      </a:r>
                      <a:endParaRPr b="0" i="0" strike="noStrike" sz="2000" u="none">
                        <a:solidFill>
                          <a:srgbClr val="000000"/>
                        </a:solidFill>
                        <a:effectLst/>
                        <a:latin typeface="+mj-lt"/>
                      </a:endParaRPr>
                    </a:p>
                  </a:txBody>
                  <a:tcPr anchor="ctr" marB="0" marL="9525" marR="9525" marT="9525"/>
                </a:tc>
                <a:tc>
                  <a:txBody>
                    <a:bodyPr/>
                    <a:lstStyle/>
                    <a:p>
                      <a:pPr algn="l" fontAlgn="b"/>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0,00</a:t>
                      </a:r>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0,00</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1539677565"/>
                  </a:ext>
                </a:extLst>
              </a:tr>
              <a:tr h="402772">
                <a:tc>
                  <a:txBody>
                    <a:bodyPr/>
                    <a:lstStyle/>
                    <a:p>
                      <a:pPr algn="ctr" fontAlgn="ctr">
                        <a:defRPr sz="2000">
                          <a:effectLst/>
                          <a:latin typeface="+mj-lt"/>
                        </a:defRPr>
                      </a:pPr>
                      <a:r>
                        <a:t>35</a:t>
                      </a:r>
                      <a:endParaRPr b="0" i="0" strike="noStrike" sz="2000" u="none">
                        <a:solidFill>
                          <a:srgbClr val="000000"/>
                        </a:solidFill>
                        <a:effectLst/>
                        <a:latin typeface="+mj-lt"/>
                      </a:endParaRPr>
                    </a:p>
                  </a:txBody>
                  <a:tcPr anchor="ctr" marB="0" marL="9525" marR="9525" marT="9525"/>
                </a:tc>
                <a:tc>
                  <a:txBody>
                    <a:bodyPr/>
                    <a:lstStyle/>
                    <a:p>
                      <a:pPr algn="ctr" fontAlgn="ctr">
                        <a:defRPr sz="2000">
                          <a:effectLst/>
                          <a:latin typeface="+mj-lt"/>
                        </a:defRPr>
                      </a:pPr>
                      <a:r>
                        <a:t>40.000</a:t>
                      </a:r>
                      <a:endParaRPr b="0" i="0" strike="noStrike" sz="2000" u="none">
                        <a:solidFill>
                          <a:srgbClr val="000000"/>
                        </a:solidFill>
                        <a:effectLst/>
                        <a:latin typeface="+mj-lt"/>
                      </a:endParaRPr>
                    </a:p>
                  </a:txBody>
                  <a:tcPr anchor="ctr" marB="0" marL="9525" marR="9525" marT="9525"/>
                </a:tc>
                <a:tc>
                  <a:txBody>
                    <a:bodyPr/>
                    <a:lstStyle/>
                    <a:p>
                      <a:pPr algn="l" fontAlgn="b"/>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0,40</a:t>
                      </a:r>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0,14</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858556950"/>
                  </a:ext>
                </a:extLst>
              </a:tr>
              <a:tr h="402772">
                <a:tc>
                  <a:txBody>
                    <a:bodyPr/>
                    <a:lstStyle/>
                    <a:p>
                      <a:pPr algn="ctr" fontAlgn="ctr">
                        <a:defRPr sz="2000">
                          <a:effectLst/>
                          <a:latin typeface="+mj-lt"/>
                        </a:defRPr>
                      </a:pPr>
                      <a:r>
                        <a:t>40</a:t>
                      </a:r>
                      <a:endParaRPr b="0" i="0" strike="noStrike" sz="2000" u="none">
                        <a:solidFill>
                          <a:srgbClr val="000000"/>
                        </a:solidFill>
                        <a:effectLst/>
                        <a:latin typeface="+mj-lt"/>
                      </a:endParaRPr>
                    </a:p>
                  </a:txBody>
                  <a:tcPr anchor="ctr" marB="0" marL="9525" marR="9525" marT="9525"/>
                </a:tc>
                <a:tc>
                  <a:txBody>
                    <a:bodyPr/>
                    <a:lstStyle/>
                    <a:p>
                      <a:pPr algn="ctr" fontAlgn="ctr">
                        <a:defRPr sz="2000">
                          <a:effectLst/>
                          <a:latin typeface="+mj-lt"/>
                        </a:defRPr>
                      </a:pPr>
                      <a:r>
                        <a:t>60.000</a:t>
                      </a:r>
                      <a:endParaRPr b="0" i="0" strike="noStrike" sz="2000" u="none">
                        <a:solidFill>
                          <a:srgbClr val="000000"/>
                        </a:solidFill>
                        <a:effectLst/>
                        <a:latin typeface="+mj-lt"/>
                      </a:endParaRPr>
                    </a:p>
                  </a:txBody>
                  <a:tcPr anchor="ctr" marB="0" marL="9525" marR="9525" marT="9525"/>
                </a:tc>
                <a:tc>
                  <a:txBody>
                    <a:bodyPr/>
                    <a:lstStyle/>
                    <a:p>
                      <a:pPr algn="l" fontAlgn="b"/>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0,60</a:t>
                      </a:r>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0,43</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2182862210"/>
                  </a:ext>
                </a:extLst>
              </a:tr>
              <a:tr h="402772">
                <a:tc>
                  <a:txBody>
                    <a:bodyPr/>
                    <a:lstStyle/>
                    <a:p>
                      <a:pPr algn="ctr" fontAlgn="ctr">
                        <a:defRPr sz="2000">
                          <a:effectLst/>
                          <a:latin typeface="+mj-lt"/>
                        </a:defRPr>
                      </a:pPr>
                      <a:r>
                        <a:t>45</a:t>
                      </a:r>
                      <a:endParaRPr b="0" i="0" strike="noStrike" sz="2000" u="none">
                        <a:solidFill>
                          <a:srgbClr val="000000"/>
                        </a:solidFill>
                        <a:effectLst/>
                        <a:latin typeface="+mj-lt"/>
                      </a:endParaRPr>
                    </a:p>
                  </a:txBody>
                  <a:tcPr anchor="ctr" marB="0" marL="9525" marR="9525" marT="9525"/>
                </a:tc>
                <a:tc>
                  <a:txBody>
                    <a:bodyPr/>
                    <a:lstStyle/>
                    <a:p>
                      <a:pPr algn="ctr" fontAlgn="ctr">
                        <a:defRPr sz="2000">
                          <a:effectLst/>
                          <a:latin typeface="+mj-lt"/>
                        </a:defRPr>
                      </a:pPr>
                      <a:r>
                        <a:t>80.000</a:t>
                      </a:r>
                      <a:endParaRPr b="0" i="0" strike="noStrike" sz="2000" u="none">
                        <a:solidFill>
                          <a:srgbClr val="000000"/>
                        </a:solidFill>
                        <a:effectLst/>
                        <a:latin typeface="+mj-lt"/>
                      </a:endParaRPr>
                    </a:p>
                  </a:txBody>
                  <a:tcPr anchor="ctr" marB="0" marL="9525" marR="9525" marT="9525"/>
                </a:tc>
                <a:tc>
                  <a:txBody>
                    <a:bodyPr/>
                    <a:lstStyle/>
                    <a:p>
                      <a:pPr algn="l" fontAlgn="b"/>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0,80</a:t>
                      </a:r>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0,71</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1242425126"/>
                  </a:ext>
                </a:extLst>
              </a:tr>
              <a:tr h="402772">
                <a:tc>
                  <a:txBody>
                    <a:bodyPr/>
                    <a:lstStyle/>
                    <a:p>
                      <a:pPr algn="ctr" fontAlgn="ctr">
                        <a:defRPr sz="2000">
                          <a:effectLst/>
                          <a:latin typeface="+mj-lt"/>
                        </a:defRPr>
                      </a:pPr>
                      <a:r>
                        <a:t>50</a:t>
                      </a:r>
                      <a:endParaRPr b="0" i="0" strike="noStrike" sz="2000" u="none">
                        <a:solidFill>
                          <a:srgbClr val="000000"/>
                        </a:solidFill>
                        <a:effectLst/>
                        <a:latin typeface="+mj-lt"/>
                      </a:endParaRPr>
                    </a:p>
                  </a:txBody>
                  <a:tcPr anchor="ctr" marB="0" marL="9525" marR="9525" marT="9525"/>
                </a:tc>
                <a:tc>
                  <a:txBody>
                    <a:bodyPr/>
                    <a:lstStyle/>
                    <a:p>
                      <a:pPr algn="ctr" fontAlgn="ctr">
                        <a:defRPr sz="2000">
                          <a:effectLst/>
                          <a:latin typeface="+mj-lt"/>
                        </a:defRPr>
                      </a:pPr>
                      <a:r>
                        <a:t>100.000</a:t>
                      </a:r>
                      <a:endParaRPr b="0" i="0" strike="noStrike" sz="2000" u="none">
                        <a:solidFill>
                          <a:srgbClr val="000000"/>
                        </a:solidFill>
                        <a:effectLst/>
                        <a:latin typeface="+mj-lt"/>
                      </a:endParaRPr>
                    </a:p>
                  </a:txBody>
                  <a:tcPr anchor="ctr" marB="0" marL="9525" marR="9525" marT="9525"/>
                </a:tc>
                <a:tc>
                  <a:txBody>
                    <a:bodyPr/>
                    <a:lstStyle/>
                    <a:p>
                      <a:pPr algn="l" fontAlgn="b"/>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1,00</a:t>
                      </a:r>
                      <a:endParaRPr b="0" i="0" strike="noStrike" sz="2000" u="none">
                        <a:solidFill>
                          <a:srgbClr val="000000"/>
                        </a:solidFill>
                        <a:effectLst/>
                        <a:latin typeface="+mj-lt"/>
                      </a:endParaRPr>
                    </a:p>
                  </a:txBody>
                  <a:tcPr anchor="b" marB="0" marL="9525" marR="9525" marT="9525"/>
                </a:tc>
                <a:tc>
                  <a:txBody>
                    <a:bodyPr/>
                    <a:lstStyle/>
                    <a:p>
                      <a:pPr algn="ctr" fontAlgn="b">
                        <a:defRPr sz="2000">
                          <a:effectLst/>
                          <a:latin typeface="+mj-lt"/>
                        </a:defRPr>
                      </a:pPr>
                      <a:r>
                        <a:t>1,00</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931290675"/>
                  </a:ext>
                </a:extLst>
              </a:tr>
            </a:tbl>
          </a:graphicData>
        </a:graphic>
      </p:graphicFrame>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1328058"/>
            <a:ext cx="5894614" cy="1981199"/>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defRPr sz="3600">
                <a:latin typeface="+mj-lt"/>
              </a:defRPr>
            </a:pPr>
            <a:r>
              <a:rPr b="1"/>
              <a:t>Codifica delle variabili categoriche: </a:t>
            </a:r>
            <a:r>
              <a:t>conversione dei dati di categoria in rappresentazioni numeriche</a:t>
            </a:r>
            <a:r>
              <a:rPr b="1"/>
              <a:t> </a:t>
            </a:r>
            <a:endParaRPr sz="3600">
              <a:latin typeface="+mj-lt"/>
            </a:endParaRPr>
          </a:p>
        </p:txBody>
      </p:sp>
      <p:sp>
        <p:nvSpPr>
          <p:cNvPr id="7" name="Right Arrow 6"/>
          <p:cNvSpPr/>
          <p:nvPr/>
        </p:nvSpPr>
        <p:spPr>
          <a:xfrm>
            <a:off x="3004457" y="4278086"/>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8" name="Right Arrow 7"/>
          <p:cNvSpPr/>
          <p:nvPr/>
        </p:nvSpPr>
        <p:spPr>
          <a:xfrm>
            <a:off x="8768443" y="4180112"/>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9" name="Rounded Rectangular Callout 8"/>
          <p:cNvSpPr/>
          <p:nvPr/>
        </p:nvSpPr>
        <p:spPr>
          <a:xfrm>
            <a:off x="2449286" y="5845628"/>
            <a:ext cx="2198914" cy="1012372"/>
          </a:xfrm>
          <a:prstGeom prst="wedgeRoundRectCallout">
            <a:avLst>
              <a:gd fmla="val -1611" name="adj1"/>
              <a:gd fmla="val -100588" name="adj2"/>
              <a:gd fmla="val 16667" name="adj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Rosso =1</a:t>
            </a:r>
          </a:p>
          <a:p>
            <a:pPr algn="ctr">
              <a:defRPr sz="2000">
                <a:latin typeface="+mj-lt"/>
              </a:defRPr>
            </a:pPr>
            <a:r>
              <a:t>Giallo = 2</a:t>
            </a:r>
          </a:p>
          <a:p>
            <a:pPr algn="ctr">
              <a:defRPr sz="2000">
                <a:latin typeface="+mj-lt"/>
              </a:defRPr>
            </a:pPr>
            <a:r>
              <a:t>……</a:t>
            </a:r>
            <a:endParaRPr sz="2000">
              <a:latin typeface="+mj-lt"/>
            </a:endParaRPr>
          </a:p>
        </p:txBody>
      </p:sp>
      <p:sp>
        <p:nvSpPr>
          <p:cNvPr id="10" name="Rounded Rectangular Callout 9"/>
          <p:cNvSpPr/>
          <p:nvPr/>
        </p:nvSpPr>
        <p:spPr>
          <a:xfrm>
            <a:off x="5257801" y="5965368"/>
            <a:ext cx="4887686" cy="892632"/>
          </a:xfrm>
          <a:prstGeom prst="wedgeRoundRectCallout">
            <a:avLst>
              <a:gd fmla="val 34656" name="adj1"/>
              <a:gd fmla="val -122647" name="adj2"/>
              <a:gd fmla="val 16667" name="adj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Ad esempio, scala min-max</a:t>
            </a:r>
            <a:endParaRPr sz="2000">
              <a:latin typeface="+mj-lt"/>
            </a:endParaRPr>
          </a:p>
          <a:p>
            <a:pPr algn="ctr"/>
            <a:r>
              <a:t>scaled_value = (original_value - min_value) / (max_value - min_value)</a:t>
            </a:r>
            <a:endParaRPr sz="2000">
              <a:latin typeface="+mj-lt"/>
            </a:endParaRPr>
          </a:p>
        </p:txBody>
      </p:sp>
      <p:sp>
        <p:nvSpPr>
          <p:cNvPr id="11" name="Rectangular Callout 10"/>
          <p:cNvSpPr/>
          <p:nvPr/>
        </p:nvSpPr>
        <p:spPr>
          <a:xfrm>
            <a:off x="9927771" y="2438400"/>
            <a:ext cx="1948543" cy="870857"/>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Valori scala</a:t>
            </a:r>
            <a:endParaRPr sz="2400"/>
          </a:p>
        </p:txBody>
      </p:sp>
    </p:spTree>
    <p:extLst>
      <p:ext uri="{BB962C8B-B14F-4D97-AF65-F5344CB8AC3E}">
        <p14:creationId xmlns:p14="http://schemas.microsoft.com/office/powerpoint/2010/main" val="447362588"/>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Progettazione caratteristiche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270171" y="1328058"/>
            <a:ext cx="5573486" cy="1981199"/>
          </a:xfrm>
        </p:spPr>
        <p:txBody>
          <a:bodyPr>
            <a:noAutofit/>
          </a:bodyPr>
          <a:lstStyle/>
          <a:p>
            <a:pPr>
              <a:defRPr sz="3600">
                <a:latin typeface="+mj-lt"/>
              </a:defRPr>
            </a:pPr>
            <a:r>
              <a:rPr b="1"/>
              <a:t>Funzioni polinomiali</a:t>
            </a:r>
            <a:r>
              <a:t>: spazio di funzioni espanso per relazioni non lineari.</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1328058"/>
            <a:ext cx="5894614" cy="1981199"/>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defRPr sz="3600">
                <a:latin typeface="+mj-lt"/>
              </a:defRPr>
            </a:pPr>
            <a:r>
              <a:rPr b="1"/>
              <a:t>Condizioni di interazione</a:t>
            </a:r>
            <a:r>
              <a:t>: consente di acquisire l'effetto combinato di due o più variabili moltiplicandole insieme.</a:t>
            </a:r>
            <a:endParaRPr sz="3600">
              <a:latin typeface="+mj-lt"/>
            </a:endParaRPr>
          </a:p>
          <a:p>
            <a:endParaRPr sz="3600">
              <a:latin typeface="+mj-lt"/>
            </a:endParaRPr>
          </a:p>
          <a:p>
            <a:pPr indent="0" marL="0">
              <a:buNone/>
            </a:pPr>
            <a:endParaRPr sz="3600">
              <a:latin typeface="+mj-lt"/>
            </a:endParaRPr>
          </a:p>
        </p:txBody>
      </p:sp>
      <p:graphicFrame>
        <p:nvGraphicFramePr>
          <p:cNvPr id="12" name="Table 11"/>
          <p:cNvGraphicFramePr>
            <a:graphicFrameLocks noGrp="1"/>
          </p:cNvGraphicFramePr>
          <p:nvPr>
            <p:extLst>
              <p:ext uri="{D42A27DB-BD31-4B8C-83A1-F6EECF244321}">
                <p14:modId xmlns:p14="http://schemas.microsoft.com/office/powerpoint/2010/main" val="3643085049"/>
              </p:ext>
            </p:extLst>
          </p:nvPr>
        </p:nvGraphicFramePr>
        <p:xfrm>
          <a:off x="691242" y="3662394"/>
          <a:ext cx="4860471" cy="1976408"/>
        </p:xfrm>
        <a:graphic>
          <a:graphicData uri="http://schemas.openxmlformats.org/drawingml/2006/table">
            <a:tbl>
              <a:tblPr>
                <a:tableStyleId>{5C22544A-7EE6-4342-B048-85BDC9FD1C3A}</a:tableStyleId>
              </a:tblPr>
              <a:tblGrid>
                <a:gridCol w="1829210">
                  <a:extLst>
                    <a:ext uri="{9D8B030D-6E8A-4147-A177-3AD203B41FA5}">
                      <a16:colId xmlns:a16="http://schemas.microsoft.com/office/drawing/2014/main" val="1668696675"/>
                    </a:ext>
                  </a:extLst>
                </a:gridCol>
                <a:gridCol w="1776946">
                  <a:extLst>
                    <a:ext uri="{9D8B030D-6E8A-4147-A177-3AD203B41FA5}">
                      <a16:colId xmlns:a16="http://schemas.microsoft.com/office/drawing/2014/main" val="375318640"/>
                    </a:ext>
                  </a:extLst>
                </a:gridCol>
                <a:gridCol w="1254315">
                  <a:extLst>
                    <a:ext uri="{9D8B030D-6E8A-4147-A177-3AD203B41FA5}">
                      <a16:colId xmlns:a16="http://schemas.microsoft.com/office/drawing/2014/main" val="3238495911"/>
                    </a:ext>
                  </a:extLst>
                </a:gridCol>
              </a:tblGrid>
              <a:tr h="494102">
                <a:tc>
                  <a:txBody>
                    <a:bodyPr/>
                    <a:lstStyle/>
                    <a:p>
                      <a:pPr algn="ctr" fontAlgn="ctr">
                        <a:defRPr b="1" sz="2400">
                          <a:effectLst/>
                          <a:latin typeface="+mj-lt"/>
                        </a:defRPr>
                      </a:pPr>
                      <a:r>
                        <a:t>Peso (kg)</a:t>
                      </a:r>
                      <a:endParaRPr b="1" i="0" strike="noStrike" sz="2400" u="none">
                        <a:solidFill>
                          <a:srgbClr val="000000"/>
                        </a:solidFill>
                        <a:effectLst/>
                        <a:latin typeface="+mj-lt"/>
                      </a:endParaRPr>
                    </a:p>
                  </a:txBody>
                  <a:tcPr anchor="ctr" marB="0" marL="9525" marR="9525" marT="9525"/>
                </a:tc>
                <a:tc>
                  <a:txBody>
                    <a:bodyPr/>
                    <a:lstStyle/>
                    <a:p>
                      <a:pPr algn="ctr" fontAlgn="ctr">
                        <a:defRPr b="1" sz="2400">
                          <a:effectLst/>
                          <a:latin typeface="+mj-lt"/>
                        </a:defRPr>
                      </a:pPr>
                      <a:r>
                        <a:t>Altezza (m)</a:t>
                      </a:r>
                      <a:endParaRPr b="1" i="0" strike="noStrike" sz="2400" u="none">
                        <a:solidFill>
                          <a:srgbClr val="000000"/>
                        </a:solidFill>
                        <a:effectLst/>
                        <a:latin typeface="+mj-lt"/>
                      </a:endParaRPr>
                    </a:p>
                  </a:txBody>
                  <a:tcPr anchor="ctr" marB="0" marL="9525" marR="9525" marT="9525"/>
                </a:tc>
                <a:tc>
                  <a:txBody>
                    <a:bodyPr/>
                    <a:lstStyle/>
                    <a:p>
                      <a:pPr algn="ctr" fontAlgn="ctr">
                        <a:defRPr b="1" sz="2400">
                          <a:effectLst/>
                          <a:latin typeface="+mj-lt"/>
                        </a:defRPr>
                      </a:pPr>
                      <a:r>
                        <a:t>BMI</a:t>
                      </a:r>
                      <a:endParaRPr b="1" i="0" strike="noStrike" sz="2400" u="none">
                        <a:solidFill>
                          <a:srgbClr val="000000"/>
                        </a:solidFill>
                        <a:effectLst/>
                        <a:latin typeface="+mj-lt"/>
                      </a:endParaRPr>
                    </a:p>
                  </a:txBody>
                  <a:tcPr anchor="ctr" marB="0" marL="9525" marR="9525" marT="9525"/>
                </a:tc>
                <a:extLst>
                  <a:ext uri="{0D108BD9-81ED-4DB2-BD59-A6C34878D82A}">
                    <a16:rowId xmlns:a16="http://schemas.microsoft.com/office/drawing/2014/main" val="2739127801"/>
                  </a:ext>
                </a:extLst>
              </a:tr>
              <a:tr h="494102">
                <a:tc>
                  <a:txBody>
                    <a:bodyPr/>
                    <a:lstStyle/>
                    <a:p>
                      <a:pPr algn="ctr" fontAlgn="ctr">
                        <a:defRPr sz="2400">
                          <a:effectLst/>
                          <a:latin typeface="+mj-lt"/>
                        </a:defRPr>
                      </a:pPr>
                      <a:r>
                        <a:t>60</a:t>
                      </a:r>
                      <a:endParaRPr b="0" i="0" strike="noStrike" sz="2400" u="none">
                        <a:solidFill>
                          <a:srgbClr val="000000"/>
                        </a:solidFill>
                        <a:effectLst/>
                        <a:latin typeface="+mj-lt"/>
                      </a:endParaRPr>
                    </a:p>
                  </a:txBody>
                  <a:tcPr anchor="ctr" marB="0" marL="9525" marR="9525" marT="9525"/>
                </a:tc>
                <a:tc>
                  <a:txBody>
                    <a:bodyPr/>
                    <a:lstStyle/>
                    <a:p>
                      <a:pPr algn="ctr" fontAlgn="ctr">
                        <a:defRPr sz="2400">
                          <a:effectLst/>
                          <a:latin typeface="+mj-lt"/>
                        </a:defRPr>
                      </a:pPr>
                      <a:r>
                        <a:t>1,70</a:t>
                      </a:r>
                      <a:endParaRPr b="0" i="0" strike="noStrike" sz="2400" u="none">
                        <a:solidFill>
                          <a:srgbClr val="000000"/>
                        </a:solidFill>
                        <a:effectLst/>
                        <a:latin typeface="+mj-lt"/>
                      </a:endParaRPr>
                    </a:p>
                  </a:txBody>
                  <a:tcPr anchor="ctr" marB="0" marL="9525" marR="9525" marT="9525"/>
                </a:tc>
                <a:tc>
                  <a:txBody>
                    <a:bodyPr/>
                    <a:lstStyle/>
                    <a:p>
                      <a:pPr algn="ctr" fontAlgn="ctr">
                        <a:defRPr sz="2400">
                          <a:effectLst/>
                          <a:latin typeface="+mj-lt"/>
                        </a:defRPr>
                      </a:pPr>
                      <a:r>
                        <a:t>20</a:t>
                      </a:r>
                      <a:endParaRPr b="0" i="0" strike="noStrike" sz="2400" u="none">
                        <a:solidFill>
                          <a:srgbClr val="000000"/>
                        </a:solidFill>
                        <a:effectLst/>
                        <a:latin typeface="+mj-lt"/>
                      </a:endParaRPr>
                    </a:p>
                  </a:txBody>
                  <a:tcPr anchor="ctr" marB="0" marL="9525" marR="9525" marT="9525"/>
                </a:tc>
                <a:extLst>
                  <a:ext uri="{0D108BD9-81ED-4DB2-BD59-A6C34878D82A}">
                    <a16:rowId xmlns:a16="http://schemas.microsoft.com/office/drawing/2014/main" val="2055094129"/>
                  </a:ext>
                </a:extLst>
              </a:tr>
              <a:tr h="494102">
                <a:tc>
                  <a:txBody>
                    <a:bodyPr/>
                    <a:lstStyle/>
                    <a:p>
                      <a:pPr algn="ctr" fontAlgn="ctr">
                        <a:defRPr sz="2400">
                          <a:effectLst/>
                          <a:latin typeface="+mj-lt"/>
                        </a:defRPr>
                      </a:pPr>
                      <a:r>
                        <a:t>75</a:t>
                      </a:r>
                      <a:endParaRPr b="0" i="0" strike="noStrike" sz="2400" u="none">
                        <a:solidFill>
                          <a:srgbClr val="000000"/>
                        </a:solidFill>
                        <a:effectLst/>
                        <a:latin typeface="+mj-lt"/>
                      </a:endParaRPr>
                    </a:p>
                  </a:txBody>
                  <a:tcPr anchor="ctr" marB="0" marL="9525" marR="9525" marT="9525"/>
                </a:tc>
                <a:tc>
                  <a:txBody>
                    <a:bodyPr/>
                    <a:lstStyle/>
                    <a:p>
                      <a:pPr algn="ctr" fontAlgn="ctr">
                        <a:defRPr sz="2400">
                          <a:effectLst/>
                          <a:latin typeface="+mj-lt"/>
                        </a:defRPr>
                      </a:pPr>
                      <a:r>
                        <a:t>1,80</a:t>
                      </a:r>
                      <a:endParaRPr b="0" i="0" strike="noStrike" sz="2400" u="none">
                        <a:solidFill>
                          <a:srgbClr val="000000"/>
                        </a:solidFill>
                        <a:effectLst/>
                        <a:latin typeface="+mj-lt"/>
                      </a:endParaRPr>
                    </a:p>
                  </a:txBody>
                  <a:tcPr anchor="ctr" marB="0" marL="9525" marR="9525" marT="9525"/>
                </a:tc>
                <a:tc>
                  <a:txBody>
                    <a:bodyPr/>
                    <a:lstStyle/>
                    <a:p>
                      <a:pPr algn="ctr" fontAlgn="ctr">
                        <a:defRPr sz="2400">
                          <a:effectLst/>
                          <a:latin typeface="+mj-lt"/>
                        </a:defRPr>
                      </a:pPr>
                      <a:r>
                        <a:t>23</a:t>
                      </a:r>
                      <a:endParaRPr b="0" i="0" strike="noStrike" sz="2400" u="none">
                        <a:solidFill>
                          <a:srgbClr val="000000"/>
                        </a:solidFill>
                        <a:effectLst/>
                        <a:latin typeface="+mj-lt"/>
                      </a:endParaRPr>
                    </a:p>
                  </a:txBody>
                  <a:tcPr anchor="ctr" marB="0" marL="9525" marR="9525" marT="9525"/>
                </a:tc>
                <a:extLst>
                  <a:ext uri="{0D108BD9-81ED-4DB2-BD59-A6C34878D82A}">
                    <a16:rowId xmlns:a16="http://schemas.microsoft.com/office/drawing/2014/main" val="3952990238"/>
                  </a:ext>
                </a:extLst>
              </a:tr>
              <a:tr h="494102">
                <a:tc>
                  <a:txBody>
                    <a:bodyPr/>
                    <a:lstStyle/>
                    <a:p>
                      <a:pPr algn="ctr" fontAlgn="ctr">
                        <a:defRPr sz="2400">
                          <a:effectLst/>
                          <a:latin typeface="+mj-lt"/>
                        </a:defRPr>
                      </a:pPr>
                      <a:r>
                        <a:t>70</a:t>
                      </a:r>
                      <a:endParaRPr b="0" i="0" strike="noStrike" sz="2400" u="none">
                        <a:solidFill>
                          <a:srgbClr val="000000"/>
                        </a:solidFill>
                        <a:effectLst/>
                        <a:latin typeface="+mj-lt"/>
                      </a:endParaRPr>
                    </a:p>
                  </a:txBody>
                  <a:tcPr anchor="ctr" marB="0" marL="9525" marR="9525" marT="9525"/>
                </a:tc>
                <a:tc>
                  <a:txBody>
                    <a:bodyPr/>
                    <a:lstStyle/>
                    <a:p>
                      <a:pPr algn="ctr" fontAlgn="ctr">
                        <a:defRPr sz="2400">
                          <a:effectLst/>
                          <a:latin typeface="+mj-lt"/>
                        </a:defRPr>
                      </a:pPr>
                      <a:r>
                        <a:t>1,60</a:t>
                      </a:r>
                      <a:endParaRPr b="0" i="0" strike="noStrike" sz="2400" u="none">
                        <a:solidFill>
                          <a:srgbClr val="000000"/>
                        </a:solidFill>
                        <a:effectLst/>
                        <a:latin typeface="+mj-lt"/>
                      </a:endParaRPr>
                    </a:p>
                  </a:txBody>
                  <a:tcPr anchor="ctr" marB="0" marL="9525" marR="9525" marT="9525"/>
                </a:tc>
                <a:tc>
                  <a:txBody>
                    <a:bodyPr/>
                    <a:lstStyle/>
                    <a:p>
                      <a:pPr algn="ctr" fontAlgn="ctr">
                        <a:defRPr sz="2400">
                          <a:effectLst/>
                          <a:latin typeface="+mj-lt"/>
                        </a:defRPr>
                      </a:pPr>
                      <a:r>
                        <a:t>27</a:t>
                      </a:r>
                      <a:endParaRPr b="0" i="0" strike="noStrike" sz="2400" u="none">
                        <a:solidFill>
                          <a:srgbClr val="000000"/>
                        </a:solidFill>
                        <a:effectLst/>
                        <a:latin typeface="+mj-lt"/>
                      </a:endParaRPr>
                    </a:p>
                  </a:txBody>
                  <a:tcPr anchor="ctr" marB="0" marL="9525" marR="9525" marT="9525"/>
                </a:tc>
                <a:extLst>
                  <a:ext uri="{0D108BD9-81ED-4DB2-BD59-A6C34878D82A}">
                    <a16:rowId xmlns:a16="http://schemas.microsoft.com/office/drawing/2014/main" val="2086954343"/>
                  </a:ext>
                </a:extLst>
              </a:tr>
            </a:tbl>
          </a:graphicData>
        </a:graphic>
      </p:graphicFrame>
      <p:sp>
        <p:nvSpPr>
          <p:cNvPr id="13" name="Rectangular Callout 12"/>
          <p:cNvSpPr/>
          <p:nvPr/>
        </p:nvSpPr>
        <p:spPr>
          <a:xfrm>
            <a:off x="691242" y="5780314"/>
            <a:ext cx="4860471" cy="903515"/>
          </a:xfrm>
          <a:prstGeom prst="wedgeRectCallout">
            <a:avLst>
              <a:gd fmla="val -13666" name="adj1"/>
              <a:gd fmla="val -64006"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L'indice di massa corporea (BMI) è il peso di una persona in chilogrammi diviso per il quadrato di altezza in metri.</a:t>
            </a:r>
          </a:p>
        </p:txBody>
      </p:sp>
      <p:graphicFrame>
        <p:nvGraphicFramePr>
          <p:cNvPr id="4" name="Table 3"/>
          <p:cNvGraphicFramePr>
            <a:graphicFrameLocks noGrp="1"/>
          </p:cNvGraphicFramePr>
          <p:nvPr>
            <p:extLst>
              <p:ext uri="{D42A27DB-BD31-4B8C-83A1-F6EECF244321}">
                <p14:modId xmlns:p14="http://schemas.microsoft.com/office/powerpoint/2010/main" val="2625232438"/>
              </p:ext>
            </p:extLst>
          </p:nvPr>
        </p:nvGraphicFramePr>
        <p:xfrm>
          <a:off x="6487886" y="2788920"/>
          <a:ext cx="5595256" cy="2468880"/>
        </p:xfrm>
        <a:graphic>
          <a:graphicData uri="http://schemas.openxmlformats.org/drawingml/2006/table">
            <a:tbl>
              <a:tblGrid>
                <a:gridCol w="1398814">
                  <a:extLst>
                    <a:ext uri="{9D8B030D-6E8A-4147-A177-3AD203B41FA5}">
                      <a16:colId xmlns:a16="http://schemas.microsoft.com/office/drawing/2014/main" val="3456236360"/>
                    </a:ext>
                  </a:extLst>
                </a:gridCol>
                <a:gridCol w="1398814">
                  <a:extLst>
                    <a:ext uri="{9D8B030D-6E8A-4147-A177-3AD203B41FA5}">
                      <a16:colId xmlns:a16="http://schemas.microsoft.com/office/drawing/2014/main" val="162473800"/>
                    </a:ext>
                  </a:extLst>
                </a:gridCol>
                <a:gridCol w="1398814">
                  <a:extLst>
                    <a:ext uri="{9D8B030D-6E8A-4147-A177-3AD203B41FA5}">
                      <a16:colId xmlns:a16="http://schemas.microsoft.com/office/drawing/2014/main" val="498483960"/>
                    </a:ext>
                  </a:extLst>
                </a:gridCol>
                <a:gridCol w="1398814">
                  <a:extLst>
                    <a:ext uri="{9D8B030D-6E8A-4147-A177-3AD203B41FA5}">
                      <a16:colId xmlns:a16="http://schemas.microsoft.com/office/drawing/2014/main" val="1884614516"/>
                    </a:ext>
                  </a:extLst>
                </a:gridCol>
              </a:tblGrid>
              <a:tr h="561058">
                <a:tc>
                  <a:txBody>
                    <a:bodyPr/>
                    <a:lstStyle/>
                    <a:p>
                      <a:pPr algn="ctr" fontAlgn="b">
                        <a:defRPr b="1">
                          <a:effectLst/>
                          <a:latin typeface="+mj-lt"/>
                        </a:defRPr>
                      </a:pPr>
                      <a:r>
                        <a:t>Età del vino (anni)</a:t>
                      </a:r>
                    </a:p>
                  </a:txBody>
                  <a:tcPr anchor="b">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9525">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
                        <a:defRPr b="1">
                          <a:effectLst/>
                          <a:latin typeface="+mj-lt"/>
                        </a:defRPr>
                      </a:pPr>
                      <a:r>
                        <a:t>Prezzo (dollari)</a:t>
                      </a:r>
                    </a:p>
                  </a:txBody>
                  <a:tcPr anchor="b">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9525">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
                        <a:defRPr b="1">
                          <a:effectLst/>
                          <a:latin typeface="+mj-lt"/>
                        </a:defRPr>
                      </a:pPr>
                      <a:r>
                        <a:t>Età del vino^2</a:t>
                      </a:r>
                    </a:p>
                  </a:txBody>
                  <a:tcPr anchor="b">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9525">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
                        <a:defRPr b="1">
                          <a:effectLst/>
                          <a:latin typeface="+mj-lt"/>
                        </a:defRPr>
                      </a:pPr>
                      <a:r>
                        <a:t>Età del vino^3</a:t>
                      </a:r>
                    </a:p>
                  </a:txBody>
                  <a:tcPr anchor="b">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9525">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3450022122"/>
                  </a:ext>
                </a:extLst>
              </a:tr>
              <a:tr h="320604">
                <a:tc>
                  <a:txBody>
                    <a:bodyPr/>
                    <a:lstStyle/>
                    <a:p>
                      <a:pPr algn="ctr" fontAlgn="base">
                        <a:defRPr>
                          <a:effectLst/>
                          <a:latin typeface="+mj-lt"/>
                        </a:defRPr>
                      </a:pPr>
                      <a:r>
                        <a:t>1</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1000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1</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1</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2596896033"/>
                  </a:ext>
                </a:extLst>
              </a:tr>
              <a:tr h="320604">
                <a:tc>
                  <a:txBody>
                    <a:bodyPr/>
                    <a:lstStyle/>
                    <a:p>
                      <a:pPr algn="ctr" fontAlgn="base">
                        <a:defRPr>
                          <a:effectLst/>
                          <a:latin typeface="+mj-lt"/>
                        </a:defRPr>
                      </a:pPr>
                      <a:r>
                        <a:t>2</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1500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4</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8</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3825474270"/>
                  </a:ext>
                </a:extLst>
              </a:tr>
              <a:tr h="320604">
                <a:tc>
                  <a:txBody>
                    <a:bodyPr/>
                    <a:lstStyle/>
                    <a:p>
                      <a:pPr algn="ctr" fontAlgn="base">
                        <a:defRPr>
                          <a:effectLst/>
                          <a:latin typeface="+mj-lt"/>
                        </a:defRPr>
                      </a:pPr>
                      <a:r>
                        <a:t>3</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1800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9</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27</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1968950007"/>
                  </a:ext>
                </a:extLst>
              </a:tr>
              <a:tr h="320604">
                <a:tc>
                  <a:txBody>
                    <a:bodyPr/>
                    <a:lstStyle/>
                    <a:p>
                      <a:pPr algn="ctr" fontAlgn="base">
                        <a:defRPr>
                          <a:effectLst/>
                          <a:latin typeface="+mj-lt"/>
                        </a:defRPr>
                      </a:pPr>
                      <a:r>
                        <a:t>4</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1600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16</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64</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12700">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3647064457"/>
                  </a:ext>
                </a:extLst>
              </a:tr>
              <a:tr h="320604">
                <a:tc>
                  <a:txBody>
                    <a:bodyPr/>
                    <a:lstStyle/>
                    <a:p>
                      <a:pPr algn="ctr" fontAlgn="base">
                        <a:defRPr>
                          <a:effectLst/>
                          <a:latin typeface="+mj-lt"/>
                        </a:defRPr>
                      </a:pPr>
                      <a:r>
                        <a:t>5</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9525">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1200</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9525">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25</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9525">
                      <a:solidFill>
                        <a:srgbClr val="D9D9E3"/>
                      </a:solidFill>
                      <a:prstDash val="solid"/>
                      <a:round/>
                      <a:headEnd len="med" type="none" w="med"/>
                      <a:tailEnd len="med" type="none" w="med"/>
                    </a:lnB>
                    <a:solidFill>
                      <a:srgbClr val="F7F7F8"/>
                    </a:solidFill>
                  </a:tcPr>
                </a:tc>
                <a:tc>
                  <a:txBody>
                    <a:bodyPr/>
                    <a:lstStyle/>
                    <a:p>
                      <a:pPr algn="ctr" fontAlgn="base">
                        <a:defRPr>
                          <a:effectLst/>
                          <a:latin typeface="+mj-lt"/>
                        </a:defRPr>
                      </a:pPr>
                      <a:r>
                        <a:t>125</a:t>
                      </a:r>
                    </a:p>
                  </a:txBody>
                  <a:tcPr anchor="ctr">
                    <a:lnL algn="ctr" cap="flat" cmpd="sng" w="9525">
                      <a:solidFill>
                        <a:srgbClr val="D9D9E3"/>
                      </a:solidFill>
                      <a:prstDash val="solid"/>
                      <a:round/>
                      <a:headEnd len="med" type="none" w="med"/>
                      <a:tailEnd len="med" type="none" w="med"/>
                    </a:lnL>
                    <a:lnR algn="ctr" cap="flat" cmpd="sng" w="9525">
                      <a:solidFill>
                        <a:srgbClr val="D9D9E3"/>
                      </a:solidFill>
                      <a:prstDash val="solid"/>
                      <a:round/>
                      <a:headEnd len="med" type="none" w="med"/>
                      <a:tailEnd len="med" type="none" w="med"/>
                    </a:lnR>
                    <a:lnT algn="ctr" cap="flat" cmpd="sng" w="12700">
                      <a:solidFill>
                        <a:srgbClr val="D9D9E3"/>
                      </a:solidFill>
                      <a:prstDash val="solid"/>
                      <a:round/>
                      <a:headEnd len="med" type="none" w="med"/>
                      <a:tailEnd len="med" type="none" w="med"/>
                    </a:lnT>
                    <a:lnB algn="ctr" cap="flat" cmpd="sng" w="9525">
                      <a:solidFill>
                        <a:srgbClr val="D9D9E3"/>
                      </a:solidFill>
                      <a:prstDash val="solid"/>
                      <a:round/>
                      <a:headEnd len="med" type="none" w="med"/>
                      <a:tailEnd len="med" type="none" w="med"/>
                    </a:lnB>
                    <a:solidFill>
                      <a:srgbClr val="F7F7F8"/>
                    </a:solidFill>
                  </a:tcPr>
                </a:tc>
                <a:extLst>
                  <a:ext uri="{0D108BD9-81ED-4DB2-BD59-A6C34878D82A}">
                    <a16:rowId xmlns:a16="http://schemas.microsoft.com/office/drawing/2014/main" val="2614628233"/>
                  </a:ext>
                </a:extLst>
              </a:tr>
            </a:tbl>
          </a:graphicData>
        </a:graphic>
      </p:graphicFrame>
      <p:sp>
        <p:nvSpPr>
          <p:cNvPr id="8" name="Rectangular Callout 7"/>
          <p:cNvSpPr/>
          <p:nvPr/>
        </p:nvSpPr>
        <p:spPr>
          <a:xfrm>
            <a:off x="6419849" y="5290457"/>
            <a:ext cx="4944836" cy="985801"/>
          </a:xfrm>
          <a:prstGeom prst="wedgeRectCallout">
            <a:avLst>
              <a:gd fmla="val -13666" name="adj1"/>
              <a:gd fmla="val -64006"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 potenziali relazioni non lineari tra variabili (età e prezzo del vino) - introducendo l'Età del Vino^2 e l'Età del Vino^3 come caratteristiche polinomiali</a:t>
            </a:r>
          </a:p>
        </p:txBody>
      </p:sp>
    </p:spTree>
    <p:extLst>
      <p:ext uri="{BB962C8B-B14F-4D97-AF65-F5344CB8AC3E}">
        <p14:creationId xmlns:p14="http://schemas.microsoft.com/office/powerpoint/2010/main" val="1599300478"/>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defRPr b="1"/>
            </a:pPr>
            <a:r>
              <a:t>Tuning degli iperparametri</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just">
              <a:defRPr sz="3600">
                <a:latin typeface="+mj-lt"/>
              </a:defRPr>
            </a:pPr>
            <a:r>
              <a:t>Gli iperparametri sono le impostazioni che scegliamo per un algoritmo di machine learning prima di addestrarlo, influenzandone le prestazioni e il comportamento</a:t>
            </a:r>
            <a:endParaRPr sz="3600">
              <a:latin typeface="+mj-lt"/>
            </a:endParaRPr>
          </a:p>
          <a:p>
            <a:pPr indent="0" marL="0">
              <a:buNone/>
            </a:pPr>
            <a:endParaRPr sz="3600">
              <a:latin typeface="+mj-lt"/>
            </a:endParaRPr>
          </a:p>
        </p:txBody>
      </p:sp>
      <p:sp>
        <p:nvSpPr>
          <p:cNvPr id="5" name="Rectangle 4"/>
          <p:cNvSpPr/>
          <p:nvPr/>
        </p:nvSpPr>
        <p:spPr>
          <a:xfrm>
            <a:off x="1774371" y="2624331"/>
            <a:ext cx="371747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 Suddividere il set di dati in addestramento e set di convalida</a:t>
            </a:r>
          </a:p>
        </p:txBody>
      </p:sp>
      <p:sp>
        <p:nvSpPr>
          <p:cNvPr id="7" name="Rectangle 6"/>
          <p:cNvSpPr/>
          <p:nvPr/>
        </p:nvSpPr>
        <p:spPr>
          <a:xfrm>
            <a:off x="1681844"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2. Scegliere un intervallo di valori per ogni iperparametro da sottoporre a tuning</a:t>
            </a:r>
          </a:p>
        </p:txBody>
      </p:sp>
      <p:sp>
        <p:nvSpPr>
          <p:cNvPr id="14" name="Down Arrow 13"/>
          <p:cNvSpPr/>
          <p:nvPr/>
        </p:nvSpPr>
        <p:spPr>
          <a:xfrm>
            <a:off x="3026228"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5" name="Rectangle 14"/>
          <p:cNvSpPr/>
          <p:nvPr/>
        </p:nvSpPr>
        <p:spPr>
          <a:xfrm>
            <a:off x="1681843" y="5713499"/>
            <a:ext cx="3810001"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3. Addestrare e valutare il modello utilizzando diverse combinazioni di iperparametri nel set di convalida.</a:t>
            </a:r>
          </a:p>
        </p:txBody>
      </p:sp>
      <p:sp>
        <p:nvSpPr>
          <p:cNvPr id="16" name="Down Arrow 15"/>
          <p:cNvSpPr/>
          <p:nvPr/>
        </p:nvSpPr>
        <p:spPr>
          <a:xfrm>
            <a:off x="3026227" y="5223642"/>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7" name="Rectangle 16"/>
          <p:cNvSpPr/>
          <p:nvPr/>
        </p:nvSpPr>
        <p:spPr>
          <a:xfrm>
            <a:off x="6202133" y="2611921"/>
            <a:ext cx="371747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4. Selezionare la combinazione di iperparametri che offre le prestazioni migliori in base a una metrica di valutazione scelta</a:t>
            </a:r>
          </a:p>
        </p:txBody>
      </p:sp>
      <p:sp>
        <p:nvSpPr>
          <p:cNvPr id="18" name="Rectangle 17"/>
          <p:cNvSpPr/>
          <p:nvPr/>
        </p:nvSpPr>
        <p:spPr>
          <a:xfrm>
            <a:off x="6155873"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5. Prova il modello</a:t>
            </a:r>
          </a:p>
        </p:txBody>
      </p:sp>
      <p:sp>
        <p:nvSpPr>
          <p:cNvPr id="19" name="Down Arrow 18"/>
          <p:cNvSpPr/>
          <p:nvPr/>
        </p:nvSpPr>
        <p:spPr>
          <a:xfrm>
            <a:off x="7500257"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0" name="Rectangle 19"/>
          <p:cNvSpPr/>
          <p:nvPr/>
        </p:nvSpPr>
        <p:spPr>
          <a:xfrm>
            <a:off x="6057898" y="5713499"/>
            <a:ext cx="4005944"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6. Se le prestazioni non sono soddisfacenti, ridefinire lo spazio di ricerca oppure provare a utilizzare iperparametri diversi e ripetere il processo</a:t>
            </a:r>
          </a:p>
        </p:txBody>
      </p:sp>
      <p:sp>
        <p:nvSpPr>
          <p:cNvPr id="21" name="Down Arrow 20"/>
          <p:cNvSpPr/>
          <p:nvPr/>
        </p:nvSpPr>
        <p:spPr>
          <a:xfrm>
            <a:off x="7500256" y="5223642"/>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8" name="Up Arrow 27"/>
          <p:cNvSpPr/>
          <p:nvPr/>
        </p:nvSpPr>
        <p:spPr>
          <a:xfrm rot="768998">
            <a:off x="5594678" y="3389803"/>
            <a:ext cx="402771" cy="230777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Tree>
    <p:extLst>
      <p:ext uri="{BB962C8B-B14F-4D97-AF65-F5344CB8AC3E}">
        <p14:creationId xmlns:p14="http://schemas.microsoft.com/office/powerpoint/2010/main" val="392991597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4B30AEBF-9880-4EF8-8C8E-D2D6D42A01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9471</TotalTime>
  <Words>4270</Words>
  <Application>Microsoft Office PowerPoint</Application>
  <PresentationFormat>Widescreen</PresentationFormat>
  <Paragraphs>644</Paragraphs>
  <Slides>17</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Motyw pakietu Office</vt:lpstr>
      <vt:lpstr>O3 - Distance learning curricula in Machine Learning  9 - Optimization of Machine Learning Models</vt:lpstr>
      <vt:lpstr>Optimization of Machine Learning Models</vt:lpstr>
      <vt:lpstr>Optimization of Machine Learning Models</vt:lpstr>
      <vt:lpstr>Optimization of Machine Learning Models</vt:lpstr>
      <vt:lpstr>Data Preprocessing</vt:lpstr>
      <vt:lpstr>Feature Engineering</vt:lpstr>
      <vt:lpstr>Feature Engineering</vt:lpstr>
      <vt:lpstr>Feature Engineering</vt:lpstr>
      <vt:lpstr>Hyperparameter Tuning</vt:lpstr>
      <vt:lpstr>Hyperparameter Tuning</vt:lpstr>
      <vt:lpstr>Model selection</vt:lpstr>
      <vt:lpstr>Model selection</vt:lpstr>
      <vt:lpstr>Regularization</vt:lpstr>
      <vt:lpstr>Regularization</vt:lpstr>
      <vt:lpstr>Cross-Validation</vt:lpstr>
      <vt:lpstr>Cross-Validation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2021-12-08T08:56:03Z</dcterms:created>
  <dc:creator>Grzegorz Zwoliński I25</dc:creator>
  <cp:lastModifiedBy>frane</cp:lastModifiedBy>
  <dcterms:modified xsi:type="dcterms:W3CDTF">2024-02-21T17:44:59Z</dcterms:modified>
  <cp:revision>594</cp:revision>
  <dc:title>Title of the webinar.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